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mo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083" y="139644"/>
            <a:ext cx="17727411" cy="10042581"/>
            <a:chOff x="0" y="0"/>
            <a:chExt cx="7003422" cy="39674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03421" cy="3967439"/>
            </a:xfrm>
            <a:custGeom>
              <a:avLst/>
              <a:gdLst/>
              <a:ahLst/>
              <a:cxnLst/>
              <a:rect l="l" t="t" r="r" b="b"/>
              <a:pathLst>
                <a:path w="7003421" h="3967439">
                  <a:moveTo>
                    <a:pt x="14848" y="0"/>
                  </a:moveTo>
                  <a:lnTo>
                    <a:pt x="6988573" y="0"/>
                  </a:lnTo>
                  <a:cubicBezTo>
                    <a:pt x="6996774" y="0"/>
                    <a:pt x="7003421" y="6648"/>
                    <a:pt x="7003421" y="14848"/>
                  </a:cubicBezTo>
                  <a:lnTo>
                    <a:pt x="7003421" y="3952591"/>
                  </a:lnTo>
                  <a:cubicBezTo>
                    <a:pt x="7003421" y="3960791"/>
                    <a:pt x="6996774" y="3967439"/>
                    <a:pt x="6988573" y="3967439"/>
                  </a:cubicBezTo>
                  <a:lnTo>
                    <a:pt x="14848" y="3967439"/>
                  </a:lnTo>
                  <a:cubicBezTo>
                    <a:pt x="6648" y="3967439"/>
                    <a:pt x="0" y="3960791"/>
                    <a:pt x="0" y="3952591"/>
                  </a:cubicBezTo>
                  <a:lnTo>
                    <a:pt x="0" y="14848"/>
                  </a:lnTo>
                  <a:cubicBezTo>
                    <a:pt x="0" y="6648"/>
                    <a:pt x="6648" y="0"/>
                    <a:pt x="148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03422" cy="400553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86491" y="0"/>
            <a:ext cx="8988956" cy="9487025"/>
          </a:xfrm>
          <a:custGeom>
            <a:avLst/>
            <a:gdLst/>
            <a:ahLst/>
            <a:cxnLst/>
            <a:rect l="l" t="t" r="r" b="b"/>
            <a:pathLst>
              <a:path w="8988956" h="9487025">
                <a:moveTo>
                  <a:pt x="0" y="0"/>
                </a:moveTo>
                <a:lnTo>
                  <a:pt x="8988956" y="0"/>
                </a:lnTo>
                <a:lnTo>
                  <a:pt x="8988956" y="9487025"/>
                </a:lnTo>
                <a:lnTo>
                  <a:pt x="0" y="948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78834" y="5265710"/>
            <a:ext cx="2346700" cy="1727758"/>
          </a:xfrm>
          <a:custGeom>
            <a:avLst/>
            <a:gdLst/>
            <a:ahLst/>
            <a:cxnLst/>
            <a:rect l="l" t="t" r="r" b="b"/>
            <a:pathLst>
              <a:path w="2346700" h="1727758">
                <a:moveTo>
                  <a:pt x="0" y="0"/>
                </a:moveTo>
                <a:lnTo>
                  <a:pt x="2346700" y="0"/>
                </a:lnTo>
                <a:lnTo>
                  <a:pt x="2346700" y="1727758"/>
                </a:lnTo>
                <a:lnTo>
                  <a:pt x="0" y="1727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31002">
            <a:off x="14141265" y="23927"/>
            <a:ext cx="2221838" cy="3398604"/>
          </a:xfrm>
          <a:custGeom>
            <a:avLst/>
            <a:gdLst/>
            <a:ahLst/>
            <a:cxnLst/>
            <a:rect l="l" t="t" r="r" b="b"/>
            <a:pathLst>
              <a:path w="2221838" h="3398604">
                <a:moveTo>
                  <a:pt x="0" y="0"/>
                </a:moveTo>
                <a:lnTo>
                  <a:pt x="2221837" y="0"/>
                </a:lnTo>
                <a:lnTo>
                  <a:pt x="2221837" y="3398604"/>
                </a:lnTo>
                <a:lnTo>
                  <a:pt x="0" y="339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208" y="7244803"/>
            <a:ext cx="5038835" cy="3042197"/>
          </a:xfrm>
          <a:custGeom>
            <a:avLst/>
            <a:gdLst/>
            <a:ahLst/>
            <a:cxnLst/>
            <a:rect l="l" t="t" r="r" b="b"/>
            <a:pathLst>
              <a:path w="5038835" h="3042197">
                <a:moveTo>
                  <a:pt x="0" y="0"/>
                </a:moveTo>
                <a:lnTo>
                  <a:pt x="5038835" y="0"/>
                </a:lnTo>
                <a:lnTo>
                  <a:pt x="5038835" y="3042197"/>
                </a:lnTo>
                <a:lnTo>
                  <a:pt x="0" y="30421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01043" y="2578743"/>
            <a:ext cx="6853537" cy="453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6"/>
              </a:lnSpc>
              <a:spcBef>
                <a:spcPct val="0"/>
              </a:spcBef>
            </a:pPr>
            <a:r>
              <a:rPr lang="en-US" sz="6476" dirty="0" err="1">
                <a:solidFill>
                  <a:srgbClr val="740202"/>
                </a:solidFill>
                <a:latin typeface="Arimo Bold"/>
              </a:rPr>
              <a:t>Acuerdo</a:t>
            </a:r>
            <a:r>
              <a:rPr lang="en-US" sz="6476" dirty="0">
                <a:solidFill>
                  <a:srgbClr val="740202"/>
                </a:solidFill>
                <a:latin typeface="Arimo Bold"/>
              </a:rPr>
              <a:t> 05/04/24</a:t>
            </a:r>
            <a:r>
              <a:rPr lang="en-US" sz="6476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6476" dirty="0" err="1">
                <a:solidFill>
                  <a:srgbClr val="000000"/>
                </a:solidFill>
                <a:latin typeface="Arimo Bold"/>
              </a:rPr>
              <a:t>Nuevos</a:t>
            </a:r>
            <a:r>
              <a:rPr lang="en-US" sz="6476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6476" dirty="0" err="1">
                <a:solidFill>
                  <a:srgbClr val="000000"/>
                </a:solidFill>
                <a:latin typeface="Arimo Bold"/>
              </a:rPr>
              <a:t>Lineamientos</a:t>
            </a:r>
            <a:r>
              <a:rPr lang="en-US" sz="6476" dirty="0">
                <a:solidFill>
                  <a:srgbClr val="000000"/>
                </a:solidFill>
                <a:latin typeface="Arimo Bold"/>
              </a:rPr>
              <a:t> CTE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855217" y="7093371"/>
            <a:ext cx="805867" cy="80586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496404" y="8049935"/>
            <a:ext cx="1429679" cy="24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Arimo"/>
              </a:rPr>
              <a:t>docentesaldia.com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740" y="98628"/>
            <a:ext cx="17702800" cy="10072600"/>
            <a:chOff x="0" y="0"/>
            <a:chExt cx="6993699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93699" cy="3979299"/>
            </a:xfrm>
            <a:custGeom>
              <a:avLst/>
              <a:gdLst/>
              <a:ahLst/>
              <a:cxnLst/>
              <a:rect l="l" t="t" r="r" b="b"/>
              <a:pathLst>
                <a:path w="6993699" h="3979299">
                  <a:moveTo>
                    <a:pt x="14869" y="0"/>
                  </a:moveTo>
                  <a:lnTo>
                    <a:pt x="6978830" y="0"/>
                  </a:lnTo>
                  <a:cubicBezTo>
                    <a:pt x="6987042" y="0"/>
                    <a:pt x="6993699" y="6657"/>
                    <a:pt x="6993699" y="14869"/>
                  </a:cubicBezTo>
                  <a:lnTo>
                    <a:pt x="6993699" y="3964429"/>
                  </a:lnTo>
                  <a:cubicBezTo>
                    <a:pt x="6993699" y="3972642"/>
                    <a:pt x="6987042" y="3979299"/>
                    <a:pt x="6978830" y="3979299"/>
                  </a:cubicBezTo>
                  <a:lnTo>
                    <a:pt x="14869" y="3979299"/>
                  </a:lnTo>
                  <a:cubicBezTo>
                    <a:pt x="6657" y="3979299"/>
                    <a:pt x="0" y="3972642"/>
                    <a:pt x="0" y="3964429"/>
                  </a:cubicBezTo>
                  <a:lnTo>
                    <a:pt x="0" y="14869"/>
                  </a:lnTo>
                  <a:cubicBezTo>
                    <a:pt x="0" y="6657"/>
                    <a:pt x="6657" y="0"/>
                    <a:pt x="148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6993699" cy="39411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8295" y="469841"/>
            <a:ext cx="11715938" cy="1387919"/>
            <a:chOff x="0" y="0"/>
            <a:chExt cx="4628519" cy="5483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28519" cy="548314"/>
            </a:xfrm>
            <a:custGeom>
              <a:avLst/>
              <a:gdLst/>
              <a:ahLst/>
              <a:cxnLst/>
              <a:rect l="l" t="t" r="r" b="b"/>
              <a:pathLst>
                <a:path w="4628519" h="548314">
                  <a:moveTo>
                    <a:pt x="22467" y="0"/>
                  </a:moveTo>
                  <a:lnTo>
                    <a:pt x="4606051" y="0"/>
                  </a:lnTo>
                  <a:cubicBezTo>
                    <a:pt x="4612010" y="0"/>
                    <a:pt x="4617725" y="2367"/>
                    <a:pt x="4621938" y="6581"/>
                  </a:cubicBezTo>
                  <a:cubicBezTo>
                    <a:pt x="4626152" y="10794"/>
                    <a:pt x="4628519" y="16509"/>
                    <a:pt x="4628519" y="22467"/>
                  </a:cubicBezTo>
                  <a:lnTo>
                    <a:pt x="4628519" y="525846"/>
                  </a:lnTo>
                  <a:cubicBezTo>
                    <a:pt x="4628519" y="531805"/>
                    <a:pt x="4626152" y="537520"/>
                    <a:pt x="4621938" y="541733"/>
                  </a:cubicBezTo>
                  <a:cubicBezTo>
                    <a:pt x="4617725" y="545947"/>
                    <a:pt x="4612010" y="548314"/>
                    <a:pt x="4606051" y="548314"/>
                  </a:cubicBezTo>
                  <a:lnTo>
                    <a:pt x="22467" y="548314"/>
                  </a:lnTo>
                  <a:cubicBezTo>
                    <a:pt x="16509" y="548314"/>
                    <a:pt x="10794" y="545947"/>
                    <a:pt x="6581" y="541733"/>
                  </a:cubicBezTo>
                  <a:cubicBezTo>
                    <a:pt x="2367" y="537520"/>
                    <a:pt x="0" y="531805"/>
                    <a:pt x="0" y="525846"/>
                  </a:cubicBezTo>
                  <a:lnTo>
                    <a:pt x="0" y="22467"/>
                  </a:lnTo>
                  <a:cubicBezTo>
                    <a:pt x="0" y="16509"/>
                    <a:pt x="2367" y="10794"/>
                    <a:pt x="6581" y="6581"/>
                  </a:cubicBezTo>
                  <a:cubicBezTo>
                    <a:pt x="10794" y="2367"/>
                    <a:pt x="16509" y="0"/>
                    <a:pt x="22467" y="0"/>
                  </a:cubicBezTo>
                  <a:close/>
                </a:path>
              </a:pathLst>
            </a:custGeom>
            <a:solidFill>
              <a:srgbClr val="FAF9DB"/>
            </a:solidFill>
            <a:ln w="19050" cap="rnd">
              <a:solidFill>
                <a:srgbClr val="CBBF4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28519" cy="586414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54864" y="2621839"/>
            <a:ext cx="6188285" cy="2396554"/>
          </a:xfrm>
          <a:custGeom>
            <a:avLst/>
            <a:gdLst/>
            <a:ahLst/>
            <a:cxnLst/>
            <a:rect l="l" t="t" r="r" b="b"/>
            <a:pathLst>
              <a:path w="6188285" h="2396554">
                <a:moveTo>
                  <a:pt x="0" y="0"/>
                </a:moveTo>
                <a:lnTo>
                  <a:pt x="6188285" y="0"/>
                </a:lnTo>
                <a:lnTo>
                  <a:pt x="6188285" y="2396553"/>
                </a:lnTo>
                <a:lnTo>
                  <a:pt x="0" y="2396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477386" y="5180317"/>
            <a:ext cx="13906265" cy="4452415"/>
            <a:chOff x="0" y="0"/>
            <a:chExt cx="5493833" cy="17589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3833" cy="1758979"/>
            </a:xfrm>
            <a:custGeom>
              <a:avLst/>
              <a:gdLst/>
              <a:ahLst/>
              <a:cxnLst/>
              <a:rect l="l" t="t" r="r" b="b"/>
              <a:pathLst>
                <a:path w="5493833" h="1758979">
                  <a:moveTo>
                    <a:pt x="18929" y="0"/>
                  </a:moveTo>
                  <a:lnTo>
                    <a:pt x="5474904" y="0"/>
                  </a:lnTo>
                  <a:cubicBezTo>
                    <a:pt x="5485358" y="0"/>
                    <a:pt x="5493833" y="8475"/>
                    <a:pt x="5493833" y="18929"/>
                  </a:cubicBezTo>
                  <a:lnTo>
                    <a:pt x="5493833" y="1740050"/>
                  </a:lnTo>
                  <a:cubicBezTo>
                    <a:pt x="5493833" y="1750504"/>
                    <a:pt x="5485358" y="1758979"/>
                    <a:pt x="5474904" y="1758979"/>
                  </a:cubicBezTo>
                  <a:lnTo>
                    <a:pt x="18929" y="1758979"/>
                  </a:lnTo>
                  <a:cubicBezTo>
                    <a:pt x="8475" y="1758979"/>
                    <a:pt x="0" y="1750504"/>
                    <a:pt x="0" y="1740050"/>
                  </a:cubicBezTo>
                  <a:lnTo>
                    <a:pt x="0" y="18929"/>
                  </a:lnTo>
                  <a:cubicBezTo>
                    <a:pt x="0" y="8475"/>
                    <a:pt x="8475" y="0"/>
                    <a:pt x="189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493833" cy="179707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768719" y="1696230"/>
            <a:ext cx="2806866" cy="2403379"/>
          </a:xfrm>
          <a:custGeom>
            <a:avLst/>
            <a:gdLst/>
            <a:ahLst/>
            <a:cxnLst/>
            <a:rect l="l" t="t" r="r" b="b"/>
            <a:pathLst>
              <a:path w="2806866" h="2403379">
                <a:moveTo>
                  <a:pt x="0" y="0"/>
                </a:moveTo>
                <a:lnTo>
                  <a:pt x="2806865" y="0"/>
                </a:lnTo>
                <a:lnTo>
                  <a:pt x="2806865" y="2403379"/>
                </a:lnTo>
                <a:lnTo>
                  <a:pt x="0" y="240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91496" y="565932"/>
            <a:ext cx="11200444" cy="113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3"/>
              </a:lnSpc>
              <a:spcBef>
                <a:spcPct val="0"/>
              </a:spcBef>
            </a:pPr>
            <a:r>
              <a:rPr lang="en-US" sz="3452">
                <a:solidFill>
                  <a:srgbClr val="740202"/>
                </a:solidFill>
                <a:latin typeface="Arimo Bold"/>
              </a:rPr>
              <a:t>Capítulo 4: </a:t>
            </a:r>
          </a:p>
          <a:p>
            <a:pPr algn="ctr">
              <a:lnSpc>
                <a:spcPts val="3834"/>
              </a:lnSpc>
            </a:pPr>
            <a:r>
              <a:rPr lang="en-US" sz="3142">
                <a:solidFill>
                  <a:srgbClr val="000000"/>
                </a:solidFill>
                <a:latin typeface="Arimo Bold"/>
              </a:rPr>
              <a:t>Operación y funcionamiento del Consejo Técnico Escolar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2536" y="2000609"/>
            <a:ext cx="12475533" cy="45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911">
                <a:solidFill>
                  <a:srgbClr val="000000"/>
                </a:solidFill>
                <a:latin typeface="Arimo Bold"/>
              </a:rPr>
              <a:t>El CTE sesionará 13 días del ciclo escolar distribuidos en dos fases: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4864" y="2903560"/>
            <a:ext cx="5902953" cy="145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9849" lvl="1" indent="-249925">
              <a:lnSpc>
                <a:spcPts val="2847"/>
              </a:lnSpc>
              <a:buFont typeface="Arial"/>
              <a:buChar char="•"/>
            </a:pPr>
            <a:r>
              <a:rPr lang="en-US" sz="2315">
                <a:solidFill>
                  <a:srgbClr val="000000"/>
                </a:solidFill>
                <a:latin typeface="Arimo Bold"/>
              </a:rPr>
              <a:t>Fase intensiva: cinco días hábiles previos al inicio de cada ciclo escolar.</a:t>
            </a:r>
          </a:p>
          <a:p>
            <a:pPr marL="499849" lvl="1" indent="-249925">
              <a:lnSpc>
                <a:spcPts val="2847"/>
              </a:lnSpc>
              <a:buFont typeface="Arial"/>
              <a:buChar char="•"/>
            </a:pPr>
            <a:r>
              <a:rPr lang="en-US" sz="2315">
                <a:solidFill>
                  <a:srgbClr val="000000"/>
                </a:solidFill>
                <a:latin typeface="Arimo Bold"/>
              </a:rPr>
              <a:t>Fase ordinaria: ocho días distribuidos a lo largo de cada ciclo escolar.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43138" y="5642667"/>
            <a:ext cx="13574761" cy="349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549" lvl="1" indent="-301275">
              <a:lnSpc>
                <a:spcPts val="3460"/>
              </a:lnSpc>
              <a:buFont typeface="Arial"/>
              <a:buChar char="•"/>
            </a:pPr>
            <a:r>
              <a:rPr lang="en-US" sz="2790">
                <a:solidFill>
                  <a:srgbClr val="000000"/>
                </a:solidFill>
                <a:latin typeface="Arimo Bold"/>
              </a:rPr>
              <a:t>Ambas fases estarán previstas en el Calendario Escolar.</a:t>
            </a:r>
          </a:p>
          <a:p>
            <a:pPr>
              <a:lnSpc>
                <a:spcPts val="3460"/>
              </a:lnSpc>
            </a:pPr>
            <a:endParaRPr lang="en-US" sz="2790">
              <a:solidFill>
                <a:srgbClr val="000000"/>
              </a:solidFill>
              <a:latin typeface="Arimo Bold"/>
            </a:endParaRPr>
          </a:p>
          <a:p>
            <a:pPr marL="602549" lvl="1" indent="-301275">
              <a:lnSpc>
                <a:spcPts val="3460"/>
              </a:lnSpc>
              <a:buFont typeface="Arial"/>
              <a:buChar char="•"/>
            </a:pPr>
            <a:r>
              <a:rPr lang="en-US" sz="2790">
                <a:solidFill>
                  <a:srgbClr val="000000"/>
                </a:solidFill>
                <a:latin typeface="Arimo Bold"/>
              </a:rPr>
              <a:t>Los Colectivos docentes de Escuelas de organización completa realizarán las sesiones del CTE de manera presencial en su Plantel.</a:t>
            </a:r>
          </a:p>
          <a:p>
            <a:pPr>
              <a:lnSpc>
                <a:spcPts val="3460"/>
              </a:lnSpc>
            </a:pPr>
            <a:endParaRPr lang="en-US" sz="2790">
              <a:solidFill>
                <a:srgbClr val="000000"/>
              </a:solidFill>
              <a:latin typeface="Arimo Bold"/>
            </a:endParaRPr>
          </a:p>
          <a:p>
            <a:pPr marL="602549" lvl="1" indent="-301275">
              <a:lnSpc>
                <a:spcPts val="3460"/>
              </a:lnSpc>
              <a:buFont typeface="Arial"/>
              <a:buChar char="•"/>
            </a:pPr>
            <a:r>
              <a:rPr lang="en-US" sz="2790">
                <a:solidFill>
                  <a:srgbClr val="000000"/>
                </a:solidFill>
                <a:latin typeface="Arimo Bold"/>
              </a:rPr>
              <a:t>En las Escuelas multigrado, los Colectivos docentes realizarán las sesiones de CTE de manera presencial en alguno de los planteles de las escuelas de la zona.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02536" y="325493"/>
            <a:ext cx="652328" cy="65232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5519" y="98628"/>
            <a:ext cx="17702800" cy="10072600"/>
            <a:chOff x="0" y="0"/>
            <a:chExt cx="6993699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93699" cy="3979299"/>
            </a:xfrm>
            <a:custGeom>
              <a:avLst/>
              <a:gdLst/>
              <a:ahLst/>
              <a:cxnLst/>
              <a:rect l="l" t="t" r="r" b="b"/>
              <a:pathLst>
                <a:path w="6993699" h="3979299">
                  <a:moveTo>
                    <a:pt x="14869" y="0"/>
                  </a:moveTo>
                  <a:lnTo>
                    <a:pt x="6978830" y="0"/>
                  </a:lnTo>
                  <a:cubicBezTo>
                    <a:pt x="6987042" y="0"/>
                    <a:pt x="6993699" y="6657"/>
                    <a:pt x="6993699" y="14869"/>
                  </a:cubicBezTo>
                  <a:lnTo>
                    <a:pt x="6993699" y="3964429"/>
                  </a:lnTo>
                  <a:cubicBezTo>
                    <a:pt x="6993699" y="3972642"/>
                    <a:pt x="6987042" y="3979299"/>
                    <a:pt x="6978830" y="3979299"/>
                  </a:cubicBezTo>
                  <a:lnTo>
                    <a:pt x="14869" y="3979299"/>
                  </a:lnTo>
                  <a:cubicBezTo>
                    <a:pt x="6657" y="3979299"/>
                    <a:pt x="0" y="3972642"/>
                    <a:pt x="0" y="3964429"/>
                  </a:cubicBezTo>
                  <a:lnTo>
                    <a:pt x="0" y="14869"/>
                  </a:lnTo>
                  <a:cubicBezTo>
                    <a:pt x="0" y="6657"/>
                    <a:pt x="6657" y="0"/>
                    <a:pt x="148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93699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536" y="685800"/>
            <a:ext cx="16556764" cy="7104376"/>
            <a:chOff x="0" y="0"/>
            <a:chExt cx="6540944" cy="2806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40944" cy="2806667"/>
            </a:xfrm>
            <a:custGeom>
              <a:avLst/>
              <a:gdLst/>
              <a:ahLst/>
              <a:cxnLst/>
              <a:rect l="l" t="t" r="r" b="b"/>
              <a:pathLst>
                <a:path w="6540944" h="2806667">
                  <a:moveTo>
                    <a:pt x="15898" y="0"/>
                  </a:moveTo>
                  <a:lnTo>
                    <a:pt x="6525046" y="0"/>
                  </a:lnTo>
                  <a:cubicBezTo>
                    <a:pt x="6533826" y="0"/>
                    <a:pt x="6540944" y="7118"/>
                    <a:pt x="6540944" y="15898"/>
                  </a:cubicBezTo>
                  <a:lnTo>
                    <a:pt x="6540944" y="2790769"/>
                  </a:lnTo>
                  <a:cubicBezTo>
                    <a:pt x="6540944" y="2794985"/>
                    <a:pt x="6539269" y="2799029"/>
                    <a:pt x="6536288" y="2802011"/>
                  </a:cubicBezTo>
                  <a:cubicBezTo>
                    <a:pt x="6533306" y="2804992"/>
                    <a:pt x="6529263" y="2806667"/>
                    <a:pt x="6525046" y="2806667"/>
                  </a:cubicBezTo>
                  <a:lnTo>
                    <a:pt x="15898" y="2806667"/>
                  </a:lnTo>
                  <a:cubicBezTo>
                    <a:pt x="11682" y="2806667"/>
                    <a:pt x="7638" y="2804992"/>
                    <a:pt x="4657" y="2802011"/>
                  </a:cubicBezTo>
                  <a:cubicBezTo>
                    <a:pt x="1675" y="2799029"/>
                    <a:pt x="0" y="2794985"/>
                    <a:pt x="0" y="2790769"/>
                  </a:cubicBezTo>
                  <a:lnTo>
                    <a:pt x="0" y="15898"/>
                  </a:lnTo>
                  <a:cubicBezTo>
                    <a:pt x="0" y="11682"/>
                    <a:pt x="1675" y="7638"/>
                    <a:pt x="4657" y="4657"/>
                  </a:cubicBezTo>
                  <a:cubicBezTo>
                    <a:pt x="7638" y="1675"/>
                    <a:pt x="11682" y="0"/>
                    <a:pt x="158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540944" cy="2844767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4864" y="1098619"/>
            <a:ext cx="15156555" cy="569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0"/>
              </a:lnSpc>
            </a:pPr>
            <a:endParaRPr/>
          </a:p>
          <a:p>
            <a:pPr marL="783561" lvl="1" indent="-391780">
              <a:lnSpc>
                <a:spcPts val="5080"/>
              </a:lnSpc>
              <a:buFont typeface="Arial"/>
              <a:buChar char="•"/>
            </a:pPr>
            <a:r>
              <a:rPr lang="en-US" sz="3629">
                <a:solidFill>
                  <a:srgbClr val="000000"/>
                </a:solidFill>
                <a:latin typeface="Arimo Bold"/>
              </a:rPr>
              <a:t>Cada sesión del CTE de educación preescolar, primaria y secundaria abarcará el total de horas de la jornada escolar del nivel o servicio educativo correspondiente.</a:t>
            </a:r>
          </a:p>
          <a:p>
            <a:pPr>
              <a:lnSpc>
                <a:spcPts val="5080"/>
              </a:lnSpc>
            </a:pPr>
            <a:endParaRPr lang="en-US" sz="3629">
              <a:solidFill>
                <a:srgbClr val="000000"/>
              </a:solidFill>
              <a:latin typeface="Arimo Bold"/>
            </a:endParaRPr>
          </a:p>
          <a:p>
            <a:pPr marL="783561" lvl="1" indent="-391780">
              <a:lnSpc>
                <a:spcPts val="5080"/>
              </a:lnSpc>
              <a:buFont typeface="Arial"/>
              <a:buChar char="•"/>
            </a:pPr>
            <a:r>
              <a:rPr lang="en-US" sz="3629">
                <a:solidFill>
                  <a:srgbClr val="000000"/>
                </a:solidFill>
                <a:latin typeface="Arimo Bold"/>
              </a:rPr>
              <a:t>Por ningún motivo los días programados para las sesiones del CTE se usarán para realizar actividades sindicales, sociales, cívicas, festivales o de algún otro tipo distinto a los propósitos del CTE.</a:t>
            </a:r>
          </a:p>
        </p:txBody>
      </p:sp>
      <p:sp>
        <p:nvSpPr>
          <p:cNvPr id="9" name="Freeform 9"/>
          <p:cNvSpPr/>
          <p:nvPr/>
        </p:nvSpPr>
        <p:spPr>
          <a:xfrm>
            <a:off x="7772400" y="7157206"/>
            <a:ext cx="2743200" cy="2763929"/>
          </a:xfrm>
          <a:custGeom>
            <a:avLst/>
            <a:gdLst/>
            <a:ahLst/>
            <a:cxnLst/>
            <a:rect l="l" t="t" r="r" b="b"/>
            <a:pathLst>
              <a:path w="2743200" h="2763929">
                <a:moveTo>
                  <a:pt x="0" y="0"/>
                </a:moveTo>
                <a:lnTo>
                  <a:pt x="2743200" y="0"/>
                </a:lnTo>
                <a:lnTo>
                  <a:pt x="2743200" y="2763929"/>
                </a:lnTo>
                <a:lnTo>
                  <a:pt x="0" y="2763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02536" y="359636"/>
            <a:ext cx="652328" cy="6523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299" y="98628"/>
            <a:ext cx="17825852" cy="10072600"/>
            <a:chOff x="0" y="0"/>
            <a:chExt cx="7042312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42312" cy="3979299"/>
            </a:xfrm>
            <a:custGeom>
              <a:avLst/>
              <a:gdLst/>
              <a:ahLst/>
              <a:cxnLst/>
              <a:rect l="l" t="t" r="r" b="b"/>
              <a:pathLst>
                <a:path w="7042312" h="3979299">
                  <a:moveTo>
                    <a:pt x="14766" y="0"/>
                  </a:moveTo>
                  <a:lnTo>
                    <a:pt x="7027545" y="0"/>
                  </a:lnTo>
                  <a:cubicBezTo>
                    <a:pt x="7035701" y="0"/>
                    <a:pt x="7042312" y="6611"/>
                    <a:pt x="7042312" y="14766"/>
                  </a:cubicBezTo>
                  <a:lnTo>
                    <a:pt x="7042312" y="3964532"/>
                  </a:lnTo>
                  <a:cubicBezTo>
                    <a:pt x="7042312" y="3972687"/>
                    <a:pt x="7035701" y="3979299"/>
                    <a:pt x="7027545" y="3979299"/>
                  </a:cubicBezTo>
                  <a:lnTo>
                    <a:pt x="14766" y="3979299"/>
                  </a:lnTo>
                  <a:cubicBezTo>
                    <a:pt x="6611" y="3979299"/>
                    <a:pt x="0" y="3972687"/>
                    <a:pt x="0" y="3964532"/>
                  </a:cubicBezTo>
                  <a:lnTo>
                    <a:pt x="0" y="14766"/>
                  </a:lnTo>
                  <a:cubicBezTo>
                    <a:pt x="0" y="6611"/>
                    <a:pt x="6611" y="0"/>
                    <a:pt x="147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42312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32841" y="257481"/>
            <a:ext cx="10067040" cy="1625482"/>
            <a:chOff x="0" y="0"/>
            <a:chExt cx="3977102" cy="642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7102" cy="642166"/>
            </a:xfrm>
            <a:custGeom>
              <a:avLst/>
              <a:gdLst/>
              <a:ahLst/>
              <a:cxnLst/>
              <a:rect l="l" t="t" r="r" b="b"/>
              <a:pathLst>
                <a:path w="3977102" h="642166">
                  <a:moveTo>
                    <a:pt x="26147" y="0"/>
                  </a:moveTo>
                  <a:lnTo>
                    <a:pt x="3950955" y="0"/>
                  </a:lnTo>
                  <a:cubicBezTo>
                    <a:pt x="3957890" y="0"/>
                    <a:pt x="3964540" y="2755"/>
                    <a:pt x="3969444" y="7658"/>
                  </a:cubicBezTo>
                  <a:cubicBezTo>
                    <a:pt x="3974347" y="12562"/>
                    <a:pt x="3977102" y="19213"/>
                    <a:pt x="3977102" y="26147"/>
                  </a:cubicBezTo>
                  <a:lnTo>
                    <a:pt x="3977102" y="616018"/>
                  </a:lnTo>
                  <a:cubicBezTo>
                    <a:pt x="3977102" y="630459"/>
                    <a:pt x="3965396" y="642166"/>
                    <a:pt x="3950955" y="642166"/>
                  </a:cubicBezTo>
                  <a:lnTo>
                    <a:pt x="26147" y="642166"/>
                  </a:lnTo>
                  <a:cubicBezTo>
                    <a:pt x="11707" y="642166"/>
                    <a:pt x="0" y="630459"/>
                    <a:pt x="0" y="616018"/>
                  </a:cubicBezTo>
                  <a:lnTo>
                    <a:pt x="0" y="26147"/>
                  </a:lnTo>
                  <a:cubicBezTo>
                    <a:pt x="0" y="11707"/>
                    <a:pt x="11707" y="0"/>
                    <a:pt x="26147" y="0"/>
                  </a:cubicBezTo>
                  <a:close/>
                </a:path>
              </a:pathLst>
            </a:custGeom>
            <a:solidFill>
              <a:srgbClr val="FAF9DB"/>
            </a:solidFill>
            <a:ln w="19050" cap="rnd">
              <a:solidFill>
                <a:srgbClr val="CBBF4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77102" cy="680266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7018" y="2038337"/>
            <a:ext cx="17106375" cy="7760940"/>
            <a:chOff x="0" y="0"/>
            <a:chExt cx="6758074" cy="30660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58074" cy="3066051"/>
            </a:xfrm>
            <a:custGeom>
              <a:avLst/>
              <a:gdLst/>
              <a:ahLst/>
              <a:cxnLst/>
              <a:rect l="l" t="t" r="r" b="b"/>
              <a:pathLst>
                <a:path w="6758074" h="3066051">
                  <a:moveTo>
                    <a:pt x="15388" y="0"/>
                  </a:moveTo>
                  <a:lnTo>
                    <a:pt x="6742687" y="0"/>
                  </a:lnTo>
                  <a:cubicBezTo>
                    <a:pt x="6746768" y="0"/>
                    <a:pt x="6750682" y="1621"/>
                    <a:pt x="6753568" y="4507"/>
                  </a:cubicBezTo>
                  <a:cubicBezTo>
                    <a:pt x="6756453" y="7393"/>
                    <a:pt x="6758074" y="11307"/>
                    <a:pt x="6758074" y="15388"/>
                  </a:cubicBezTo>
                  <a:lnTo>
                    <a:pt x="6758074" y="3050663"/>
                  </a:lnTo>
                  <a:cubicBezTo>
                    <a:pt x="6758074" y="3059161"/>
                    <a:pt x="6751185" y="3066051"/>
                    <a:pt x="6742687" y="3066051"/>
                  </a:cubicBezTo>
                  <a:lnTo>
                    <a:pt x="15388" y="3066051"/>
                  </a:lnTo>
                  <a:cubicBezTo>
                    <a:pt x="11307" y="3066051"/>
                    <a:pt x="7393" y="3064429"/>
                    <a:pt x="4507" y="3061544"/>
                  </a:cubicBezTo>
                  <a:cubicBezTo>
                    <a:pt x="1621" y="3058658"/>
                    <a:pt x="0" y="3054744"/>
                    <a:pt x="0" y="3050663"/>
                  </a:cubicBezTo>
                  <a:lnTo>
                    <a:pt x="0" y="15388"/>
                  </a:lnTo>
                  <a:cubicBezTo>
                    <a:pt x="0" y="11307"/>
                    <a:pt x="1621" y="7393"/>
                    <a:pt x="4507" y="4507"/>
                  </a:cubicBezTo>
                  <a:cubicBezTo>
                    <a:pt x="7393" y="1621"/>
                    <a:pt x="11307" y="0"/>
                    <a:pt x="1538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58074" cy="3104151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7018" y="2274578"/>
            <a:ext cx="16891469" cy="675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8322" lvl="1" indent="-324161">
              <a:lnSpc>
                <a:spcPts val="3603"/>
              </a:lnSpc>
              <a:buFont typeface="Arial"/>
              <a:buChar char="•"/>
            </a:pPr>
            <a:r>
              <a:rPr lang="en-US" sz="3002">
                <a:solidFill>
                  <a:srgbClr val="000000"/>
                </a:solidFill>
                <a:latin typeface="Arimo Bold"/>
              </a:rPr>
              <a:t>En cada CTE de Escuela de organización completa se integrará un Comité de Planeación y Evaluación que estará conformado tanto por el Personal con funciones de dirección, así como por las maestras y los maestros de la escuela, propuestos por el Colectivo docente durante la Fase intensiva del CTE. </a:t>
            </a:r>
          </a:p>
          <a:p>
            <a:pPr>
              <a:lnSpc>
                <a:spcPts val="3603"/>
              </a:lnSpc>
            </a:pPr>
            <a:endParaRPr lang="en-US" sz="3002">
              <a:solidFill>
                <a:srgbClr val="000000"/>
              </a:solidFill>
              <a:latin typeface="Arimo Bold"/>
            </a:endParaRPr>
          </a:p>
          <a:p>
            <a:pPr marL="648322" lvl="1" indent="-324161">
              <a:lnSpc>
                <a:spcPts val="3603"/>
              </a:lnSpc>
              <a:buFont typeface="Arial"/>
              <a:buChar char="•"/>
            </a:pPr>
            <a:r>
              <a:rPr lang="en-US" sz="3002">
                <a:solidFill>
                  <a:srgbClr val="000000"/>
                </a:solidFill>
                <a:latin typeface="Arimo Bold"/>
              </a:rPr>
              <a:t>El número de integrantes de este Comité estará en función de la cantidad de personal docente de la Escuela y será atribución del CTE determinarlo. </a:t>
            </a:r>
          </a:p>
          <a:p>
            <a:pPr>
              <a:lnSpc>
                <a:spcPts val="3603"/>
              </a:lnSpc>
            </a:pPr>
            <a:endParaRPr lang="en-US" sz="3002">
              <a:solidFill>
                <a:srgbClr val="000000"/>
              </a:solidFill>
              <a:latin typeface="Arimo Bold"/>
            </a:endParaRPr>
          </a:p>
          <a:p>
            <a:pPr marL="648322" lvl="1" indent="-324161">
              <a:lnSpc>
                <a:spcPts val="3603"/>
              </a:lnSpc>
              <a:buFont typeface="Arial"/>
              <a:buChar char="•"/>
            </a:pPr>
            <a:r>
              <a:rPr lang="en-US" sz="3002">
                <a:solidFill>
                  <a:srgbClr val="000000"/>
                </a:solidFill>
                <a:latin typeface="Arimo Bold"/>
              </a:rPr>
              <a:t>El Personal docente que forme parte de este Comité podrá ser renovado cada ciclo escolar.</a:t>
            </a:r>
          </a:p>
          <a:p>
            <a:pPr>
              <a:lnSpc>
                <a:spcPts val="3603"/>
              </a:lnSpc>
            </a:pPr>
            <a:endParaRPr lang="en-US" sz="3002">
              <a:solidFill>
                <a:srgbClr val="000000"/>
              </a:solidFill>
              <a:latin typeface="Arimo Bold"/>
            </a:endParaRPr>
          </a:p>
          <a:p>
            <a:pPr marL="648322" lvl="1" indent="-324161">
              <a:lnSpc>
                <a:spcPts val="3603"/>
              </a:lnSpc>
              <a:buFont typeface="Arial"/>
              <a:buChar char="•"/>
            </a:pPr>
            <a:r>
              <a:rPr lang="en-US" sz="3002">
                <a:solidFill>
                  <a:srgbClr val="000000"/>
                </a:solidFill>
                <a:latin typeface="Arimo Bold"/>
              </a:rPr>
              <a:t>Los CTE de las Escuelas multigrado cuyo Personal docente sea menor a cuatro y que no cuenten con las condiciones para integrar el Comité de Planeación y Evaluación, definirán en coordinación con su autoridad educativa inmediata, las estrategias más pertinentes para el seguimiento a su proceso de mejora continua.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2489" y="754781"/>
            <a:ext cx="1273930" cy="1283556"/>
          </a:xfrm>
          <a:custGeom>
            <a:avLst/>
            <a:gdLst/>
            <a:ahLst/>
            <a:cxnLst/>
            <a:rect l="l" t="t" r="r" b="b"/>
            <a:pathLst>
              <a:path w="1273930" h="1283556">
                <a:moveTo>
                  <a:pt x="0" y="0"/>
                </a:moveTo>
                <a:lnTo>
                  <a:pt x="1273930" y="0"/>
                </a:lnTo>
                <a:lnTo>
                  <a:pt x="1273930" y="1283556"/>
                </a:lnTo>
                <a:lnTo>
                  <a:pt x="0" y="1283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70519" y="305963"/>
            <a:ext cx="1598043" cy="1598043"/>
          </a:xfrm>
          <a:custGeom>
            <a:avLst/>
            <a:gdLst/>
            <a:ahLst/>
            <a:cxnLst/>
            <a:rect l="l" t="t" r="r" b="b"/>
            <a:pathLst>
              <a:path w="1598043" h="1598043">
                <a:moveTo>
                  <a:pt x="0" y="0"/>
                </a:moveTo>
                <a:lnTo>
                  <a:pt x="1598043" y="0"/>
                </a:lnTo>
                <a:lnTo>
                  <a:pt x="1598043" y="1598042"/>
                </a:lnTo>
                <a:lnTo>
                  <a:pt x="0" y="1598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74227" y="366777"/>
            <a:ext cx="9164536" cy="122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3">
                <a:solidFill>
                  <a:srgbClr val="740202"/>
                </a:solidFill>
                <a:latin typeface="Arimo Bold"/>
              </a:rPr>
              <a:t>Capítulo 5: </a:t>
            </a:r>
          </a:p>
          <a:p>
            <a:pPr algn="ctr">
              <a:lnSpc>
                <a:spcPts val="3690"/>
              </a:lnSpc>
            </a:pPr>
            <a:r>
              <a:rPr lang="en-US" sz="3618">
                <a:solidFill>
                  <a:srgbClr val="000000"/>
                </a:solidFill>
                <a:latin typeface="Arimo Bold"/>
              </a:rPr>
              <a:t>Comité de planeación y evaluación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89454" y="212063"/>
            <a:ext cx="652328" cy="65232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9180" y="107200"/>
            <a:ext cx="17776632" cy="10072600"/>
            <a:chOff x="0" y="0"/>
            <a:chExt cx="7022867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22867" cy="3979299"/>
            </a:xfrm>
            <a:custGeom>
              <a:avLst/>
              <a:gdLst/>
              <a:ahLst/>
              <a:cxnLst/>
              <a:rect l="l" t="t" r="r" b="b"/>
              <a:pathLst>
                <a:path w="7022867" h="3979299">
                  <a:moveTo>
                    <a:pt x="14807" y="0"/>
                  </a:moveTo>
                  <a:lnTo>
                    <a:pt x="7008059" y="0"/>
                  </a:lnTo>
                  <a:cubicBezTo>
                    <a:pt x="7011987" y="0"/>
                    <a:pt x="7015753" y="1560"/>
                    <a:pt x="7018530" y="4337"/>
                  </a:cubicBezTo>
                  <a:cubicBezTo>
                    <a:pt x="7021306" y="7114"/>
                    <a:pt x="7022867" y="10880"/>
                    <a:pt x="7022867" y="14807"/>
                  </a:cubicBezTo>
                  <a:lnTo>
                    <a:pt x="7022867" y="3964491"/>
                  </a:lnTo>
                  <a:cubicBezTo>
                    <a:pt x="7022867" y="3968418"/>
                    <a:pt x="7021306" y="3972185"/>
                    <a:pt x="7018530" y="3974962"/>
                  </a:cubicBezTo>
                  <a:cubicBezTo>
                    <a:pt x="7015753" y="3977739"/>
                    <a:pt x="7011987" y="3979299"/>
                    <a:pt x="7008059" y="3979299"/>
                  </a:cubicBezTo>
                  <a:lnTo>
                    <a:pt x="14807" y="3979299"/>
                  </a:lnTo>
                  <a:cubicBezTo>
                    <a:pt x="10880" y="3979299"/>
                    <a:pt x="7114" y="3977739"/>
                    <a:pt x="4337" y="3974962"/>
                  </a:cubicBezTo>
                  <a:cubicBezTo>
                    <a:pt x="1560" y="3972185"/>
                    <a:pt x="0" y="3968418"/>
                    <a:pt x="0" y="3964491"/>
                  </a:cubicBezTo>
                  <a:lnTo>
                    <a:pt x="0" y="14807"/>
                  </a:lnTo>
                  <a:cubicBezTo>
                    <a:pt x="0" y="10880"/>
                    <a:pt x="1560" y="7114"/>
                    <a:pt x="4337" y="4337"/>
                  </a:cubicBezTo>
                  <a:cubicBezTo>
                    <a:pt x="7114" y="1560"/>
                    <a:pt x="10880" y="0"/>
                    <a:pt x="148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22867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3222" y="1853432"/>
            <a:ext cx="17130777" cy="7883288"/>
            <a:chOff x="0" y="0"/>
            <a:chExt cx="6767714" cy="3114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67714" cy="3114385"/>
            </a:xfrm>
            <a:custGeom>
              <a:avLst/>
              <a:gdLst/>
              <a:ahLst/>
              <a:cxnLst/>
              <a:rect l="l" t="t" r="r" b="b"/>
              <a:pathLst>
                <a:path w="6767714" h="3114385">
                  <a:moveTo>
                    <a:pt x="15366" y="0"/>
                  </a:moveTo>
                  <a:lnTo>
                    <a:pt x="6752348" y="0"/>
                  </a:lnTo>
                  <a:cubicBezTo>
                    <a:pt x="6760835" y="0"/>
                    <a:pt x="6767714" y="6879"/>
                    <a:pt x="6767714" y="15366"/>
                  </a:cubicBezTo>
                  <a:lnTo>
                    <a:pt x="6767714" y="3099020"/>
                  </a:lnTo>
                  <a:cubicBezTo>
                    <a:pt x="6767714" y="3107506"/>
                    <a:pt x="6760835" y="3114385"/>
                    <a:pt x="6752348" y="3114385"/>
                  </a:cubicBezTo>
                  <a:lnTo>
                    <a:pt x="15366" y="3114385"/>
                  </a:lnTo>
                  <a:cubicBezTo>
                    <a:pt x="6879" y="3114385"/>
                    <a:pt x="0" y="3107506"/>
                    <a:pt x="0" y="3099020"/>
                  </a:cubicBezTo>
                  <a:lnTo>
                    <a:pt x="0" y="15366"/>
                  </a:lnTo>
                  <a:cubicBezTo>
                    <a:pt x="0" y="6879"/>
                    <a:pt x="6879" y="0"/>
                    <a:pt x="153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67714" cy="3152485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3222" y="2208380"/>
            <a:ext cx="15640083" cy="704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404" lvl="1" indent="-351702">
              <a:lnSpc>
                <a:spcPts val="3974"/>
              </a:lnSpc>
              <a:buFont typeface="Arial"/>
              <a:buChar char="•"/>
            </a:pPr>
            <a:r>
              <a:rPr lang="en-US" sz="3258">
                <a:solidFill>
                  <a:srgbClr val="000000"/>
                </a:solidFill>
                <a:latin typeface="Arimo Bold"/>
              </a:rPr>
              <a:t>Coordinar la formulación y evaluación del Programa de mejora continua que el CTE decida emprender.</a:t>
            </a:r>
          </a:p>
          <a:p>
            <a:pPr>
              <a:lnSpc>
                <a:spcPts val="3974"/>
              </a:lnSpc>
            </a:pPr>
            <a:endParaRPr lang="en-US" sz="3258">
              <a:solidFill>
                <a:srgbClr val="000000"/>
              </a:solidFill>
              <a:latin typeface="Arimo Bold"/>
            </a:endParaRPr>
          </a:p>
          <a:p>
            <a:pPr marL="703404" lvl="1" indent="-351702">
              <a:lnSpc>
                <a:spcPts val="3974"/>
              </a:lnSpc>
              <a:buFont typeface="Arial"/>
              <a:buChar char="•"/>
            </a:pPr>
            <a:r>
              <a:rPr lang="en-US" sz="3258">
                <a:solidFill>
                  <a:srgbClr val="000000"/>
                </a:solidFill>
                <a:latin typeface="Arimo Bold"/>
              </a:rPr>
              <a:t>Sistematizar la información disponible, respecto a los resultados obtenidos en el Diagnóstico socioeducativo de la escuela, para identificar las problemáticas prioritarias.</a:t>
            </a:r>
          </a:p>
          <a:p>
            <a:pPr>
              <a:lnSpc>
                <a:spcPts val="3974"/>
              </a:lnSpc>
            </a:pPr>
            <a:endParaRPr lang="en-US" sz="3258">
              <a:solidFill>
                <a:srgbClr val="000000"/>
              </a:solidFill>
              <a:latin typeface="Arimo Bold"/>
            </a:endParaRPr>
          </a:p>
          <a:p>
            <a:pPr marL="703404" lvl="1" indent="-351702">
              <a:lnSpc>
                <a:spcPts val="3974"/>
              </a:lnSpc>
              <a:buFont typeface="Arial"/>
              <a:buChar char="•"/>
            </a:pPr>
            <a:r>
              <a:rPr lang="en-US" sz="3258">
                <a:solidFill>
                  <a:srgbClr val="000000"/>
                </a:solidFill>
                <a:latin typeface="Arimo Bold"/>
              </a:rPr>
              <a:t>Integrar en el documento de planeación los objetivos y las metas para la atención de las necesidades educativas de la Escuela.</a:t>
            </a:r>
          </a:p>
          <a:p>
            <a:pPr>
              <a:lnSpc>
                <a:spcPts val="3974"/>
              </a:lnSpc>
            </a:pPr>
            <a:endParaRPr lang="en-US" sz="3258">
              <a:solidFill>
                <a:srgbClr val="000000"/>
              </a:solidFill>
              <a:latin typeface="Arimo Bold"/>
            </a:endParaRPr>
          </a:p>
          <a:p>
            <a:pPr marL="703404" lvl="1" indent="-351702">
              <a:lnSpc>
                <a:spcPts val="3974"/>
              </a:lnSpc>
              <a:buFont typeface="Arial"/>
              <a:buChar char="•"/>
            </a:pPr>
            <a:r>
              <a:rPr lang="en-US" sz="3258">
                <a:solidFill>
                  <a:srgbClr val="000000"/>
                </a:solidFill>
                <a:latin typeface="Arimo Bold"/>
              </a:rPr>
              <a:t>Dialogar con el Colectivo docente para llegar a acuerdos sobre la estrategia de seguimiento de las acciones, las metas y los objetivos del Programa de mejora continua, estableciendo los momentos, responsables y fuentes de información.</a:t>
            </a:r>
          </a:p>
        </p:txBody>
      </p:sp>
      <p:sp>
        <p:nvSpPr>
          <p:cNvPr id="9" name="Freeform 9"/>
          <p:cNvSpPr/>
          <p:nvPr/>
        </p:nvSpPr>
        <p:spPr>
          <a:xfrm>
            <a:off x="16644122" y="1272165"/>
            <a:ext cx="1089876" cy="1162535"/>
          </a:xfrm>
          <a:custGeom>
            <a:avLst/>
            <a:gdLst/>
            <a:ahLst/>
            <a:cxnLst/>
            <a:rect l="l" t="t" r="r" b="b"/>
            <a:pathLst>
              <a:path w="1089876" h="1162535">
                <a:moveTo>
                  <a:pt x="0" y="0"/>
                </a:moveTo>
                <a:lnTo>
                  <a:pt x="1089877" y="0"/>
                </a:lnTo>
                <a:lnTo>
                  <a:pt x="1089877" y="1162534"/>
                </a:lnTo>
                <a:lnTo>
                  <a:pt x="0" y="1162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73246" y="382912"/>
            <a:ext cx="12598061" cy="129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</a:pPr>
            <a:r>
              <a:rPr lang="en-US" sz="4395">
                <a:solidFill>
                  <a:srgbClr val="303E84"/>
                </a:solidFill>
                <a:latin typeface="Arimo Bold"/>
              </a:rPr>
              <a:t>El Comité de Planeación y Evaluación tendrá las siguientes funciones: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19180" y="116422"/>
            <a:ext cx="652328" cy="65232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5519" y="98628"/>
            <a:ext cx="17801242" cy="10072600"/>
            <a:chOff x="0" y="0"/>
            <a:chExt cx="7032589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589" cy="3979299"/>
            </a:xfrm>
            <a:custGeom>
              <a:avLst/>
              <a:gdLst/>
              <a:ahLst/>
              <a:cxnLst/>
              <a:rect l="l" t="t" r="r" b="b"/>
              <a:pathLst>
                <a:path w="7032589" h="3979299">
                  <a:moveTo>
                    <a:pt x="14787" y="0"/>
                  </a:moveTo>
                  <a:lnTo>
                    <a:pt x="7017803" y="0"/>
                  </a:lnTo>
                  <a:cubicBezTo>
                    <a:pt x="7021724" y="0"/>
                    <a:pt x="7025485" y="1558"/>
                    <a:pt x="7028259" y="4331"/>
                  </a:cubicBezTo>
                  <a:cubicBezTo>
                    <a:pt x="7031031" y="7104"/>
                    <a:pt x="7032589" y="10865"/>
                    <a:pt x="7032589" y="14787"/>
                  </a:cubicBezTo>
                  <a:lnTo>
                    <a:pt x="7032589" y="3964511"/>
                  </a:lnTo>
                  <a:cubicBezTo>
                    <a:pt x="7032589" y="3968433"/>
                    <a:pt x="7031031" y="3972194"/>
                    <a:pt x="7028259" y="3974967"/>
                  </a:cubicBezTo>
                  <a:cubicBezTo>
                    <a:pt x="7025485" y="3977741"/>
                    <a:pt x="7021724" y="3979299"/>
                    <a:pt x="7017803" y="3979299"/>
                  </a:cubicBezTo>
                  <a:lnTo>
                    <a:pt x="14787" y="3979299"/>
                  </a:lnTo>
                  <a:cubicBezTo>
                    <a:pt x="10865" y="3979299"/>
                    <a:pt x="7104" y="3977741"/>
                    <a:pt x="4331" y="3974967"/>
                  </a:cubicBezTo>
                  <a:cubicBezTo>
                    <a:pt x="1558" y="3972194"/>
                    <a:pt x="0" y="3968433"/>
                    <a:pt x="0" y="3964511"/>
                  </a:cubicBezTo>
                  <a:lnTo>
                    <a:pt x="0" y="14787"/>
                  </a:lnTo>
                  <a:cubicBezTo>
                    <a:pt x="0" y="10865"/>
                    <a:pt x="1558" y="7104"/>
                    <a:pt x="4331" y="4331"/>
                  </a:cubicBezTo>
                  <a:cubicBezTo>
                    <a:pt x="7104" y="1558"/>
                    <a:pt x="10865" y="0"/>
                    <a:pt x="147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32589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1872" y="545951"/>
            <a:ext cx="17128185" cy="7957747"/>
            <a:chOff x="0" y="0"/>
            <a:chExt cx="6766690" cy="3143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66690" cy="3143802"/>
            </a:xfrm>
            <a:custGeom>
              <a:avLst/>
              <a:gdLst/>
              <a:ahLst/>
              <a:cxnLst/>
              <a:rect l="l" t="t" r="r" b="b"/>
              <a:pathLst>
                <a:path w="6766690" h="3143802">
                  <a:moveTo>
                    <a:pt x="15368" y="0"/>
                  </a:moveTo>
                  <a:lnTo>
                    <a:pt x="6751322" y="0"/>
                  </a:lnTo>
                  <a:cubicBezTo>
                    <a:pt x="6759810" y="0"/>
                    <a:pt x="6766690" y="6880"/>
                    <a:pt x="6766690" y="15368"/>
                  </a:cubicBezTo>
                  <a:lnTo>
                    <a:pt x="6766690" y="3128433"/>
                  </a:lnTo>
                  <a:cubicBezTo>
                    <a:pt x="6766690" y="3136921"/>
                    <a:pt x="6759810" y="3143802"/>
                    <a:pt x="6751322" y="3143802"/>
                  </a:cubicBezTo>
                  <a:lnTo>
                    <a:pt x="15368" y="3143802"/>
                  </a:lnTo>
                  <a:cubicBezTo>
                    <a:pt x="6880" y="3143802"/>
                    <a:pt x="0" y="3136921"/>
                    <a:pt x="0" y="3128433"/>
                  </a:cubicBezTo>
                  <a:lnTo>
                    <a:pt x="0" y="15368"/>
                  </a:lnTo>
                  <a:cubicBezTo>
                    <a:pt x="0" y="6880"/>
                    <a:pt x="6880" y="0"/>
                    <a:pt x="153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66690" cy="3181901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3675" y="1297761"/>
            <a:ext cx="16570218" cy="646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2650" lvl="1" indent="-346325">
              <a:lnSpc>
                <a:spcPts val="3978"/>
              </a:lnSpc>
              <a:buFont typeface="Arial"/>
              <a:buChar char="•"/>
            </a:pPr>
            <a:r>
              <a:rPr lang="en-US" sz="3208">
                <a:solidFill>
                  <a:srgbClr val="000000"/>
                </a:solidFill>
                <a:latin typeface="Arimo Bold"/>
              </a:rPr>
              <a:t>Vincular a la comunidad, a las madres, padres de familia o tutores en los objetivos y las metas contextualizadas que se establecieron como Escuela.</a:t>
            </a:r>
          </a:p>
          <a:p>
            <a:pPr>
              <a:lnSpc>
                <a:spcPts val="3978"/>
              </a:lnSpc>
            </a:pPr>
            <a:endParaRPr lang="en-US" sz="3208">
              <a:solidFill>
                <a:srgbClr val="000000"/>
              </a:solidFill>
              <a:latin typeface="Arimo Bold"/>
            </a:endParaRPr>
          </a:p>
          <a:p>
            <a:pPr marL="692650" lvl="1" indent="-346325">
              <a:lnSpc>
                <a:spcPts val="3978"/>
              </a:lnSpc>
              <a:buFont typeface="Arial"/>
              <a:buChar char="•"/>
            </a:pPr>
            <a:r>
              <a:rPr lang="en-US" sz="3208">
                <a:solidFill>
                  <a:srgbClr val="000000"/>
                </a:solidFill>
                <a:latin typeface="Arimo Bold"/>
              </a:rPr>
              <a:t>Comunicar los avances de las metas y objetivos a la Comunidad escolar de manera periódica, a través de los mecanismos que hayan establecido.</a:t>
            </a:r>
          </a:p>
          <a:p>
            <a:pPr>
              <a:lnSpc>
                <a:spcPts val="3978"/>
              </a:lnSpc>
            </a:pPr>
            <a:endParaRPr lang="en-US" sz="3208">
              <a:solidFill>
                <a:srgbClr val="000000"/>
              </a:solidFill>
              <a:latin typeface="Arimo Bold"/>
            </a:endParaRPr>
          </a:p>
          <a:p>
            <a:pPr marL="692650" lvl="1" indent="-346325">
              <a:lnSpc>
                <a:spcPts val="3978"/>
              </a:lnSpc>
              <a:buFont typeface="Arial"/>
              <a:buChar char="•"/>
            </a:pPr>
            <a:r>
              <a:rPr lang="en-US" sz="3208">
                <a:solidFill>
                  <a:srgbClr val="000000"/>
                </a:solidFill>
                <a:latin typeface="Arimo Bold"/>
              </a:rPr>
              <a:t>Definir con el Colectivo docente, las formas para hacer del conocimiento de la Comunidad escolar y del Personal con funciones de supervisión, los resultados obtenidos con relación al Programa de mejora continua, al finalizar el ciclo escolar.</a:t>
            </a:r>
          </a:p>
          <a:p>
            <a:pPr>
              <a:lnSpc>
                <a:spcPts val="3978"/>
              </a:lnSpc>
            </a:pPr>
            <a:endParaRPr lang="en-US" sz="3208">
              <a:solidFill>
                <a:srgbClr val="000000"/>
              </a:solidFill>
              <a:latin typeface="Arimo Bold"/>
            </a:endParaRPr>
          </a:p>
          <a:p>
            <a:pPr marL="692650" lvl="1" indent="-346325">
              <a:lnSpc>
                <a:spcPts val="3978"/>
              </a:lnSpc>
              <a:buFont typeface="Arial"/>
              <a:buChar char="•"/>
            </a:pPr>
            <a:r>
              <a:rPr lang="en-US" sz="3208">
                <a:solidFill>
                  <a:srgbClr val="000000"/>
                </a:solidFill>
                <a:latin typeface="Arimo Bold"/>
              </a:rPr>
              <a:t>Presentar al CEAP, las necesidades en materia de infraestructura y equipamiento identificadas en el Diagnóstico socioeducativo de la escuela.</a:t>
            </a:r>
          </a:p>
        </p:txBody>
      </p:sp>
      <p:sp>
        <p:nvSpPr>
          <p:cNvPr id="9" name="Freeform 9"/>
          <p:cNvSpPr/>
          <p:nvPr/>
        </p:nvSpPr>
        <p:spPr>
          <a:xfrm>
            <a:off x="7584327" y="7758982"/>
            <a:ext cx="3068914" cy="2528018"/>
          </a:xfrm>
          <a:custGeom>
            <a:avLst/>
            <a:gdLst/>
            <a:ahLst/>
            <a:cxnLst/>
            <a:rect l="l" t="t" r="r" b="b"/>
            <a:pathLst>
              <a:path w="3068914" h="2528018">
                <a:moveTo>
                  <a:pt x="0" y="0"/>
                </a:moveTo>
                <a:lnTo>
                  <a:pt x="3068914" y="0"/>
                </a:lnTo>
                <a:lnTo>
                  <a:pt x="3068914" y="2528018"/>
                </a:lnTo>
                <a:lnTo>
                  <a:pt x="0" y="2528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077729" y="507963"/>
            <a:ext cx="652328" cy="6523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909" y="98628"/>
            <a:ext cx="17801242" cy="10072600"/>
            <a:chOff x="0" y="0"/>
            <a:chExt cx="7032589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589" cy="3979299"/>
            </a:xfrm>
            <a:custGeom>
              <a:avLst/>
              <a:gdLst/>
              <a:ahLst/>
              <a:cxnLst/>
              <a:rect l="l" t="t" r="r" b="b"/>
              <a:pathLst>
                <a:path w="7032589" h="3979299">
                  <a:moveTo>
                    <a:pt x="14787" y="0"/>
                  </a:moveTo>
                  <a:lnTo>
                    <a:pt x="7017803" y="0"/>
                  </a:lnTo>
                  <a:cubicBezTo>
                    <a:pt x="7021724" y="0"/>
                    <a:pt x="7025485" y="1558"/>
                    <a:pt x="7028259" y="4331"/>
                  </a:cubicBezTo>
                  <a:cubicBezTo>
                    <a:pt x="7031031" y="7104"/>
                    <a:pt x="7032589" y="10865"/>
                    <a:pt x="7032589" y="14787"/>
                  </a:cubicBezTo>
                  <a:lnTo>
                    <a:pt x="7032589" y="3964511"/>
                  </a:lnTo>
                  <a:cubicBezTo>
                    <a:pt x="7032589" y="3968433"/>
                    <a:pt x="7031031" y="3972194"/>
                    <a:pt x="7028259" y="3974967"/>
                  </a:cubicBezTo>
                  <a:cubicBezTo>
                    <a:pt x="7025485" y="3977741"/>
                    <a:pt x="7021724" y="3979299"/>
                    <a:pt x="7017803" y="3979299"/>
                  </a:cubicBezTo>
                  <a:lnTo>
                    <a:pt x="14787" y="3979299"/>
                  </a:lnTo>
                  <a:cubicBezTo>
                    <a:pt x="10865" y="3979299"/>
                    <a:pt x="7104" y="3977741"/>
                    <a:pt x="4331" y="3974967"/>
                  </a:cubicBezTo>
                  <a:cubicBezTo>
                    <a:pt x="1558" y="3972194"/>
                    <a:pt x="0" y="3968433"/>
                    <a:pt x="0" y="3964511"/>
                  </a:cubicBezTo>
                  <a:lnTo>
                    <a:pt x="0" y="14787"/>
                  </a:lnTo>
                  <a:cubicBezTo>
                    <a:pt x="0" y="10865"/>
                    <a:pt x="1558" y="7104"/>
                    <a:pt x="4331" y="4331"/>
                  </a:cubicBezTo>
                  <a:cubicBezTo>
                    <a:pt x="7104" y="1558"/>
                    <a:pt x="10865" y="0"/>
                    <a:pt x="147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32589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611" y="359636"/>
            <a:ext cx="12281978" cy="1625482"/>
            <a:chOff x="0" y="0"/>
            <a:chExt cx="4852139" cy="642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52139" cy="642166"/>
            </a:xfrm>
            <a:custGeom>
              <a:avLst/>
              <a:gdLst/>
              <a:ahLst/>
              <a:cxnLst/>
              <a:rect l="l" t="t" r="r" b="b"/>
              <a:pathLst>
                <a:path w="4852139" h="642166">
                  <a:moveTo>
                    <a:pt x="21432" y="0"/>
                  </a:moveTo>
                  <a:lnTo>
                    <a:pt x="4830707" y="0"/>
                  </a:lnTo>
                  <a:cubicBezTo>
                    <a:pt x="4836391" y="0"/>
                    <a:pt x="4841842" y="2258"/>
                    <a:pt x="4845862" y="6277"/>
                  </a:cubicBezTo>
                  <a:cubicBezTo>
                    <a:pt x="4849881" y="10296"/>
                    <a:pt x="4852139" y="15748"/>
                    <a:pt x="4852139" y="21432"/>
                  </a:cubicBezTo>
                  <a:lnTo>
                    <a:pt x="4852139" y="620734"/>
                  </a:lnTo>
                  <a:cubicBezTo>
                    <a:pt x="4852139" y="626418"/>
                    <a:pt x="4849881" y="631869"/>
                    <a:pt x="4845862" y="635888"/>
                  </a:cubicBezTo>
                  <a:cubicBezTo>
                    <a:pt x="4841842" y="639908"/>
                    <a:pt x="4836391" y="642166"/>
                    <a:pt x="4830707" y="642166"/>
                  </a:cubicBezTo>
                  <a:lnTo>
                    <a:pt x="21432" y="642166"/>
                  </a:lnTo>
                  <a:cubicBezTo>
                    <a:pt x="15748" y="642166"/>
                    <a:pt x="10296" y="639908"/>
                    <a:pt x="6277" y="635888"/>
                  </a:cubicBezTo>
                  <a:cubicBezTo>
                    <a:pt x="2258" y="631869"/>
                    <a:pt x="0" y="626418"/>
                    <a:pt x="0" y="620734"/>
                  </a:cubicBezTo>
                  <a:lnTo>
                    <a:pt x="0" y="21432"/>
                  </a:lnTo>
                  <a:cubicBezTo>
                    <a:pt x="0" y="15748"/>
                    <a:pt x="2258" y="10296"/>
                    <a:pt x="6277" y="6277"/>
                  </a:cubicBezTo>
                  <a:cubicBezTo>
                    <a:pt x="10296" y="2258"/>
                    <a:pt x="15748" y="0"/>
                    <a:pt x="21432" y="0"/>
                  </a:cubicBezTo>
                  <a:close/>
                </a:path>
              </a:pathLst>
            </a:custGeom>
            <a:solidFill>
              <a:srgbClr val="FAF9DB"/>
            </a:solidFill>
            <a:ln w="19050" cap="rnd">
              <a:solidFill>
                <a:srgbClr val="CBBF4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52139" cy="680266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9268" y="2173840"/>
            <a:ext cx="16806196" cy="7665750"/>
            <a:chOff x="0" y="0"/>
            <a:chExt cx="6639485" cy="30284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39485" cy="3028444"/>
            </a:xfrm>
            <a:custGeom>
              <a:avLst/>
              <a:gdLst/>
              <a:ahLst/>
              <a:cxnLst/>
              <a:rect l="l" t="t" r="r" b="b"/>
              <a:pathLst>
                <a:path w="6639485" h="3028444">
                  <a:moveTo>
                    <a:pt x="15662" y="0"/>
                  </a:moveTo>
                  <a:lnTo>
                    <a:pt x="6623822" y="0"/>
                  </a:lnTo>
                  <a:cubicBezTo>
                    <a:pt x="6632473" y="0"/>
                    <a:pt x="6639485" y="7012"/>
                    <a:pt x="6639485" y="15662"/>
                  </a:cubicBezTo>
                  <a:lnTo>
                    <a:pt x="6639485" y="3012782"/>
                  </a:lnTo>
                  <a:cubicBezTo>
                    <a:pt x="6639485" y="3016936"/>
                    <a:pt x="6637834" y="3020920"/>
                    <a:pt x="6634897" y="3023857"/>
                  </a:cubicBezTo>
                  <a:cubicBezTo>
                    <a:pt x="6631960" y="3026794"/>
                    <a:pt x="6627976" y="3028444"/>
                    <a:pt x="6623822" y="3028444"/>
                  </a:cubicBezTo>
                  <a:lnTo>
                    <a:pt x="15662" y="3028444"/>
                  </a:lnTo>
                  <a:cubicBezTo>
                    <a:pt x="11508" y="3028444"/>
                    <a:pt x="7525" y="3026794"/>
                    <a:pt x="4587" y="3023857"/>
                  </a:cubicBezTo>
                  <a:cubicBezTo>
                    <a:pt x="1650" y="3020920"/>
                    <a:pt x="0" y="3016936"/>
                    <a:pt x="0" y="3012782"/>
                  </a:cubicBezTo>
                  <a:lnTo>
                    <a:pt x="0" y="15662"/>
                  </a:lnTo>
                  <a:cubicBezTo>
                    <a:pt x="0" y="11508"/>
                    <a:pt x="1650" y="7525"/>
                    <a:pt x="4587" y="4587"/>
                  </a:cubicBezTo>
                  <a:cubicBezTo>
                    <a:pt x="7525" y="1650"/>
                    <a:pt x="11508" y="0"/>
                    <a:pt x="156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639485" cy="3066544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79268" y="2427955"/>
            <a:ext cx="16360578" cy="708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708" lvl="1" indent="-337354">
              <a:lnSpc>
                <a:spcPts val="4375"/>
              </a:lnSpc>
              <a:buFont typeface="Arial"/>
              <a:buChar char="•"/>
            </a:pPr>
            <a:r>
              <a:rPr lang="en-US" sz="3125">
                <a:solidFill>
                  <a:srgbClr val="000000"/>
                </a:solidFill>
                <a:latin typeface="Arimo Bold"/>
              </a:rPr>
              <a:t>El Comité de Planeación y Evaluación acordará un Programa de mejora continua de carácter plurianual que tendrá como base el Diagnóstico socioeducativo de la escuela.</a:t>
            </a:r>
          </a:p>
          <a:p>
            <a:pPr>
              <a:lnSpc>
                <a:spcPts val="4375"/>
              </a:lnSpc>
            </a:pPr>
            <a:endParaRPr lang="en-US" sz="3125">
              <a:solidFill>
                <a:srgbClr val="000000"/>
              </a:solidFill>
              <a:latin typeface="Arimo Bold"/>
            </a:endParaRPr>
          </a:p>
          <a:p>
            <a:pPr marL="674708" lvl="1" indent="-337354">
              <a:lnSpc>
                <a:spcPts val="4375"/>
              </a:lnSpc>
              <a:buFont typeface="Arial"/>
              <a:buChar char="•"/>
            </a:pPr>
            <a:r>
              <a:rPr lang="en-US" sz="3125">
                <a:solidFill>
                  <a:srgbClr val="000000"/>
                </a:solidFill>
                <a:latin typeface="Arimo Bold"/>
              </a:rPr>
              <a:t>El Colectivo docente establecerá los objetivos, metas y acciones considerando: la infraestructura, el equipamiento, el avance de los planes y programas educativos, la formación y prácticas docentes, la carga administrativa, la asistencia de los educandos, el aprovechamiento académico, el desempeño de las autoridades educativas y los contextos socioculturales.</a:t>
            </a:r>
          </a:p>
          <a:p>
            <a:pPr>
              <a:lnSpc>
                <a:spcPts val="4375"/>
              </a:lnSpc>
            </a:pPr>
            <a:endParaRPr lang="en-US" sz="3125">
              <a:solidFill>
                <a:srgbClr val="000000"/>
              </a:solidFill>
              <a:latin typeface="Arimo Bold"/>
            </a:endParaRPr>
          </a:p>
          <a:p>
            <a:pPr marL="674708" lvl="1" indent="-337354">
              <a:lnSpc>
                <a:spcPts val="4375"/>
              </a:lnSpc>
              <a:buFont typeface="Arial"/>
              <a:buChar char="•"/>
            </a:pPr>
            <a:r>
              <a:rPr lang="en-US" sz="3125">
                <a:solidFill>
                  <a:srgbClr val="000000"/>
                </a:solidFill>
                <a:latin typeface="Arimo Bold"/>
              </a:rPr>
              <a:t>La elaboración del programa será coordinada por el Comité de Planeación y Evaluación, asimismo, le dará seguimiento al cumplimiento de sus metas y objetivos.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510770" y="183947"/>
            <a:ext cx="1331185" cy="1262962"/>
          </a:xfrm>
          <a:custGeom>
            <a:avLst/>
            <a:gdLst/>
            <a:ahLst/>
            <a:cxnLst/>
            <a:rect l="l" t="t" r="r" b="b"/>
            <a:pathLst>
              <a:path w="1331185" h="1262962">
                <a:moveTo>
                  <a:pt x="0" y="0"/>
                </a:moveTo>
                <a:lnTo>
                  <a:pt x="1331185" y="0"/>
                </a:lnTo>
                <a:lnTo>
                  <a:pt x="1331185" y="1262962"/>
                </a:lnTo>
                <a:lnTo>
                  <a:pt x="0" y="1262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06311" y="334993"/>
            <a:ext cx="11158945" cy="133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7"/>
              </a:lnSpc>
              <a:spcBef>
                <a:spcPct val="0"/>
              </a:spcBef>
            </a:pPr>
            <a:r>
              <a:rPr lang="en-US" sz="4119">
                <a:solidFill>
                  <a:srgbClr val="740202"/>
                </a:solidFill>
                <a:latin typeface="Arimo Bold"/>
              </a:rPr>
              <a:t>Capítulo 6: </a:t>
            </a:r>
          </a:p>
          <a:p>
            <a:pPr algn="ctr">
              <a:lnSpc>
                <a:spcPts val="4251"/>
              </a:lnSpc>
            </a:pPr>
            <a:r>
              <a:rPr lang="en-US" sz="3900">
                <a:solidFill>
                  <a:srgbClr val="000000"/>
                </a:solidFill>
                <a:latin typeface="Arimo Bold"/>
              </a:rPr>
              <a:t>Del proceso de mejora continua de la escuela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259300" y="183947"/>
            <a:ext cx="652328" cy="65232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688" y="98628"/>
            <a:ext cx="17801242" cy="10072600"/>
            <a:chOff x="0" y="0"/>
            <a:chExt cx="7032589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589" cy="3979299"/>
            </a:xfrm>
            <a:custGeom>
              <a:avLst/>
              <a:gdLst/>
              <a:ahLst/>
              <a:cxnLst/>
              <a:rect l="l" t="t" r="r" b="b"/>
              <a:pathLst>
                <a:path w="7032589" h="3979299">
                  <a:moveTo>
                    <a:pt x="14787" y="0"/>
                  </a:moveTo>
                  <a:lnTo>
                    <a:pt x="7017803" y="0"/>
                  </a:lnTo>
                  <a:cubicBezTo>
                    <a:pt x="7021724" y="0"/>
                    <a:pt x="7025485" y="1558"/>
                    <a:pt x="7028259" y="4331"/>
                  </a:cubicBezTo>
                  <a:cubicBezTo>
                    <a:pt x="7031031" y="7104"/>
                    <a:pt x="7032589" y="10865"/>
                    <a:pt x="7032589" y="14787"/>
                  </a:cubicBezTo>
                  <a:lnTo>
                    <a:pt x="7032589" y="3964511"/>
                  </a:lnTo>
                  <a:cubicBezTo>
                    <a:pt x="7032589" y="3968433"/>
                    <a:pt x="7031031" y="3972194"/>
                    <a:pt x="7028259" y="3974967"/>
                  </a:cubicBezTo>
                  <a:cubicBezTo>
                    <a:pt x="7025485" y="3977741"/>
                    <a:pt x="7021724" y="3979299"/>
                    <a:pt x="7017803" y="3979299"/>
                  </a:cubicBezTo>
                  <a:lnTo>
                    <a:pt x="14787" y="3979299"/>
                  </a:lnTo>
                  <a:cubicBezTo>
                    <a:pt x="10865" y="3979299"/>
                    <a:pt x="7104" y="3977741"/>
                    <a:pt x="4331" y="3974967"/>
                  </a:cubicBezTo>
                  <a:cubicBezTo>
                    <a:pt x="1558" y="3972194"/>
                    <a:pt x="0" y="3968433"/>
                    <a:pt x="0" y="3964511"/>
                  </a:cubicBezTo>
                  <a:lnTo>
                    <a:pt x="0" y="14787"/>
                  </a:lnTo>
                  <a:cubicBezTo>
                    <a:pt x="0" y="10865"/>
                    <a:pt x="1558" y="7104"/>
                    <a:pt x="4331" y="4331"/>
                  </a:cubicBezTo>
                  <a:cubicBezTo>
                    <a:pt x="7104" y="1558"/>
                    <a:pt x="10865" y="0"/>
                    <a:pt x="147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32589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3707" y="447410"/>
            <a:ext cx="14864027" cy="8810890"/>
            <a:chOff x="0" y="0"/>
            <a:chExt cx="5872208" cy="34808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72208" cy="3480846"/>
            </a:xfrm>
            <a:custGeom>
              <a:avLst/>
              <a:gdLst/>
              <a:ahLst/>
              <a:cxnLst/>
              <a:rect l="l" t="t" r="r" b="b"/>
              <a:pathLst>
                <a:path w="5872208" h="3480846">
                  <a:moveTo>
                    <a:pt x="17709" y="0"/>
                  </a:moveTo>
                  <a:lnTo>
                    <a:pt x="5854499" y="0"/>
                  </a:lnTo>
                  <a:cubicBezTo>
                    <a:pt x="5864280" y="0"/>
                    <a:pt x="5872208" y="7929"/>
                    <a:pt x="5872208" y="17709"/>
                  </a:cubicBezTo>
                  <a:lnTo>
                    <a:pt x="5872208" y="3463137"/>
                  </a:lnTo>
                  <a:cubicBezTo>
                    <a:pt x="5872208" y="3467834"/>
                    <a:pt x="5870342" y="3472338"/>
                    <a:pt x="5867021" y="3475659"/>
                  </a:cubicBezTo>
                  <a:cubicBezTo>
                    <a:pt x="5863700" y="3478980"/>
                    <a:pt x="5859196" y="3480846"/>
                    <a:pt x="5854499" y="3480846"/>
                  </a:cubicBezTo>
                  <a:lnTo>
                    <a:pt x="17709" y="3480846"/>
                  </a:lnTo>
                  <a:cubicBezTo>
                    <a:pt x="13012" y="3480846"/>
                    <a:pt x="8508" y="3478980"/>
                    <a:pt x="5187" y="3475659"/>
                  </a:cubicBezTo>
                  <a:cubicBezTo>
                    <a:pt x="1866" y="3472338"/>
                    <a:pt x="0" y="3467834"/>
                    <a:pt x="0" y="3463137"/>
                  </a:cubicBezTo>
                  <a:lnTo>
                    <a:pt x="0" y="17709"/>
                  </a:lnTo>
                  <a:cubicBezTo>
                    <a:pt x="0" y="13012"/>
                    <a:pt x="1866" y="8508"/>
                    <a:pt x="5187" y="5187"/>
                  </a:cubicBezTo>
                  <a:cubicBezTo>
                    <a:pt x="8508" y="1866"/>
                    <a:pt x="13012" y="0"/>
                    <a:pt x="177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72208" cy="3518945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4174" y="932789"/>
            <a:ext cx="14683091" cy="7348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2135" lvl="1" indent="-321068">
              <a:lnSpc>
                <a:spcPts val="4163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Arimo Bold"/>
              </a:rPr>
              <a:t>Las Escuelas recibirán asesoría, acompañamiento y retroalimentación por parte del Personal con funciones de supervisión para la elaboración de su Programa de mejora continua.</a:t>
            </a:r>
          </a:p>
          <a:p>
            <a:pPr>
              <a:lnSpc>
                <a:spcPts val="4163"/>
              </a:lnSpc>
            </a:pPr>
            <a:endParaRPr lang="en-US" sz="2974">
              <a:solidFill>
                <a:srgbClr val="000000"/>
              </a:solidFill>
              <a:latin typeface="Arimo Bold"/>
            </a:endParaRPr>
          </a:p>
          <a:p>
            <a:pPr marL="642135" lvl="1" indent="-321068">
              <a:lnSpc>
                <a:spcPts val="4163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Arimo Bold"/>
              </a:rPr>
              <a:t>En la Fase intensiva del CTE el Colectivo docente dialogará y tomará decisiones para realizar el Diagnóstico socioeducativo de la escuela desde una mirada de territorialidad.</a:t>
            </a:r>
          </a:p>
          <a:p>
            <a:pPr>
              <a:lnSpc>
                <a:spcPts val="4163"/>
              </a:lnSpc>
            </a:pPr>
            <a:endParaRPr lang="en-US" sz="2974">
              <a:solidFill>
                <a:srgbClr val="000000"/>
              </a:solidFill>
              <a:latin typeface="Arimo Bold"/>
            </a:endParaRPr>
          </a:p>
          <a:p>
            <a:pPr marL="642135" lvl="1" indent="-321068">
              <a:lnSpc>
                <a:spcPts val="4163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Arimo Bold"/>
              </a:rPr>
              <a:t>El CTE valorará los logros obtenidos a partir de los objetivos, metas y acciones planteadas en la última sesión ordinaria del ciclo escolar.</a:t>
            </a:r>
          </a:p>
          <a:p>
            <a:pPr>
              <a:lnSpc>
                <a:spcPts val="4163"/>
              </a:lnSpc>
            </a:pPr>
            <a:endParaRPr lang="en-US" sz="2974">
              <a:solidFill>
                <a:srgbClr val="000000"/>
              </a:solidFill>
              <a:latin typeface="Arimo Bold"/>
            </a:endParaRPr>
          </a:p>
          <a:p>
            <a:pPr marL="642135" lvl="1" indent="-321068">
              <a:lnSpc>
                <a:spcPts val="4163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Arimo Bold"/>
              </a:rPr>
              <a:t>El CTE de cada Escuela, a través del Comité de Planeación y Evaluación, informará ante la comunidad escolar los logros alcanzados por la Escuela, así como los retos pendientes por atender.</a:t>
            </a:r>
          </a:p>
        </p:txBody>
      </p:sp>
      <p:sp>
        <p:nvSpPr>
          <p:cNvPr id="9" name="Freeform 9"/>
          <p:cNvSpPr/>
          <p:nvPr/>
        </p:nvSpPr>
        <p:spPr>
          <a:xfrm>
            <a:off x="14701249" y="7047012"/>
            <a:ext cx="3301681" cy="3124216"/>
          </a:xfrm>
          <a:custGeom>
            <a:avLst/>
            <a:gdLst/>
            <a:ahLst/>
            <a:cxnLst/>
            <a:rect l="l" t="t" r="r" b="b"/>
            <a:pathLst>
              <a:path w="3301681" h="3124216">
                <a:moveTo>
                  <a:pt x="0" y="0"/>
                </a:moveTo>
                <a:lnTo>
                  <a:pt x="3301681" y="0"/>
                </a:lnTo>
                <a:lnTo>
                  <a:pt x="3301681" y="3124215"/>
                </a:lnTo>
                <a:lnTo>
                  <a:pt x="0" y="3124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840944" y="447410"/>
            <a:ext cx="652328" cy="6523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961" y="98628"/>
            <a:ext cx="17653579" cy="10072600"/>
            <a:chOff x="0" y="0"/>
            <a:chExt cx="6974254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74253" cy="3979299"/>
            </a:xfrm>
            <a:custGeom>
              <a:avLst/>
              <a:gdLst/>
              <a:ahLst/>
              <a:cxnLst/>
              <a:rect l="l" t="t" r="r" b="b"/>
              <a:pathLst>
                <a:path w="6974253" h="3979299">
                  <a:moveTo>
                    <a:pt x="14911" y="0"/>
                  </a:moveTo>
                  <a:lnTo>
                    <a:pt x="6959343" y="0"/>
                  </a:lnTo>
                  <a:cubicBezTo>
                    <a:pt x="6967578" y="0"/>
                    <a:pt x="6974253" y="6676"/>
                    <a:pt x="6974253" y="14911"/>
                  </a:cubicBezTo>
                  <a:lnTo>
                    <a:pt x="6974253" y="3964388"/>
                  </a:lnTo>
                  <a:cubicBezTo>
                    <a:pt x="6974253" y="3972623"/>
                    <a:pt x="6967578" y="3979299"/>
                    <a:pt x="6959343" y="3979299"/>
                  </a:cubicBezTo>
                  <a:lnTo>
                    <a:pt x="14911" y="3979299"/>
                  </a:lnTo>
                  <a:cubicBezTo>
                    <a:pt x="6676" y="3979299"/>
                    <a:pt x="0" y="3972623"/>
                    <a:pt x="0" y="3964388"/>
                  </a:cubicBezTo>
                  <a:lnTo>
                    <a:pt x="0" y="14911"/>
                  </a:lnTo>
                  <a:cubicBezTo>
                    <a:pt x="0" y="6676"/>
                    <a:pt x="6676" y="0"/>
                    <a:pt x="149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74254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5982" y="314282"/>
            <a:ext cx="10682301" cy="1991144"/>
            <a:chOff x="0" y="0"/>
            <a:chExt cx="4220168" cy="7866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20168" cy="786625"/>
            </a:xfrm>
            <a:custGeom>
              <a:avLst/>
              <a:gdLst/>
              <a:ahLst/>
              <a:cxnLst/>
              <a:rect l="l" t="t" r="r" b="b"/>
              <a:pathLst>
                <a:path w="4220168" h="786625">
                  <a:moveTo>
                    <a:pt x="24641" y="0"/>
                  </a:moveTo>
                  <a:lnTo>
                    <a:pt x="4195527" y="0"/>
                  </a:lnTo>
                  <a:cubicBezTo>
                    <a:pt x="4209136" y="0"/>
                    <a:pt x="4220168" y="11032"/>
                    <a:pt x="4220168" y="24641"/>
                  </a:cubicBezTo>
                  <a:lnTo>
                    <a:pt x="4220168" y="761984"/>
                  </a:lnTo>
                  <a:cubicBezTo>
                    <a:pt x="4220168" y="775593"/>
                    <a:pt x="4209136" y="786625"/>
                    <a:pt x="4195527" y="786625"/>
                  </a:cubicBezTo>
                  <a:lnTo>
                    <a:pt x="24641" y="786625"/>
                  </a:lnTo>
                  <a:cubicBezTo>
                    <a:pt x="11032" y="786625"/>
                    <a:pt x="0" y="775593"/>
                    <a:pt x="0" y="761984"/>
                  </a:cubicBezTo>
                  <a:lnTo>
                    <a:pt x="0" y="24641"/>
                  </a:lnTo>
                  <a:cubicBezTo>
                    <a:pt x="0" y="11032"/>
                    <a:pt x="11032" y="0"/>
                    <a:pt x="24641" y="0"/>
                  </a:cubicBezTo>
                  <a:close/>
                </a:path>
              </a:pathLst>
            </a:custGeom>
            <a:solidFill>
              <a:srgbClr val="FAF9DB"/>
            </a:solidFill>
            <a:ln w="19050" cap="rnd">
              <a:solidFill>
                <a:srgbClr val="CBBF4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20168" cy="824725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0848" y="5396654"/>
            <a:ext cx="15366303" cy="4549754"/>
            <a:chOff x="0" y="0"/>
            <a:chExt cx="6070638" cy="17974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70638" cy="1797434"/>
            </a:xfrm>
            <a:custGeom>
              <a:avLst/>
              <a:gdLst/>
              <a:ahLst/>
              <a:cxnLst/>
              <a:rect l="l" t="t" r="r" b="b"/>
              <a:pathLst>
                <a:path w="6070638" h="1797434">
                  <a:moveTo>
                    <a:pt x="17130" y="0"/>
                  </a:moveTo>
                  <a:lnTo>
                    <a:pt x="6053508" y="0"/>
                  </a:lnTo>
                  <a:cubicBezTo>
                    <a:pt x="6062969" y="0"/>
                    <a:pt x="6070638" y="7669"/>
                    <a:pt x="6070638" y="17130"/>
                  </a:cubicBezTo>
                  <a:lnTo>
                    <a:pt x="6070638" y="1780304"/>
                  </a:lnTo>
                  <a:cubicBezTo>
                    <a:pt x="6070638" y="1789764"/>
                    <a:pt x="6062969" y="1797434"/>
                    <a:pt x="6053508" y="1797434"/>
                  </a:cubicBezTo>
                  <a:lnTo>
                    <a:pt x="17130" y="1797434"/>
                  </a:lnTo>
                  <a:cubicBezTo>
                    <a:pt x="7669" y="1797434"/>
                    <a:pt x="0" y="1789764"/>
                    <a:pt x="0" y="1780304"/>
                  </a:cubicBezTo>
                  <a:lnTo>
                    <a:pt x="0" y="17130"/>
                  </a:lnTo>
                  <a:cubicBezTo>
                    <a:pt x="0" y="7669"/>
                    <a:pt x="7669" y="0"/>
                    <a:pt x="171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070638" cy="1835534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25982" y="2412079"/>
            <a:ext cx="8718594" cy="2044906"/>
          </a:xfrm>
          <a:custGeom>
            <a:avLst/>
            <a:gdLst/>
            <a:ahLst/>
            <a:cxnLst/>
            <a:rect l="l" t="t" r="r" b="b"/>
            <a:pathLst>
              <a:path w="8718594" h="2044906">
                <a:moveTo>
                  <a:pt x="0" y="0"/>
                </a:moveTo>
                <a:lnTo>
                  <a:pt x="8718594" y="0"/>
                </a:lnTo>
                <a:lnTo>
                  <a:pt x="8718594" y="2044907"/>
                </a:lnTo>
                <a:lnTo>
                  <a:pt x="0" y="2044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433536" y="1635579"/>
            <a:ext cx="2239658" cy="2329943"/>
          </a:xfrm>
          <a:custGeom>
            <a:avLst/>
            <a:gdLst/>
            <a:ahLst/>
            <a:cxnLst/>
            <a:rect l="l" t="t" r="r" b="b"/>
            <a:pathLst>
              <a:path w="2239658" h="2329943">
                <a:moveTo>
                  <a:pt x="0" y="0"/>
                </a:moveTo>
                <a:lnTo>
                  <a:pt x="2239658" y="0"/>
                </a:lnTo>
                <a:lnTo>
                  <a:pt x="2239658" y="2329943"/>
                </a:lnTo>
                <a:lnTo>
                  <a:pt x="0" y="2329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05762" y="470870"/>
            <a:ext cx="11056058" cy="159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  <a:spcBef>
                <a:spcPct val="0"/>
              </a:spcBef>
            </a:pPr>
            <a:r>
              <a:rPr lang="en-US" sz="3359">
                <a:solidFill>
                  <a:srgbClr val="740202"/>
                </a:solidFill>
                <a:latin typeface="Arimo Bold"/>
              </a:rPr>
              <a:t>Capítulo 7: </a:t>
            </a:r>
          </a:p>
          <a:p>
            <a:pPr algn="ctr">
              <a:lnSpc>
                <a:spcPts val="3744"/>
              </a:lnSpc>
            </a:pPr>
            <a:r>
              <a:rPr lang="en-US" sz="3146">
                <a:solidFill>
                  <a:srgbClr val="000000"/>
                </a:solidFill>
                <a:latin typeface="Arimo Bold"/>
              </a:rPr>
              <a:t>De la asesoría y acompañamiento de la supervisión escolar en el fortalecimiento del CTE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7159" y="2810076"/>
            <a:ext cx="7917315" cy="124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0"/>
              </a:lnSpc>
            </a:pPr>
            <a:r>
              <a:rPr lang="en-US" sz="2885">
                <a:solidFill>
                  <a:srgbClr val="303E84"/>
                </a:solidFill>
                <a:latin typeface="Arimo Bold"/>
              </a:rPr>
              <a:t>El Personal con funciones de supervisión brindará asesoría y acompañamiento a las Escuelas de su zona escolar.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3457" y="4508544"/>
            <a:ext cx="11198363" cy="51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4"/>
              </a:lnSpc>
            </a:pPr>
            <a:r>
              <a:rPr lang="en-US" sz="3348">
                <a:solidFill>
                  <a:srgbClr val="000000"/>
                </a:solidFill>
                <a:latin typeface="Arimo Bold"/>
              </a:rPr>
              <a:t>El Personal con funciones de supervisión deberá: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7159" y="5762936"/>
            <a:ext cx="15267311" cy="361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4625" lvl="1" indent="-307313">
              <a:lnSpc>
                <a:spcPts val="3188"/>
              </a:lnSpc>
              <a:buFont typeface="Arial"/>
              <a:buChar char="•"/>
            </a:pPr>
            <a:r>
              <a:rPr lang="en-US" sz="2846">
                <a:solidFill>
                  <a:srgbClr val="000000"/>
                </a:solidFill>
                <a:latin typeface="Arimo Bold"/>
              </a:rPr>
              <a:t>Coordinar las actividades necesarias que deban realizarse previamente a cada una de las sesiones de CTE.</a:t>
            </a:r>
          </a:p>
          <a:p>
            <a:pPr>
              <a:lnSpc>
                <a:spcPts val="3188"/>
              </a:lnSpc>
            </a:pPr>
            <a:endParaRPr lang="en-US" sz="2846">
              <a:solidFill>
                <a:srgbClr val="000000"/>
              </a:solidFill>
              <a:latin typeface="Arimo Bold"/>
            </a:endParaRPr>
          </a:p>
          <a:p>
            <a:pPr marL="614625" lvl="1" indent="-307313">
              <a:lnSpc>
                <a:spcPts val="3188"/>
              </a:lnSpc>
              <a:buFont typeface="Arial"/>
              <a:buChar char="•"/>
            </a:pPr>
            <a:r>
              <a:rPr lang="en-US" sz="2846">
                <a:solidFill>
                  <a:srgbClr val="000000"/>
                </a:solidFill>
                <a:latin typeface="Arimo Bold"/>
              </a:rPr>
              <a:t>Revisar los resultados educativos y las prácticas profesionales de los Colectivos docentes de su zona escolar.</a:t>
            </a:r>
          </a:p>
          <a:p>
            <a:pPr>
              <a:lnSpc>
                <a:spcPts val="3188"/>
              </a:lnSpc>
            </a:pPr>
            <a:endParaRPr lang="en-US" sz="2846">
              <a:solidFill>
                <a:srgbClr val="000000"/>
              </a:solidFill>
              <a:latin typeface="Arimo Bold"/>
            </a:endParaRPr>
          </a:p>
          <a:p>
            <a:pPr marL="614625" lvl="1" indent="-307313">
              <a:lnSpc>
                <a:spcPts val="3188"/>
              </a:lnSpc>
              <a:buFont typeface="Arial"/>
              <a:buChar char="•"/>
            </a:pPr>
            <a:r>
              <a:rPr lang="en-US" sz="2846">
                <a:solidFill>
                  <a:srgbClr val="000000"/>
                </a:solidFill>
                <a:latin typeface="Arimo Bold"/>
              </a:rPr>
              <a:t>Determinar, en colaboración con el Personal con funciones de dirección, las Escuelas en las que se asignará al Personal con funciones de asesoría técnica pedagógica para participar en las sesiones del CTE.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37293" y="143677"/>
            <a:ext cx="652328" cy="65232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299" y="98628"/>
            <a:ext cx="17850463" cy="10072600"/>
            <a:chOff x="0" y="0"/>
            <a:chExt cx="7052035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52035" cy="3979299"/>
            </a:xfrm>
            <a:custGeom>
              <a:avLst/>
              <a:gdLst/>
              <a:ahLst/>
              <a:cxnLst/>
              <a:rect l="l" t="t" r="r" b="b"/>
              <a:pathLst>
                <a:path w="7052035" h="3979299">
                  <a:moveTo>
                    <a:pt x="14746" y="0"/>
                  </a:moveTo>
                  <a:lnTo>
                    <a:pt x="7037288" y="0"/>
                  </a:lnTo>
                  <a:cubicBezTo>
                    <a:pt x="7045433" y="0"/>
                    <a:pt x="7052035" y="6602"/>
                    <a:pt x="7052035" y="14746"/>
                  </a:cubicBezTo>
                  <a:lnTo>
                    <a:pt x="7052035" y="3964553"/>
                  </a:lnTo>
                  <a:cubicBezTo>
                    <a:pt x="7052035" y="3968463"/>
                    <a:pt x="7050481" y="3972214"/>
                    <a:pt x="7047716" y="3974979"/>
                  </a:cubicBezTo>
                  <a:cubicBezTo>
                    <a:pt x="7044950" y="3977745"/>
                    <a:pt x="7041200" y="3979299"/>
                    <a:pt x="7037288" y="3979299"/>
                  </a:cubicBezTo>
                  <a:lnTo>
                    <a:pt x="14746" y="3979299"/>
                  </a:lnTo>
                  <a:cubicBezTo>
                    <a:pt x="10835" y="3979299"/>
                    <a:pt x="7084" y="3977745"/>
                    <a:pt x="4319" y="3974979"/>
                  </a:cubicBezTo>
                  <a:cubicBezTo>
                    <a:pt x="1554" y="3972214"/>
                    <a:pt x="0" y="3968463"/>
                    <a:pt x="0" y="3964553"/>
                  </a:cubicBezTo>
                  <a:lnTo>
                    <a:pt x="0" y="14746"/>
                  </a:lnTo>
                  <a:cubicBezTo>
                    <a:pt x="0" y="10835"/>
                    <a:pt x="1554" y="7084"/>
                    <a:pt x="4319" y="4319"/>
                  </a:cubicBezTo>
                  <a:cubicBezTo>
                    <a:pt x="7084" y="1554"/>
                    <a:pt x="10835" y="0"/>
                    <a:pt x="147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52035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3809" y="350303"/>
            <a:ext cx="16999179" cy="6728933"/>
            <a:chOff x="0" y="0"/>
            <a:chExt cx="6715725" cy="2658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15725" cy="2658344"/>
            </a:xfrm>
            <a:custGeom>
              <a:avLst/>
              <a:gdLst/>
              <a:ahLst/>
              <a:cxnLst/>
              <a:rect l="l" t="t" r="r" b="b"/>
              <a:pathLst>
                <a:path w="6715725" h="2658344">
                  <a:moveTo>
                    <a:pt x="15485" y="0"/>
                  </a:moveTo>
                  <a:lnTo>
                    <a:pt x="6700241" y="0"/>
                  </a:lnTo>
                  <a:cubicBezTo>
                    <a:pt x="6708792" y="0"/>
                    <a:pt x="6715725" y="6933"/>
                    <a:pt x="6715725" y="15485"/>
                  </a:cubicBezTo>
                  <a:lnTo>
                    <a:pt x="6715725" y="2642859"/>
                  </a:lnTo>
                  <a:cubicBezTo>
                    <a:pt x="6715725" y="2651411"/>
                    <a:pt x="6708792" y="2658344"/>
                    <a:pt x="6700241" y="2658344"/>
                  </a:cubicBezTo>
                  <a:lnTo>
                    <a:pt x="15485" y="2658344"/>
                  </a:lnTo>
                  <a:cubicBezTo>
                    <a:pt x="6933" y="2658344"/>
                    <a:pt x="0" y="2651411"/>
                    <a:pt x="0" y="2642859"/>
                  </a:cubicBezTo>
                  <a:lnTo>
                    <a:pt x="0" y="15485"/>
                  </a:lnTo>
                  <a:cubicBezTo>
                    <a:pt x="0" y="6933"/>
                    <a:pt x="6933" y="0"/>
                    <a:pt x="154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15725" cy="2696444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56214" y="572416"/>
            <a:ext cx="15163915" cy="602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5841" lvl="1" indent="-407921">
              <a:lnSpc>
                <a:spcPts val="5290"/>
              </a:lnSpc>
              <a:buFont typeface="Arial"/>
              <a:buChar char="•"/>
            </a:pPr>
            <a:r>
              <a:rPr lang="en-US" sz="3778">
                <a:solidFill>
                  <a:srgbClr val="000000"/>
                </a:solidFill>
                <a:latin typeface="Arimo Bold"/>
              </a:rPr>
              <a:t>Garantizar que en las sesiones del CTE las maestras y los maestros tengan la libertad de contextualizar el currículo nacional a las necesidades y características de sus estudiantes y de su contexto.</a:t>
            </a:r>
          </a:p>
          <a:p>
            <a:pPr>
              <a:lnSpc>
                <a:spcPts val="5290"/>
              </a:lnSpc>
            </a:pPr>
            <a:endParaRPr lang="en-US" sz="3778">
              <a:solidFill>
                <a:srgbClr val="000000"/>
              </a:solidFill>
              <a:latin typeface="Arimo Bold"/>
            </a:endParaRPr>
          </a:p>
          <a:p>
            <a:pPr marL="815841" lvl="1" indent="-407921">
              <a:lnSpc>
                <a:spcPts val="5290"/>
              </a:lnSpc>
              <a:buFont typeface="Arial"/>
              <a:buChar char="•"/>
            </a:pPr>
            <a:r>
              <a:rPr lang="en-US" sz="3778">
                <a:solidFill>
                  <a:srgbClr val="000000"/>
                </a:solidFill>
                <a:latin typeface="Arimo Bold"/>
              </a:rPr>
              <a:t>Impulsar estrategias dialogadas y consensuadas con los Colectivos docentes, para favorecer la asistencia y la permanencia de todos los integrantes del colectivo en las sesiones de CTE.</a:t>
            </a:r>
          </a:p>
        </p:txBody>
      </p:sp>
      <p:sp>
        <p:nvSpPr>
          <p:cNvPr id="9" name="Freeform 9"/>
          <p:cNvSpPr/>
          <p:nvPr/>
        </p:nvSpPr>
        <p:spPr>
          <a:xfrm>
            <a:off x="7413261" y="6259882"/>
            <a:ext cx="4067796" cy="4027118"/>
          </a:xfrm>
          <a:custGeom>
            <a:avLst/>
            <a:gdLst/>
            <a:ahLst/>
            <a:cxnLst/>
            <a:rect l="l" t="t" r="r" b="b"/>
            <a:pathLst>
              <a:path w="4067796" h="4027118">
                <a:moveTo>
                  <a:pt x="0" y="0"/>
                </a:moveTo>
                <a:lnTo>
                  <a:pt x="4067796" y="0"/>
                </a:lnTo>
                <a:lnTo>
                  <a:pt x="4067796" y="4027118"/>
                </a:lnTo>
                <a:lnTo>
                  <a:pt x="0" y="4027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02536" y="331977"/>
            <a:ext cx="652328" cy="6523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3182" y="98628"/>
            <a:ext cx="17481307" cy="10072600"/>
            <a:chOff x="0" y="0"/>
            <a:chExt cx="6906195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6196" cy="3979299"/>
            </a:xfrm>
            <a:custGeom>
              <a:avLst/>
              <a:gdLst/>
              <a:ahLst/>
              <a:cxnLst/>
              <a:rect l="l" t="t" r="r" b="b"/>
              <a:pathLst>
                <a:path w="6906196" h="3979299">
                  <a:moveTo>
                    <a:pt x="15058" y="0"/>
                  </a:moveTo>
                  <a:lnTo>
                    <a:pt x="6891138" y="0"/>
                  </a:lnTo>
                  <a:cubicBezTo>
                    <a:pt x="6895132" y="0"/>
                    <a:pt x="6898961" y="1586"/>
                    <a:pt x="6901785" y="4410"/>
                  </a:cubicBezTo>
                  <a:cubicBezTo>
                    <a:pt x="6904609" y="7234"/>
                    <a:pt x="6906196" y="11064"/>
                    <a:pt x="6906196" y="15058"/>
                  </a:cubicBezTo>
                  <a:lnTo>
                    <a:pt x="6906196" y="3964241"/>
                  </a:lnTo>
                  <a:cubicBezTo>
                    <a:pt x="6906196" y="3968235"/>
                    <a:pt x="6904609" y="3972065"/>
                    <a:pt x="6901785" y="3974888"/>
                  </a:cubicBezTo>
                  <a:cubicBezTo>
                    <a:pt x="6898961" y="3977712"/>
                    <a:pt x="6895132" y="3979299"/>
                    <a:pt x="6891138" y="3979299"/>
                  </a:cubicBezTo>
                  <a:lnTo>
                    <a:pt x="15058" y="3979299"/>
                  </a:lnTo>
                  <a:cubicBezTo>
                    <a:pt x="11064" y="3979299"/>
                    <a:pt x="7234" y="3977712"/>
                    <a:pt x="4410" y="3974888"/>
                  </a:cubicBezTo>
                  <a:cubicBezTo>
                    <a:pt x="1586" y="3972065"/>
                    <a:pt x="0" y="3968235"/>
                    <a:pt x="0" y="3964241"/>
                  </a:cubicBezTo>
                  <a:lnTo>
                    <a:pt x="0" y="15058"/>
                  </a:lnTo>
                  <a:cubicBezTo>
                    <a:pt x="0" y="11064"/>
                    <a:pt x="1586" y="7234"/>
                    <a:pt x="4410" y="4410"/>
                  </a:cubicBezTo>
                  <a:cubicBezTo>
                    <a:pt x="7234" y="1586"/>
                    <a:pt x="11064" y="0"/>
                    <a:pt x="150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06195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5510" y="2641438"/>
            <a:ext cx="14445650" cy="7198152"/>
            <a:chOff x="0" y="0"/>
            <a:chExt cx="5706923" cy="28437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06923" cy="2843714"/>
            </a:xfrm>
            <a:custGeom>
              <a:avLst/>
              <a:gdLst/>
              <a:ahLst/>
              <a:cxnLst/>
              <a:rect l="l" t="t" r="r" b="b"/>
              <a:pathLst>
                <a:path w="5706923" h="2843714">
                  <a:moveTo>
                    <a:pt x="18222" y="0"/>
                  </a:moveTo>
                  <a:lnTo>
                    <a:pt x="5688702" y="0"/>
                  </a:lnTo>
                  <a:cubicBezTo>
                    <a:pt x="5693534" y="0"/>
                    <a:pt x="5698169" y="1920"/>
                    <a:pt x="5701586" y="5337"/>
                  </a:cubicBezTo>
                  <a:cubicBezTo>
                    <a:pt x="5705004" y="8754"/>
                    <a:pt x="5706923" y="13389"/>
                    <a:pt x="5706923" y="18222"/>
                  </a:cubicBezTo>
                  <a:lnTo>
                    <a:pt x="5706923" y="2825493"/>
                  </a:lnTo>
                  <a:cubicBezTo>
                    <a:pt x="5706923" y="2835556"/>
                    <a:pt x="5698765" y="2843714"/>
                    <a:pt x="5688702" y="2843714"/>
                  </a:cubicBezTo>
                  <a:lnTo>
                    <a:pt x="18222" y="2843714"/>
                  </a:lnTo>
                  <a:cubicBezTo>
                    <a:pt x="13389" y="2843714"/>
                    <a:pt x="8754" y="2841795"/>
                    <a:pt x="5337" y="2838377"/>
                  </a:cubicBezTo>
                  <a:cubicBezTo>
                    <a:pt x="1920" y="2834960"/>
                    <a:pt x="0" y="2830325"/>
                    <a:pt x="0" y="2825493"/>
                  </a:cubicBezTo>
                  <a:lnTo>
                    <a:pt x="0" y="18222"/>
                  </a:lnTo>
                  <a:cubicBezTo>
                    <a:pt x="0" y="13389"/>
                    <a:pt x="1920" y="8754"/>
                    <a:pt x="5337" y="5337"/>
                  </a:cubicBezTo>
                  <a:cubicBezTo>
                    <a:pt x="8754" y="1920"/>
                    <a:pt x="13389" y="0"/>
                    <a:pt x="182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706923" cy="2881814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25694" y="3186474"/>
            <a:ext cx="13418052" cy="547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9129" lvl="1" indent="-304564">
              <a:lnSpc>
                <a:spcPts val="3949"/>
              </a:lnSpc>
              <a:buFont typeface="Arial"/>
              <a:buChar char="•"/>
            </a:pPr>
            <a:r>
              <a:rPr lang="en-US" sz="2821">
                <a:solidFill>
                  <a:srgbClr val="000000"/>
                </a:solidFill>
                <a:latin typeface="Arimo Bold"/>
              </a:rPr>
              <a:t>Los presentes Lineamientos tienen por objeto regular la integración, operación y funcionamiento de los Consejos Técnicos Escolares de Educación Básica.</a:t>
            </a:r>
          </a:p>
          <a:p>
            <a:pPr>
              <a:lnSpc>
                <a:spcPts val="3949"/>
              </a:lnSpc>
            </a:pPr>
            <a:endParaRPr lang="en-US" sz="2821">
              <a:solidFill>
                <a:srgbClr val="000000"/>
              </a:solidFill>
              <a:latin typeface="Arimo Bold"/>
            </a:endParaRPr>
          </a:p>
          <a:p>
            <a:pPr marL="609129" lvl="1" indent="-304564">
              <a:lnSpc>
                <a:spcPts val="3949"/>
              </a:lnSpc>
              <a:buFont typeface="Arial"/>
              <a:buChar char="•"/>
            </a:pPr>
            <a:r>
              <a:rPr lang="en-US" sz="2821">
                <a:solidFill>
                  <a:srgbClr val="000000"/>
                </a:solidFill>
                <a:latin typeface="Arimo Bold"/>
              </a:rPr>
              <a:t>Son de observancia obligatoria para la Autoridad Educativa Federal, las Autoridades Educativas Locales, así como para las Autoridades Escolares de las escuelas públicas y particulares de Educación Básica del Sistema Educativo Nacional.</a:t>
            </a:r>
          </a:p>
          <a:p>
            <a:pPr>
              <a:lnSpc>
                <a:spcPts val="3949"/>
              </a:lnSpc>
            </a:pPr>
            <a:endParaRPr lang="en-US" sz="2821">
              <a:solidFill>
                <a:srgbClr val="000000"/>
              </a:solidFill>
              <a:latin typeface="Arimo Bold"/>
            </a:endParaRPr>
          </a:p>
          <a:p>
            <a:pPr marL="609129" lvl="1" indent="-304564">
              <a:lnSpc>
                <a:spcPts val="3949"/>
              </a:lnSpc>
              <a:buFont typeface="Arial"/>
              <a:buChar char="•"/>
            </a:pPr>
            <a:r>
              <a:rPr lang="en-US" sz="2821">
                <a:solidFill>
                  <a:srgbClr val="000000"/>
                </a:solidFill>
                <a:latin typeface="Arimo Bold"/>
              </a:rPr>
              <a:t>El Consejo Técnico Escolar es el órgano colegiado de mayor decisión técnico pedagógica de cada Escuela de Educación Básica.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82061" y="469841"/>
            <a:ext cx="10214703" cy="1896196"/>
            <a:chOff x="0" y="0"/>
            <a:chExt cx="4035438" cy="7491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35438" cy="749115"/>
            </a:xfrm>
            <a:custGeom>
              <a:avLst/>
              <a:gdLst/>
              <a:ahLst/>
              <a:cxnLst/>
              <a:rect l="l" t="t" r="r" b="b"/>
              <a:pathLst>
                <a:path w="4035438" h="749115">
                  <a:moveTo>
                    <a:pt x="25769" y="0"/>
                  </a:moveTo>
                  <a:lnTo>
                    <a:pt x="4009669" y="0"/>
                  </a:lnTo>
                  <a:cubicBezTo>
                    <a:pt x="4023901" y="0"/>
                    <a:pt x="4035438" y="11537"/>
                    <a:pt x="4035438" y="25769"/>
                  </a:cubicBezTo>
                  <a:lnTo>
                    <a:pt x="4035438" y="723345"/>
                  </a:lnTo>
                  <a:cubicBezTo>
                    <a:pt x="4035438" y="737577"/>
                    <a:pt x="4023901" y="749115"/>
                    <a:pt x="4009669" y="749115"/>
                  </a:cubicBezTo>
                  <a:lnTo>
                    <a:pt x="25769" y="749115"/>
                  </a:lnTo>
                  <a:cubicBezTo>
                    <a:pt x="11537" y="749115"/>
                    <a:pt x="0" y="737577"/>
                    <a:pt x="0" y="723345"/>
                  </a:cubicBezTo>
                  <a:lnTo>
                    <a:pt x="0" y="25769"/>
                  </a:lnTo>
                  <a:cubicBezTo>
                    <a:pt x="0" y="11537"/>
                    <a:pt x="11537" y="0"/>
                    <a:pt x="25769" y="0"/>
                  </a:cubicBezTo>
                  <a:close/>
                </a:path>
              </a:pathLst>
            </a:custGeom>
            <a:solidFill>
              <a:srgbClr val="FAF9DB"/>
            </a:solidFill>
            <a:ln w="19050" cap="rnd">
              <a:solidFill>
                <a:srgbClr val="CBBF4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035438" cy="787215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761762" y="721906"/>
            <a:ext cx="1765143" cy="1568771"/>
          </a:xfrm>
          <a:custGeom>
            <a:avLst/>
            <a:gdLst/>
            <a:ahLst/>
            <a:cxnLst/>
            <a:rect l="l" t="t" r="r" b="b"/>
            <a:pathLst>
              <a:path w="1765143" h="1568771">
                <a:moveTo>
                  <a:pt x="0" y="0"/>
                </a:moveTo>
                <a:lnTo>
                  <a:pt x="1765143" y="0"/>
                </a:lnTo>
                <a:lnTo>
                  <a:pt x="1765143" y="1568771"/>
                </a:lnTo>
                <a:lnTo>
                  <a:pt x="0" y="1568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43695" y="8205149"/>
            <a:ext cx="2679827" cy="1731838"/>
          </a:xfrm>
          <a:custGeom>
            <a:avLst/>
            <a:gdLst/>
            <a:ahLst/>
            <a:cxnLst/>
            <a:rect l="l" t="t" r="r" b="b"/>
            <a:pathLst>
              <a:path w="2679827" h="1731838">
                <a:moveTo>
                  <a:pt x="0" y="0"/>
                </a:moveTo>
                <a:lnTo>
                  <a:pt x="2679827" y="0"/>
                </a:lnTo>
                <a:lnTo>
                  <a:pt x="2679827" y="1731839"/>
                </a:lnTo>
                <a:lnTo>
                  <a:pt x="0" y="173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06935" y="683806"/>
            <a:ext cx="11164956" cy="143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8"/>
              </a:lnSpc>
            </a:pPr>
            <a:r>
              <a:rPr lang="en-US" sz="4592">
                <a:solidFill>
                  <a:srgbClr val="740202"/>
                </a:solidFill>
                <a:latin typeface="Arimo Bold"/>
              </a:rPr>
              <a:t>Capítulo 1:</a:t>
            </a:r>
            <a:r>
              <a:rPr lang="en-US" sz="4592">
                <a:solidFill>
                  <a:srgbClr val="000000"/>
                </a:solidFill>
                <a:latin typeface="Arimo Bold"/>
              </a:rPr>
              <a:t> </a:t>
            </a:r>
          </a:p>
          <a:p>
            <a:pPr algn="ctr">
              <a:lnSpc>
                <a:spcPts val="5511"/>
              </a:lnSpc>
            </a:pPr>
            <a:r>
              <a:rPr lang="en-US" sz="4481">
                <a:solidFill>
                  <a:srgbClr val="000000"/>
                </a:solidFill>
                <a:latin typeface="Arimo Bold"/>
              </a:rPr>
              <a:t>Disposiciones generales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23182" y="249431"/>
            <a:ext cx="652328" cy="65232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740" y="98628"/>
            <a:ext cx="17776632" cy="10072600"/>
            <a:chOff x="0" y="0"/>
            <a:chExt cx="7022867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22867" cy="3979299"/>
            </a:xfrm>
            <a:custGeom>
              <a:avLst/>
              <a:gdLst/>
              <a:ahLst/>
              <a:cxnLst/>
              <a:rect l="l" t="t" r="r" b="b"/>
              <a:pathLst>
                <a:path w="7022867" h="3979299">
                  <a:moveTo>
                    <a:pt x="14807" y="0"/>
                  </a:moveTo>
                  <a:lnTo>
                    <a:pt x="7008059" y="0"/>
                  </a:lnTo>
                  <a:cubicBezTo>
                    <a:pt x="7011987" y="0"/>
                    <a:pt x="7015753" y="1560"/>
                    <a:pt x="7018530" y="4337"/>
                  </a:cubicBezTo>
                  <a:cubicBezTo>
                    <a:pt x="7021306" y="7114"/>
                    <a:pt x="7022867" y="10880"/>
                    <a:pt x="7022867" y="14807"/>
                  </a:cubicBezTo>
                  <a:lnTo>
                    <a:pt x="7022867" y="3964491"/>
                  </a:lnTo>
                  <a:cubicBezTo>
                    <a:pt x="7022867" y="3968418"/>
                    <a:pt x="7021306" y="3972185"/>
                    <a:pt x="7018530" y="3974962"/>
                  </a:cubicBezTo>
                  <a:cubicBezTo>
                    <a:pt x="7015753" y="3977739"/>
                    <a:pt x="7011987" y="3979299"/>
                    <a:pt x="7008059" y="3979299"/>
                  </a:cubicBezTo>
                  <a:lnTo>
                    <a:pt x="14807" y="3979299"/>
                  </a:lnTo>
                  <a:cubicBezTo>
                    <a:pt x="10880" y="3979299"/>
                    <a:pt x="7114" y="3977739"/>
                    <a:pt x="4337" y="3974962"/>
                  </a:cubicBezTo>
                  <a:cubicBezTo>
                    <a:pt x="1560" y="3972185"/>
                    <a:pt x="0" y="3968418"/>
                    <a:pt x="0" y="3964491"/>
                  </a:cubicBezTo>
                  <a:lnTo>
                    <a:pt x="0" y="14807"/>
                  </a:lnTo>
                  <a:cubicBezTo>
                    <a:pt x="0" y="10880"/>
                    <a:pt x="1560" y="7114"/>
                    <a:pt x="4337" y="4337"/>
                  </a:cubicBezTo>
                  <a:cubicBezTo>
                    <a:pt x="7114" y="1560"/>
                    <a:pt x="10880" y="0"/>
                    <a:pt x="148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22867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53836" y="469841"/>
            <a:ext cx="11030462" cy="1625482"/>
            <a:chOff x="0" y="0"/>
            <a:chExt cx="4357713" cy="642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57713" cy="642166"/>
            </a:xfrm>
            <a:custGeom>
              <a:avLst/>
              <a:gdLst/>
              <a:ahLst/>
              <a:cxnLst/>
              <a:rect l="l" t="t" r="r" b="b"/>
              <a:pathLst>
                <a:path w="4357713" h="642166">
                  <a:moveTo>
                    <a:pt x="23863" y="0"/>
                  </a:moveTo>
                  <a:lnTo>
                    <a:pt x="4333849" y="0"/>
                  </a:lnTo>
                  <a:cubicBezTo>
                    <a:pt x="4347029" y="0"/>
                    <a:pt x="4357713" y="10684"/>
                    <a:pt x="4357713" y="23863"/>
                  </a:cubicBezTo>
                  <a:lnTo>
                    <a:pt x="4357713" y="618302"/>
                  </a:lnTo>
                  <a:cubicBezTo>
                    <a:pt x="4357713" y="631482"/>
                    <a:pt x="4347029" y="642166"/>
                    <a:pt x="4333849" y="642166"/>
                  </a:cubicBezTo>
                  <a:lnTo>
                    <a:pt x="23863" y="642166"/>
                  </a:lnTo>
                  <a:cubicBezTo>
                    <a:pt x="10684" y="642166"/>
                    <a:pt x="0" y="631482"/>
                    <a:pt x="0" y="618302"/>
                  </a:cubicBezTo>
                  <a:lnTo>
                    <a:pt x="0" y="23863"/>
                  </a:lnTo>
                  <a:cubicBezTo>
                    <a:pt x="0" y="10684"/>
                    <a:pt x="10684" y="0"/>
                    <a:pt x="23863" y="0"/>
                  </a:cubicBezTo>
                  <a:close/>
                </a:path>
              </a:pathLst>
            </a:custGeom>
            <a:solidFill>
              <a:srgbClr val="FAF9DB"/>
            </a:solidFill>
            <a:ln w="19050" cap="rnd">
              <a:solidFill>
                <a:srgbClr val="CBBF4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57713" cy="680266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2095323"/>
            <a:ext cx="16714762" cy="7744267"/>
            <a:chOff x="0" y="0"/>
            <a:chExt cx="6603363" cy="30594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3363" cy="3059464"/>
            </a:xfrm>
            <a:custGeom>
              <a:avLst/>
              <a:gdLst/>
              <a:ahLst/>
              <a:cxnLst/>
              <a:rect l="l" t="t" r="r" b="b"/>
              <a:pathLst>
                <a:path w="6603363" h="3059464">
                  <a:moveTo>
                    <a:pt x="15748" y="0"/>
                  </a:moveTo>
                  <a:lnTo>
                    <a:pt x="6587615" y="0"/>
                  </a:lnTo>
                  <a:cubicBezTo>
                    <a:pt x="6596312" y="0"/>
                    <a:pt x="6603363" y="7051"/>
                    <a:pt x="6603363" y="15748"/>
                  </a:cubicBezTo>
                  <a:lnTo>
                    <a:pt x="6603363" y="3043716"/>
                  </a:lnTo>
                  <a:cubicBezTo>
                    <a:pt x="6603363" y="3052413"/>
                    <a:pt x="6596312" y="3059464"/>
                    <a:pt x="6587615" y="3059464"/>
                  </a:cubicBezTo>
                  <a:lnTo>
                    <a:pt x="15748" y="3059464"/>
                  </a:lnTo>
                  <a:cubicBezTo>
                    <a:pt x="7051" y="3059464"/>
                    <a:pt x="0" y="3052413"/>
                    <a:pt x="0" y="3043716"/>
                  </a:cubicBezTo>
                  <a:lnTo>
                    <a:pt x="0" y="15748"/>
                  </a:lnTo>
                  <a:cubicBezTo>
                    <a:pt x="0" y="7051"/>
                    <a:pt x="7051" y="0"/>
                    <a:pt x="157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603363" cy="3097564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09139" y="3521883"/>
            <a:ext cx="13227794" cy="600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12" lvl="1" indent="-301606">
              <a:lnSpc>
                <a:spcPts val="3660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Arimo Bold"/>
              </a:rPr>
              <a:t>Construir un proyecto educativo en cada Escuela cimentado en la diversidad, con el fin de que el colectivo docente realice sus tareas pensando en las condiciones de desigualdad y los contextos diferenciados.</a:t>
            </a:r>
          </a:p>
          <a:p>
            <a:pPr>
              <a:lnSpc>
                <a:spcPts val="3660"/>
              </a:lnSpc>
            </a:pPr>
            <a:endParaRPr lang="en-US" sz="2793">
              <a:solidFill>
                <a:srgbClr val="000000"/>
              </a:solidFill>
              <a:latin typeface="Arimo Bold"/>
            </a:endParaRPr>
          </a:p>
          <a:p>
            <a:pPr marL="603212" lvl="1" indent="-301606">
              <a:lnSpc>
                <a:spcPts val="3660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Arimo Bold"/>
              </a:rPr>
              <a:t>Priorizar el interés superior de las niñas, niños, adolescentes y jóvenes, en todos los procesos educativos.</a:t>
            </a:r>
          </a:p>
          <a:p>
            <a:pPr>
              <a:lnSpc>
                <a:spcPts val="3660"/>
              </a:lnSpc>
            </a:pPr>
            <a:endParaRPr lang="en-US" sz="2793">
              <a:solidFill>
                <a:srgbClr val="000000"/>
              </a:solidFill>
              <a:latin typeface="Arimo Bold"/>
            </a:endParaRPr>
          </a:p>
          <a:p>
            <a:pPr marL="603212" lvl="1" indent="-301606">
              <a:lnSpc>
                <a:spcPts val="3660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Arimo Bold"/>
              </a:rPr>
              <a:t>Propiciar espacios de formación entre las maestras y los maestros que les permitan ejercer plenamente su autonomía profesional.</a:t>
            </a:r>
          </a:p>
          <a:p>
            <a:pPr>
              <a:lnSpc>
                <a:spcPts val="3660"/>
              </a:lnSpc>
            </a:pPr>
            <a:endParaRPr lang="en-US" sz="2793">
              <a:solidFill>
                <a:srgbClr val="000000"/>
              </a:solidFill>
              <a:latin typeface="Arimo Bold"/>
            </a:endParaRPr>
          </a:p>
          <a:p>
            <a:pPr marL="603212" lvl="1" indent="-301606">
              <a:lnSpc>
                <a:spcPts val="3660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Arimo Bold"/>
              </a:rPr>
              <a:t>Deliberar sobre el currículo considerando aquello que es pertinente y necesario de acuerdo al contexto.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80471" y="7104720"/>
            <a:ext cx="3362991" cy="2913191"/>
          </a:xfrm>
          <a:custGeom>
            <a:avLst/>
            <a:gdLst/>
            <a:ahLst/>
            <a:cxnLst/>
            <a:rect l="l" t="t" r="r" b="b"/>
            <a:pathLst>
              <a:path w="3362991" h="2913191">
                <a:moveTo>
                  <a:pt x="0" y="0"/>
                </a:moveTo>
                <a:lnTo>
                  <a:pt x="3362991" y="0"/>
                </a:lnTo>
                <a:lnTo>
                  <a:pt x="3362991" y="2913191"/>
                </a:lnTo>
                <a:lnTo>
                  <a:pt x="0" y="2913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1563" y="648851"/>
            <a:ext cx="11030462" cy="117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3"/>
              </a:lnSpc>
              <a:spcBef>
                <a:spcPct val="0"/>
              </a:spcBef>
            </a:pPr>
            <a:r>
              <a:rPr lang="en-US" sz="3530">
                <a:solidFill>
                  <a:srgbClr val="740202"/>
                </a:solidFill>
                <a:latin typeface="Arimo Bold"/>
              </a:rPr>
              <a:t>Capítulo 2: </a:t>
            </a:r>
          </a:p>
          <a:p>
            <a:pPr algn="ctr">
              <a:lnSpc>
                <a:spcPts val="3966"/>
              </a:lnSpc>
            </a:pPr>
            <a:r>
              <a:rPr lang="en-US" sz="3333">
                <a:solidFill>
                  <a:srgbClr val="000000"/>
                </a:solidFill>
                <a:latin typeface="Arimo Bold"/>
              </a:rPr>
              <a:t>propósitos y funciones del consejo técnico escolar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1028" y="2415245"/>
            <a:ext cx="6145824" cy="735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8"/>
              </a:lnSpc>
              <a:spcBef>
                <a:spcPct val="0"/>
              </a:spcBef>
            </a:pPr>
            <a:r>
              <a:rPr lang="en-US" sz="4270" u="sng">
                <a:solidFill>
                  <a:srgbClr val="036894"/>
                </a:solidFill>
                <a:latin typeface="Arimo Bold"/>
              </a:rPr>
              <a:t>Son propósitos del CTE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254648"/>
            <a:ext cx="652328" cy="65232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5519" y="98628"/>
            <a:ext cx="17776632" cy="10072600"/>
            <a:chOff x="0" y="0"/>
            <a:chExt cx="7022867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22867" cy="3979299"/>
            </a:xfrm>
            <a:custGeom>
              <a:avLst/>
              <a:gdLst/>
              <a:ahLst/>
              <a:cxnLst/>
              <a:rect l="l" t="t" r="r" b="b"/>
              <a:pathLst>
                <a:path w="7022867" h="3979299">
                  <a:moveTo>
                    <a:pt x="14807" y="0"/>
                  </a:moveTo>
                  <a:lnTo>
                    <a:pt x="7008059" y="0"/>
                  </a:lnTo>
                  <a:cubicBezTo>
                    <a:pt x="7011987" y="0"/>
                    <a:pt x="7015753" y="1560"/>
                    <a:pt x="7018530" y="4337"/>
                  </a:cubicBezTo>
                  <a:cubicBezTo>
                    <a:pt x="7021306" y="7114"/>
                    <a:pt x="7022867" y="10880"/>
                    <a:pt x="7022867" y="14807"/>
                  </a:cubicBezTo>
                  <a:lnTo>
                    <a:pt x="7022867" y="3964491"/>
                  </a:lnTo>
                  <a:cubicBezTo>
                    <a:pt x="7022867" y="3968418"/>
                    <a:pt x="7021306" y="3972185"/>
                    <a:pt x="7018530" y="3974962"/>
                  </a:cubicBezTo>
                  <a:cubicBezTo>
                    <a:pt x="7015753" y="3977739"/>
                    <a:pt x="7011987" y="3979299"/>
                    <a:pt x="7008059" y="3979299"/>
                  </a:cubicBezTo>
                  <a:lnTo>
                    <a:pt x="14807" y="3979299"/>
                  </a:lnTo>
                  <a:cubicBezTo>
                    <a:pt x="10880" y="3979299"/>
                    <a:pt x="7114" y="3977739"/>
                    <a:pt x="4337" y="3974962"/>
                  </a:cubicBezTo>
                  <a:cubicBezTo>
                    <a:pt x="1560" y="3972185"/>
                    <a:pt x="0" y="3968418"/>
                    <a:pt x="0" y="3964491"/>
                  </a:cubicBezTo>
                  <a:lnTo>
                    <a:pt x="0" y="14807"/>
                  </a:lnTo>
                  <a:cubicBezTo>
                    <a:pt x="0" y="10880"/>
                    <a:pt x="1560" y="7114"/>
                    <a:pt x="4337" y="4337"/>
                  </a:cubicBezTo>
                  <a:cubicBezTo>
                    <a:pt x="7114" y="1560"/>
                    <a:pt x="10880" y="0"/>
                    <a:pt x="148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22867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099" y="445090"/>
            <a:ext cx="16020716" cy="8310380"/>
            <a:chOff x="0" y="0"/>
            <a:chExt cx="6329172" cy="32831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29172" cy="3283113"/>
            </a:xfrm>
            <a:custGeom>
              <a:avLst/>
              <a:gdLst/>
              <a:ahLst/>
              <a:cxnLst/>
              <a:rect l="l" t="t" r="r" b="b"/>
              <a:pathLst>
                <a:path w="6329172" h="3283113">
                  <a:moveTo>
                    <a:pt x="16430" y="0"/>
                  </a:moveTo>
                  <a:lnTo>
                    <a:pt x="6312741" y="0"/>
                  </a:lnTo>
                  <a:cubicBezTo>
                    <a:pt x="6321816" y="0"/>
                    <a:pt x="6329172" y="7356"/>
                    <a:pt x="6329172" y="16430"/>
                  </a:cubicBezTo>
                  <a:lnTo>
                    <a:pt x="6329172" y="3266683"/>
                  </a:lnTo>
                  <a:cubicBezTo>
                    <a:pt x="6329172" y="3275757"/>
                    <a:pt x="6321816" y="3283113"/>
                    <a:pt x="6312741" y="3283113"/>
                  </a:cubicBezTo>
                  <a:lnTo>
                    <a:pt x="16430" y="3283113"/>
                  </a:lnTo>
                  <a:cubicBezTo>
                    <a:pt x="7356" y="3283113"/>
                    <a:pt x="0" y="3275757"/>
                    <a:pt x="0" y="3266683"/>
                  </a:cubicBezTo>
                  <a:lnTo>
                    <a:pt x="0" y="16430"/>
                  </a:lnTo>
                  <a:cubicBezTo>
                    <a:pt x="0" y="7356"/>
                    <a:pt x="7356" y="0"/>
                    <a:pt x="164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329172" cy="3321213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11219" y="1298692"/>
            <a:ext cx="13356556" cy="602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275" lvl="1" indent="-338138">
              <a:lnSpc>
                <a:spcPts val="4385"/>
              </a:lnSpc>
              <a:buFont typeface="Arial"/>
              <a:buChar char="•"/>
            </a:pPr>
            <a:r>
              <a:rPr lang="en-US" sz="3132">
                <a:solidFill>
                  <a:srgbClr val="000000"/>
                </a:solidFill>
                <a:latin typeface="Arimo Bold"/>
              </a:rPr>
              <a:t>Contextualizar los contenidos de los programas sintéticos. </a:t>
            </a:r>
          </a:p>
          <a:p>
            <a:pPr>
              <a:lnSpc>
                <a:spcPts val="4385"/>
              </a:lnSpc>
            </a:pPr>
            <a:endParaRPr lang="en-US" sz="3132">
              <a:solidFill>
                <a:srgbClr val="000000"/>
              </a:solidFill>
              <a:latin typeface="Arimo Bold"/>
            </a:endParaRPr>
          </a:p>
          <a:p>
            <a:pPr marL="676275" lvl="1" indent="-338138">
              <a:lnSpc>
                <a:spcPts val="4385"/>
              </a:lnSpc>
              <a:buFont typeface="Arial"/>
              <a:buChar char="•"/>
            </a:pPr>
            <a:r>
              <a:rPr lang="en-US" sz="3132">
                <a:solidFill>
                  <a:srgbClr val="000000"/>
                </a:solidFill>
                <a:latin typeface="Arimo Bold"/>
              </a:rPr>
              <a:t>Planear, implementar y dar seguimiento a los procesos de mejora continua.</a:t>
            </a:r>
          </a:p>
          <a:p>
            <a:pPr>
              <a:lnSpc>
                <a:spcPts val="4385"/>
              </a:lnSpc>
            </a:pPr>
            <a:endParaRPr lang="en-US" sz="3132">
              <a:solidFill>
                <a:srgbClr val="000000"/>
              </a:solidFill>
              <a:latin typeface="Arimo Bold"/>
            </a:endParaRPr>
          </a:p>
          <a:p>
            <a:pPr marL="676275" lvl="1" indent="-338138">
              <a:lnSpc>
                <a:spcPts val="4385"/>
              </a:lnSpc>
              <a:buFont typeface="Arial"/>
              <a:buChar char="•"/>
            </a:pPr>
            <a:r>
              <a:rPr lang="en-US" sz="3132">
                <a:solidFill>
                  <a:srgbClr val="000000"/>
                </a:solidFill>
                <a:latin typeface="Arimo Bold"/>
              </a:rPr>
              <a:t>Analizar de forma permanente el logro de los aprendizajes y capacidades del alumnado.</a:t>
            </a:r>
          </a:p>
          <a:p>
            <a:pPr>
              <a:lnSpc>
                <a:spcPts val="4385"/>
              </a:lnSpc>
            </a:pPr>
            <a:endParaRPr lang="en-US" sz="3132">
              <a:solidFill>
                <a:srgbClr val="000000"/>
              </a:solidFill>
              <a:latin typeface="Arimo Bold"/>
            </a:endParaRPr>
          </a:p>
          <a:p>
            <a:pPr marL="676275" lvl="1" indent="-338138">
              <a:lnSpc>
                <a:spcPts val="4385"/>
              </a:lnSpc>
              <a:buFont typeface="Arial"/>
              <a:buChar char="•"/>
            </a:pPr>
            <a:r>
              <a:rPr lang="en-US" sz="3132">
                <a:solidFill>
                  <a:srgbClr val="000000"/>
                </a:solidFill>
                <a:latin typeface="Arimo Bold"/>
              </a:rPr>
              <a:t>Abordar cualquier tema o proceso educativo que se considere necesario, siempre y cuando esté en función de la mejora continua de las Escuelas.</a:t>
            </a:r>
          </a:p>
        </p:txBody>
      </p:sp>
      <p:sp>
        <p:nvSpPr>
          <p:cNvPr id="9" name="Freeform 9"/>
          <p:cNvSpPr/>
          <p:nvPr/>
        </p:nvSpPr>
        <p:spPr>
          <a:xfrm>
            <a:off x="8149150" y="7887134"/>
            <a:ext cx="2039072" cy="2284093"/>
          </a:xfrm>
          <a:custGeom>
            <a:avLst/>
            <a:gdLst/>
            <a:ahLst/>
            <a:cxnLst/>
            <a:rect l="l" t="t" r="r" b="b"/>
            <a:pathLst>
              <a:path w="2039072" h="2284093">
                <a:moveTo>
                  <a:pt x="0" y="0"/>
                </a:moveTo>
                <a:lnTo>
                  <a:pt x="2039072" y="0"/>
                </a:lnTo>
                <a:lnTo>
                  <a:pt x="2039072" y="2284093"/>
                </a:lnTo>
                <a:lnTo>
                  <a:pt x="0" y="2284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259300" y="359636"/>
            <a:ext cx="652328" cy="6523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078" y="98628"/>
            <a:ext cx="17948904" cy="10072600"/>
            <a:chOff x="0" y="0"/>
            <a:chExt cx="7090925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90925" cy="3979299"/>
            </a:xfrm>
            <a:custGeom>
              <a:avLst/>
              <a:gdLst/>
              <a:ahLst/>
              <a:cxnLst/>
              <a:rect l="l" t="t" r="r" b="b"/>
              <a:pathLst>
                <a:path w="7090925" h="3979299">
                  <a:moveTo>
                    <a:pt x="14665" y="0"/>
                  </a:moveTo>
                  <a:lnTo>
                    <a:pt x="7076260" y="0"/>
                  </a:lnTo>
                  <a:cubicBezTo>
                    <a:pt x="7084360" y="0"/>
                    <a:pt x="7090925" y="6566"/>
                    <a:pt x="7090925" y="14665"/>
                  </a:cubicBezTo>
                  <a:lnTo>
                    <a:pt x="7090925" y="3964633"/>
                  </a:lnTo>
                  <a:cubicBezTo>
                    <a:pt x="7090925" y="3972733"/>
                    <a:pt x="7084360" y="3979299"/>
                    <a:pt x="7076260" y="3979299"/>
                  </a:cubicBezTo>
                  <a:lnTo>
                    <a:pt x="14665" y="3979299"/>
                  </a:lnTo>
                  <a:cubicBezTo>
                    <a:pt x="10776" y="3979299"/>
                    <a:pt x="7046" y="3977753"/>
                    <a:pt x="4295" y="3975003"/>
                  </a:cubicBezTo>
                  <a:cubicBezTo>
                    <a:pt x="1545" y="3972253"/>
                    <a:pt x="0" y="3968523"/>
                    <a:pt x="0" y="3964633"/>
                  </a:cubicBezTo>
                  <a:lnTo>
                    <a:pt x="0" y="14665"/>
                  </a:lnTo>
                  <a:cubicBezTo>
                    <a:pt x="0" y="10776"/>
                    <a:pt x="1545" y="7046"/>
                    <a:pt x="4295" y="4295"/>
                  </a:cubicBezTo>
                  <a:cubicBezTo>
                    <a:pt x="7046" y="1545"/>
                    <a:pt x="10776" y="0"/>
                    <a:pt x="146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90925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8346" y="1166692"/>
            <a:ext cx="16297370" cy="8742350"/>
            <a:chOff x="0" y="0"/>
            <a:chExt cx="6438467" cy="34537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38467" cy="3453768"/>
            </a:xfrm>
            <a:custGeom>
              <a:avLst/>
              <a:gdLst/>
              <a:ahLst/>
              <a:cxnLst/>
              <a:rect l="l" t="t" r="r" b="b"/>
              <a:pathLst>
                <a:path w="6438467" h="3453768">
                  <a:moveTo>
                    <a:pt x="16151" y="0"/>
                  </a:moveTo>
                  <a:lnTo>
                    <a:pt x="6422316" y="0"/>
                  </a:lnTo>
                  <a:cubicBezTo>
                    <a:pt x="6431236" y="0"/>
                    <a:pt x="6438467" y="7231"/>
                    <a:pt x="6438467" y="16151"/>
                  </a:cubicBezTo>
                  <a:lnTo>
                    <a:pt x="6438467" y="3437617"/>
                  </a:lnTo>
                  <a:cubicBezTo>
                    <a:pt x="6438467" y="3441900"/>
                    <a:pt x="6436766" y="3446008"/>
                    <a:pt x="6433737" y="3449037"/>
                  </a:cubicBezTo>
                  <a:cubicBezTo>
                    <a:pt x="6430708" y="3452066"/>
                    <a:pt x="6426600" y="3453768"/>
                    <a:pt x="6422316" y="3453768"/>
                  </a:cubicBezTo>
                  <a:lnTo>
                    <a:pt x="16151" y="3453768"/>
                  </a:lnTo>
                  <a:cubicBezTo>
                    <a:pt x="11868" y="3453768"/>
                    <a:pt x="7760" y="3452066"/>
                    <a:pt x="4731" y="3449037"/>
                  </a:cubicBezTo>
                  <a:cubicBezTo>
                    <a:pt x="1702" y="3446008"/>
                    <a:pt x="0" y="3441900"/>
                    <a:pt x="0" y="3437617"/>
                  </a:cubicBezTo>
                  <a:lnTo>
                    <a:pt x="0" y="16151"/>
                  </a:lnTo>
                  <a:cubicBezTo>
                    <a:pt x="0" y="11868"/>
                    <a:pt x="1702" y="7760"/>
                    <a:pt x="4731" y="4731"/>
                  </a:cubicBezTo>
                  <a:cubicBezTo>
                    <a:pt x="7760" y="1702"/>
                    <a:pt x="11868" y="0"/>
                    <a:pt x="161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38467" cy="3491868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2197" y="1671263"/>
            <a:ext cx="16077016" cy="766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154" lvl="1" indent="-316077">
              <a:lnSpc>
                <a:spcPts val="4099"/>
              </a:lnSpc>
              <a:buFont typeface="Arial"/>
              <a:buChar char="•"/>
            </a:pPr>
            <a:r>
              <a:rPr lang="en-US" sz="2927">
                <a:solidFill>
                  <a:srgbClr val="000000"/>
                </a:solidFill>
                <a:latin typeface="Arimo Bold"/>
              </a:rPr>
              <a:t>Decidir las formas de organización de las sesiones de CTE.</a:t>
            </a:r>
          </a:p>
          <a:p>
            <a:pPr>
              <a:lnSpc>
                <a:spcPts val="4099"/>
              </a:lnSpc>
            </a:pPr>
            <a:endParaRPr lang="en-US" sz="2927">
              <a:solidFill>
                <a:srgbClr val="000000"/>
              </a:solidFill>
              <a:latin typeface="Arimo Bold"/>
            </a:endParaRPr>
          </a:p>
          <a:p>
            <a:pPr marL="632154" lvl="1" indent="-316077">
              <a:lnSpc>
                <a:spcPts val="4099"/>
              </a:lnSpc>
              <a:buFont typeface="Arial"/>
              <a:buChar char="•"/>
            </a:pPr>
            <a:r>
              <a:rPr lang="en-US" sz="2927">
                <a:solidFill>
                  <a:srgbClr val="000000"/>
                </a:solidFill>
                <a:latin typeface="Arimo Bold"/>
              </a:rPr>
              <a:t>Favorecer el trabajo pedagógico colegiado, así como fomentar espacios de intercambio y de reflexión entre los diferentes integrantes del Colectivo docente.</a:t>
            </a:r>
          </a:p>
          <a:p>
            <a:pPr>
              <a:lnSpc>
                <a:spcPts val="4099"/>
              </a:lnSpc>
            </a:pPr>
            <a:endParaRPr lang="en-US" sz="2927">
              <a:solidFill>
                <a:srgbClr val="000000"/>
              </a:solidFill>
              <a:latin typeface="Arimo Bold"/>
            </a:endParaRPr>
          </a:p>
          <a:p>
            <a:pPr marL="632154" lvl="1" indent="-316077">
              <a:lnSpc>
                <a:spcPts val="4099"/>
              </a:lnSpc>
              <a:buFont typeface="Arial"/>
              <a:buChar char="•"/>
            </a:pPr>
            <a:r>
              <a:rPr lang="en-US" sz="2927">
                <a:solidFill>
                  <a:srgbClr val="000000"/>
                </a:solidFill>
                <a:latin typeface="Arimo Bold"/>
              </a:rPr>
              <a:t>Definir los objetivos, las metas y las acciones para la atención de las prioridades y los problemas educativos identificados por el Colectivo docente y la Comunidad escolar.</a:t>
            </a:r>
          </a:p>
          <a:p>
            <a:pPr>
              <a:lnSpc>
                <a:spcPts val="4099"/>
              </a:lnSpc>
            </a:pPr>
            <a:endParaRPr lang="en-US" sz="2927">
              <a:solidFill>
                <a:srgbClr val="000000"/>
              </a:solidFill>
              <a:latin typeface="Arimo Bold"/>
            </a:endParaRPr>
          </a:p>
          <a:p>
            <a:pPr marL="632154" lvl="1" indent="-316077">
              <a:lnSpc>
                <a:spcPts val="4099"/>
              </a:lnSpc>
              <a:buFont typeface="Arial"/>
              <a:buChar char="•"/>
            </a:pPr>
            <a:r>
              <a:rPr lang="en-US" sz="2927">
                <a:solidFill>
                  <a:srgbClr val="000000"/>
                </a:solidFill>
                <a:latin typeface="Arimo Bold"/>
              </a:rPr>
              <a:t>Elegir a los integrantes del Comité de Planeación y Evaluación.</a:t>
            </a:r>
          </a:p>
          <a:p>
            <a:pPr>
              <a:lnSpc>
                <a:spcPts val="4099"/>
              </a:lnSpc>
            </a:pPr>
            <a:endParaRPr lang="en-US" sz="2927">
              <a:solidFill>
                <a:srgbClr val="000000"/>
              </a:solidFill>
              <a:latin typeface="Arimo Bold"/>
            </a:endParaRPr>
          </a:p>
          <a:p>
            <a:pPr marL="632154" lvl="1" indent="-316077">
              <a:lnSpc>
                <a:spcPts val="4099"/>
              </a:lnSpc>
              <a:buFont typeface="Arial"/>
              <a:buChar char="•"/>
            </a:pPr>
            <a:r>
              <a:rPr lang="en-US" sz="2927">
                <a:solidFill>
                  <a:srgbClr val="000000"/>
                </a:solidFill>
                <a:latin typeface="Arimo Bold"/>
              </a:rPr>
              <a:t>Impulsar el Proceso de Mejora Continua como una práctica permanente en las Escuelas en estrecha vinculación con la comunidad.</a:t>
            </a:r>
          </a:p>
          <a:p>
            <a:pPr>
              <a:lnSpc>
                <a:spcPts val="4099"/>
              </a:lnSpc>
            </a:pPr>
            <a:endParaRPr lang="en-US" sz="2927">
              <a:solidFill>
                <a:srgbClr val="000000"/>
              </a:solidFill>
              <a:latin typeface="Arimo Bold"/>
            </a:endParaRPr>
          </a:p>
          <a:p>
            <a:pPr marL="632154" lvl="1" indent="-316077">
              <a:lnSpc>
                <a:spcPts val="4099"/>
              </a:lnSpc>
              <a:buFont typeface="Arial"/>
              <a:buChar char="•"/>
            </a:pPr>
            <a:r>
              <a:rPr lang="en-US" sz="2927">
                <a:solidFill>
                  <a:srgbClr val="000000"/>
                </a:solidFill>
                <a:latin typeface="Arimo Bold"/>
              </a:rPr>
              <a:t>Tomar decisiones de carácter pedagógico que contribuyan a una educación de excelencia.</a:t>
            </a:r>
          </a:p>
        </p:txBody>
      </p:sp>
      <p:sp>
        <p:nvSpPr>
          <p:cNvPr id="9" name="Freeform 9"/>
          <p:cNvSpPr/>
          <p:nvPr/>
        </p:nvSpPr>
        <p:spPr>
          <a:xfrm>
            <a:off x="13943469" y="351589"/>
            <a:ext cx="2276273" cy="2123443"/>
          </a:xfrm>
          <a:custGeom>
            <a:avLst/>
            <a:gdLst/>
            <a:ahLst/>
            <a:cxnLst/>
            <a:rect l="l" t="t" r="r" b="b"/>
            <a:pathLst>
              <a:path w="2276273" h="2123443">
                <a:moveTo>
                  <a:pt x="0" y="0"/>
                </a:moveTo>
                <a:lnTo>
                  <a:pt x="2276272" y="0"/>
                </a:lnTo>
                <a:lnTo>
                  <a:pt x="2276272" y="2123444"/>
                </a:lnTo>
                <a:lnTo>
                  <a:pt x="0" y="2123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11302" y="8301685"/>
            <a:ext cx="2095822" cy="1985315"/>
          </a:xfrm>
          <a:custGeom>
            <a:avLst/>
            <a:gdLst/>
            <a:ahLst/>
            <a:cxnLst/>
            <a:rect l="l" t="t" r="r" b="b"/>
            <a:pathLst>
              <a:path w="2095822" h="1985315">
                <a:moveTo>
                  <a:pt x="0" y="0"/>
                </a:moveTo>
                <a:lnTo>
                  <a:pt x="2095822" y="0"/>
                </a:lnTo>
                <a:lnTo>
                  <a:pt x="2095822" y="1985315"/>
                </a:lnTo>
                <a:lnTo>
                  <a:pt x="0" y="1985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214296"/>
            <a:ext cx="6292611" cy="78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4550">
                <a:solidFill>
                  <a:srgbClr val="000000"/>
                </a:solidFill>
                <a:latin typeface="Arimo Bold"/>
              </a:rPr>
              <a:t>Son funciones del CTE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933136" y="351589"/>
            <a:ext cx="652328" cy="65232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299" y="98628"/>
            <a:ext cx="17850463" cy="10072600"/>
            <a:chOff x="0" y="0"/>
            <a:chExt cx="7052035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52035" cy="3979299"/>
            </a:xfrm>
            <a:custGeom>
              <a:avLst/>
              <a:gdLst/>
              <a:ahLst/>
              <a:cxnLst/>
              <a:rect l="l" t="t" r="r" b="b"/>
              <a:pathLst>
                <a:path w="7052035" h="3979299">
                  <a:moveTo>
                    <a:pt x="14746" y="0"/>
                  </a:moveTo>
                  <a:lnTo>
                    <a:pt x="7037288" y="0"/>
                  </a:lnTo>
                  <a:cubicBezTo>
                    <a:pt x="7045433" y="0"/>
                    <a:pt x="7052035" y="6602"/>
                    <a:pt x="7052035" y="14746"/>
                  </a:cubicBezTo>
                  <a:lnTo>
                    <a:pt x="7052035" y="3964553"/>
                  </a:lnTo>
                  <a:cubicBezTo>
                    <a:pt x="7052035" y="3968463"/>
                    <a:pt x="7050481" y="3972214"/>
                    <a:pt x="7047716" y="3974979"/>
                  </a:cubicBezTo>
                  <a:cubicBezTo>
                    <a:pt x="7044950" y="3977745"/>
                    <a:pt x="7041200" y="3979299"/>
                    <a:pt x="7037288" y="3979299"/>
                  </a:cubicBezTo>
                  <a:lnTo>
                    <a:pt x="14746" y="3979299"/>
                  </a:lnTo>
                  <a:cubicBezTo>
                    <a:pt x="10835" y="3979299"/>
                    <a:pt x="7084" y="3977745"/>
                    <a:pt x="4319" y="3974979"/>
                  </a:cubicBezTo>
                  <a:cubicBezTo>
                    <a:pt x="1554" y="3972214"/>
                    <a:pt x="0" y="3968463"/>
                    <a:pt x="0" y="3964553"/>
                  </a:cubicBezTo>
                  <a:lnTo>
                    <a:pt x="0" y="14746"/>
                  </a:lnTo>
                  <a:cubicBezTo>
                    <a:pt x="0" y="10835"/>
                    <a:pt x="1554" y="7084"/>
                    <a:pt x="4319" y="4319"/>
                  </a:cubicBezTo>
                  <a:cubicBezTo>
                    <a:pt x="7084" y="1554"/>
                    <a:pt x="10835" y="0"/>
                    <a:pt x="147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52035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15815" y="515223"/>
            <a:ext cx="15914843" cy="8434153"/>
            <a:chOff x="0" y="0"/>
            <a:chExt cx="6287345" cy="33320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87345" cy="3332011"/>
            </a:xfrm>
            <a:custGeom>
              <a:avLst/>
              <a:gdLst/>
              <a:ahLst/>
              <a:cxnLst/>
              <a:rect l="l" t="t" r="r" b="b"/>
              <a:pathLst>
                <a:path w="6287345" h="3332011">
                  <a:moveTo>
                    <a:pt x="16540" y="0"/>
                  </a:moveTo>
                  <a:lnTo>
                    <a:pt x="6270806" y="0"/>
                  </a:lnTo>
                  <a:cubicBezTo>
                    <a:pt x="6275192" y="0"/>
                    <a:pt x="6279399" y="1743"/>
                    <a:pt x="6282501" y="4844"/>
                  </a:cubicBezTo>
                  <a:cubicBezTo>
                    <a:pt x="6285603" y="7946"/>
                    <a:pt x="6287345" y="12153"/>
                    <a:pt x="6287345" y="16540"/>
                  </a:cubicBezTo>
                  <a:lnTo>
                    <a:pt x="6287345" y="3315471"/>
                  </a:lnTo>
                  <a:cubicBezTo>
                    <a:pt x="6287345" y="3324606"/>
                    <a:pt x="6279940" y="3332011"/>
                    <a:pt x="6270806" y="3332011"/>
                  </a:cubicBezTo>
                  <a:lnTo>
                    <a:pt x="16540" y="3332011"/>
                  </a:lnTo>
                  <a:cubicBezTo>
                    <a:pt x="7405" y="3332011"/>
                    <a:pt x="0" y="3324606"/>
                    <a:pt x="0" y="3315471"/>
                  </a:cubicBezTo>
                  <a:lnTo>
                    <a:pt x="0" y="16540"/>
                  </a:lnTo>
                  <a:cubicBezTo>
                    <a:pt x="0" y="7405"/>
                    <a:pt x="7405" y="0"/>
                    <a:pt x="165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287345" cy="3370111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07281" y="635861"/>
            <a:ext cx="13770589" cy="799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832" lvl="1" indent="-306416">
              <a:lnSpc>
                <a:spcPts val="3973"/>
              </a:lnSpc>
              <a:buFont typeface="Arial"/>
              <a:buChar char="•"/>
            </a:pPr>
            <a:r>
              <a:rPr lang="en-US" sz="2838">
                <a:solidFill>
                  <a:srgbClr val="000000"/>
                </a:solidFill>
                <a:latin typeface="Arimo Bold"/>
              </a:rPr>
              <a:t>Tomar acuerdos para realizar y concretar el Diagnóstico socioeducativo de la escuela.</a:t>
            </a:r>
          </a:p>
          <a:p>
            <a:pPr>
              <a:lnSpc>
                <a:spcPts val="3973"/>
              </a:lnSpc>
            </a:pPr>
            <a:endParaRPr lang="en-US" sz="2838">
              <a:solidFill>
                <a:srgbClr val="000000"/>
              </a:solidFill>
              <a:latin typeface="Arimo Bold"/>
            </a:endParaRPr>
          </a:p>
          <a:p>
            <a:pPr marL="612832" lvl="1" indent="-306416">
              <a:lnSpc>
                <a:spcPts val="3973"/>
              </a:lnSpc>
              <a:buFont typeface="Arial"/>
              <a:buChar char="•"/>
            </a:pPr>
            <a:r>
              <a:rPr lang="en-US" sz="2838">
                <a:solidFill>
                  <a:srgbClr val="000000"/>
                </a:solidFill>
                <a:latin typeface="Arimo Bold"/>
              </a:rPr>
              <a:t>Construir de forma colectiva y, de manera conjunta y coordinada con el Comité de Planeación y Evaluación, el Programa de mejora continua de la Escuela.</a:t>
            </a:r>
          </a:p>
          <a:p>
            <a:pPr>
              <a:lnSpc>
                <a:spcPts val="3973"/>
              </a:lnSpc>
            </a:pPr>
            <a:endParaRPr lang="en-US" sz="2838">
              <a:solidFill>
                <a:srgbClr val="000000"/>
              </a:solidFill>
              <a:latin typeface="Arimo Bold"/>
            </a:endParaRPr>
          </a:p>
          <a:p>
            <a:pPr marL="612832" lvl="1" indent="-306416">
              <a:lnSpc>
                <a:spcPts val="3973"/>
              </a:lnSpc>
              <a:buFont typeface="Arial"/>
              <a:buChar char="•"/>
            </a:pPr>
            <a:r>
              <a:rPr lang="en-US" sz="2838">
                <a:solidFill>
                  <a:srgbClr val="000000"/>
                </a:solidFill>
                <a:latin typeface="Arimo Bold"/>
              </a:rPr>
              <a:t>Compartir entre el Colectivo docente, experiencias acerca de las estrategias y metodologías implementadas para desarrollar los contenidos y los procesos de desarrollo de aprendizaje de los programas de estudio.</a:t>
            </a:r>
          </a:p>
          <a:p>
            <a:pPr>
              <a:lnSpc>
                <a:spcPts val="3973"/>
              </a:lnSpc>
            </a:pPr>
            <a:endParaRPr lang="en-US" sz="2838">
              <a:solidFill>
                <a:srgbClr val="000000"/>
              </a:solidFill>
              <a:latin typeface="Arimo Bold"/>
            </a:endParaRPr>
          </a:p>
          <a:p>
            <a:pPr marL="612832" lvl="1" indent="-306416">
              <a:lnSpc>
                <a:spcPts val="3973"/>
              </a:lnSpc>
              <a:buFont typeface="Arial"/>
              <a:buChar char="•"/>
            </a:pPr>
            <a:r>
              <a:rPr lang="en-US" sz="2838">
                <a:solidFill>
                  <a:srgbClr val="000000"/>
                </a:solidFill>
                <a:latin typeface="Arimo Bold"/>
              </a:rPr>
              <a:t>Definir estrategias para atender a las y los estudiantes que requieren más apoyo.</a:t>
            </a:r>
          </a:p>
          <a:p>
            <a:pPr>
              <a:lnSpc>
                <a:spcPts val="3973"/>
              </a:lnSpc>
            </a:pPr>
            <a:endParaRPr lang="en-US" sz="2838">
              <a:solidFill>
                <a:srgbClr val="000000"/>
              </a:solidFill>
              <a:latin typeface="Arimo Bold"/>
            </a:endParaRPr>
          </a:p>
          <a:p>
            <a:pPr marL="612832" lvl="1" indent="-306416">
              <a:lnSpc>
                <a:spcPts val="3973"/>
              </a:lnSpc>
              <a:buFont typeface="Arial"/>
              <a:buChar char="•"/>
            </a:pPr>
            <a:r>
              <a:rPr lang="en-US" sz="2838">
                <a:solidFill>
                  <a:srgbClr val="000000"/>
                </a:solidFill>
                <a:latin typeface="Arimo Bold"/>
              </a:rPr>
              <a:t>Tomar decisiones basadas en la información generada en la evaluación de las acciones, metas y los objetivos del Programa de mejora continua.</a:t>
            </a:r>
          </a:p>
        </p:txBody>
      </p:sp>
      <p:sp>
        <p:nvSpPr>
          <p:cNvPr id="9" name="Freeform 9"/>
          <p:cNvSpPr/>
          <p:nvPr/>
        </p:nvSpPr>
        <p:spPr>
          <a:xfrm>
            <a:off x="7394695" y="8774343"/>
            <a:ext cx="3395761" cy="1512657"/>
          </a:xfrm>
          <a:custGeom>
            <a:avLst/>
            <a:gdLst/>
            <a:ahLst/>
            <a:cxnLst/>
            <a:rect l="l" t="t" r="r" b="b"/>
            <a:pathLst>
              <a:path w="3395761" h="1512657">
                <a:moveTo>
                  <a:pt x="0" y="0"/>
                </a:moveTo>
                <a:lnTo>
                  <a:pt x="3395761" y="0"/>
                </a:lnTo>
                <a:lnTo>
                  <a:pt x="3395761" y="1512657"/>
                </a:lnTo>
                <a:lnTo>
                  <a:pt x="0" y="151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02536" y="515223"/>
            <a:ext cx="652328" cy="6523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961" y="98628"/>
            <a:ext cx="17653579" cy="10072600"/>
            <a:chOff x="0" y="0"/>
            <a:chExt cx="6974254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74253" cy="3979299"/>
            </a:xfrm>
            <a:custGeom>
              <a:avLst/>
              <a:gdLst/>
              <a:ahLst/>
              <a:cxnLst/>
              <a:rect l="l" t="t" r="r" b="b"/>
              <a:pathLst>
                <a:path w="6974253" h="3979299">
                  <a:moveTo>
                    <a:pt x="14911" y="0"/>
                  </a:moveTo>
                  <a:lnTo>
                    <a:pt x="6959343" y="0"/>
                  </a:lnTo>
                  <a:cubicBezTo>
                    <a:pt x="6967578" y="0"/>
                    <a:pt x="6974253" y="6676"/>
                    <a:pt x="6974253" y="14911"/>
                  </a:cubicBezTo>
                  <a:lnTo>
                    <a:pt x="6974253" y="3964388"/>
                  </a:lnTo>
                  <a:cubicBezTo>
                    <a:pt x="6974253" y="3972623"/>
                    <a:pt x="6967578" y="3979299"/>
                    <a:pt x="6959343" y="3979299"/>
                  </a:cubicBezTo>
                  <a:lnTo>
                    <a:pt x="14911" y="3979299"/>
                  </a:lnTo>
                  <a:cubicBezTo>
                    <a:pt x="6676" y="3979299"/>
                    <a:pt x="0" y="3972623"/>
                    <a:pt x="0" y="3964388"/>
                  </a:cubicBezTo>
                  <a:lnTo>
                    <a:pt x="0" y="14911"/>
                  </a:lnTo>
                  <a:cubicBezTo>
                    <a:pt x="0" y="6676"/>
                    <a:pt x="6676" y="0"/>
                    <a:pt x="149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74254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68532" y="247696"/>
            <a:ext cx="10239313" cy="1625482"/>
            <a:chOff x="0" y="0"/>
            <a:chExt cx="4045161" cy="642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5161" cy="642166"/>
            </a:xfrm>
            <a:custGeom>
              <a:avLst/>
              <a:gdLst/>
              <a:ahLst/>
              <a:cxnLst/>
              <a:rect l="l" t="t" r="r" b="b"/>
              <a:pathLst>
                <a:path w="4045161" h="642166">
                  <a:moveTo>
                    <a:pt x="25707" y="0"/>
                  </a:moveTo>
                  <a:lnTo>
                    <a:pt x="4019453" y="0"/>
                  </a:lnTo>
                  <a:cubicBezTo>
                    <a:pt x="4033651" y="0"/>
                    <a:pt x="4045161" y="11510"/>
                    <a:pt x="4045161" y="25707"/>
                  </a:cubicBezTo>
                  <a:lnTo>
                    <a:pt x="4045161" y="616458"/>
                  </a:lnTo>
                  <a:cubicBezTo>
                    <a:pt x="4045161" y="623276"/>
                    <a:pt x="4042452" y="629815"/>
                    <a:pt x="4037631" y="634636"/>
                  </a:cubicBezTo>
                  <a:cubicBezTo>
                    <a:pt x="4032810" y="639457"/>
                    <a:pt x="4026272" y="642166"/>
                    <a:pt x="4019453" y="642166"/>
                  </a:cubicBezTo>
                  <a:lnTo>
                    <a:pt x="25707" y="642166"/>
                  </a:lnTo>
                  <a:cubicBezTo>
                    <a:pt x="11510" y="642166"/>
                    <a:pt x="0" y="630656"/>
                    <a:pt x="0" y="616458"/>
                  </a:cubicBezTo>
                  <a:lnTo>
                    <a:pt x="0" y="25707"/>
                  </a:lnTo>
                  <a:cubicBezTo>
                    <a:pt x="0" y="11510"/>
                    <a:pt x="11510" y="0"/>
                    <a:pt x="25707" y="0"/>
                  </a:cubicBezTo>
                  <a:close/>
                </a:path>
              </a:pathLst>
            </a:custGeom>
            <a:solidFill>
              <a:srgbClr val="FAF9DB"/>
            </a:solidFill>
            <a:ln w="19050" cap="rnd">
              <a:solidFill>
                <a:srgbClr val="CBBF4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45161" cy="680266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2536" y="1994561"/>
            <a:ext cx="16728912" cy="7675234"/>
            <a:chOff x="0" y="0"/>
            <a:chExt cx="6608953" cy="30321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8952" cy="3032191"/>
            </a:xfrm>
            <a:custGeom>
              <a:avLst/>
              <a:gdLst/>
              <a:ahLst/>
              <a:cxnLst/>
              <a:rect l="l" t="t" r="r" b="b"/>
              <a:pathLst>
                <a:path w="6608952" h="3032191">
                  <a:moveTo>
                    <a:pt x="15735" y="0"/>
                  </a:moveTo>
                  <a:lnTo>
                    <a:pt x="6593218" y="0"/>
                  </a:lnTo>
                  <a:cubicBezTo>
                    <a:pt x="6601908" y="0"/>
                    <a:pt x="6608952" y="7045"/>
                    <a:pt x="6608952" y="15735"/>
                  </a:cubicBezTo>
                  <a:lnTo>
                    <a:pt x="6608952" y="3016457"/>
                  </a:lnTo>
                  <a:cubicBezTo>
                    <a:pt x="6608952" y="3020630"/>
                    <a:pt x="6607294" y="3024632"/>
                    <a:pt x="6604344" y="3027583"/>
                  </a:cubicBezTo>
                  <a:cubicBezTo>
                    <a:pt x="6601393" y="3030533"/>
                    <a:pt x="6597391" y="3032191"/>
                    <a:pt x="6593218" y="3032191"/>
                  </a:cubicBezTo>
                  <a:lnTo>
                    <a:pt x="15735" y="3032191"/>
                  </a:lnTo>
                  <a:cubicBezTo>
                    <a:pt x="11562" y="3032191"/>
                    <a:pt x="7559" y="3030533"/>
                    <a:pt x="4609" y="3027583"/>
                  </a:cubicBezTo>
                  <a:cubicBezTo>
                    <a:pt x="1658" y="3024632"/>
                    <a:pt x="0" y="3020630"/>
                    <a:pt x="0" y="3016457"/>
                  </a:cubicBezTo>
                  <a:lnTo>
                    <a:pt x="0" y="15735"/>
                  </a:lnTo>
                  <a:cubicBezTo>
                    <a:pt x="0" y="11562"/>
                    <a:pt x="1658" y="7559"/>
                    <a:pt x="4609" y="4609"/>
                  </a:cubicBezTo>
                  <a:cubicBezTo>
                    <a:pt x="7559" y="1658"/>
                    <a:pt x="11562" y="0"/>
                    <a:pt x="1573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608953" cy="3070291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251786"/>
            <a:ext cx="16230600" cy="7154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0231" lvl="1" indent="-260116">
              <a:lnSpc>
                <a:spcPts val="3132"/>
              </a:lnSpc>
              <a:buFont typeface="Arial"/>
              <a:buChar char="•"/>
            </a:pPr>
            <a:r>
              <a:rPr lang="en-US" sz="2409">
                <a:solidFill>
                  <a:srgbClr val="000000"/>
                </a:solidFill>
                <a:latin typeface="Arimo Bold"/>
              </a:rPr>
              <a:t>El CTE en la Escuela de organización completa estará integrado por la totalidad del Colectivo docente.</a:t>
            </a:r>
          </a:p>
          <a:p>
            <a:pPr>
              <a:lnSpc>
                <a:spcPts val="3132"/>
              </a:lnSpc>
            </a:pPr>
            <a:endParaRPr lang="en-US" sz="2409">
              <a:solidFill>
                <a:srgbClr val="000000"/>
              </a:solidFill>
              <a:latin typeface="Arimo Bold"/>
            </a:endParaRPr>
          </a:p>
          <a:p>
            <a:pPr marL="520231" lvl="1" indent="-260116">
              <a:lnSpc>
                <a:spcPts val="3132"/>
              </a:lnSpc>
              <a:buFont typeface="Arial"/>
              <a:buChar char="•"/>
            </a:pPr>
            <a:r>
              <a:rPr lang="en-US" sz="2409">
                <a:solidFill>
                  <a:srgbClr val="000000"/>
                </a:solidFill>
                <a:latin typeface="Arimo Bold"/>
              </a:rPr>
              <a:t>Las Escuelas multigrado que cuenten con Personal docente, de cuatro o más, integrarán un CTE. </a:t>
            </a:r>
          </a:p>
          <a:p>
            <a:pPr>
              <a:lnSpc>
                <a:spcPts val="3132"/>
              </a:lnSpc>
            </a:pPr>
            <a:endParaRPr lang="en-US" sz="2409">
              <a:solidFill>
                <a:srgbClr val="000000"/>
              </a:solidFill>
              <a:latin typeface="Arimo Bold"/>
            </a:endParaRPr>
          </a:p>
          <a:p>
            <a:pPr marL="520231" lvl="1" indent="-260116">
              <a:lnSpc>
                <a:spcPts val="3132"/>
              </a:lnSpc>
              <a:buFont typeface="Arial"/>
              <a:buChar char="•"/>
            </a:pPr>
            <a:r>
              <a:rPr lang="en-US" sz="2409">
                <a:solidFill>
                  <a:srgbClr val="000000"/>
                </a:solidFill>
                <a:latin typeface="Arimo Bold"/>
              </a:rPr>
              <a:t>Las Escuelas multigrado de una misma zona escolar, donde el Personal docente sea menor a cuatro, podrán integrarse en un solo CTE.</a:t>
            </a:r>
          </a:p>
          <a:p>
            <a:pPr>
              <a:lnSpc>
                <a:spcPts val="3132"/>
              </a:lnSpc>
            </a:pPr>
            <a:endParaRPr lang="en-US" sz="2409">
              <a:solidFill>
                <a:srgbClr val="000000"/>
              </a:solidFill>
              <a:latin typeface="Arimo Bold"/>
            </a:endParaRPr>
          </a:p>
          <a:p>
            <a:pPr marL="520231" lvl="1" indent="-260116">
              <a:lnSpc>
                <a:spcPts val="3132"/>
              </a:lnSpc>
              <a:buFont typeface="Arial"/>
              <a:buChar char="•"/>
            </a:pPr>
            <a:r>
              <a:rPr lang="en-US" sz="2409">
                <a:solidFill>
                  <a:srgbClr val="000000"/>
                </a:solidFill>
                <a:latin typeface="Arimo Bold"/>
              </a:rPr>
              <a:t>El Personal con funciones de dirección de la Escuela de organización completa es responsable de instalar y propiciar las condiciones para el buen desarrollo del CTE. </a:t>
            </a:r>
          </a:p>
          <a:p>
            <a:pPr>
              <a:lnSpc>
                <a:spcPts val="3132"/>
              </a:lnSpc>
            </a:pPr>
            <a:endParaRPr lang="en-US" sz="2409">
              <a:solidFill>
                <a:srgbClr val="000000"/>
              </a:solidFill>
              <a:latin typeface="Arimo Bold"/>
            </a:endParaRPr>
          </a:p>
          <a:p>
            <a:pPr marL="520231" lvl="1" indent="-260116">
              <a:lnSpc>
                <a:spcPts val="3132"/>
              </a:lnSpc>
              <a:buFont typeface="Arial"/>
              <a:buChar char="•"/>
            </a:pPr>
            <a:r>
              <a:rPr lang="en-US" sz="2409">
                <a:solidFill>
                  <a:srgbClr val="000000"/>
                </a:solidFill>
                <a:latin typeface="Arimo Bold"/>
              </a:rPr>
              <a:t>La organización y funcionamiento del CTE es una responsabilidad compartida de todo el Colectivo docente.</a:t>
            </a:r>
          </a:p>
          <a:p>
            <a:pPr>
              <a:lnSpc>
                <a:spcPts val="3132"/>
              </a:lnSpc>
            </a:pPr>
            <a:endParaRPr lang="en-US" sz="2409">
              <a:solidFill>
                <a:srgbClr val="000000"/>
              </a:solidFill>
              <a:latin typeface="Arimo Bold"/>
            </a:endParaRPr>
          </a:p>
          <a:p>
            <a:pPr marL="520231" lvl="1" indent="-260116">
              <a:lnSpc>
                <a:spcPts val="3132"/>
              </a:lnSpc>
              <a:buFont typeface="Arial"/>
              <a:buChar char="•"/>
            </a:pPr>
            <a:r>
              <a:rPr lang="en-US" sz="2409">
                <a:solidFill>
                  <a:srgbClr val="000000"/>
                </a:solidFill>
                <a:latin typeface="Arimo Bold"/>
              </a:rPr>
              <a:t>En el CTE integrado por Escuelas multigrado, el Personal con funciones de supervisión será el responsable de instalar y propiciar las condiciones para el buen desarrollo del CTE. </a:t>
            </a:r>
          </a:p>
          <a:p>
            <a:pPr>
              <a:lnSpc>
                <a:spcPts val="3132"/>
              </a:lnSpc>
            </a:pPr>
            <a:endParaRPr lang="en-US" sz="2409">
              <a:solidFill>
                <a:srgbClr val="000000"/>
              </a:solidFill>
              <a:latin typeface="Arimo Bold"/>
            </a:endParaRPr>
          </a:p>
          <a:p>
            <a:pPr marL="520231" lvl="1" indent="-260116">
              <a:lnSpc>
                <a:spcPts val="3132"/>
              </a:lnSpc>
              <a:buFont typeface="Arial"/>
              <a:buChar char="•"/>
            </a:pPr>
            <a:r>
              <a:rPr lang="en-US" sz="2409">
                <a:solidFill>
                  <a:srgbClr val="000000"/>
                </a:solidFill>
                <a:latin typeface="Arimo Bold"/>
              </a:rPr>
              <a:t>En las Escuelas multigrado que cuenten con Personal docente de cuatro o más, la maestra o el maestro encargado de la dirección, o algún integrante del Colectivo docente, de manera rotativa realizará esta tarea.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580548" y="247696"/>
            <a:ext cx="2903378" cy="1746866"/>
          </a:xfrm>
          <a:custGeom>
            <a:avLst/>
            <a:gdLst/>
            <a:ahLst/>
            <a:cxnLst/>
            <a:rect l="l" t="t" r="r" b="b"/>
            <a:pathLst>
              <a:path w="2903378" h="1746866">
                <a:moveTo>
                  <a:pt x="0" y="0"/>
                </a:moveTo>
                <a:lnTo>
                  <a:pt x="2903378" y="0"/>
                </a:lnTo>
                <a:lnTo>
                  <a:pt x="2903378" y="1746865"/>
                </a:lnTo>
                <a:lnTo>
                  <a:pt x="0" y="1746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4873" y="480100"/>
            <a:ext cx="1794918" cy="1514462"/>
          </a:xfrm>
          <a:custGeom>
            <a:avLst/>
            <a:gdLst/>
            <a:ahLst/>
            <a:cxnLst/>
            <a:rect l="l" t="t" r="r" b="b"/>
            <a:pathLst>
              <a:path w="1794918" h="1514462">
                <a:moveTo>
                  <a:pt x="0" y="0"/>
                </a:moveTo>
                <a:lnTo>
                  <a:pt x="1794918" y="0"/>
                </a:lnTo>
                <a:lnTo>
                  <a:pt x="1794918" y="1514461"/>
                </a:lnTo>
                <a:lnTo>
                  <a:pt x="0" y="15144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68532" y="328201"/>
            <a:ext cx="10272185" cy="129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  <a:spcBef>
                <a:spcPct val="0"/>
              </a:spcBef>
            </a:pPr>
            <a:r>
              <a:rPr lang="en-US" sz="3938">
                <a:solidFill>
                  <a:srgbClr val="740202"/>
                </a:solidFill>
                <a:latin typeface="Arimo Bold"/>
              </a:rPr>
              <a:t>Capítulo 3: </a:t>
            </a:r>
          </a:p>
          <a:p>
            <a:pPr algn="ctr">
              <a:lnSpc>
                <a:spcPts val="4283"/>
              </a:lnSpc>
            </a:pPr>
            <a:r>
              <a:rPr lang="en-US" sz="3724">
                <a:solidFill>
                  <a:srgbClr val="000000"/>
                </a:solidFill>
                <a:latin typeface="Arimo Bold"/>
              </a:rPr>
              <a:t>Integración del Consejo Técnico Escolar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76372" y="98628"/>
            <a:ext cx="652328" cy="65232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3182" y="98628"/>
            <a:ext cx="17579748" cy="10072600"/>
            <a:chOff x="0" y="0"/>
            <a:chExt cx="6945086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45085" cy="3979299"/>
            </a:xfrm>
            <a:custGeom>
              <a:avLst/>
              <a:gdLst/>
              <a:ahLst/>
              <a:cxnLst/>
              <a:rect l="l" t="t" r="r" b="b"/>
              <a:pathLst>
                <a:path w="6945085" h="3979299">
                  <a:moveTo>
                    <a:pt x="14973" y="0"/>
                  </a:moveTo>
                  <a:lnTo>
                    <a:pt x="6930112" y="0"/>
                  </a:lnTo>
                  <a:cubicBezTo>
                    <a:pt x="6934083" y="0"/>
                    <a:pt x="6937892" y="1578"/>
                    <a:pt x="6940700" y="4386"/>
                  </a:cubicBezTo>
                  <a:cubicBezTo>
                    <a:pt x="6943508" y="7194"/>
                    <a:pt x="6945085" y="11002"/>
                    <a:pt x="6945085" y="14973"/>
                  </a:cubicBezTo>
                  <a:lnTo>
                    <a:pt x="6945085" y="3964325"/>
                  </a:lnTo>
                  <a:cubicBezTo>
                    <a:pt x="6945085" y="3972595"/>
                    <a:pt x="6938382" y="3979299"/>
                    <a:pt x="6930112" y="3979299"/>
                  </a:cubicBezTo>
                  <a:lnTo>
                    <a:pt x="14973" y="3979299"/>
                  </a:lnTo>
                  <a:cubicBezTo>
                    <a:pt x="11002" y="3979299"/>
                    <a:pt x="7194" y="3977721"/>
                    <a:pt x="4386" y="3974913"/>
                  </a:cubicBezTo>
                  <a:cubicBezTo>
                    <a:pt x="1578" y="3972105"/>
                    <a:pt x="0" y="3968297"/>
                    <a:pt x="0" y="3964325"/>
                  </a:cubicBezTo>
                  <a:lnTo>
                    <a:pt x="0" y="14973"/>
                  </a:lnTo>
                  <a:cubicBezTo>
                    <a:pt x="0" y="11002"/>
                    <a:pt x="1578" y="7194"/>
                    <a:pt x="4386" y="4386"/>
                  </a:cubicBezTo>
                  <a:cubicBezTo>
                    <a:pt x="7194" y="1578"/>
                    <a:pt x="11002" y="0"/>
                    <a:pt x="149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45086" cy="40173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2596" y="1858785"/>
            <a:ext cx="16956774" cy="8050822"/>
            <a:chOff x="0" y="0"/>
            <a:chExt cx="6698973" cy="31805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98972" cy="3180572"/>
            </a:xfrm>
            <a:custGeom>
              <a:avLst/>
              <a:gdLst/>
              <a:ahLst/>
              <a:cxnLst/>
              <a:rect l="l" t="t" r="r" b="b"/>
              <a:pathLst>
                <a:path w="6698972" h="3180572">
                  <a:moveTo>
                    <a:pt x="15523" y="0"/>
                  </a:moveTo>
                  <a:lnTo>
                    <a:pt x="6683449" y="0"/>
                  </a:lnTo>
                  <a:cubicBezTo>
                    <a:pt x="6687566" y="0"/>
                    <a:pt x="6691515" y="1635"/>
                    <a:pt x="6694425" y="4547"/>
                  </a:cubicBezTo>
                  <a:cubicBezTo>
                    <a:pt x="6697337" y="7458"/>
                    <a:pt x="6698972" y="11406"/>
                    <a:pt x="6698972" y="15523"/>
                  </a:cubicBezTo>
                  <a:lnTo>
                    <a:pt x="6698972" y="3165048"/>
                  </a:lnTo>
                  <a:cubicBezTo>
                    <a:pt x="6698972" y="3169165"/>
                    <a:pt x="6697337" y="3173114"/>
                    <a:pt x="6694425" y="3176025"/>
                  </a:cubicBezTo>
                  <a:cubicBezTo>
                    <a:pt x="6691515" y="3178936"/>
                    <a:pt x="6687566" y="3180572"/>
                    <a:pt x="6683449" y="3180572"/>
                  </a:cubicBezTo>
                  <a:lnTo>
                    <a:pt x="15523" y="3180572"/>
                  </a:lnTo>
                  <a:cubicBezTo>
                    <a:pt x="11406" y="3180572"/>
                    <a:pt x="7458" y="3178936"/>
                    <a:pt x="4547" y="3176025"/>
                  </a:cubicBezTo>
                  <a:cubicBezTo>
                    <a:pt x="1635" y="3173114"/>
                    <a:pt x="0" y="3169165"/>
                    <a:pt x="0" y="3165048"/>
                  </a:cubicBezTo>
                  <a:lnTo>
                    <a:pt x="0" y="15523"/>
                  </a:lnTo>
                  <a:cubicBezTo>
                    <a:pt x="0" y="11406"/>
                    <a:pt x="1635" y="7458"/>
                    <a:pt x="4547" y="4547"/>
                  </a:cubicBezTo>
                  <a:cubicBezTo>
                    <a:pt x="7458" y="1635"/>
                    <a:pt x="11406" y="0"/>
                    <a:pt x="15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698973" cy="3218672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386542"/>
            <a:ext cx="15968963" cy="665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14" lvl="1" indent="-312957">
              <a:lnSpc>
                <a:spcPts val="32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rimo Bold"/>
              </a:rPr>
              <a:t>La Autonomía profesional de las maestras y los maestros a partir del reconocimiento de sus capacidades, saberes, experiencias y trayectorias.</a:t>
            </a:r>
          </a:p>
          <a:p>
            <a:pPr>
              <a:lnSpc>
                <a:spcPts val="3275"/>
              </a:lnSpc>
            </a:pPr>
            <a:endParaRPr lang="en-US" sz="2899">
              <a:solidFill>
                <a:srgbClr val="000000"/>
              </a:solidFill>
              <a:latin typeface="Arimo Bold"/>
            </a:endParaRPr>
          </a:p>
          <a:p>
            <a:pPr marL="625914" lvl="1" indent="-312957">
              <a:lnSpc>
                <a:spcPts val="32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rimo Bold"/>
              </a:rPr>
              <a:t>La formación situada y el aprendizaje entre pares, de las maestras y los maestros de un mismo grado, ciclo o academia, según corresponda.</a:t>
            </a:r>
          </a:p>
          <a:p>
            <a:pPr>
              <a:lnSpc>
                <a:spcPts val="3275"/>
              </a:lnSpc>
            </a:pPr>
            <a:endParaRPr lang="en-US" sz="2899">
              <a:solidFill>
                <a:srgbClr val="000000"/>
              </a:solidFill>
              <a:latin typeface="Arimo Bold"/>
            </a:endParaRPr>
          </a:p>
          <a:p>
            <a:pPr marL="625914" lvl="1" indent="-312957">
              <a:lnSpc>
                <a:spcPts val="32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rimo Bold"/>
              </a:rPr>
              <a:t>La coordinación de las actividades, de acuerdo con las necesidades socioeducativas de la Escuela, para construir el Programa de mejora continua.</a:t>
            </a:r>
          </a:p>
          <a:p>
            <a:pPr>
              <a:lnSpc>
                <a:spcPts val="3275"/>
              </a:lnSpc>
            </a:pPr>
            <a:endParaRPr lang="en-US" sz="2899">
              <a:solidFill>
                <a:srgbClr val="000000"/>
              </a:solidFill>
              <a:latin typeface="Arimo Bold"/>
            </a:endParaRPr>
          </a:p>
          <a:p>
            <a:pPr marL="625914" lvl="1" indent="-312957">
              <a:lnSpc>
                <a:spcPts val="32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rimo Bold"/>
              </a:rPr>
              <a:t>El diálogo pedagógico, informado, fundamentado y centrado en el aprendizaje.</a:t>
            </a:r>
          </a:p>
          <a:p>
            <a:pPr>
              <a:lnSpc>
                <a:spcPts val="3275"/>
              </a:lnSpc>
            </a:pPr>
            <a:endParaRPr lang="en-US" sz="2899">
              <a:solidFill>
                <a:srgbClr val="000000"/>
              </a:solidFill>
              <a:latin typeface="Arimo Bold"/>
            </a:endParaRPr>
          </a:p>
          <a:p>
            <a:pPr marL="625914" lvl="1" indent="-312957">
              <a:lnSpc>
                <a:spcPts val="32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rimo Bold"/>
              </a:rPr>
              <a:t>La toma de decisiones para construir y consensuar tanto prácticas educativas contextualizadas, como acuerdos y compromisos.</a:t>
            </a:r>
          </a:p>
          <a:p>
            <a:pPr>
              <a:lnSpc>
                <a:spcPts val="3275"/>
              </a:lnSpc>
            </a:pPr>
            <a:endParaRPr lang="en-US" sz="2899">
              <a:solidFill>
                <a:srgbClr val="000000"/>
              </a:solidFill>
              <a:latin typeface="Arimo Bold"/>
            </a:endParaRPr>
          </a:p>
          <a:p>
            <a:pPr marL="625914" lvl="1" indent="-312957">
              <a:lnSpc>
                <a:spcPts val="32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rimo Bold"/>
              </a:rPr>
              <a:t>La búsqueda de alternativas para favorecer la asistencia y la permanencia de los integrantes del CTE en las sesiones.</a:t>
            </a:r>
          </a:p>
        </p:txBody>
      </p:sp>
      <p:sp>
        <p:nvSpPr>
          <p:cNvPr id="9" name="Freeform 9"/>
          <p:cNvSpPr/>
          <p:nvPr/>
        </p:nvSpPr>
        <p:spPr>
          <a:xfrm>
            <a:off x="15840773" y="5884196"/>
            <a:ext cx="2313780" cy="1394053"/>
          </a:xfrm>
          <a:custGeom>
            <a:avLst/>
            <a:gdLst/>
            <a:ahLst/>
            <a:cxnLst/>
            <a:rect l="l" t="t" r="r" b="b"/>
            <a:pathLst>
              <a:path w="2313780" h="1394053">
                <a:moveTo>
                  <a:pt x="0" y="0"/>
                </a:moveTo>
                <a:lnTo>
                  <a:pt x="2313780" y="0"/>
                </a:lnTo>
                <a:lnTo>
                  <a:pt x="2313780" y="1394052"/>
                </a:lnTo>
                <a:lnTo>
                  <a:pt x="0" y="1394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13181" y="8868666"/>
            <a:ext cx="2852091" cy="1325034"/>
          </a:xfrm>
          <a:custGeom>
            <a:avLst/>
            <a:gdLst/>
            <a:ahLst/>
            <a:cxnLst/>
            <a:rect l="l" t="t" r="r" b="b"/>
            <a:pathLst>
              <a:path w="2852091" h="1325034">
                <a:moveTo>
                  <a:pt x="0" y="0"/>
                </a:moveTo>
                <a:lnTo>
                  <a:pt x="2852091" y="0"/>
                </a:lnTo>
                <a:lnTo>
                  <a:pt x="2852091" y="1325034"/>
                </a:lnTo>
                <a:lnTo>
                  <a:pt x="0" y="1325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48993" y="562588"/>
            <a:ext cx="16590014" cy="94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</a:pPr>
            <a:r>
              <a:rPr lang="en-US" sz="3172">
                <a:solidFill>
                  <a:srgbClr val="303E84"/>
                </a:solidFill>
                <a:latin typeface="Arimo Bold"/>
              </a:rPr>
              <a:t>El Personal con funciones de dirección o el Personal con funciones de supervisión propiciará las condiciones para el buen desarrollo del CTE, y además promoverá: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259300" y="572113"/>
            <a:ext cx="652328" cy="65232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688" y="98628"/>
            <a:ext cx="17825852" cy="10072600"/>
            <a:chOff x="0" y="0"/>
            <a:chExt cx="7042312" cy="3979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42312" cy="3979299"/>
            </a:xfrm>
            <a:custGeom>
              <a:avLst/>
              <a:gdLst/>
              <a:ahLst/>
              <a:cxnLst/>
              <a:rect l="l" t="t" r="r" b="b"/>
              <a:pathLst>
                <a:path w="7042312" h="3979299">
                  <a:moveTo>
                    <a:pt x="14766" y="0"/>
                  </a:moveTo>
                  <a:lnTo>
                    <a:pt x="7027545" y="0"/>
                  </a:lnTo>
                  <a:cubicBezTo>
                    <a:pt x="7035701" y="0"/>
                    <a:pt x="7042312" y="6611"/>
                    <a:pt x="7042312" y="14766"/>
                  </a:cubicBezTo>
                  <a:lnTo>
                    <a:pt x="7042312" y="3964532"/>
                  </a:lnTo>
                  <a:cubicBezTo>
                    <a:pt x="7042312" y="3972687"/>
                    <a:pt x="7035701" y="3979299"/>
                    <a:pt x="7027545" y="3979299"/>
                  </a:cubicBezTo>
                  <a:lnTo>
                    <a:pt x="14766" y="3979299"/>
                  </a:lnTo>
                  <a:cubicBezTo>
                    <a:pt x="6611" y="3979299"/>
                    <a:pt x="0" y="3972687"/>
                    <a:pt x="0" y="3964532"/>
                  </a:cubicBezTo>
                  <a:lnTo>
                    <a:pt x="0" y="14766"/>
                  </a:lnTo>
                  <a:cubicBezTo>
                    <a:pt x="0" y="6611"/>
                    <a:pt x="6611" y="0"/>
                    <a:pt x="147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CF">
                    <a:alpha val="100000"/>
                  </a:srgbClr>
                </a:gs>
                <a:gs pos="50000">
                  <a:srgbClr val="FFE5D5">
                    <a:alpha val="100000"/>
                  </a:srgbClr>
                </a:gs>
                <a:gs pos="100000">
                  <a:srgbClr val="F6E2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7042312" cy="3979299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32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5719" y="1431208"/>
            <a:ext cx="16843581" cy="8263575"/>
            <a:chOff x="0" y="0"/>
            <a:chExt cx="6654254" cy="326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54254" cy="3264622"/>
            </a:xfrm>
            <a:custGeom>
              <a:avLst/>
              <a:gdLst/>
              <a:ahLst/>
              <a:cxnLst/>
              <a:rect l="l" t="t" r="r" b="b"/>
              <a:pathLst>
                <a:path w="6654254" h="3264622">
                  <a:moveTo>
                    <a:pt x="15628" y="0"/>
                  </a:moveTo>
                  <a:lnTo>
                    <a:pt x="6638627" y="0"/>
                  </a:lnTo>
                  <a:cubicBezTo>
                    <a:pt x="6647258" y="0"/>
                    <a:pt x="6654254" y="6997"/>
                    <a:pt x="6654254" y="15628"/>
                  </a:cubicBezTo>
                  <a:lnTo>
                    <a:pt x="6654254" y="3248995"/>
                  </a:lnTo>
                  <a:cubicBezTo>
                    <a:pt x="6654254" y="3253139"/>
                    <a:pt x="6652608" y="3257114"/>
                    <a:pt x="6649677" y="3260045"/>
                  </a:cubicBezTo>
                  <a:cubicBezTo>
                    <a:pt x="6646746" y="3262976"/>
                    <a:pt x="6642771" y="3264622"/>
                    <a:pt x="6638627" y="3264622"/>
                  </a:cubicBezTo>
                  <a:lnTo>
                    <a:pt x="15628" y="3264622"/>
                  </a:lnTo>
                  <a:cubicBezTo>
                    <a:pt x="6997" y="3264622"/>
                    <a:pt x="0" y="3257626"/>
                    <a:pt x="0" y="3248995"/>
                  </a:cubicBezTo>
                  <a:lnTo>
                    <a:pt x="0" y="15628"/>
                  </a:lnTo>
                  <a:cubicBezTo>
                    <a:pt x="0" y="6997"/>
                    <a:pt x="6997" y="0"/>
                    <a:pt x="156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654254" cy="3302722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176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4007" y="1696836"/>
            <a:ext cx="16511188" cy="772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9937" lvl="1" indent="-314969">
              <a:lnSpc>
                <a:spcPts val="3413"/>
              </a:lnSpc>
              <a:buFont typeface="Arial"/>
              <a:buChar char="•"/>
            </a:pPr>
            <a:r>
              <a:rPr lang="en-US" sz="2917">
                <a:solidFill>
                  <a:srgbClr val="000000"/>
                </a:solidFill>
                <a:latin typeface="Arimo Bold"/>
              </a:rPr>
              <a:t>Asistir a todas las sesiones del CTE en las fechas establecidas en el Calendario Escolar, así como las de carácter extraordinario.</a:t>
            </a:r>
          </a:p>
          <a:p>
            <a:pPr>
              <a:lnSpc>
                <a:spcPts val="3413"/>
              </a:lnSpc>
            </a:pPr>
            <a:endParaRPr lang="en-US" sz="2917">
              <a:solidFill>
                <a:srgbClr val="000000"/>
              </a:solidFill>
              <a:latin typeface="Arimo Bold"/>
            </a:endParaRPr>
          </a:p>
          <a:p>
            <a:pPr marL="629937" lvl="1" indent="-314969">
              <a:lnSpc>
                <a:spcPts val="3413"/>
              </a:lnSpc>
              <a:buFont typeface="Arial"/>
              <a:buChar char="•"/>
            </a:pPr>
            <a:r>
              <a:rPr lang="en-US" sz="2917">
                <a:solidFill>
                  <a:srgbClr val="000000"/>
                </a:solidFill>
                <a:latin typeface="Arimo Bold"/>
              </a:rPr>
              <a:t>El Personal docente y el Personal Técnico Docente que, en un mismo turno, labora en dos o más Escuelas, participará en el CTE de la Escuela donde tenga mayor carga horaria. </a:t>
            </a:r>
          </a:p>
          <a:p>
            <a:pPr>
              <a:lnSpc>
                <a:spcPts val="3413"/>
              </a:lnSpc>
            </a:pPr>
            <a:endParaRPr lang="en-US" sz="2917">
              <a:solidFill>
                <a:srgbClr val="000000"/>
              </a:solidFill>
              <a:latin typeface="Arimo Bold"/>
            </a:endParaRPr>
          </a:p>
          <a:p>
            <a:pPr marL="629937" lvl="1" indent="-314969">
              <a:lnSpc>
                <a:spcPts val="3413"/>
              </a:lnSpc>
              <a:buFont typeface="Arial"/>
              <a:buChar char="•"/>
            </a:pPr>
            <a:r>
              <a:rPr lang="en-US" sz="2917">
                <a:solidFill>
                  <a:srgbClr val="000000"/>
                </a:solidFill>
                <a:latin typeface="Arimo Bold"/>
              </a:rPr>
              <a:t>Contribuir en la organización de las acciones necesarias para el desarrollo de las sesiones de CTE.</a:t>
            </a:r>
          </a:p>
          <a:p>
            <a:pPr>
              <a:lnSpc>
                <a:spcPts val="3413"/>
              </a:lnSpc>
            </a:pPr>
            <a:endParaRPr lang="en-US" sz="2917">
              <a:solidFill>
                <a:srgbClr val="000000"/>
              </a:solidFill>
              <a:latin typeface="Arimo Bold"/>
            </a:endParaRPr>
          </a:p>
          <a:p>
            <a:pPr marL="629937" lvl="1" indent="-314969">
              <a:lnSpc>
                <a:spcPts val="3413"/>
              </a:lnSpc>
              <a:buFont typeface="Arial"/>
              <a:buChar char="•"/>
            </a:pPr>
            <a:r>
              <a:rPr lang="en-US" sz="2917">
                <a:solidFill>
                  <a:srgbClr val="000000"/>
                </a:solidFill>
                <a:latin typeface="Arimo Bold"/>
              </a:rPr>
              <a:t>Compartir ideas, experiencias, prácticas educativas y recursos didácticos.</a:t>
            </a:r>
          </a:p>
          <a:p>
            <a:pPr>
              <a:lnSpc>
                <a:spcPts val="3413"/>
              </a:lnSpc>
            </a:pPr>
            <a:endParaRPr lang="en-US" sz="2917">
              <a:solidFill>
                <a:srgbClr val="000000"/>
              </a:solidFill>
              <a:latin typeface="Arimo Bold"/>
            </a:endParaRPr>
          </a:p>
          <a:p>
            <a:pPr marL="629937" lvl="1" indent="-314969">
              <a:lnSpc>
                <a:spcPts val="3413"/>
              </a:lnSpc>
              <a:buFont typeface="Arial"/>
              <a:buChar char="•"/>
            </a:pPr>
            <a:r>
              <a:rPr lang="en-US" sz="2917">
                <a:solidFill>
                  <a:srgbClr val="000000"/>
                </a:solidFill>
                <a:latin typeface="Arimo Bold"/>
              </a:rPr>
              <a:t>Incorporar en su planeación didáctica los acuerdos y compromisos derivados de la deliberación y codiseño del currículum.</a:t>
            </a:r>
          </a:p>
          <a:p>
            <a:pPr>
              <a:lnSpc>
                <a:spcPts val="3413"/>
              </a:lnSpc>
            </a:pPr>
            <a:endParaRPr lang="en-US" sz="2917">
              <a:solidFill>
                <a:srgbClr val="000000"/>
              </a:solidFill>
              <a:latin typeface="Arimo Bold"/>
            </a:endParaRPr>
          </a:p>
          <a:p>
            <a:pPr marL="629937" lvl="1" indent="-314969">
              <a:lnSpc>
                <a:spcPts val="3413"/>
              </a:lnSpc>
              <a:buFont typeface="Arial"/>
              <a:buChar char="•"/>
            </a:pPr>
            <a:r>
              <a:rPr lang="en-US" sz="2917">
                <a:solidFill>
                  <a:srgbClr val="000000"/>
                </a:solidFill>
                <a:latin typeface="Arimo Bold"/>
              </a:rPr>
              <a:t>Cumplir las tareas y responsabilidades asumidas y acordadas en las sesiones de CTE.</a:t>
            </a:r>
          </a:p>
          <a:p>
            <a:pPr>
              <a:lnSpc>
                <a:spcPts val="3413"/>
              </a:lnSpc>
            </a:pPr>
            <a:endParaRPr lang="en-US" sz="2917">
              <a:solidFill>
                <a:srgbClr val="000000"/>
              </a:solidFill>
              <a:latin typeface="Arimo Bold"/>
            </a:endParaRPr>
          </a:p>
          <a:p>
            <a:pPr marL="629937" lvl="1" indent="-314969">
              <a:lnSpc>
                <a:spcPts val="3413"/>
              </a:lnSpc>
              <a:buFont typeface="Arial"/>
              <a:buChar char="•"/>
            </a:pPr>
            <a:r>
              <a:rPr lang="en-US" sz="2917">
                <a:solidFill>
                  <a:srgbClr val="000000"/>
                </a:solidFill>
                <a:latin typeface="Arimo Bold"/>
              </a:rPr>
              <a:t>Asumir una actitud autocrítica, reflexiva, participativa y colaborativa.</a:t>
            </a:r>
          </a:p>
        </p:txBody>
      </p:sp>
      <p:sp>
        <p:nvSpPr>
          <p:cNvPr id="9" name="Freeform 9"/>
          <p:cNvSpPr/>
          <p:nvPr/>
        </p:nvSpPr>
        <p:spPr>
          <a:xfrm>
            <a:off x="746280" y="240854"/>
            <a:ext cx="1618459" cy="1353436"/>
          </a:xfrm>
          <a:custGeom>
            <a:avLst/>
            <a:gdLst/>
            <a:ahLst/>
            <a:cxnLst/>
            <a:rect l="l" t="t" r="r" b="b"/>
            <a:pathLst>
              <a:path w="1618459" h="1353436">
                <a:moveTo>
                  <a:pt x="0" y="0"/>
                </a:moveTo>
                <a:lnTo>
                  <a:pt x="1618459" y="0"/>
                </a:lnTo>
                <a:lnTo>
                  <a:pt x="1618459" y="1353437"/>
                </a:lnTo>
                <a:lnTo>
                  <a:pt x="0" y="1353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78618" y="590931"/>
            <a:ext cx="13671992" cy="62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3929">
                <a:solidFill>
                  <a:srgbClr val="303E84"/>
                </a:solidFill>
                <a:latin typeface="Arimo Bold"/>
              </a:rPr>
              <a:t>Corresponde a todas y todos los integrantes del CTE: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085195" y="171356"/>
            <a:ext cx="652328" cy="65232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1903</Words>
  <Application>Microsoft Office PowerPoint</Application>
  <PresentationFormat>Personalizado</PresentationFormat>
  <Paragraphs>152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Arimo Bold</vt:lpstr>
      <vt:lpstr>Calibri</vt:lpstr>
      <vt:lpstr>Arial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presentes Lineamientos tienen por objeto regular la integración, operación y funcionamiento de los Consejos Técnicos Escolares de Educación Básica. Son de observancia obligatoria para la Autoridad Educativa Federal, las Autoridades Educativas Locales,</dc:title>
  <cp:lastModifiedBy>JORGE ALBERTO GUERRERO HERNANDEZ</cp:lastModifiedBy>
  <cp:revision>2</cp:revision>
  <dcterms:created xsi:type="dcterms:W3CDTF">2006-08-16T00:00:00Z</dcterms:created>
  <dcterms:modified xsi:type="dcterms:W3CDTF">2024-04-23T02:10:08Z</dcterms:modified>
  <dc:identifier>DAGC0ZazYU0</dc:identifier>
</cp:coreProperties>
</file>