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8288000" cy="10287000"/>
  <p:notesSz cx="6858000" cy="9144000"/>
  <p:embeddedFontLst>
    <p:embeddedFont>
      <p:font typeface="Arimo Bold" panose="020B0604020202020204" charset="0"/>
      <p:regular r:id="rId28"/>
    </p:embeddedFont>
    <p:embeddedFont>
      <p:font typeface="Calibri" panose="020F0502020204030204" pitchFamily="34" charset="0"/>
      <p:regular r:id="rId29"/>
      <p:bold r:id="rId30"/>
      <p:italic r:id="rId31"/>
      <p:boldItalic r:id="rId32"/>
    </p:embeddedFont>
    <p:embeddedFont>
      <p:font typeface="Arimo" panose="020B0604020202020204" charset="0"/>
      <p:regular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4" d="100"/>
          <a:sy n="54" d="100"/>
        </p:scale>
        <p:origin x="75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3.fntdata"/><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6/23/2024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6/23/2024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6/23/2024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hyperlink" Target="https://www.youtube.com/watch?v=JGAubeTStqE" TargetMode="External"/><Relationship Id="rId3" Type="http://schemas.openxmlformats.org/officeDocument/2006/relationships/hyperlink" Target="http://gestion.cte.sep.gob.mx/insumos/php/docs/Plan_de_Estudios_para_la_Educacion_Preescolar_Primaria_y_Secundaria.pdf?1718644691580" TargetMode="External"/><Relationship Id="rId7" Type="http://schemas.openxmlformats.org/officeDocument/2006/relationships/hyperlink" Target="https://www.youtube.com/watch?v=qFgzNLwEPqs" TargetMode="External"/><Relationship Id="rId12"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hyperlink" Target="https://www.youtube.com/watch?v=Na5KVT-Noy8" TargetMode="External"/><Relationship Id="rId11" Type="http://schemas.openxmlformats.org/officeDocument/2006/relationships/image" Target="../media/image2.png"/><Relationship Id="rId5" Type="http://schemas.openxmlformats.org/officeDocument/2006/relationships/hyperlink" Target="http://gestion.cte.sep.gob.mx/insumos/docs/ANEXO_ACUERDO_080823_FASES_2_A_6.pdf?1718644691580" TargetMode="External"/><Relationship Id="rId10" Type="http://schemas.openxmlformats.org/officeDocument/2006/relationships/hyperlink" Target="http://gestion.cte.sep.gob.mx/insumos/docs/2324_s8_CalendarioEscolarBasica.pdf" TargetMode="External"/><Relationship Id="rId4" Type="http://schemas.openxmlformats.org/officeDocument/2006/relationships/hyperlink" Target="http://gestion.cte.sep.gob.mx/insumos/docs/ANEXO_ACUERDO_070823_FASE_1.pdf?1718644691580" TargetMode="External"/><Relationship Id="rId9" Type="http://schemas.openxmlformats.org/officeDocument/2006/relationships/hyperlink" Target="https://www.youtube.com/watch?v=y6x01dkCe68"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5740" y="-201024"/>
            <a:ext cx="18599481" cy="18599481"/>
          </a:xfrm>
          <a:custGeom>
            <a:avLst/>
            <a:gdLst/>
            <a:ahLst/>
            <a:cxnLst/>
            <a:rect l="l" t="t" r="r" b="b"/>
            <a:pathLst>
              <a:path w="18599481" h="18599481">
                <a:moveTo>
                  <a:pt x="0" y="0"/>
                </a:moveTo>
                <a:lnTo>
                  <a:pt x="18599480" y="0"/>
                </a:lnTo>
                <a:lnTo>
                  <a:pt x="18599480" y="18599481"/>
                </a:lnTo>
                <a:lnTo>
                  <a:pt x="0" y="18599481"/>
                </a:lnTo>
                <a:lnTo>
                  <a:pt x="0" y="0"/>
                </a:lnTo>
                <a:close/>
              </a:path>
            </a:pathLst>
          </a:custGeom>
          <a:blipFill>
            <a:blip r:embed="rId2">
              <a:alphaModFix amt="31000"/>
            </a:blip>
            <a:stretch>
              <a:fillRect/>
            </a:stretch>
          </a:blipFill>
        </p:spPr>
      </p:sp>
      <p:grpSp>
        <p:nvGrpSpPr>
          <p:cNvPr id="3" name="Group 3"/>
          <p:cNvGrpSpPr/>
          <p:nvPr/>
        </p:nvGrpSpPr>
        <p:grpSpPr>
          <a:xfrm>
            <a:off x="8190905" y="1681770"/>
            <a:ext cx="1906191" cy="1639516"/>
            <a:chOff x="0" y="0"/>
            <a:chExt cx="2541588" cy="2186022"/>
          </a:xfrm>
        </p:grpSpPr>
        <p:sp>
          <p:nvSpPr>
            <p:cNvPr id="4" name="Freeform 4"/>
            <p:cNvSpPr/>
            <p:nvPr/>
          </p:nvSpPr>
          <p:spPr>
            <a:xfrm>
              <a:off x="267318" y="0"/>
              <a:ext cx="2006952" cy="2006952"/>
            </a:xfrm>
            <a:custGeom>
              <a:avLst/>
              <a:gdLst/>
              <a:ahLst/>
              <a:cxnLst/>
              <a:rect l="l" t="t" r="r" b="b"/>
              <a:pathLst>
                <a:path w="2006952" h="2006952">
                  <a:moveTo>
                    <a:pt x="0" y="0"/>
                  </a:moveTo>
                  <a:lnTo>
                    <a:pt x="2006952" y="0"/>
                  </a:lnTo>
                  <a:lnTo>
                    <a:pt x="2006952" y="2006952"/>
                  </a:lnTo>
                  <a:lnTo>
                    <a:pt x="0" y="2006952"/>
                  </a:lnTo>
                  <a:lnTo>
                    <a:pt x="0" y="0"/>
                  </a:lnTo>
                  <a:close/>
                </a:path>
              </a:pathLst>
            </a:custGeom>
            <a:blipFill>
              <a:blip r:embed="rId3"/>
              <a:stretch>
                <a:fillRect/>
              </a:stretch>
            </a:blipFill>
          </p:spPr>
        </p:sp>
        <p:sp>
          <p:nvSpPr>
            <p:cNvPr id="5" name="TextBox 5"/>
            <p:cNvSpPr txBox="1"/>
            <p:nvPr/>
          </p:nvSpPr>
          <p:spPr>
            <a:xfrm>
              <a:off x="0" y="1770732"/>
              <a:ext cx="2541588" cy="415290"/>
            </a:xfrm>
            <a:prstGeom prst="rect">
              <a:avLst/>
            </a:prstGeom>
          </p:spPr>
          <p:txBody>
            <a:bodyPr lIns="0" tIns="0" rIns="0" bIns="0" rtlCol="0" anchor="t">
              <a:spAutoFit/>
            </a:bodyPr>
            <a:lstStyle/>
            <a:p>
              <a:pPr algn="ctr">
                <a:lnSpc>
                  <a:spcPts val="2520"/>
                </a:lnSpc>
              </a:pPr>
              <a:r>
                <a:rPr lang="en-US" sz="1800">
                  <a:solidFill>
                    <a:srgbClr val="000000"/>
                  </a:solidFill>
                  <a:latin typeface="Arimo"/>
                </a:rPr>
                <a:t>docentesaldia.com</a:t>
              </a:r>
            </a:p>
          </p:txBody>
        </p:sp>
      </p:grpSp>
      <p:sp>
        <p:nvSpPr>
          <p:cNvPr id="6" name="Freeform 6"/>
          <p:cNvSpPr/>
          <p:nvPr/>
        </p:nvSpPr>
        <p:spPr>
          <a:xfrm rot="-5400000">
            <a:off x="-4459697" y="4975698"/>
            <a:ext cx="10392876" cy="229728"/>
          </a:xfrm>
          <a:custGeom>
            <a:avLst/>
            <a:gdLst/>
            <a:ahLst/>
            <a:cxnLst/>
            <a:rect l="l" t="t" r="r" b="b"/>
            <a:pathLst>
              <a:path w="10392876" h="229728">
                <a:moveTo>
                  <a:pt x="0" y="0"/>
                </a:moveTo>
                <a:lnTo>
                  <a:pt x="10392876" y="0"/>
                </a:lnTo>
                <a:lnTo>
                  <a:pt x="10392876" y="229728"/>
                </a:lnTo>
                <a:lnTo>
                  <a:pt x="0" y="229728"/>
                </a:lnTo>
                <a:lnTo>
                  <a:pt x="0" y="0"/>
                </a:lnTo>
                <a:close/>
              </a:path>
            </a:pathLst>
          </a:custGeom>
          <a:blipFill>
            <a:blip r:embed="rId4"/>
            <a:stretch>
              <a:fillRect/>
            </a:stretch>
          </a:blipFill>
        </p:spPr>
      </p:sp>
      <p:sp>
        <p:nvSpPr>
          <p:cNvPr id="7" name="TextBox 7"/>
          <p:cNvSpPr txBox="1"/>
          <p:nvPr/>
        </p:nvSpPr>
        <p:spPr>
          <a:xfrm>
            <a:off x="3287213" y="3623228"/>
            <a:ext cx="11713574" cy="3613145"/>
          </a:xfrm>
          <a:prstGeom prst="rect">
            <a:avLst/>
          </a:prstGeom>
        </p:spPr>
        <p:txBody>
          <a:bodyPr lIns="0" tIns="0" rIns="0" bIns="0" rtlCol="0" anchor="t">
            <a:spAutoFit/>
          </a:bodyPr>
          <a:lstStyle/>
          <a:p>
            <a:pPr algn="ctr">
              <a:lnSpc>
                <a:spcPts val="7175"/>
              </a:lnSpc>
              <a:spcBef>
                <a:spcPct val="0"/>
              </a:spcBef>
            </a:pPr>
            <a:r>
              <a:rPr lang="en-US" sz="5125" dirty="0">
                <a:solidFill>
                  <a:srgbClr val="000000"/>
                </a:solidFill>
                <a:latin typeface="Arimo Bold"/>
              </a:rPr>
              <a:t>Octava Sesión Ordinaria del Consejo Técnico Escolar y el Taller Intensivo de Formación Continua para Docentes</a:t>
            </a:r>
          </a:p>
        </p:txBody>
      </p:sp>
      <p:sp>
        <p:nvSpPr>
          <p:cNvPr id="8" name="TextBox 8"/>
          <p:cNvSpPr txBox="1"/>
          <p:nvPr/>
        </p:nvSpPr>
        <p:spPr>
          <a:xfrm>
            <a:off x="7858068" y="7401279"/>
            <a:ext cx="2571865" cy="712826"/>
          </a:xfrm>
          <a:prstGeom prst="rect">
            <a:avLst/>
          </a:prstGeom>
        </p:spPr>
        <p:txBody>
          <a:bodyPr lIns="0" tIns="0" rIns="0" bIns="0" rtlCol="0" anchor="t">
            <a:spAutoFit/>
          </a:bodyPr>
          <a:lstStyle/>
          <a:p>
            <a:pPr algn="ctr">
              <a:lnSpc>
                <a:spcPts val="5793"/>
              </a:lnSpc>
              <a:spcBef>
                <a:spcPct val="0"/>
              </a:spcBef>
            </a:pPr>
            <a:r>
              <a:rPr lang="en-US" sz="4138" dirty="0">
                <a:solidFill>
                  <a:srgbClr val="000000"/>
                </a:solidFill>
                <a:latin typeface="Arimo"/>
              </a:rPr>
              <a:t>Junio 2024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5740" y="-201024"/>
            <a:ext cx="18599481" cy="18599481"/>
          </a:xfrm>
          <a:custGeom>
            <a:avLst/>
            <a:gdLst/>
            <a:ahLst/>
            <a:cxnLst/>
            <a:rect l="l" t="t" r="r" b="b"/>
            <a:pathLst>
              <a:path w="18599481" h="18599481">
                <a:moveTo>
                  <a:pt x="0" y="0"/>
                </a:moveTo>
                <a:lnTo>
                  <a:pt x="18599480" y="0"/>
                </a:lnTo>
                <a:lnTo>
                  <a:pt x="18599480" y="18599481"/>
                </a:lnTo>
                <a:lnTo>
                  <a:pt x="0" y="18599481"/>
                </a:lnTo>
                <a:lnTo>
                  <a:pt x="0" y="0"/>
                </a:lnTo>
                <a:close/>
              </a:path>
            </a:pathLst>
          </a:custGeom>
          <a:blipFill>
            <a:blip r:embed="rId2">
              <a:alphaModFix amt="31000"/>
            </a:blip>
            <a:stretch>
              <a:fillRect/>
            </a:stretch>
          </a:blipFill>
        </p:spPr>
      </p:sp>
      <p:sp>
        <p:nvSpPr>
          <p:cNvPr id="3" name="TextBox 3"/>
          <p:cNvSpPr txBox="1"/>
          <p:nvPr/>
        </p:nvSpPr>
        <p:spPr>
          <a:xfrm>
            <a:off x="1333303" y="327266"/>
            <a:ext cx="15552035" cy="3052791"/>
          </a:xfrm>
          <a:prstGeom prst="rect">
            <a:avLst/>
          </a:prstGeom>
        </p:spPr>
        <p:txBody>
          <a:bodyPr lIns="0" tIns="0" rIns="0" bIns="0" rtlCol="0" anchor="t">
            <a:spAutoFit/>
          </a:bodyPr>
          <a:lstStyle/>
          <a:p>
            <a:pPr algn="l">
              <a:lnSpc>
                <a:spcPts val="4826"/>
              </a:lnSpc>
              <a:spcBef>
                <a:spcPct val="0"/>
              </a:spcBef>
            </a:pPr>
            <a:r>
              <a:rPr lang="en-US" sz="3447" dirty="0">
                <a:solidFill>
                  <a:srgbClr val="000000"/>
                </a:solidFill>
                <a:latin typeface="Arimo"/>
              </a:rPr>
              <a:t>Conformen equipos, por grado, campo formativo, disciplina o de la manera que consideren más pertinente para el nivel educativo o la modalidad en la que laboran y compartir experiencias acerca de la construcción y el trabajo con el Programa analítico, pueden retomar las preguntas siguientes u otras que consideren pertinentes.</a:t>
            </a:r>
          </a:p>
        </p:txBody>
      </p:sp>
      <p:sp>
        <p:nvSpPr>
          <p:cNvPr id="4" name="TextBox 4"/>
          <p:cNvSpPr txBox="1"/>
          <p:nvPr/>
        </p:nvSpPr>
        <p:spPr>
          <a:xfrm>
            <a:off x="2574683" y="3760367"/>
            <a:ext cx="12720187" cy="6252934"/>
          </a:xfrm>
          <a:prstGeom prst="rect">
            <a:avLst/>
          </a:prstGeom>
        </p:spPr>
        <p:txBody>
          <a:bodyPr lIns="0" tIns="0" rIns="0" bIns="0" rtlCol="0" anchor="t">
            <a:spAutoFit/>
          </a:bodyPr>
          <a:lstStyle/>
          <a:p>
            <a:pPr algn="l">
              <a:lnSpc>
                <a:spcPts val="4935"/>
              </a:lnSpc>
              <a:spcBef>
                <a:spcPct val="0"/>
              </a:spcBef>
            </a:pPr>
            <a:r>
              <a:rPr lang="en-US" sz="3525" dirty="0">
                <a:solidFill>
                  <a:srgbClr val="000000"/>
                </a:solidFill>
                <a:latin typeface="Arimo"/>
              </a:rPr>
              <a:t>¿Cómo se organizaron para construir el Programa analítico?</a:t>
            </a:r>
          </a:p>
          <a:p>
            <a:pPr algn="l">
              <a:lnSpc>
                <a:spcPts val="4935"/>
              </a:lnSpc>
              <a:spcBef>
                <a:spcPct val="0"/>
              </a:spcBef>
            </a:pPr>
            <a:r>
              <a:rPr lang="en-US" sz="3525" dirty="0">
                <a:solidFill>
                  <a:srgbClr val="000000"/>
                </a:solidFill>
                <a:latin typeface="Arimo"/>
              </a:rPr>
              <a:t>¿Cómo incorporaron los elementos del Programa analítico?</a:t>
            </a:r>
          </a:p>
          <a:p>
            <a:pPr algn="l">
              <a:lnSpc>
                <a:spcPts val="4935"/>
              </a:lnSpc>
              <a:spcBef>
                <a:spcPct val="0"/>
              </a:spcBef>
            </a:pPr>
            <a:r>
              <a:rPr lang="en-US" sz="3525" dirty="0">
                <a:solidFill>
                  <a:srgbClr val="000000"/>
                </a:solidFill>
                <a:latin typeface="Arimo"/>
              </a:rPr>
              <a:t>¿Cómo se expresó la integración curricular en el Programa analítico de la escuela?</a:t>
            </a:r>
          </a:p>
          <a:p>
            <a:pPr algn="l">
              <a:lnSpc>
                <a:spcPts val="4935"/>
              </a:lnSpc>
              <a:spcBef>
                <a:spcPct val="0"/>
              </a:spcBef>
            </a:pPr>
            <a:r>
              <a:rPr lang="en-US" sz="3525" dirty="0">
                <a:solidFill>
                  <a:srgbClr val="000000"/>
                </a:solidFill>
                <a:latin typeface="Arimo"/>
              </a:rPr>
              <a:t>¿En cuáles elementos del Programa analítico es necesario profundizar para una apropiación más pertinente?</a:t>
            </a:r>
          </a:p>
          <a:p>
            <a:pPr algn="l">
              <a:lnSpc>
                <a:spcPts val="4935"/>
              </a:lnSpc>
              <a:spcBef>
                <a:spcPct val="0"/>
              </a:spcBef>
            </a:pPr>
            <a:r>
              <a:rPr lang="en-US" sz="3525" dirty="0">
                <a:solidFill>
                  <a:srgbClr val="000000"/>
                </a:solidFill>
                <a:latin typeface="Arimo"/>
              </a:rPr>
              <a:t>¿En qué medida el Programa analítico fue valioso para su planeación didáctica?, ¿por qué?</a:t>
            </a:r>
          </a:p>
          <a:p>
            <a:pPr algn="l">
              <a:lnSpc>
                <a:spcPts val="4935"/>
              </a:lnSpc>
              <a:spcBef>
                <a:spcPct val="0"/>
              </a:spcBef>
            </a:pPr>
            <a:r>
              <a:rPr lang="en-US" sz="3525" dirty="0">
                <a:solidFill>
                  <a:srgbClr val="000000"/>
                </a:solidFill>
                <a:latin typeface="Arimo"/>
              </a:rPr>
              <a:t>¿Qué ajustes realizaron al Programa analítico?, ¿qué los motivó a realizar esos ajustes?</a:t>
            </a:r>
          </a:p>
        </p:txBody>
      </p:sp>
      <p:grpSp>
        <p:nvGrpSpPr>
          <p:cNvPr id="5" name="Group 5"/>
          <p:cNvGrpSpPr/>
          <p:nvPr/>
        </p:nvGrpSpPr>
        <p:grpSpPr>
          <a:xfrm>
            <a:off x="15932243" y="8438542"/>
            <a:ext cx="1906191" cy="1639516"/>
            <a:chOff x="0" y="0"/>
            <a:chExt cx="2541588" cy="2186022"/>
          </a:xfrm>
        </p:grpSpPr>
        <p:sp>
          <p:nvSpPr>
            <p:cNvPr id="6" name="Freeform 6"/>
            <p:cNvSpPr/>
            <p:nvPr/>
          </p:nvSpPr>
          <p:spPr>
            <a:xfrm>
              <a:off x="267318" y="0"/>
              <a:ext cx="2006952" cy="2006952"/>
            </a:xfrm>
            <a:custGeom>
              <a:avLst/>
              <a:gdLst/>
              <a:ahLst/>
              <a:cxnLst/>
              <a:rect l="l" t="t" r="r" b="b"/>
              <a:pathLst>
                <a:path w="2006952" h="2006952">
                  <a:moveTo>
                    <a:pt x="0" y="0"/>
                  </a:moveTo>
                  <a:lnTo>
                    <a:pt x="2006952" y="0"/>
                  </a:lnTo>
                  <a:lnTo>
                    <a:pt x="2006952" y="2006952"/>
                  </a:lnTo>
                  <a:lnTo>
                    <a:pt x="0" y="2006952"/>
                  </a:lnTo>
                  <a:lnTo>
                    <a:pt x="0" y="0"/>
                  </a:lnTo>
                  <a:close/>
                </a:path>
              </a:pathLst>
            </a:custGeom>
            <a:blipFill>
              <a:blip r:embed="rId3"/>
              <a:stretch>
                <a:fillRect/>
              </a:stretch>
            </a:blipFill>
          </p:spPr>
        </p:sp>
        <p:sp>
          <p:nvSpPr>
            <p:cNvPr id="7" name="TextBox 7"/>
            <p:cNvSpPr txBox="1"/>
            <p:nvPr/>
          </p:nvSpPr>
          <p:spPr>
            <a:xfrm>
              <a:off x="0" y="1770732"/>
              <a:ext cx="2541588" cy="415290"/>
            </a:xfrm>
            <a:prstGeom prst="rect">
              <a:avLst/>
            </a:prstGeom>
          </p:spPr>
          <p:txBody>
            <a:bodyPr lIns="0" tIns="0" rIns="0" bIns="0" rtlCol="0" anchor="t">
              <a:spAutoFit/>
            </a:bodyPr>
            <a:lstStyle/>
            <a:p>
              <a:pPr algn="ctr">
                <a:lnSpc>
                  <a:spcPts val="2520"/>
                </a:lnSpc>
              </a:pPr>
              <a:r>
                <a:rPr lang="en-US" sz="1800">
                  <a:solidFill>
                    <a:srgbClr val="000000"/>
                  </a:solidFill>
                  <a:latin typeface="Arimo"/>
                </a:rPr>
                <a:t>docentesaldia.com</a:t>
              </a:r>
            </a:p>
          </p:txBody>
        </p:sp>
      </p:grpSp>
      <p:sp>
        <p:nvSpPr>
          <p:cNvPr id="8" name="Freeform 8"/>
          <p:cNvSpPr/>
          <p:nvPr/>
        </p:nvSpPr>
        <p:spPr>
          <a:xfrm rot="-5400000">
            <a:off x="-4459697" y="4975698"/>
            <a:ext cx="10392876" cy="229728"/>
          </a:xfrm>
          <a:custGeom>
            <a:avLst/>
            <a:gdLst/>
            <a:ahLst/>
            <a:cxnLst/>
            <a:rect l="l" t="t" r="r" b="b"/>
            <a:pathLst>
              <a:path w="10392876" h="229728">
                <a:moveTo>
                  <a:pt x="0" y="0"/>
                </a:moveTo>
                <a:lnTo>
                  <a:pt x="10392876" y="0"/>
                </a:lnTo>
                <a:lnTo>
                  <a:pt x="10392876" y="229728"/>
                </a:lnTo>
                <a:lnTo>
                  <a:pt x="0" y="229728"/>
                </a:lnTo>
                <a:lnTo>
                  <a:pt x="0" y="0"/>
                </a:lnTo>
                <a:close/>
              </a:path>
            </a:pathLst>
          </a:custGeom>
          <a:blipFill>
            <a:blip r:embed="rId4"/>
            <a:stretch>
              <a:fillRect/>
            </a:stretch>
          </a:blipFill>
        </p:spPr>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5740" y="-201024"/>
            <a:ext cx="18599481" cy="18599481"/>
          </a:xfrm>
          <a:custGeom>
            <a:avLst/>
            <a:gdLst/>
            <a:ahLst/>
            <a:cxnLst/>
            <a:rect l="l" t="t" r="r" b="b"/>
            <a:pathLst>
              <a:path w="18599481" h="18599481">
                <a:moveTo>
                  <a:pt x="0" y="0"/>
                </a:moveTo>
                <a:lnTo>
                  <a:pt x="18599480" y="0"/>
                </a:lnTo>
                <a:lnTo>
                  <a:pt x="18599480" y="18599481"/>
                </a:lnTo>
                <a:lnTo>
                  <a:pt x="0" y="18599481"/>
                </a:lnTo>
                <a:lnTo>
                  <a:pt x="0" y="0"/>
                </a:lnTo>
                <a:close/>
              </a:path>
            </a:pathLst>
          </a:custGeom>
          <a:blipFill>
            <a:blip r:embed="rId2">
              <a:alphaModFix amt="31000"/>
            </a:blip>
            <a:stretch>
              <a:fillRect/>
            </a:stretch>
          </a:blipFill>
        </p:spPr>
      </p:sp>
      <p:sp>
        <p:nvSpPr>
          <p:cNvPr id="3" name="TextBox 3"/>
          <p:cNvSpPr txBox="1"/>
          <p:nvPr/>
        </p:nvSpPr>
        <p:spPr>
          <a:xfrm>
            <a:off x="1696777" y="2198458"/>
            <a:ext cx="13287603" cy="5540458"/>
          </a:xfrm>
          <a:prstGeom prst="rect">
            <a:avLst/>
          </a:prstGeom>
        </p:spPr>
        <p:txBody>
          <a:bodyPr lIns="0" tIns="0" rIns="0" bIns="0" rtlCol="0" anchor="t">
            <a:spAutoFit/>
          </a:bodyPr>
          <a:lstStyle/>
          <a:p>
            <a:pPr algn="l">
              <a:lnSpc>
                <a:spcPts val="6262"/>
              </a:lnSpc>
              <a:spcBef>
                <a:spcPct val="0"/>
              </a:spcBef>
            </a:pPr>
            <a:r>
              <a:rPr lang="en-US" sz="4473" dirty="0">
                <a:solidFill>
                  <a:srgbClr val="000000"/>
                </a:solidFill>
                <a:latin typeface="Arimo"/>
              </a:rPr>
              <a:t>Se puede caracterizar al Programa analítico como una segunda etapa de concreción curricular en la que el colectivo docente asume una postura crítica frente a los contenidos que establece el Programa sintético, desde el análisis sistemático de las condiciones concretas de la comunidad en la que se realizan los procesos de enseñanza y aprendizaje.</a:t>
            </a:r>
          </a:p>
        </p:txBody>
      </p:sp>
      <p:grpSp>
        <p:nvGrpSpPr>
          <p:cNvPr id="4" name="Group 4"/>
          <p:cNvGrpSpPr/>
          <p:nvPr/>
        </p:nvGrpSpPr>
        <p:grpSpPr>
          <a:xfrm>
            <a:off x="15932243" y="8438542"/>
            <a:ext cx="1906191" cy="1639516"/>
            <a:chOff x="0" y="0"/>
            <a:chExt cx="2541588" cy="2186022"/>
          </a:xfrm>
        </p:grpSpPr>
        <p:sp>
          <p:nvSpPr>
            <p:cNvPr id="5" name="Freeform 5"/>
            <p:cNvSpPr/>
            <p:nvPr/>
          </p:nvSpPr>
          <p:spPr>
            <a:xfrm>
              <a:off x="267318" y="0"/>
              <a:ext cx="2006952" cy="2006952"/>
            </a:xfrm>
            <a:custGeom>
              <a:avLst/>
              <a:gdLst/>
              <a:ahLst/>
              <a:cxnLst/>
              <a:rect l="l" t="t" r="r" b="b"/>
              <a:pathLst>
                <a:path w="2006952" h="2006952">
                  <a:moveTo>
                    <a:pt x="0" y="0"/>
                  </a:moveTo>
                  <a:lnTo>
                    <a:pt x="2006952" y="0"/>
                  </a:lnTo>
                  <a:lnTo>
                    <a:pt x="2006952" y="2006952"/>
                  </a:lnTo>
                  <a:lnTo>
                    <a:pt x="0" y="2006952"/>
                  </a:lnTo>
                  <a:lnTo>
                    <a:pt x="0" y="0"/>
                  </a:lnTo>
                  <a:close/>
                </a:path>
              </a:pathLst>
            </a:custGeom>
            <a:blipFill>
              <a:blip r:embed="rId3"/>
              <a:stretch>
                <a:fillRect/>
              </a:stretch>
            </a:blipFill>
          </p:spPr>
        </p:sp>
        <p:sp>
          <p:nvSpPr>
            <p:cNvPr id="6" name="TextBox 6"/>
            <p:cNvSpPr txBox="1"/>
            <p:nvPr/>
          </p:nvSpPr>
          <p:spPr>
            <a:xfrm>
              <a:off x="0" y="1770732"/>
              <a:ext cx="2541588" cy="415290"/>
            </a:xfrm>
            <a:prstGeom prst="rect">
              <a:avLst/>
            </a:prstGeom>
          </p:spPr>
          <p:txBody>
            <a:bodyPr lIns="0" tIns="0" rIns="0" bIns="0" rtlCol="0" anchor="t">
              <a:spAutoFit/>
            </a:bodyPr>
            <a:lstStyle/>
            <a:p>
              <a:pPr algn="ctr">
                <a:lnSpc>
                  <a:spcPts val="2520"/>
                </a:lnSpc>
              </a:pPr>
              <a:r>
                <a:rPr lang="en-US" sz="1800">
                  <a:solidFill>
                    <a:srgbClr val="000000"/>
                  </a:solidFill>
                  <a:latin typeface="Arimo"/>
                </a:rPr>
                <a:t>docentesaldia.com</a:t>
              </a:r>
            </a:p>
          </p:txBody>
        </p:sp>
      </p:grpSp>
      <p:sp>
        <p:nvSpPr>
          <p:cNvPr id="7" name="Freeform 7"/>
          <p:cNvSpPr/>
          <p:nvPr/>
        </p:nvSpPr>
        <p:spPr>
          <a:xfrm rot="-5400000">
            <a:off x="-4459697" y="4975698"/>
            <a:ext cx="10392876" cy="229728"/>
          </a:xfrm>
          <a:custGeom>
            <a:avLst/>
            <a:gdLst/>
            <a:ahLst/>
            <a:cxnLst/>
            <a:rect l="l" t="t" r="r" b="b"/>
            <a:pathLst>
              <a:path w="10392876" h="229728">
                <a:moveTo>
                  <a:pt x="0" y="0"/>
                </a:moveTo>
                <a:lnTo>
                  <a:pt x="10392876" y="0"/>
                </a:lnTo>
                <a:lnTo>
                  <a:pt x="10392876" y="229728"/>
                </a:lnTo>
                <a:lnTo>
                  <a:pt x="0" y="229728"/>
                </a:lnTo>
                <a:lnTo>
                  <a:pt x="0" y="0"/>
                </a:lnTo>
                <a:close/>
              </a:path>
            </a:pathLst>
          </a:custGeom>
          <a:blipFill>
            <a:blip r:embed="rId4"/>
            <a:stretch>
              <a:fillRect/>
            </a:stretch>
          </a:blipFill>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5740" y="-201024"/>
            <a:ext cx="18599481" cy="18599481"/>
          </a:xfrm>
          <a:custGeom>
            <a:avLst/>
            <a:gdLst/>
            <a:ahLst/>
            <a:cxnLst/>
            <a:rect l="l" t="t" r="r" b="b"/>
            <a:pathLst>
              <a:path w="18599481" h="18599481">
                <a:moveTo>
                  <a:pt x="0" y="0"/>
                </a:moveTo>
                <a:lnTo>
                  <a:pt x="18599480" y="0"/>
                </a:lnTo>
                <a:lnTo>
                  <a:pt x="18599480" y="18599481"/>
                </a:lnTo>
                <a:lnTo>
                  <a:pt x="0" y="18599481"/>
                </a:lnTo>
                <a:lnTo>
                  <a:pt x="0" y="0"/>
                </a:lnTo>
                <a:close/>
              </a:path>
            </a:pathLst>
          </a:custGeom>
          <a:blipFill>
            <a:blip r:embed="rId2">
              <a:alphaModFix amt="31000"/>
            </a:blip>
            <a:stretch>
              <a:fillRect/>
            </a:stretch>
          </a:blipFill>
        </p:spPr>
      </p:sp>
      <p:sp>
        <p:nvSpPr>
          <p:cNvPr id="3" name="TextBox 3"/>
          <p:cNvSpPr txBox="1"/>
          <p:nvPr/>
        </p:nvSpPr>
        <p:spPr>
          <a:xfrm>
            <a:off x="1292320" y="287446"/>
            <a:ext cx="16230600" cy="9616857"/>
          </a:xfrm>
          <a:prstGeom prst="rect">
            <a:avLst/>
          </a:prstGeom>
        </p:spPr>
        <p:txBody>
          <a:bodyPr lIns="0" tIns="0" rIns="0" bIns="0" rtlCol="0" anchor="t">
            <a:spAutoFit/>
          </a:bodyPr>
          <a:lstStyle/>
          <a:p>
            <a:pPr algn="l">
              <a:lnSpc>
                <a:spcPts val="5063"/>
              </a:lnSpc>
              <a:spcBef>
                <a:spcPct val="0"/>
              </a:spcBef>
            </a:pPr>
            <a:r>
              <a:rPr lang="en-US" sz="3616" dirty="0">
                <a:solidFill>
                  <a:srgbClr val="000000"/>
                </a:solidFill>
                <a:latin typeface="Arimo"/>
              </a:rPr>
              <a:t>Del Programa analítico surge la planeación didáctica y en esta, la integración curricular vía la elaboración de proyectos, articula el trabajo interdisciplinario; de esta manera, se promueve el desarrollo integral de niñas, niños y adolescentes y se sitúa su formación en los contextos en que suceden los procesos de aprendizaje y de enseñanza.</a:t>
            </a:r>
          </a:p>
          <a:p>
            <a:pPr algn="l">
              <a:lnSpc>
                <a:spcPts val="5063"/>
              </a:lnSpc>
              <a:spcBef>
                <a:spcPct val="0"/>
              </a:spcBef>
            </a:pPr>
            <a:endParaRPr lang="en-US" sz="3616" dirty="0">
              <a:solidFill>
                <a:srgbClr val="000000"/>
              </a:solidFill>
              <a:latin typeface="Arimo"/>
            </a:endParaRPr>
          </a:p>
          <a:p>
            <a:pPr algn="l">
              <a:lnSpc>
                <a:spcPts val="5063"/>
              </a:lnSpc>
              <a:spcBef>
                <a:spcPct val="0"/>
              </a:spcBef>
            </a:pPr>
            <a:r>
              <a:rPr lang="en-US" sz="3616" dirty="0">
                <a:solidFill>
                  <a:srgbClr val="000000"/>
                </a:solidFill>
                <a:latin typeface="Arimo"/>
              </a:rPr>
              <a:t>En el caso de educación primaria y secundaria, se contó con la nueva familia de Libros de Texto Gratutitos (LTG), los cuales suponen un cambio importante en el trabajo didáctico, por lo que es pertinente analizar las posibilidades de uso que dieron a estos recursos.</a:t>
            </a:r>
          </a:p>
          <a:p>
            <a:pPr algn="l">
              <a:lnSpc>
                <a:spcPts val="5063"/>
              </a:lnSpc>
              <a:spcBef>
                <a:spcPct val="0"/>
              </a:spcBef>
            </a:pPr>
            <a:endParaRPr lang="en-US" sz="3616" dirty="0">
              <a:solidFill>
                <a:srgbClr val="000000"/>
              </a:solidFill>
              <a:latin typeface="Arimo"/>
            </a:endParaRPr>
          </a:p>
          <a:p>
            <a:pPr algn="l">
              <a:lnSpc>
                <a:spcPts val="5063"/>
              </a:lnSpc>
              <a:spcBef>
                <a:spcPct val="0"/>
              </a:spcBef>
            </a:pPr>
            <a:r>
              <a:rPr lang="en-US" sz="3616" dirty="0">
                <a:solidFill>
                  <a:srgbClr val="000000"/>
                </a:solidFill>
                <a:latin typeface="Arimo"/>
              </a:rPr>
              <a:t>De la misma manera, en educación inicial y en preescolar, fue necesario diversificar el uso de los materiales educativos con los que cuentan estos niveles, de acuerdo con los planteamientos del Plan de Estudio, por lo que es conveniente compartir esta experiencia.</a:t>
            </a:r>
          </a:p>
        </p:txBody>
      </p:sp>
      <p:grpSp>
        <p:nvGrpSpPr>
          <p:cNvPr id="4" name="Group 4"/>
          <p:cNvGrpSpPr/>
          <p:nvPr/>
        </p:nvGrpSpPr>
        <p:grpSpPr>
          <a:xfrm>
            <a:off x="16306205" y="2414435"/>
            <a:ext cx="1906191" cy="1639516"/>
            <a:chOff x="0" y="0"/>
            <a:chExt cx="2541588" cy="2186022"/>
          </a:xfrm>
        </p:grpSpPr>
        <p:sp>
          <p:nvSpPr>
            <p:cNvPr id="5" name="Freeform 5"/>
            <p:cNvSpPr/>
            <p:nvPr/>
          </p:nvSpPr>
          <p:spPr>
            <a:xfrm>
              <a:off x="267318" y="0"/>
              <a:ext cx="2006952" cy="2006952"/>
            </a:xfrm>
            <a:custGeom>
              <a:avLst/>
              <a:gdLst/>
              <a:ahLst/>
              <a:cxnLst/>
              <a:rect l="l" t="t" r="r" b="b"/>
              <a:pathLst>
                <a:path w="2006952" h="2006952">
                  <a:moveTo>
                    <a:pt x="0" y="0"/>
                  </a:moveTo>
                  <a:lnTo>
                    <a:pt x="2006952" y="0"/>
                  </a:lnTo>
                  <a:lnTo>
                    <a:pt x="2006952" y="2006952"/>
                  </a:lnTo>
                  <a:lnTo>
                    <a:pt x="0" y="2006952"/>
                  </a:lnTo>
                  <a:lnTo>
                    <a:pt x="0" y="0"/>
                  </a:lnTo>
                  <a:close/>
                </a:path>
              </a:pathLst>
            </a:custGeom>
            <a:blipFill>
              <a:blip r:embed="rId3"/>
              <a:stretch>
                <a:fillRect/>
              </a:stretch>
            </a:blipFill>
          </p:spPr>
        </p:sp>
        <p:sp>
          <p:nvSpPr>
            <p:cNvPr id="6" name="TextBox 6"/>
            <p:cNvSpPr txBox="1"/>
            <p:nvPr/>
          </p:nvSpPr>
          <p:spPr>
            <a:xfrm>
              <a:off x="0" y="1770732"/>
              <a:ext cx="2541588" cy="415290"/>
            </a:xfrm>
            <a:prstGeom prst="rect">
              <a:avLst/>
            </a:prstGeom>
          </p:spPr>
          <p:txBody>
            <a:bodyPr lIns="0" tIns="0" rIns="0" bIns="0" rtlCol="0" anchor="t">
              <a:spAutoFit/>
            </a:bodyPr>
            <a:lstStyle/>
            <a:p>
              <a:pPr algn="ctr">
                <a:lnSpc>
                  <a:spcPts val="2520"/>
                </a:lnSpc>
              </a:pPr>
              <a:r>
                <a:rPr lang="en-US" sz="1800">
                  <a:solidFill>
                    <a:srgbClr val="000000"/>
                  </a:solidFill>
                  <a:latin typeface="Arimo"/>
                </a:rPr>
                <a:t>docentesaldia.com</a:t>
              </a:r>
            </a:p>
          </p:txBody>
        </p:sp>
      </p:grpSp>
      <p:sp>
        <p:nvSpPr>
          <p:cNvPr id="7" name="Freeform 7"/>
          <p:cNvSpPr/>
          <p:nvPr/>
        </p:nvSpPr>
        <p:spPr>
          <a:xfrm rot="-5400000">
            <a:off x="-4459697" y="4975698"/>
            <a:ext cx="10392876" cy="229728"/>
          </a:xfrm>
          <a:custGeom>
            <a:avLst/>
            <a:gdLst/>
            <a:ahLst/>
            <a:cxnLst/>
            <a:rect l="l" t="t" r="r" b="b"/>
            <a:pathLst>
              <a:path w="10392876" h="229728">
                <a:moveTo>
                  <a:pt x="0" y="0"/>
                </a:moveTo>
                <a:lnTo>
                  <a:pt x="10392876" y="0"/>
                </a:lnTo>
                <a:lnTo>
                  <a:pt x="10392876" y="229728"/>
                </a:lnTo>
                <a:lnTo>
                  <a:pt x="0" y="229728"/>
                </a:lnTo>
                <a:lnTo>
                  <a:pt x="0" y="0"/>
                </a:lnTo>
                <a:close/>
              </a:path>
            </a:pathLst>
          </a:custGeom>
          <a:blipFill>
            <a:blip r:embed="rId4"/>
            <a:stretch>
              <a:fillRect/>
            </a:stretch>
          </a:blipFill>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5740" y="-201024"/>
            <a:ext cx="18599481" cy="18599481"/>
          </a:xfrm>
          <a:custGeom>
            <a:avLst/>
            <a:gdLst/>
            <a:ahLst/>
            <a:cxnLst/>
            <a:rect l="l" t="t" r="r" b="b"/>
            <a:pathLst>
              <a:path w="18599481" h="18599481">
                <a:moveTo>
                  <a:pt x="0" y="0"/>
                </a:moveTo>
                <a:lnTo>
                  <a:pt x="18599480" y="0"/>
                </a:lnTo>
                <a:lnTo>
                  <a:pt x="18599480" y="18599481"/>
                </a:lnTo>
                <a:lnTo>
                  <a:pt x="0" y="18599481"/>
                </a:lnTo>
                <a:lnTo>
                  <a:pt x="0" y="0"/>
                </a:lnTo>
                <a:close/>
              </a:path>
            </a:pathLst>
          </a:custGeom>
          <a:blipFill>
            <a:blip r:embed="rId2">
              <a:alphaModFix amt="31000"/>
            </a:blip>
            <a:stretch>
              <a:fillRect/>
            </a:stretch>
          </a:blipFill>
        </p:spPr>
      </p:sp>
      <p:sp>
        <p:nvSpPr>
          <p:cNvPr id="3" name="TextBox 3"/>
          <p:cNvSpPr txBox="1"/>
          <p:nvPr/>
        </p:nvSpPr>
        <p:spPr>
          <a:xfrm>
            <a:off x="3072187" y="1359124"/>
            <a:ext cx="11037298" cy="1456981"/>
          </a:xfrm>
          <a:prstGeom prst="rect">
            <a:avLst/>
          </a:prstGeom>
        </p:spPr>
        <p:txBody>
          <a:bodyPr lIns="0" tIns="0" rIns="0" bIns="0" rtlCol="0" anchor="t">
            <a:spAutoFit/>
          </a:bodyPr>
          <a:lstStyle/>
          <a:p>
            <a:pPr algn="ctr">
              <a:lnSpc>
                <a:spcPts val="5793"/>
              </a:lnSpc>
              <a:spcBef>
                <a:spcPct val="0"/>
              </a:spcBef>
            </a:pPr>
            <a:r>
              <a:rPr lang="en-US" sz="4138" dirty="0">
                <a:solidFill>
                  <a:srgbClr val="000000"/>
                </a:solidFill>
                <a:latin typeface="Arimo"/>
              </a:rPr>
              <a:t>Para ello, se sugiere que en grupos de trabajo reflexionen acerca de:</a:t>
            </a:r>
          </a:p>
        </p:txBody>
      </p:sp>
      <p:sp>
        <p:nvSpPr>
          <p:cNvPr id="4" name="TextBox 4"/>
          <p:cNvSpPr txBox="1"/>
          <p:nvPr/>
        </p:nvSpPr>
        <p:spPr>
          <a:xfrm>
            <a:off x="839512" y="4118594"/>
            <a:ext cx="15502648" cy="3657256"/>
          </a:xfrm>
          <a:prstGeom prst="rect">
            <a:avLst/>
          </a:prstGeom>
        </p:spPr>
        <p:txBody>
          <a:bodyPr lIns="0" tIns="0" rIns="0" bIns="0" rtlCol="0" anchor="t">
            <a:spAutoFit/>
          </a:bodyPr>
          <a:lstStyle/>
          <a:p>
            <a:pPr marL="893515" lvl="1" indent="-446758" algn="l">
              <a:lnSpc>
                <a:spcPts val="5793"/>
              </a:lnSpc>
              <a:buFont typeface="Arial"/>
              <a:buChar char="•"/>
            </a:pPr>
            <a:r>
              <a:rPr lang="en-US" sz="4138" dirty="0">
                <a:solidFill>
                  <a:srgbClr val="000000"/>
                </a:solidFill>
                <a:latin typeface="Arimo"/>
              </a:rPr>
              <a:t>Sus avances en el trabajo por proyectos.</a:t>
            </a:r>
          </a:p>
          <a:p>
            <a:pPr marL="893515" lvl="1" indent="-446758" algn="l">
              <a:lnSpc>
                <a:spcPts val="5793"/>
              </a:lnSpc>
              <a:buFont typeface="Arial"/>
              <a:buChar char="•"/>
            </a:pPr>
            <a:r>
              <a:rPr lang="en-US" sz="4138" dirty="0">
                <a:solidFill>
                  <a:srgbClr val="000000"/>
                </a:solidFill>
                <a:latin typeface="Arimo"/>
              </a:rPr>
              <a:t>El uso y sentido que dieron a los LTG o materiales educativos con los que cuenta el nivel, en el desarrollo de los proyectos y en otras estrategias de enseñanza.</a:t>
            </a:r>
          </a:p>
          <a:p>
            <a:pPr marL="893515" lvl="1" indent="-446758" algn="l">
              <a:lnSpc>
                <a:spcPts val="5793"/>
              </a:lnSpc>
              <a:buFont typeface="Arial"/>
              <a:buChar char="•"/>
            </a:pPr>
            <a:r>
              <a:rPr lang="en-US" sz="4138" dirty="0">
                <a:solidFill>
                  <a:srgbClr val="000000"/>
                </a:solidFill>
                <a:latin typeface="Arimo"/>
              </a:rPr>
              <a:t>Las dificultades que enfrentaron en el trabajo por proyectos.</a:t>
            </a:r>
          </a:p>
        </p:txBody>
      </p:sp>
      <p:grpSp>
        <p:nvGrpSpPr>
          <p:cNvPr id="5" name="Group 5"/>
          <p:cNvGrpSpPr/>
          <p:nvPr/>
        </p:nvGrpSpPr>
        <p:grpSpPr>
          <a:xfrm>
            <a:off x="15932243" y="8438542"/>
            <a:ext cx="1906191" cy="1639516"/>
            <a:chOff x="0" y="0"/>
            <a:chExt cx="2541588" cy="2186022"/>
          </a:xfrm>
        </p:grpSpPr>
        <p:sp>
          <p:nvSpPr>
            <p:cNvPr id="6" name="Freeform 6"/>
            <p:cNvSpPr/>
            <p:nvPr/>
          </p:nvSpPr>
          <p:spPr>
            <a:xfrm>
              <a:off x="267318" y="0"/>
              <a:ext cx="2006952" cy="2006952"/>
            </a:xfrm>
            <a:custGeom>
              <a:avLst/>
              <a:gdLst/>
              <a:ahLst/>
              <a:cxnLst/>
              <a:rect l="l" t="t" r="r" b="b"/>
              <a:pathLst>
                <a:path w="2006952" h="2006952">
                  <a:moveTo>
                    <a:pt x="0" y="0"/>
                  </a:moveTo>
                  <a:lnTo>
                    <a:pt x="2006952" y="0"/>
                  </a:lnTo>
                  <a:lnTo>
                    <a:pt x="2006952" y="2006952"/>
                  </a:lnTo>
                  <a:lnTo>
                    <a:pt x="0" y="2006952"/>
                  </a:lnTo>
                  <a:lnTo>
                    <a:pt x="0" y="0"/>
                  </a:lnTo>
                  <a:close/>
                </a:path>
              </a:pathLst>
            </a:custGeom>
            <a:blipFill>
              <a:blip r:embed="rId3"/>
              <a:stretch>
                <a:fillRect/>
              </a:stretch>
            </a:blipFill>
          </p:spPr>
        </p:sp>
        <p:sp>
          <p:nvSpPr>
            <p:cNvPr id="7" name="TextBox 7"/>
            <p:cNvSpPr txBox="1"/>
            <p:nvPr/>
          </p:nvSpPr>
          <p:spPr>
            <a:xfrm>
              <a:off x="0" y="1770732"/>
              <a:ext cx="2541588" cy="415290"/>
            </a:xfrm>
            <a:prstGeom prst="rect">
              <a:avLst/>
            </a:prstGeom>
          </p:spPr>
          <p:txBody>
            <a:bodyPr lIns="0" tIns="0" rIns="0" bIns="0" rtlCol="0" anchor="t">
              <a:spAutoFit/>
            </a:bodyPr>
            <a:lstStyle/>
            <a:p>
              <a:pPr algn="ctr">
                <a:lnSpc>
                  <a:spcPts val="2520"/>
                </a:lnSpc>
              </a:pPr>
              <a:r>
                <a:rPr lang="en-US" sz="1800">
                  <a:solidFill>
                    <a:srgbClr val="000000"/>
                  </a:solidFill>
                  <a:latin typeface="Arimo"/>
                </a:rPr>
                <a:t>docentesaldia.com</a:t>
              </a:r>
            </a:p>
          </p:txBody>
        </p:sp>
      </p:grpSp>
      <p:sp>
        <p:nvSpPr>
          <p:cNvPr id="8" name="Freeform 8"/>
          <p:cNvSpPr/>
          <p:nvPr/>
        </p:nvSpPr>
        <p:spPr>
          <a:xfrm rot="-5400000">
            <a:off x="-4459697" y="4975698"/>
            <a:ext cx="10392876" cy="229728"/>
          </a:xfrm>
          <a:custGeom>
            <a:avLst/>
            <a:gdLst/>
            <a:ahLst/>
            <a:cxnLst/>
            <a:rect l="l" t="t" r="r" b="b"/>
            <a:pathLst>
              <a:path w="10392876" h="229728">
                <a:moveTo>
                  <a:pt x="0" y="0"/>
                </a:moveTo>
                <a:lnTo>
                  <a:pt x="10392876" y="0"/>
                </a:lnTo>
                <a:lnTo>
                  <a:pt x="10392876" y="229728"/>
                </a:lnTo>
                <a:lnTo>
                  <a:pt x="0" y="229728"/>
                </a:lnTo>
                <a:lnTo>
                  <a:pt x="0" y="0"/>
                </a:lnTo>
                <a:close/>
              </a:path>
            </a:pathLst>
          </a:custGeom>
          <a:blipFill>
            <a:blip r:embed="rId4"/>
            <a:stretch>
              <a:fillRect/>
            </a:stretch>
          </a:blipFill>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5740" y="-201024"/>
            <a:ext cx="18599481" cy="18599481"/>
          </a:xfrm>
          <a:custGeom>
            <a:avLst/>
            <a:gdLst/>
            <a:ahLst/>
            <a:cxnLst/>
            <a:rect l="l" t="t" r="r" b="b"/>
            <a:pathLst>
              <a:path w="18599481" h="18599481">
                <a:moveTo>
                  <a:pt x="0" y="0"/>
                </a:moveTo>
                <a:lnTo>
                  <a:pt x="18599480" y="0"/>
                </a:lnTo>
                <a:lnTo>
                  <a:pt x="18599480" y="18599481"/>
                </a:lnTo>
                <a:lnTo>
                  <a:pt x="0" y="18599481"/>
                </a:lnTo>
                <a:lnTo>
                  <a:pt x="0" y="0"/>
                </a:lnTo>
                <a:close/>
              </a:path>
            </a:pathLst>
          </a:custGeom>
          <a:blipFill>
            <a:blip r:embed="rId2">
              <a:alphaModFix amt="31000"/>
            </a:blip>
            <a:stretch>
              <a:fillRect/>
            </a:stretch>
          </a:blipFill>
        </p:spPr>
      </p:sp>
      <p:sp>
        <p:nvSpPr>
          <p:cNvPr id="3" name="TextBox 3"/>
          <p:cNvSpPr txBox="1"/>
          <p:nvPr/>
        </p:nvSpPr>
        <p:spPr>
          <a:xfrm>
            <a:off x="1238355" y="914400"/>
            <a:ext cx="14356109" cy="1599846"/>
          </a:xfrm>
          <a:prstGeom prst="rect">
            <a:avLst/>
          </a:prstGeom>
        </p:spPr>
        <p:txBody>
          <a:bodyPr lIns="0" tIns="0" rIns="0" bIns="0" rtlCol="0" anchor="t">
            <a:spAutoFit/>
          </a:bodyPr>
          <a:lstStyle/>
          <a:p>
            <a:pPr algn="l">
              <a:lnSpc>
                <a:spcPts val="6320"/>
              </a:lnSpc>
              <a:spcBef>
                <a:spcPct val="0"/>
              </a:spcBef>
            </a:pPr>
            <a:r>
              <a:rPr lang="en-US" sz="4514" dirty="0">
                <a:solidFill>
                  <a:srgbClr val="000000"/>
                </a:solidFill>
                <a:latin typeface="Arimo"/>
              </a:rPr>
              <a:t>Posteriormente, en colectivo compartan sus reflexiones a partir de los siguientes ejes:</a:t>
            </a:r>
          </a:p>
        </p:txBody>
      </p:sp>
      <p:sp>
        <p:nvSpPr>
          <p:cNvPr id="4" name="TextBox 4"/>
          <p:cNvSpPr txBox="1"/>
          <p:nvPr/>
        </p:nvSpPr>
        <p:spPr>
          <a:xfrm>
            <a:off x="1238355" y="3052734"/>
            <a:ext cx="15811290" cy="6045983"/>
          </a:xfrm>
          <a:prstGeom prst="rect">
            <a:avLst/>
          </a:prstGeom>
        </p:spPr>
        <p:txBody>
          <a:bodyPr lIns="0" tIns="0" rIns="0" bIns="0" rtlCol="0" anchor="t">
            <a:spAutoFit/>
          </a:bodyPr>
          <a:lstStyle/>
          <a:p>
            <a:pPr marL="818552" lvl="1" indent="-409276" algn="l">
              <a:lnSpc>
                <a:spcPts val="5307"/>
              </a:lnSpc>
              <a:buFont typeface="Arial"/>
              <a:buChar char="•"/>
            </a:pPr>
            <a:r>
              <a:rPr lang="en-US" sz="3791" dirty="0">
                <a:solidFill>
                  <a:srgbClr val="000000"/>
                </a:solidFill>
                <a:latin typeface="Arimo"/>
              </a:rPr>
              <a:t>Reconocimiento de sus capacidades y avances en el diseño y apropiación de Programa analítico.</a:t>
            </a:r>
          </a:p>
          <a:p>
            <a:pPr marL="818552" lvl="1" indent="-409276" algn="l">
              <a:lnSpc>
                <a:spcPts val="5307"/>
              </a:lnSpc>
              <a:buFont typeface="Arial"/>
              <a:buChar char="•"/>
            </a:pPr>
            <a:r>
              <a:rPr lang="en-US" sz="3791" dirty="0">
                <a:solidFill>
                  <a:srgbClr val="000000"/>
                </a:solidFill>
                <a:latin typeface="Arimo"/>
              </a:rPr>
              <a:t>Identificación de los aspectos en los que necesitan profundizar para que el Programa analítico se constituya en el referente que organiza el trabajo pedagógico de cada docente y articula los esfuerzos de toda la escuela en la misma dirección.</a:t>
            </a:r>
          </a:p>
          <a:p>
            <a:pPr marL="818552" lvl="1" indent="-409276" algn="l">
              <a:lnSpc>
                <a:spcPts val="5307"/>
              </a:lnSpc>
              <a:buFont typeface="Arial"/>
              <a:buChar char="•"/>
            </a:pPr>
            <a:r>
              <a:rPr lang="en-US" sz="3791" dirty="0">
                <a:solidFill>
                  <a:srgbClr val="000000"/>
                </a:solidFill>
                <a:latin typeface="Arimo"/>
              </a:rPr>
              <a:t>Evaluación del desarrollo de proyectos en el aula, la escuela y la comunidad.</a:t>
            </a:r>
          </a:p>
          <a:p>
            <a:pPr marL="818552" lvl="1" indent="-409276" algn="l">
              <a:lnSpc>
                <a:spcPts val="5307"/>
              </a:lnSpc>
              <a:buFont typeface="Arial"/>
              <a:buChar char="•"/>
            </a:pPr>
            <a:r>
              <a:rPr lang="en-US" sz="3791" dirty="0">
                <a:solidFill>
                  <a:srgbClr val="000000"/>
                </a:solidFill>
                <a:latin typeface="Arimo"/>
              </a:rPr>
              <a:t>Uso de los LTG o materiales educativos con los que cuenta el nivel.</a:t>
            </a:r>
          </a:p>
        </p:txBody>
      </p:sp>
      <p:grpSp>
        <p:nvGrpSpPr>
          <p:cNvPr id="5" name="Group 5"/>
          <p:cNvGrpSpPr/>
          <p:nvPr/>
        </p:nvGrpSpPr>
        <p:grpSpPr>
          <a:xfrm>
            <a:off x="16096549" y="208942"/>
            <a:ext cx="1906191" cy="1639516"/>
            <a:chOff x="0" y="0"/>
            <a:chExt cx="2541588" cy="2186022"/>
          </a:xfrm>
        </p:grpSpPr>
        <p:sp>
          <p:nvSpPr>
            <p:cNvPr id="6" name="Freeform 6"/>
            <p:cNvSpPr/>
            <p:nvPr/>
          </p:nvSpPr>
          <p:spPr>
            <a:xfrm>
              <a:off x="267318" y="0"/>
              <a:ext cx="2006952" cy="2006952"/>
            </a:xfrm>
            <a:custGeom>
              <a:avLst/>
              <a:gdLst/>
              <a:ahLst/>
              <a:cxnLst/>
              <a:rect l="l" t="t" r="r" b="b"/>
              <a:pathLst>
                <a:path w="2006952" h="2006952">
                  <a:moveTo>
                    <a:pt x="0" y="0"/>
                  </a:moveTo>
                  <a:lnTo>
                    <a:pt x="2006952" y="0"/>
                  </a:lnTo>
                  <a:lnTo>
                    <a:pt x="2006952" y="2006952"/>
                  </a:lnTo>
                  <a:lnTo>
                    <a:pt x="0" y="2006952"/>
                  </a:lnTo>
                  <a:lnTo>
                    <a:pt x="0" y="0"/>
                  </a:lnTo>
                  <a:close/>
                </a:path>
              </a:pathLst>
            </a:custGeom>
            <a:blipFill>
              <a:blip r:embed="rId3"/>
              <a:stretch>
                <a:fillRect/>
              </a:stretch>
            </a:blipFill>
          </p:spPr>
        </p:sp>
        <p:sp>
          <p:nvSpPr>
            <p:cNvPr id="7" name="TextBox 7"/>
            <p:cNvSpPr txBox="1"/>
            <p:nvPr/>
          </p:nvSpPr>
          <p:spPr>
            <a:xfrm>
              <a:off x="0" y="1770732"/>
              <a:ext cx="2541588" cy="415290"/>
            </a:xfrm>
            <a:prstGeom prst="rect">
              <a:avLst/>
            </a:prstGeom>
          </p:spPr>
          <p:txBody>
            <a:bodyPr lIns="0" tIns="0" rIns="0" bIns="0" rtlCol="0" anchor="t">
              <a:spAutoFit/>
            </a:bodyPr>
            <a:lstStyle/>
            <a:p>
              <a:pPr algn="ctr">
                <a:lnSpc>
                  <a:spcPts val="2520"/>
                </a:lnSpc>
              </a:pPr>
              <a:r>
                <a:rPr lang="en-US" sz="1800">
                  <a:solidFill>
                    <a:srgbClr val="000000"/>
                  </a:solidFill>
                  <a:latin typeface="Arimo"/>
                </a:rPr>
                <a:t>docentesaldia.com</a:t>
              </a:r>
            </a:p>
          </p:txBody>
        </p:sp>
      </p:grpSp>
      <p:sp>
        <p:nvSpPr>
          <p:cNvPr id="8" name="Freeform 8"/>
          <p:cNvSpPr/>
          <p:nvPr/>
        </p:nvSpPr>
        <p:spPr>
          <a:xfrm rot="-5400000">
            <a:off x="-4459697" y="4975698"/>
            <a:ext cx="10392876" cy="229728"/>
          </a:xfrm>
          <a:custGeom>
            <a:avLst/>
            <a:gdLst/>
            <a:ahLst/>
            <a:cxnLst/>
            <a:rect l="l" t="t" r="r" b="b"/>
            <a:pathLst>
              <a:path w="10392876" h="229728">
                <a:moveTo>
                  <a:pt x="0" y="0"/>
                </a:moveTo>
                <a:lnTo>
                  <a:pt x="10392876" y="0"/>
                </a:lnTo>
                <a:lnTo>
                  <a:pt x="10392876" y="229728"/>
                </a:lnTo>
                <a:lnTo>
                  <a:pt x="0" y="229728"/>
                </a:lnTo>
                <a:lnTo>
                  <a:pt x="0" y="0"/>
                </a:lnTo>
                <a:close/>
              </a:path>
            </a:pathLst>
          </a:custGeom>
          <a:blipFill>
            <a:blip r:embed="rId4"/>
            <a:stretch>
              <a:fillRect/>
            </a:stretch>
          </a:blipFill>
        </p:spPr>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5740" y="-201024"/>
            <a:ext cx="18599481" cy="18599481"/>
          </a:xfrm>
          <a:custGeom>
            <a:avLst/>
            <a:gdLst/>
            <a:ahLst/>
            <a:cxnLst/>
            <a:rect l="l" t="t" r="r" b="b"/>
            <a:pathLst>
              <a:path w="18599481" h="18599481">
                <a:moveTo>
                  <a:pt x="0" y="0"/>
                </a:moveTo>
                <a:lnTo>
                  <a:pt x="18599480" y="0"/>
                </a:lnTo>
                <a:lnTo>
                  <a:pt x="18599480" y="18599481"/>
                </a:lnTo>
                <a:lnTo>
                  <a:pt x="0" y="18599481"/>
                </a:lnTo>
                <a:lnTo>
                  <a:pt x="0" y="0"/>
                </a:lnTo>
                <a:close/>
              </a:path>
            </a:pathLst>
          </a:custGeom>
          <a:blipFill>
            <a:blip r:embed="rId2">
              <a:alphaModFix amt="31000"/>
            </a:blip>
            <a:stretch>
              <a:fillRect/>
            </a:stretch>
          </a:blipFill>
        </p:spPr>
      </p:sp>
      <p:sp>
        <p:nvSpPr>
          <p:cNvPr id="3" name="TextBox 3"/>
          <p:cNvSpPr txBox="1"/>
          <p:nvPr/>
        </p:nvSpPr>
        <p:spPr>
          <a:xfrm>
            <a:off x="2052366" y="1961481"/>
            <a:ext cx="14832973" cy="6134337"/>
          </a:xfrm>
          <a:prstGeom prst="rect">
            <a:avLst/>
          </a:prstGeom>
        </p:spPr>
        <p:txBody>
          <a:bodyPr lIns="0" tIns="0" rIns="0" bIns="0" rtlCol="0" anchor="t">
            <a:spAutoFit/>
          </a:bodyPr>
          <a:lstStyle/>
          <a:p>
            <a:pPr algn="l">
              <a:lnSpc>
                <a:spcPts val="6924"/>
              </a:lnSpc>
              <a:spcBef>
                <a:spcPct val="0"/>
              </a:spcBef>
            </a:pPr>
            <a:r>
              <a:rPr lang="en-US" sz="4946" dirty="0">
                <a:solidFill>
                  <a:srgbClr val="000000"/>
                </a:solidFill>
                <a:latin typeface="Arimo"/>
              </a:rPr>
              <a:t>Registren las conclusiones de esta valoración pues les servirán para tomar decisiones que les permitan mejorar el proceso de construcción de su Programa analítico para el próximo ciclo escolar, la elaboración y el desarrollo de proyectos en un currículo integrado y un uso pertinente de los LTG o materiales educativos con los que cuenta el nivel.</a:t>
            </a:r>
          </a:p>
        </p:txBody>
      </p:sp>
      <p:grpSp>
        <p:nvGrpSpPr>
          <p:cNvPr id="4" name="Group 4"/>
          <p:cNvGrpSpPr/>
          <p:nvPr/>
        </p:nvGrpSpPr>
        <p:grpSpPr>
          <a:xfrm>
            <a:off x="15932243" y="8438542"/>
            <a:ext cx="1906191" cy="1639516"/>
            <a:chOff x="0" y="0"/>
            <a:chExt cx="2541588" cy="2186022"/>
          </a:xfrm>
        </p:grpSpPr>
        <p:sp>
          <p:nvSpPr>
            <p:cNvPr id="5" name="Freeform 5"/>
            <p:cNvSpPr/>
            <p:nvPr/>
          </p:nvSpPr>
          <p:spPr>
            <a:xfrm>
              <a:off x="267318" y="0"/>
              <a:ext cx="2006952" cy="2006952"/>
            </a:xfrm>
            <a:custGeom>
              <a:avLst/>
              <a:gdLst/>
              <a:ahLst/>
              <a:cxnLst/>
              <a:rect l="l" t="t" r="r" b="b"/>
              <a:pathLst>
                <a:path w="2006952" h="2006952">
                  <a:moveTo>
                    <a:pt x="0" y="0"/>
                  </a:moveTo>
                  <a:lnTo>
                    <a:pt x="2006952" y="0"/>
                  </a:lnTo>
                  <a:lnTo>
                    <a:pt x="2006952" y="2006952"/>
                  </a:lnTo>
                  <a:lnTo>
                    <a:pt x="0" y="2006952"/>
                  </a:lnTo>
                  <a:lnTo>
                    <a:pt x="0" y="0"/>
                  </a:lnTo>
                  <a:close/>
                </a:path>
              </a:pathLst>
            </a:custGeom>
            <a:blipFill>
              <a:blip r:embed="rId3"/>
              <a:stretch>
                <a:fillRect/>
              </a:stretch>
            </a:blipFill>
          </p:spPr>
        </p:sp>
        <p:sp>
          <p:nvSpPr>
            <p:cNvPr id="6" name="TextBox 6"/>
            <p:cNvSpPr txBox="1"/>
            <p:nvPr/>
          </p:nvSpPr>
          <p:spPr>
            <a:xfrm>
              <a:off x="0" y="1770732"/>
              <a:ext cx="2541588" cy="415290"/>
            </a:xfrm>
            <a:prstGeom prst="rect">
              <a:avLst/>
            </a:prstGeom>
          </p:spPr>
          <p:txBody>
            <a:bodyPr lIns="0" tIns="0" rIns="0" bIns="0" rtlCol="0" anchor="t">
              <a:spAutoFit/>
            </a:bodyPr>
            <a:lstStyle/>
            <a:p>
              <a:pPr algn="ctr">
                <a:lnSpc>
                  <a:spcPts val="2520"/>
                </a:lnSpc>
              </a:pPr>
              <a:r>
                <a:rPr lang="en-US" sz="1800">
                  <a:solidFill>
                    <a:srgbClr val="000000"/>
                  </a:solidFill>
                  <a:latin typeface="Arimo"/>
                </a:rPr>
                <a:t>docentesaldia.com</a:t>
              </a:r>
            </a:p>
          </p:txBody>
        </p:sp>
      </p:grpSp>
      <p:sp>
        <p:nvSpPr>
          <p:cNvPr id="7" name="Freeform 7"/>
          <p:cNvSpPr/>
          <p:nvPr/>
        </p:nvSpPr>
        <p:spPr>
          <a:xfrm rot="-5400000">
            <a:off x="-4459697" y="4975698"/>
            <a:ext cx="10392876" cy="229728"/>
          </a:xfrm>
          <a:custGeom>
            <a:avLst/>
            <a:gdLst/>
            <a:ahLst/>
            <a:cxnLst/>
            <a:rect l="l" t="t" r="r" b="b"/>
            <a:pathLst>
              <a:path w="10392876" h="229728">
                <a:moveTo>
                  <a:pt x="0" y="0"/>
                </a:moveTo>
                <a:lnTo>
                  <a:pt x="10392876" y="0"/>
                </a:lnTo>
                <a:lnTo>
                  <a:pt x="10392876" y="229728"/>
                </a:lnTo>
                <a:lnTo>
                  <a:pt x="0" y="229728"/>
                </a:lnTo>
                <a:lnTo>
                  <a:pt x="0" y="0"/>
                </a:lnTo>
                <a:close/>
              </a:path>
            </a:pathLst>
          </a:custGeom>
          <a:blipFill>
            <a:blip r:embed="rId4"/>
            <a:stretch>
              <a:fillRect/>
            </a:stretch>
          </a:blipFill>
        </p:spPr>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5740" y="-201024"/>
            <a:ext cx="18599481" cy="18599481"/>
          </a:xfrm>
          <a:custGeom>
            <a:avLst/>
            <a:gdLst/>
            <a:ahLst/>
            <a:cxnLst/>
            <a:rect l="l" t="t" r="r" b="b"/>
            <a:pathLst>
              <a:path w="18599481" h="18599481">
                <a:moveTo>
                  <a:pt x="0" y="0"/>
                </a:moveTo>
                <a:lnTo>
                  <a:pt x="18599480" y="0"/>
                </a:lnTo>
                <a:lnTo>
                  <a:pt x="18599480" y="18599481"/>
                </a:lnTo>
                <a:lnTo>
                  <a:pt x="0" y="18599481"/>
                </a:lnTo>
                <a:lnTo>
                  <a:pt x="0" y="0"/>
                </a:lnTo>
                <a:close/>
              </a:path>
            </a:pathLst>
          </a:custGeom>
          <a:blipFill>
            <a:blip r:embed="rId2">
              <a:alphaModFix amt="31000"/>
            </a:blip>
            <a:stretch>
              <a:fillRect/>
            </a:stretch>
          </a:blipFill>
        </p:spPr>
      </p:sp>
      <p:sp>
        <p:nvSpPr>
          <p:cNvPr id="3" name="TextBox 3"/>
          <p:cNvSpPr txBox="1"/>
          <p:nvPr/>
        </p:nvSpPr>
        <p:spPr>
          <a:xfrm>
            <a:off x="1553109" y="193330"/>
            <a:ext cx="15181782" cy="835370"/>
          </a:xfrm>
          <a:prstGeom prst="rect">
            <a:avLst/>
          </a:prstGeom>
        </p:spPr>
        <p:txBody>
          <a:bodyPr lIns="0" tIns="0" rIns="0" bIns="0" rtlCol="0" anchor="t">
            <a:spAutoFit/>
          </a:bodyPr>
          <a:lstStyle/>
          <a:p>
            <a:pPr algn="ctr">
              <a:lnSpc>
                <a:spcPts val="6649"/>
              </a:lnSpc>
              <a:spcBef>
                <a:spcPct val="0"/>
              </a:spcBef>
            </a:pPr>
            <a:r>
              <a:rPr lang="en-US" sz="4749" dirty="0">
                <a:solidFill>
                  <a:srgbClr val="000000"/>
                </a:solidFill>
                <a:latin typeface="Arimo Bold"/>
              </a:rPr>
              <a:t>c) Informar a la comunidad los resultados obtenidos </a:t>
            </a:r>
          </a:p>
        </p:txBody>
      </p:sp>
      <p:sp>
        <p:nvSpPr>
          <p:cNvPr id="4" name="TextBox 4"/>
          <p:cNvSpPr txBox="1"/>
          <p:nvPr/>
        </p:nvSpPr>
        <p:spPr>
          <a:xfrm>
            <a:off x="1184440" y="1383108"/>
            <a:ext cx="16230600" cy="3215874"/>
          </a:xfrm>
          <a:prstGeom prst="rect">
            <a:avLst/>
          </a:prstGeom>
        </p:spPr>
        <p:txBody>
          <a:bodyPr lIns="0" tIns="0" rIns="0" bIns="0" rtlCol="0" anchor="t">
            <a:spAutoFit/>
          </a:bodyPr>
          <a:lstStyle/>
          <a:p>
            <a:pPr algn="l">
              <a:lnSpc>
                <a:spcPts val="4229"/>
              </a:lnSpc>
            </a:pPr>
            <a:r>
              <a:rPr lang="en-US" sz="3438" dirty="0">
                <a:solidFill>
                  <a:srgbClr val="000000"/>
                </a:solidFill>
                <a:latin typeface="Arimo"/>
              </a:rPr>
              <a:t>Es importante que las madres, padres de familia o tutores estén al tanto de las acciones que emprende la escuela para la mejora del servicio educativo, así como de los resultados que se alcanzan.</a:t>
            </a:r>
          </a:p>
          <a:p>
            <a:pPr algn="l">
              <a:lnSpc>
                <a:spcPts val="4229"/>
              </a:lnSpc>
            </a:pPr>
            <a:endParaRPr lang="en-US" sz="3438" dirty="0">
              <a:solidFill>
                <a:srgbClr val="000000"/>
              </a:solidFill>
              <a:latin typeface="Arimo"/>
            </a:endParaRPr>
          </a:p>
          <a:p>
            <a:pPr algn="l">
              <a:lnSpc>
                <a:spcPts val="4229"/>
              </a:lnSpc>
            </a:pPr>
            <a:r>
              <a:rPr lang="en-US" sz="3438" dirty="0">
                <a:solidFill>
                  <a:srgbClr val="000000"/>
                </a:solidFill>
                <a:latin typeface="Arimo"/>
              </a:rPr>
              <a:t>Tomen acuerdos acerca de qué informar y cómo comunicar a la comunidad escolar los resultados de su escuela, consideren:</a:t>
            </a:r>
          </a:p>
        </p:txBody>
      </p:sp>
      <p:sp>
        <p:nvSpPr>
          <p:cNvPr id="5" name="TextBox 5"/>
          <p:cNvSpPr txBox="1"/>
          <p:nvPr/>
        </p:nvSpPr>
        <p:spPr>
          <a:xfrm>
            <a:off x="851605" y="5446707"/>
            <a:ext cx="17259300" cy="2383268"/>
          </a:xfrm>
          <a:prstGeom prst="rect">
            <a:avLst/>
          </a:prstGeom>
        </p:spPr>
        <p:txBody>
          <a:bodyPr lIns="0" tIns="0" rIns="0" bIns="0" rtlCol="0" anchor="t">
            <a:spAutoFit/>
          </a:bodyPr>
          <a:lstStyle/>
          <a:p>
            <a:pPr marL="725767" lvl="1" indent="-362883" algn="l">
              <a:lnSpc>
                <a:spcPts val="4706"/>
              </a:lnSpc>
              <a:buFont typeface="Arial"/>
              <a:buChar char="•"/>
            </a:pPr>
            <a:r>
              <a:rPr lang="en-US" sz="3361" dirty="0">
                <a:solidFill>
                  <a:srgbClr val="000000"/>
                </a:solidFill>
                <a:latin typeface="Arimo"/>
              </a:rPr>
              <a:t>La información que es relevante dar a conocer para que todas y todos los integrantes de la comunidad conozcan lo que se ha hecho y logrado en este ciclo escolar.</a:t>
            </a:r>
          </a:p>
          <a:p>
            <a:pPr marL="725767" lvl="1" indent="-362883" algn="l">
              <a:lnSpc>
                <a:spcPts val="4706"/>
              </a:lnSpc>
              <a:buFont typeface="Arial"/>
              <a:buChar char="•"/>
            </a:pPr>
            <a:r>
              <a:rPr lang="en-US" sz="3361" dirty="0">
                <a:solidFill>
                  <a:srgbClr val="000000"/>
                </a:solidFill>
                <a:latin typeface="Arimo"/>
              </a:rPr>
              <a:t>Los responsables de recabar la información y presentarla a la comunidad.</a:t>
            </a:r>
          </a:p>
          <a:p>
            <a:pPr marL="725767" lvl="1" indent="-362883" algn="l">
              <a:lnSpc>
                <a:spcPts val="4706"/>
              </a:lnSpc>
              <a:buFont typeface="Arial"/>
              <a:buChar char="•"/>
            </a:pPr>
            <a:r>
              <a:rPr lang="en-US" sz="3361" dirty="0">
                <a:solidFill>
                  <a:srgbClr val="000000"/>
                </a:solidFill>
                <a:latin typeface="Arimo"/>
              </a:rPr>
              <a:t>Las fechas, formas o espacios en los que darán a conocer los resultados.</a:t>
            </a:r>
          </a:p>
        </p:txBody>
      </p:sp>
      <p:sp>
        <p:nvSpPr>
          <p:cNvPr id="6" name="TextBox 6"/>
          <p:cNvSpPr txBox="1"/>
          <p:nvPr/>
        </p:nvSpPr>
        <p:spPr>
          <a:xfrm>
            <a:off x="1184440" y="8779265"/>
            <a:ext cx="17259300" cy="977120"/>
          </a:xfrm>
          <a:prstGeom prst="rect">
            <a:avLst/>
          </a:prstGeom>
        </p:spPr>
        <p:txBody>
          <a:bodyPr lIns="0" tIns="0" rIns="0" bIns="0" rtlCol="0" anchor="t">
            <a:spAutoFit/>
          </a:bodyPr>
          <a:lstStyle/>
          <a:p>
            <a:pPr algn="l">
              <a:lnSpc>
                <a:spcPts val="3782"/>
              </a:lnSpc>
            </a:pPr>
            <a:r>
              <a:rPr lang="en-US" sz="3438" dirty="0">
                <a:solidFill>
                  <a:srgbClr val="000000"/>
                </a:solidFill>
                <a:latin typeface="Arimo"/>
              </a:rPr>
              <a:t>Definan a partir de lo dialogado, su estrategia para comunicar los resultados a la comunidad escolar, apóyense en el Comité de Planeación y Evaluación de la escuela.</a:t>
            </a:r>
          </a:p>
        </p:txBody>
      </p:sp>
      <p:grpSp>
        <p:nvGrpSpPr>
          <p:cNvPr id="7" name="Group 7"/>
          <p:cNvGrpSpPr/>
          <p:nvPr/>
        </p:nvGrpSpPr>
        <p:grpSpPr>
          <a:xfrm>
            <a:off x="16306205" y="6681203"/>
            <a:ext cx="1906191" cy="1639516"/>
            <a:chOff x="0" y="0"/>
            <a:chExt cx="2541588" cy="2186022"/>
          </a:xfrm>
        </p:grpSpPr>
        <p:sp>
          <p:nvSpPr>
            <p:cNvPr id="8" name="Freeform 8"/>
            <p:cNvSpPr/>
            <p:nvPr/>
          </p:nvSpPr>
          <p:spPr>
            <a:xfrm>
              <a:off x="267318" y="0"/>
              <a:ext cx="2006952" cy="2006952"/>
            </a:xfrm>
            <a:custGeom>
              <a:avLst/>
              <a:gdLst/>
              <a:ahLst/>
              <a:cxnLst/>
              <a:rect l="l" t="t" r="r" b="b"/>
              <a:pathLst>
                <a:path w="2006952" h="2006952">
                  <a:moveTo>
                    <a:pt x="0" y="0"/>
                  </a:moveTo>
                  <a:lnTo>
                    <a:pt x="2006952" y="0"/>
                  </a:lnTo>
                  <a:lnTo>
                    <a:pt x="2006952" y="2006952"/>
                  </a:lnTo>
                  <a:lnTo>
                    <a:pt x="0" y="2006952"/>
                  </a:lnTo>
                  <a:lnTo>
                    <a:pt x="0" y="0"/>
                  </a:lnTo>
                  <a:close/>
                </a:path>
              </a:pathLst>
            </a:custGeom>
            <a:blipFill>
              <a:blip r:embed="rId3"/>
              <a:stretch>
                <a:fillRect/>
              </a:stretch>
            </a:blipFill>
          </p:spPr>
        </p:sp>
        <p:sp>
          <p:nvSpPr>
            <p:cNvPr id="9" name="TextBox 9"/>
            <p:cNvSpPr txBox="1"/>
            <p:nvPr/>
          </p:nvSpPr>
          <p:spPr>
            <a:xfrm>
              <a:off x="0" y="1770732"/>
              <a:ext cx="2541588" cy="415290"/>
            </a:xfrm>
            <a:prstGeom prst="rect">
              <a:avLst/>
            </a:prstGeom>
          </p:spPr>
          <p:txBody>
            <a:bodyPr lIns="0" tIns="0" rIns="0" bIns="0" rtlCol="0" anchor="t">
              <a:spAutoFit/>
            </a:bodyPr>
            <a:lstStyle/>
            <a:p>
              <a:pPr algn="ctr">
                <a:lnSpc>
                  <a:spcPts val="2520"/>
                </a:lnSpc>
              </a:pPr>
              <a:r>
                <a:rPr lang="en-US" sz="1800">
                  <a:solidFill>
                    <a:srgbClr val="000000"/>
                  </a:solidFill>
                  <a:latin typeface="Arimo"/>
                </a:rPr>
                <a:t>docentesaldia.com</a:t>
              </a:r>
            </a:p>
          </p:txBody>
        </p:sp>
      </p:grpSp>
      <p:sp>
        <p:nvSpPr>
          <p:cNvPr id="10" name="Freeform 10"/>
          <p:cNvSpPr/>
          <p:nvPr/>
        </p:nvSpPr>
        <p:spPr>
          <a:xfrm rot="-5400000">
            <a:off x="-4459697" y="4975698"/>
            <a:ext cx="10392876" cy="229728"/>
          </a:xfrm>
          <a:custGeom>
            <a:avLst/>
            <a:gdLst/>
            <a:ahLst/>
            <a:cxnLst/>
            <a:rect l="l" t="t" r="r" b="b"/>
            <a:pathLst>
              <a:path w="10392876" h="229728">
                <a:moveTo>
                  <a:pt x="0" y="0"/>
                </a:moveTo>
                <a:lnTo>
                  <a:pt x="10392876" y="0"/>
                </a:lnTo>
                <a:lnTo>
                  <a:pt x="10392876" y="229728"/>
                </a:lnTo>
                <a:lnTo>
                  <a:pt x="0" y="229728"/>
                </a:lnTo>
                <a:lnTo>
                  <a:pt x="0" y="0"/>
                </a:lnTo>
                <a:close/>
              </a:path>
            </a:pathLst>
          </a:custGeom>
          <a:blipFill>
            <a:blip r:embed="rId4"/>
            <a:stretch>
              <a:fillRect/>
            </a:stretch>
          </a:blipFill>
        </p:spPr>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5740" y="-201024"/>
            <a:ext cx="18599481" cy="18599481"/>
          </a:xfrm>
          <a:custGeom>
            <a:avLst/>
            <a:gdLst/>
            <a:ahLst/>
            <a:cxnLst/>
            <a:rect l="l" t="t" r="r" b="b"/>
            <a:pathLst>
              <a:path w="18599481" h="18599481">
                <a:moveTo>
                  <a:pt x="0" y="0"/>
                </a:moveTo>
                <a:lnTo>
                  <a:pt x="18599480" y="0"/>
                </a:lnTo>
                <a:lnTo>
                  <a:pt x="18599480" y="18599481"/>
                </a:lnTo>
                <a:lnTo>
                  <a:pt x="0" y="18599481"/>
                </a:lnTo>
                <a:lnTo>
                  <a:pt x="0" y="0"/>
                </a:lnTo>
                <a:close/>
              </a:path>
            </a:pathLst>
          </a:custGeom>
          <a:blipFill>
            <a:blip r:embed="rId2">
              <a:alphaModFix amt="31000"/>
            </a:blip>
            <a:stretch>
              <a:fillRect/>
            </a:stretch>
          </a:blipFill>
        </p:spPr>
      </p:sp>
      <p:sp>
        <p:nvSpPr>
          <p:cNvPr id="3" name="TextBox 3"/>
          <p:cNvSpPr txBox="1"/>
          <p:nvPr/>
        </p:nvSpPr>
        <p:spPr>
          <a:xfrm>
            <a:off x="1498524" y="914400"/>
            <a:ext cx="13447759" cy="871610"/>
          </a:xfrm>
          <a:prstGeom prst="rect">
            <a:avLst/>
          </a:prstGeom>
        </p:spPr>
        <p:txBody>
          <a:bodyPr lIns="0" tIns="0" rIns="0" bIns="0" rtlCol="0" anchor="t">
            <a:spAutoFit/>
          </a:bodyPr>
          <a:lstStyle/>
          <a:p>
            <a:pPr algn="ctr">
              <a:lnSpc>
                <a:spcPts val="6983"/>
              </a:lnSpc>
              <a:spcBef>
                <a:spcPct val="0"/>
              </a:spcBef>
            </a:pPr>
            <a:r>
              <a:rPr lang="en-US" sz="4988" dirty="0">
                <a:solidFill>
                  <a:srgbClr val="000000"/>
                </a:solidFill>
                <a:latin typeface="Arimo Bold"/>
              </a:rPr>
              <a:t>d) Actividades de organización de la escuela</a:t>
            </a:r>
          </a:p>
        </p:txBody>
      </p:sp>
      <p:sp>
        <p:nvSpPr>
          <p:cNvPr id="4" name="TextBox 4"/>
          <p:cNvSpPr txBox="1"/>
          <p:nvPr/>
        </p:nvSpPr>
        <p:spPr>
          <a:xfrm>
            <a:off x="2014660" y="3028542"/>
            <a:ext cx="13917583" cy="4115616"/>
          </a:xfrm>
          <a:prstGeom prst="rect">
            <a:avLst/>
          </a:prstGeom>
        </p:spPr>
        <p:txBody>
          <a:bodyPr lIns="0" tIns="0" rIns="0" bIns="0" rtlCol="0" anchor="t">
            <a:spAutoFit/>
          </a:bodyPr>
          <a:lstStyle/>
          <a:p>
            <a:pPr algn="l">
              <a:lnSpc>
                <a:spcPts val="6508"/>
              </a:lnSpc>
              <a:spcBef>
                <a:spcPct val="0"/>
              </a:spcBef>
            </a:pPr>
            <a:r>
              <a:rPr lang="en-US" sz="4648" dirty="0">
                <a:solidFill>
                  <a:srgbClr val="000000"/>
                </a:solidFill>
                <a:latin typeface="Arimo"/>
              </a:rPr>
              <a:t>Si su escuela cuenta con las condiciones para ello, se sugiere que definan los procesos para la entrega de boletas de evaluación o de los certificados, las ceremonias de cierre del ciclo escolar o la asignación de grupos para el siguiente año lectivo.</a:t>
            </a:r>
          </a:p>
        </p:txBody>
      </p:sp>
      <p:grpSp>
        <p:nvGrpSpPr>
          <p:cNvPr id="5" name="Group 5"/>
          <p:cNvGrpSpPr/>
          <p:nvPr/>
        </p:nvGrpSpPr>
        <p:grpSpPr>
          <a:xfrm>
            <a:off x="15932243" y="8438542"/>
            <a:ext cx="1906191" cy="1639516"/>
            <a:chOff x="0" y="0"/>
            <a:chExt cx="2541588" cy="2186022"/>
          </a:xfrm>
        </p:grpSpPr>
        <p:sp>
          <p:nvSpPr>
            <p:cNvPr id="6" name="Freeform 6"/>
            <p:cNvSpPr/>
            <p:nvPr/>
          </p:nvSpPr>
          <p:spPr>
            <a:xfrm>
              <a:off x="267318" y="0"/>
              <a:ext cx="2006952" cy="2006952"/>
            </a:xfrm>
            <a:custGeom>
              <a:avLst/>
              <a:gdLst/>
              <a:ahLst/>
              <a:cxnLst/>
              <a:rect l="l" t="t" r="r" b="b"/>
              <a:pathLst>
                <a:path w="2006952" h="2006952">
                  <a:moveTo>
                    <a:pt x="0" y="0"/>
                  </a:moveTo>
                  <a:lnTo>
                    <a:pt x="2006952" y="0"/>
                  </a:lnTo>
                  <a:lnTo>
                    <a:pt x="2006952" y="2006952"/>
                  </a:lnTo>
                  <a:lnTo>
                    <a:pt x="0" y="2006952"/>
                  </a:lnTo>
                  <a:lnTo>
                    <a:pt x="0" y="0"/>
                  </a:lnTo>
                  <a:close/>
                </a:path>
              </a:pathLst>
            </a:custGeom>
            <a:blipFill>
              <a:blip r:embed="rId3"/>
              <a:stretch>
                <a:fillRect/>
              </a:stretch>
            </a:blipFill>
          </p:spPr>
        </p:sp>
        <p:sp>
          <p:nvSpPr>
            <p:cNvPr id="7" name="TextBox 7"/>
            <p:cNvSpPr txBox="1"/>
            <p:nvPr/>
          </p:nvSpPr>
          <p:spPr>
            <a:xfrm>
              <a:off x="0" y="1770732"/>
              <a:ext cx="2541588" cy="415290"/>
            </a:xfrm>
            <a:prstGeom prst="rect">
              <a:avLst/>
            </a:prstGeom>
          </p:spPr>
          <p:txBody>
            <a:bodyPr lIns="0" tIns="0" rIns="0" bIns="0" rtlCol="0" anchor="t">
              <a:spAutoFit/>
            </a:bodyPr>
            <a:lstStyle/>
            <a:p>
              <a:pPr algn="ctr">
                <a:lnSpc>
                  <a:spcPts val="2520"/>
                </a:lnSpc>
              </a:pPr>
              <a:r>
                <a:rPr lang="en-US" sz="1800">
                  <a:solidFill>
                    <a:srgbClr val="000000"/>
                  </a:solidFill>
                  <a:latin typeface="Arimo"/>
                </a:rPr>
                <a:t>docentesaldia.com</a:t>
              </a:r>
            </a:p>
          </p:txBody>
        </p:sp>
      </p:grpSp>
      <p:sp>
        <p:nvSpPr>
          <p:cNvPr id="8" name="Freeform 8"/>
          <p:cNvSpPr/>
          <p:nvPr/>
        </p:nvSpPr>
        <p:spPr>
          <a:xfrm rot="-5400000">
            <a:off x="-4459697" y="4975698"/>
            <a:ext cx="10392876" cy="229728"/>
          </a:xfrm>
          <a:custGeom>
            <a:avLst/>
            <a:gdLst/>
            <a:ahLst/>
            <a:cxnLst/>
            <a:rect l="l" t="t" r="r" b="b"/>
            <a:pathLst>
              <a:path w="10392876" h="229728">
                <a:moveTo>
                  <a:pt x="0" y="0"/>
                </a:moveTo>
                <a:lnTo>
                  <a:pt x="10392876" y="0"/>
                </a:lnTo>
                <a:lnTo>
                  <a:pt x="10392876" y="229728"/>
                </a:lnTo>
                <a:lnTo>
                  <a:pt x="0" y="229728"/>
                </a:lnTo>
                <a:lnTo>
                  <a:pt x="0" y="0"/>
                </a:lnTo>
                <a:close/>
              </a:path>
            </a:pathLst>
          </a:custGeom>
          <a:blipFill>
            <a:blip r:embed="rId4"/>
            <a:stretch>
              <a:fillRect/>
            </a:stretch>
          </a:blipFill>
        </p:spPr>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5740" y="-201024"/>
            <a:ext cx="18599481" cy="18599481"/>
          </a:xfrm>
          <a:custGeom>
            <a:avLst/>
            <a:gdLst/>
            <a:ahLst/>
            <a:cxnLst/>
            <a:rect l="l" t="t" r="r" b="b"/>
            <a:pathLst>
              <a:path w="18599481" h="18599481">
                <a:moveTo>
                  <a:pt x="0" y="0"/>
                </a:moveTo>
                <a:lnTo>
                  <a:pt x="18599480" y="0"/>
                </a:lnTo>
                <a:lnTo>
                  <a:pt x="18599480" y="18599481"/>
                </a:lnTo>
                <a:lnTo>
                  <a:pt x="0" y="18599481"/>
                </a:lnTo>
                <a:lnTo>
                  <a:pt x="0" y="0"/>
                </a:lnTo>
                <a:close/>
              </a:path>
            </a:pathLst>
          </a:custGeom>
          <a:blipFill>
            <a:blip r:embed="rId2">
              <a:alphaModFix amt="31000"/>
            </a:blip>
            <a:stretch>
              <a:fillRect/>
            </a:stretch>
          </a:blipFill>
        </p:spPr>
      </p:sp>
      <p:sp>
        <p:nvSpPr>
          <p:cNvPr id="3" name="TextBox 3"/>
          <p:cNvSpPr txBox="1"/>
          <p:nvPr/>
        </p:nvSpPr>
        <p:spPr>
          <a:xfrm>
            <a:off x="1239606" y="749196"/>
            <a:ext cx="9903000" cy="678647"/>
          </a:xfrm>
          <a:prstGeom prst="rect">
            <a:avLst/>
          </a:prstGeom>
        </p:spPr>
        <p:txBody>
          <a:bodyPr wrap="square" lIns="0" tIns="0" rIns="0" bIns="0" rtlCol="0" anchor="t">
            <a:spAutoFit/>
          </a:bodyPr>
          <a:lstStyle/>
          <a:p>
            <a:pPr algn="ctr">
              <a:lnSpc>
                <a:spcPts val="5793"/>
              </a:lnSpc>
              <a:spcBef>
                <a:spcPct val="0"/>
              </a:spcBef>
            </a:pPr>
            <a:r>
              <a:rPr lang="en-US" sz="4138" b="1" dirty="0">
                <a:solidFill>
                  <a:srgbClr val="000000"/>
                </a:solidFill>
                <a:latin typeface="Arimo"/>
              </a:rPr>
              <a:t>Preparación del ciclo lectivo 2024-2025</a:t>
            </a:r>
          </a:p>
        </p:txBody>
      </p:sp>
      <p:sp>
        <p:nvSpPr>
          <p:cNvPr id="4" name="TextBox 4"/>
          <p:cNvSpPr txBox="1"/>
          <p:nvPr/>
        </p:nvSpPr>
        <p:spPr>
          <a:xfrm>
            <a:off x="1239606" y="1894817"/>
            <a:ext cx="16230600" cy="3532277"/>
          </a:xfrm>
          <a:prstGeom prst="rect">
            <a:avLst/>
          </a:prstGeom>
        </p:spPr>
        <p:txBody>
          <a:bodyPr lIns="0" tIns="0" rIns="0" bIns="0" rtlCol="0" anchor="t">
            <a:spAutoFit/>
          </a:bodyPr>
          <a:lstStyle/>
          <a:p>
            <a:pPr algn="l">
              <a:lnSpc>
                <a:spcPts val="4661"/>
              </a:lnSpc>
              <a:spcBef>
                <a:spcPct val="0"/>
              </a:spcBef>
            </a:pPr>
            <a:r>
              <a:rPr lang="en-US" sz="3329" dirty="0">
                <a:solidFill>
                  <a:srgbClr val="000000"/>
                </a:solidFill>
                <a:latin typeface="Arimo"/>
              </a:rPr>
              <a:t>Todo lo analizado y discutido en esta sesión, así como la información que deriva de ella son un insumo que deberán considerar para el inicio del próximo ciclo escolar.</a:t>
            </a:r>
          </a:p>
          <a:p>
            <a:pPr algn="l">
              <a:lnSpc>
                <a:spcPts val="4661"/>
              </a:lnSpc>
              <a:spcBef>
                <a:spcPct val="0"/>
              </a:spcBef>
            </a:pPr>
            <a:endParaRPr lang="en-US" sz="3329" dirty="0">
              <a:solidFill>
                <a:srgbClr val="000000"/>
              </a:solidFill>
              <a:latin typeface="Arimo"/>
            </a:endParaRPr>
          </a:p>
          <a:p>
            <a:pPr algn="l">
              <a:lnSpc>
                <a:spcPts val="4661"/>
              </a:lnSpc>
              <a:spcBef>
                <a:spcPct val="0"/>
              </a:spcBef>
            </a:pPr>
            <a:r>
              <a:rPr lang="en-US" sz="3329" dirty="0">
                <a:solidFill>
                  <a:srgbClr val="000000"/>
                </a:solidFill>
                <a:latin typeface="Arimo"/>
              </a:rPr>
              <a:t>Uno de los elementos relevantes de cada inicio de ciclo es el diagnóstico socioeducativo de la escuela, por lo que es importante que a partir de los resultados obtenidos y lo analizado hasta ahora se cuente con información acerca de:</a:t>
            </a:r>
          </a:p>
        </p:txBody>
      </p:sp>
      <p:sp>
        <p:nvSpPr>
          <p:cNvPr id="5" name="TextBox 5"/>
          <p:cNvSpPr txBox="1"/>
          <p:nvPr/>
        </p:nvSpPr>
        <p:spPr>
          <a:xfrm>
            <a:off x="1239606" y="5668107"/>
            <a:ext cx="16754657" cy="4113643"/>
          </a:xfrm>
          <a:prstGeom prst="rect">
            <a:avLst/>
          </a:prstGeom>
        </p:spPr>
        <p:txBody>
          <a:bodyPr lIns="0" tIns="0" rIns="0" bIns="0" rtlCol="0" anchor="t">
            <a:spAutoFit/>
          </a:bodyPr>
          <a:lstStyle/>
          <a:p>
            <a:pPr marL="717363" lvl="1" indent="-358682" algn="l">
              <a:lnSpc>
                <a:spcPts val="4651"/>
              </a:lnSpc>
              <a:buFont typeface="Arial"/>
              <a:buChar char="•"/>
            </a:pPr>
            <a:r>
              <a:rPr lang="en-US" sz="3322" dirty="0">
                <a:solidFill>
                  <a:srgbClr val="000000"/>
                </a:solidFill>
                <a:latin typeface="Arimo"/>
              </a:rPr>
              <a:t>Los resultados de aprendizaje de cada grupo, de ser posible de cada alumna o alumno, que sirva como base para la o el docente que los atenderá en el siguiente grado.</a:t>
            </a:r>
          </a:p>
          <a:p>
            <a:pPr marL="717363" lvl="1" indent="-358682" algn="l">
              <a:lnSpc>
                <a:spcPts val="4651"/>
              </a:lnSpc>
              <a:buFont typeface="Arial"/>
              <a:buChar char="•"/>
            </a:pPr>
            <a:r>
              <a:rPr lang="en-US" sz="3322" dirty="0">
                <a:solidFill>
                  <a:srgbClr val="000000"/>
                </a:solidFill>
                <a:latin typeface="Arimo"/>
              </a:rPr>
              <a:t>Las y los estudiantes que requieren mayor apoyo y los tipos de apoyo que necesitan.</a:t>
            </a:r>
          </a:p>
          <a:p>
            <a:pPr marL="717363" lvl="1" indent="-358682" algn="l">
              <a:lnSpc>
                <a:spcPts val="4651"/>
              </a:lnSpc>
              <a:buFont typeface="Arial"/>
              <a:buChar char="•"/>
            </a:pPr>
            <a:r>
              <a:rPr lang="en-US" sz="3322" dirty="0">
                <a:solidFill>
                  <a:srgbClr val="000000"/>
                </a:solidFill>
                <a:latin typeface="Arimo"/>
              </a:rPr>
              <a:t>Las necesidades de acompañamiento del colectivo o de ser posible de cada docente con respecto a la propuesta del Plan de Estudio 2022 para que sus prácticas de enseñanza estén alineadas.</a:t>
            </a:r>
          </a:p>
        </p:txBody>
      </p:sp>
      <p:grpSp>
        <p:nvGrpSpPr>
          <p:cNvPr id="6" name="Group 6"/>
          <p:cNvGrpSpPr/>
          <p:nvPr/>
        </p:nvGrpSpPr>
        <p:grpSpPr>
          <a:xfrm>
            <a:off x="16381809" y="0"/>
            <a:ext cx="1906191" cy="1639516"/>
            <a:chOff x="0" y="0"/>
            <a:chExt cx="2541588" cy="2186022"/>
          </a:xfrm>
        </p:grpSpPr>
        <p:sp>
          <p:nvSpPr>
            <p:cNvPr id="7" name="Freeform 7"/>
            <p:cNvSpPr/>
            <p:nvPr/>
          </p:nvSpPr>
          <p:spPr>
            <a:xfrm>
              <a:off x="267318" y="0"/>
              <a:ext cx="2006952" cy="2006952"/>
            </a:xfrm>
            <a:custGeom>
              <a:avLst/>
              <a:gdLst/>
              <a:ahLst/>
              <a:cxnLst/>
              <a:rect l="l" t="t" r="r" b="b"/>
              <a:pathLst>
                <a:path w="2006952" h="2006952">
                  <a:moveTo>
                    <a:pt x="0" y="0"/>
                  </a:moveTo>
                  <a:lnTo>
                    <a:pt x="2006952" y="0"/>
                  </a:lnTo>
                  <a:lnTo>
                    <a:pt x="2006952" y="2006952"/>
                  </a:lnTo>
                  <a:lnTo>
                    <a:pt x="0" y="2006952"/>
                  </a:lnTo>
                  <a:lnTo>
                    <a:pt x="0" y="0"/>
                  </a:lnTo>
                  <a:close/>
                </a:path>
              </a:pathLst>
            </a:custGeom>
            <a:blipFill>
              <a:blip r:embed="rId3"/>
              <a:stretch>
                <a:fillRect/>
              </a:stretch>
            </a:blipFill>
          </p:spPr>
        </p:sp>
        <p:sp>
          <p:nvSpPr>
            <p:cNvPr id="8" name="TextBox 8"/>
            <p:cNvSpPr txBox="1"/>
            <p:nvPr/>
          </p:nvSpPr>
          <p:spPr>
            <a:xfrm>
              <a:off x="0" y="1770732"/>
              <a:ext cx="2541588" cy="415290"/>
            </a:xfrm>
            <a:prstGeom prst="rect">
              <a:avLst/>
            </a:prstGeom>
          </p:spPr>
          <p:txBody>
            <a:bodyPr lIns="0" tIns="0" rIns="0" bIns="0" rtlCol="0" anchor="t">
              <a:spAutoFit/>
            </a:bodyPr>
            <a:lstStyle/>
            <a:p>
              <a:pPr algn="ctr">
                <a:lnSpc>
                  <a:spcPts val="2520"/>
                </a:lnSpc>
              </a:pPr>
              <a:r>
                <a:rPr lang="en-US" sz="1800">
                  <a:solidFill>
                    <a:srgbClr val="000000"/>
                  </a:solidFill>
                  <a:latin typeface="Arimo"/>
                </a:rPr>
                <a:t>docentesaldia.com</a:t>
              </a:r>
            </a:p>
          </p:txBody>
        </p:sp>
      </p:grpSp>
      <p:sp>
        <p:nvSpPr>
          <p:cNvPr id="9" name="Freeform 9"/>
          <p:cNvSpPr/>
          <p:nvPr/>
        </p:nvSpPr>
        <p:spPr>
          <a:xfrm rot="-5400000">
            <a:off x="-4459697" y="4975698"/>
            <a:ext cx="10392876" cy="229728"/>
          </a:xfrm>
          <a:custGeom>
            <a:avLst/>
            <a:gdLst/>
            <a:ahLst/>
            <a:cxnLst/>
            <a:rect l="l" t="t" r="r" b="b"/>
            <a:pathLst>
              <a:path w="10392876" h="229728">
                <a:moveTo>
                  <a:pt x="0" y="0"/>
                </a:moveTo>
                <a:lnTo>
                  <a:pt x="10392876" y="0"/>
                </a:lnTo>
                <a:lnTo>
                  <a:pt x="10392876" y="229728"/>
                </a:lnTo>
                <a:lnTo>
                  <a:pt x="0" y="229728"/>
                </a:lnTo>
                <a:lnTo>
                  <a:pt x="0" y="0"/>
                </a:lnTo>
                <a:close/>
              </a:path>
            </a:pathLst>
          </a:custGeom>
          <a:blipFill>
            <a:blip r:embed="rId4"/>
            <a:stretch>
              <a:fillRect/>
            </a:stretch>
          </a:blipFill>
        </p:spPr>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5740" y="-201024"/>
            <a:ext cx="18599481" cy="18599481"/>
          </a:xfrm>
          <a:custGeom>
            <a:avLst/>
            <a:gdLst/>
            <a:ahLst/>
            <a:cxnLst/>
            <a:rect l="l" t="t" r="r" b="b"/>
            <a:pathLst>
              <a:path w="18599481" h="18599481">
                <a:moveTo>
                  <a:pt x="0" y="0"/>
                </a:moveTo>
                <a:lnTo>
                  <a:pt x="18599480" y="0"/>
                </a:lnTo>
                <a:lnTo>
                  <a:pt x="18599480" y="18599481"/>
                </a:lnTo>
                <a:lnTo>
                  <a:pt x="0" y="18599481"/>
                </a:lnTo>
                <a:lnTo>
                  <a:pt x="0" y="0"/>
                </a:lnTo>
                <a:close/>
              </a:path>
            </a:pathLst>
          </a:custGeom>
          <a:blipFill>
            <a:blip r:embed="rId2">
              <a:alphaModFix amt="31000"/>
            </a:blip>
            <a:stretch>
              <a:fillRect/>
            </a:stretch>
          </a:blipFill>
        </p:spPr>
      </p:sp>
      <p:sp>
        <p:nvSpPr>
          <p:cNvPr id="3" name="TextBox 3"/>
          <p:cNvSpPr txBox="1"/>
          <p:nvPr/>
        </p:nvSpPr>
        <p:spPr>
          <a:xfrm>
            <a:off x="1028700" y="540393"/>
            <a:ext cx="14498847" cy="1456981"/>
          </a:xfrm>
          <a:prstGeom prst="rect">
            <a:avLst/>
          </a:prstGeom>
        </p:spPr>
        <p:txBody>
          <a:bodyPr lIns="0" tIns="0" rIns="0" bIns="0" rtlCol="0" anchor="t">
            <a:spAutoFit/>
          </a:bodyPr>
          <a:lstStyle/>
          <a:p>
            <a:pPr marL="893515" lvl="1" indent="-446758" algn="l">
              <a:lnSpc>
                <a:spcPts val="5793"/>
              </a:lnSpc>
              <a:buFont typeface="Arial"/>
              <a:buChar char="•"/>
            </a:pPr>
            <a:r>
              <a:rPr lang="en-US" sz="4138" dirty="0">
                <a:solidFill>
                  <a:srgbClr val="000000"/>
                </a:solidFill>
                <a:latin typeface="Arimo"/>
              </a:rPr>
              <a:t>Los ajustes que es necesario realizar al Programa analítico para el siguiente ciclo escolar, por ejemplo:</a:t>
            </a:r>
          </a:p>
        </p:txBody>
      </p:sp>
      <p:sp>
        <p:nvSpPr>
          <p:cNvPr id="4" name="TextBox 4"/>
          <p:cNvSpPr txBox="1"/>
          <p:nvPr/>
        </p:nvSpPr>
        <p:spPr>
          <a:xfrm>
            <a:off x="1607834" y="2406125"/>
            <a:ext cx="16230600" cy="7248183"/>
          </a:xfrm>
          <a:prstGeom prst="rect">
            <a:avLst/>
          </a:prstGeom>
        </p:spPr>
        <p:txBody>
          <a:bodyPr lIns="0" tIns="0" rIns="0" bIns="0" rtlCol="0" anchor="t">
            <a:spAutoFit/>
          </a:bodyPr>
          <a:lstStyle/>
          <a:p>
            <a:pPr algn="l">
              <a:lnSpc>
                <a:spcPts val="4082"/>
              </a:lnSpc>
            </a:pPr>
            <a:r>
              <a:rPr lang="en-US" sz="3489" dirty="0">
                <a:solidFill>
                  <a:srgbClr val="000000"/>
                </a:solidFill>
                <a:latin typeface="Arimo"/>
              </a:rPr>
              <a:t>Temas, situaciones o problemas de la comunidad, de interés para las niñas, niños y adolescentes de su escuela, que pueden utilizar para contextualizar los contenidos.</a:t>
            </a:r>
          </a:p>
          <a:p>
            <a:pPr algn="l">
              <a:lnSpc>
                <a:spcPts val="4082"/>
              </a:lnSpc>
            </a:pPr>
            <a:endParaRPr lang="en-US" sz="3489" dirty="0">
              <a:solidFill>
                <a:srgbClr val="000000"/>
              </a:solidFill>
              <a:latin typeface="Arimo"/>
            </a:endParaRPr>
          </a:p>
          <a:p>
            <a:pPr algn="l">
              <a:lnSpc>
                <a:spcPts val="4082"/>
              </a:lnSpc>
            </a:pPr>
            <a:r>
              <a:rPr lang="en-US" sz="3489" dirty="0">
                <a:solidFill>
                  <a:srgbClr val="000000"/>
                </a:solidFill>
                <a:latin typeface="Arimo"/>
              </a:rPr>
              <a:t>Nuevas posibilidades de integrar contenidos de uno o más campos formativos, a partir de los ejes articuladores.</a:t>
            </a:r>
          </a:p>
          <a:p>
            <a:pPr algn="l">
              <a:lnSpc>
                <a:spcPts val="4082"/>
              </a:lnSpc>
            </a:pPr>
            <a:endParaRPr lang="en-US" sz="3489" dirty="0">
              <a:solidFill>
                <a:srgbClr val="000000"/>
              </a:solidFill>
              <a:latin typeface="Arimo"/>
            </a:endParaRPr>
          </a:p>
          <a:p>
            <a:pPr algn="l">
              <a:lnSpc>
                <a:spcPts val="4082"/>
              </a:lnSpc>
            </a:pPr>
            <a:r>
              <a:rPr lang="en-US" sz="3489" dirty="0">
                <a:solidFill>
                  <a:srgbClr val="000000"/>
                </a:solidFill>
                <a:latin typeface="Arimo"/>
              </a:rPr>
              <a:t>Otras formas de organizar y secuenciar los contenidos, a partir de la experiencia que tuvieron este ciclo escolar en cuanto al tiempo que conlleva su abordaje.</a:t>
            </a:r>
          </a:p>
          <a:p>
            <a:pPr algn="l">
              <a:lnSpc>
                <a:spcPts val="4082"/>
              </a:lnSpc>
            </a:pPr>
            <a:endParaRPr lang="en-US" sz="3489" dirty="0">
              <a:solidFill>
                <a:srgbClr val="000000"/>
              </a:solidFill>
              <a:latin typeface="Arimo"/>
            </a:endParaRPr>
          </a:p>
          <a:p>
            <a:pPr algn="l">
              <a:lnSpc>
                <a:spcPts val="4082"/>
              </a:lnSpc>
            </a:pPr>
            <a:r>
              <a:rPr lang="en-US" sz="3489" dirty="0">
                <a:solidFill>
                  <a:srgbClr val="000000"/>
                </a:solidFill>
                <a:latin typeface="Arimo"/>
              </a:rPr>
              <a:t>Orientaciones sobre evaluación formativa que deben considerar durante la enseñanza.</a:t>
            </a:r>
          </a:p>
          <a:p>
            <a:pPr algn="l">
              <a:lnSpc>
                <a:spcPts val="4082"/>
              </a:lnSpc>
            </a:pPr>
            <a:endParaRPr lang="en-US" sz="3489" dirty="0">
              <a:solidFill>
                <a:srgbClr val="000000"/>
              </a:solidFill>
              <a:latin typeface="Arimo"/>
            </a:endParaRPr>
          </a:p>
          <a:p>
            <a:pPr algn="l">
              <a:lnSpc>
                <a:spcPts val="4082"/>
              </a:lnSpc>
            </a:pPr>
            <a:r>
              <a:rPr lang="en-US" sz="3489" dirty="0">
                <a:solidFill>
                  <a:srgbClr val="000000"/>
                </a:solidFill>
                <a:latin typeface="Arimo"/>
              </a:rPr>
              <a:t>Otros ajustes que consideren pertinentes.</a:t>
            </a:r>
          </a:p>
        </p:txBody>
      </p:sp>
      <p:grpSp>
        <p:nvGrpSpPr>
          <p:cNvPr id="5" name="Group 5"/>
          <p:cNvGrpSpPr/>
          <p:nvPr/>
        </p:nvGrpSpPr>
        <p:grpSpPr>
          <a:xfrm>
            <a:off x="15932243" y="8438542"/>
            <a:ext cx="1906191" cy="1639516"/>
            <a:chOff x="0" y="0"/>
            <a:chExt cx="2541588" cy="2186022"/>
          </a:xfrm>
        </p:grpSpPr>
        <p:sp>
          <p:nvSpPr>
            <p:cNvPr id="6" name="Freeform 6"/>
            <p:cNvSpPr/>
            <p:nvPr/>
          </p:nvSpPr>
          <p:spPr>
            <a:xfrm>
              <a:off x="267318" y="0"/>
              <a:ext cx="2006952" cy="2006952"/>
            </a:xfrm>
            <a:custGeom>
              <a:avLst/>
              <a:gdLst/>
              <a:ahLst/>
              <a:cxnLst/>
              <a:rect l="l" t="t" r="r" b="b"/>
              <a:pathLst>
                <a:path w="2006952" h="2006952">
                  <a:moveTo>
                    <a:pt x="0" y="0"/>
                  </a:moveTo>
                  <a:lnTo>
                    <a:pt x="2006952" y="0"/>
                  </a:lnTo>
                  <a:lnTo>
                    <a:pt x="2006952" y="2006952"/>
                  </a:lnTo>
                  <a:lnTo>
                    <a:pt x="0" y="2006952"/>
                  </a:lnTo>
                  <a:lnTo>
                    <a:pt x="0" y="0"/>
                  </a:lnTo>
                  <a:close/>
                </a:path>
              </a:pathLst>
            </a:custGeom>
            <a:blipFill>
              <a:blip r:embed="rId3"/>
              <a:stretch>
                <a:fillRect/>
              </a:stretch>
            </a:blipFill>
          </p:spPr>
        </p:sp>
        <p:sp>
          <p:nvSpPr>
            <p:cNvPr id="7" name="TextBox 7"/>
            <p:cNvSpPr txBox="1"/>
            <p:nvPr/>
          </p:nvSpPr>
          <p:spPr>
            <a:xfrm>
              <a:off x="0" y="1770732"/>
              <a:ext cx="2541588" cy="415290"/>
            </a:xfrm>
            <a:prstGeom prst="rect">
              <a:avLst/>
            </a:prstGeom>
          </p:spPr>
          <p:txBody>
            <a:bodyPr lIns="0" tIns="0" rIns="0" bIns="0" rtlCol="0" anchor="t">
              <a:spAutoFit/>
            </a:bodyPr>
            <a:lstStyle/>
            <a:p>
              <a:pPr algn="ctr">
                <a:lnSpc>
                  <a:spcPts val="2520"/>
                </a:lnSpc>
              </a:pPr>
              <a:r>
                <a:rPr lang="en-US" sz="1800">
                  <a:solidFill>
                    <a:srgbClr val="000000"/>
                  </a:solidFill>
                  <a:latin typeface="Arimo"/>
                </a:rPr>
                <a:t>docentesaldia.com</a:t>
              </a:r>
            </a:p>
          </p:txBody>
        </p:sp>
      </p:grpSp>
      <p:sp>
        <p:nvSpPr>
          <p:cNvPr id="8" name="Freeform 8"/>
          <p:cNvSpPr/>
          <p:nvPr/>
        </p:nvSpPr>
        <p:spPr>
          <a:xfrm rot="-5400000">
            <a:off x="-4459697" y="4975698"/>
            <a:ext cx="10392876" cy="229728"/>
          </a:xfrm>
          <a:custGeom>
            <a:avLst/>
            <a:gdLst/>
            <a:ahLst/>
            <a:cxnLst/>
            <a:rect l="l" t="t" r="r" b="b"/>
            <a:pathLst>
              <a:path w="10392876" h="229728">
                <a:moveTo>
                  <a:pt x="0" y="0"/>
                </a:moveTo>
                <a:lnTo>
                  <a:pt x="10392876" y="0"/>
                </a:lnTo>
                <a:lnTo>
                  <a:pt x="10392876" y="229728"/>
                </a:lnTo>
                <a:lnTo>
                  <a:pt x="0" y="229728"/>
                </a:lnTo>
                <a:lnTo>
                  <a:pt x="0" y="0"/>
                </a:lnTo>
                <a:close/>
              </a:path>
            </a:pathLst>
          </a:custGeom>
          <a:blipFill>
            <a:blip r:embed="rId4"/>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5740" y="-201024"/>
            <a:ext cx="18599481" cy="18599481"/>
          </a:xfrm>
          <a:custGeom>
            <a:avLst/>
            <a:gdLst/>
            <a:ahLst/>
            <a:cxnLst/>
            <a:rect l="l" t="t" r="r" b="b"/>
            <a:pathLst>
              <a:path w="18599481" h="18599481">
                <a:moveTo>
                  <a:pt x="0" y="0"/>
                </a:moveTo>
                <a:lnTo>
                  <a:pt x="18599480" y="0"/>
                </a:lnTo>
                <a:lnTo>
                  <a:pt x="18599480" y="18599481"/>
                </a:lnTo>
                <a:lnTo>
                  <a:pt x="0" y="18599481"/>
                </a:lnTo>
                <a:lnTo>
                  <a:pt x="0" y="0"/>
                </a:lnTo>
                <a:close/>
              </a:path>
            </a:pathLst>
          </a:custGeom>
          <a:blipFill>
            <a:blip r:embed="rId2">
              <a:alphaModFix amt="31000"/>
            </a:blip>
            <a:stretch>
              <a:fillRect/>
            </a:stretch>
          </a:blipFill>
        </p:spPr>
      </p:sp>
      <p:sp>
        <p:nvSpPr>
          <p:cNvPr id="3" name="TextBox 3"/>
          <p:cNvSpPr txBox="1"/>
          <p:nvPr/>
        </p:nvSpPr>
        <p:spPr>
          <a:xfrm>
            <a:off x="1225971" y="600247"/>
            <a:ext cx="6317829" cy="846386"/>
          </a:xfrm>
          <a:prstGeom prst="rect">
            <a:avLst/>
          </a:prstGeom>
        </p:spPr>
        <p:txBody>
          <a:bodyPr wrap="square" lIns="0" tIns="0" rIns="0" bIns="0" rtlCol="0" anchor="t">
            <a:spAutoFit/>
          </a:bodyPr>
          <a:lstStyle/>
          <a:p>
            <a:pPr algn="ctr">
              <a:lnSpc>
                <a:spcPts val="6634"/>
              </a:lnSpc>
              <a:spcBef>
                <a:spcPct val="0"/>
              </a:spcBef>
            </a:pPr>
            <a:r>
              <a:rPr lang="en-US" sz="4738" dirty="0">
                <a:solidFill>
                  <a:srgbClr val="000000"/>
                </a:solidFill>
                <a:latin typeface="Arimo Bold"/>
              </a:rPr>
              <a:t>Agenda de trabajo</a:t>
            </a:r>
          </a:p>
        </p:txBody>
      </p:sp>
      <p:sp>
        <p:nvSpPr>
          <p:cNvPr id="4" name="TextBox 4"/>
          <p:cNvSpPr txBox="1"/>
          <p:nvPr/>
        </p:nvSpPr>
        <p:spPr>
          <a:xfrm>
            <a:off x="1028700" y="1800397"/>
            <a:ext cx="16230600" cy="7324381"/>
          </a:xfrm>
          <a:prstGeom prst="rect">
            <a:avLst/>
          </a:prstGeom>
        </p:spPr>
        <p:txBody>
          <a:bodyPr lIns="0" tIns="0" rIns="0" bIns="0" rtlCol="0" anchor="t">
            <a:spAutoFit/>
          </a:bodyPr>
          <a:lstStyle/>
          <a:p>
            <a:pPr marL="893515" lvl="1" indent="-446758" algn="l">
              <a:lnSpc>
                <a:spcPts val="5793"/>
              </a:lnSpc>
              <a:buAutoNum type="arabicPeriod"/>
            </a:pPr>
            <a:r>
              <a:rPr lang="en-US" sz="4138" dirty="0">
                <a:solidFill>
                  <a:srgbClr val="000000"/>
                </a:solidFill>
                <a:latin typeface="Arimo"/>
              </a:rPr>
              <a:t>El Programa analítico, la integración curricular, el trabajo por proyectos y la nueva familia de Libros de Texto Gratuitos: el tramado pedagógico de la Nueva Escuela Mexicana. Valoración de avances. </a:t>
            </a:r>
          </a:p>
          <a:p>
            <a:pPr marL="893515" lvl="1" indent="-446758" algn="l">
              <a:lnSpc>
                <a:spcPts val="5793"/>
              </a:lnSpc>
              <a:buAutoNum type="arabicPeriod"/>
            </a:pPr>
            <a:r>
              <a:rPr lang="en-US" sz="4138" dirty="0">
                <a:solidFill>
                  <a:srgbClr val="000000"/>
                </a:solidFill>
                <a:latin typeface="Arimo"/>
              </a:rPr>
              <a:t>Conclusión del ciclo escolar 2023-2024 y preparación del ciclo lectivo 2024-2025. </a:t>
            </a:r>
          </a:p>
          <a:p>
            <a:pPr marL="893515" lvl="1" indent="-446758" algn="l">
              <a:lnSpc>
                <a:spcPts val="5793"/>
              </a:lnSpc>
              <a:buAutoNum type="arabicPeriod"/>
            </a:pPr>
            <a:r>
              <a:rPr lang="en-US" sz="4138" dirty="0">
                <a:solidFill>
                  <a:srgbClr val="000000"/>
                </a:solidFill>
                <a:latin typeface="Arimo"/>
              </a:rPr>
              <a:t>Estrategias Nacionales: Estrategia en el aula. Prevención de adicciones, Estrategia Vida Saludable y Estrategia Nacional de Lectura.</a:t>
            </a:r>
          </a:p>
          <a:p>
            <a:pPr marL="893515" lvl="1" indent="-446758" algn="l">
              <a:lnSpc>
                <a:spcPts val="5793"/>
              </a:lnSpc>
              <a:buAutoNum type="arabicPeriod"/>
            </a:pPr>
            <a:r>
              <a:rPr lang="en-US" sz="4138" dirty="0">
                <a:solidFill>
                  <a:srgbClr val="000000"/>
                </a:solidFill>
                <a:latin typeface="Arimo"/>
              </a:rPr>
              <a:t>Asuntos particulares de la escuela.</a:t>
            </a:r>
          </a:p>
        </p:txBody>
      </p:sp>
      <p:grpSp>
        <p:nvGrpSpPr>
          <p:cNvPr id="5" name="Group 5"/>
          <p:cNvGrpSpPr/>
          <p:nvPr/>
        </p:nvGrpSpPr>
        <p:grpSpPr>
          <a:xfrm>
            <a:off x="15932243" y="8438542"/>
            <a:ext cx="1906191" cy="1639516"/>
            <a:chOff x="0" y="0"/>
            <a:chExt cx="2541588" cy="2186022"/>
          </a:xfrm>
        </p:grpSpPr>
        <p:sp>
          <p:nvSpPr>
            <p:cNvPr id="6" name="Freeform 6"/>
            <p:cNvSpPr/>
            <p:nvPr/>
          </p:nvSpPr>
          <p:spPr>
            <a:xfrm>
              <a:off x="267318" y="0"/>
              <a:ext cx="2006952" cy="2006952"/>
            </a:xfrm>
            <a:custGeom>
              <a:avLst/>
              <a:gdLst/>
              <a:ahLst/>
              <a:cxnLst/>
              <a:rect l="l" t="t" r="r" b="b"/>
              <a:pathLst>
                <a:path w="2006952" h="2006952">
                  <a:moveTo>
                    <a:pt x="0" y="0"/>
                  </a:moveTo>
                  <a:lnTo>
                    <a:pt x="2006952" y="0"/>
                  </a:lnTo>
                  <a:lnTo>
                    <a:pt x="2006952" y="2006952"/>
                  </a:lnTo>
                  <a:lnTo>
                    <a:pt x="0" y="2006952"/>
                  </a:lnTo>
                  <a:lnTo>
                    <a:pt x="0" y="0"/>
                  </a:lnTo>
                  <a:close/>
                </a:path>
              </a:pathLst>
            </a:custGeom>
            <a:blipFill>
              <a:blip r:embed="rId3"/>
              <a:stretch>
                <a:fillRect/>
              </a:stretch>
            </a:blipFill>
          </p:spPr>
        </p:sp>
        <p:sp>
          <p:nvSpPr>
            <p:cNvPr id="7" name="TextBox 7"/>
            <p:cNvSpPr txBox="1"/>
            <p:nvPr/>
          </p:nvSpPr>
          <p:spPr>
            <a:xfrm>
              <a:off x="0" y="1770732"/>
              <a:ext cx="2541588" cy="415290"/>
            </a:xfrm>
            <a:prstGeom prst="rect">
              <a:avLst/>
            </a:prstGeom>
          </p:spPr>
          <p:txBody>
            <a:bodyPr lIns="0" tIns="0" rIns="0" bIns="0" rtlCol="0" anchor="t">
              <a:spAutoFit/>
            </a:bodyPr>
            <a:lstStyle/>
            <a:p>
              <a:pPr algn="ctr">
                <a:lnSpc>
                  <a:spcPts val="2520"/>
                </a:lnSpc>
              </a:pPr>
              <a:r>
                <a:rPr lang="en-US" sz="1800">
                  <a:solidFill>
                    <a:srgbClr val="000000"/>
                  </a:solidFill>
                  <a:latin typeface="Arimo"/>
                </a:rPr>
                <a:t>docentesaldia.com</a:t>
              </a:r>
            </a:p>
          </p:txBody>
        </p:sp>
      </p:grpSp>
      <p:sp>
        <p:nvSpPr>
          <p:cNvPr id="8" name="Freeform 8"/>
          <p:cNvSpPr/>
          <p:nvPr/>
        </p:nvSpPr>
        <p:spPr>
          <a:xfrm rot="-5400000">
            <a:off x="-4459697" y="4975698"/>
            <a:ext cx="10392876" cy="229728"/>
          </a:xfrm>
          <a:custGeom>
            <a:avLst/>
            <a:gdLst/>
            <a:ahLst/>
            <a:cxnLst/>
            <a:rect l="l" t="t" r="r" b="b"/>
            <a:pathLst>
              <a:path w="10392876" h="229728">
                <a:moveTo>
                  <a:pt x="0" y="0"/>
                </a:moveTo>
                <a:lnTo>
                  <a:pt x="10392876" y="0"/>
                </a:lnTo>
                <a:lnTo>
                  <a:pt x="10392876" y="229728"/>
                </a:lnTo>
                <a:lnTo>
                  <a:pt x="0" y="229728"/>
                </a:lnTo>
                <a:lnTo>
                  <a:pt x="0" y="0"/>
                </a:lnTo>
                <a:close/>
              </a:path>
            </a:pathLst>
          </a:custGeom>
          <a:blipFill>
            <a:blip r:embed="rId4"/>
            <a:stretch>
              <a:fillRect/>
            </a:stretch>
          </a:blipFill>
        </p:spPr>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5740" y="-201024"/>
            <a:ext cx="18599481" cy="18599481"/>
          </a:xfrm>
          <a:custGeom>
            <a:avLst/>
            <a:gdLst/>
            <a:ahLst/>
            <a:cxnLst/>
            <a:rect l="l" t="t" r="r" b="b"/>
            <a:pathLst>
              <a:path w="18599481" h="18599481">
                <a:moveTo>
                  <a:pt x="0" y="0"/>
                </a:moveTo>
                <a:lnTo>
                  <a:pt x="18599480" y="0"/>
                </a:lnTo>
                <a:lnTo>
                  <a:pt x="18599480" y="18599481"/>
                </a:lnTo>
                <a:lnTo>
                  <a:pt x="0" y="18599481"/>
                </a:lnTo>
                <a:lnTo>
                  <a:pt x="0" y="0"/>
                </a:lnTo>
                <a:close/>
              </a:path>
            </a:pathLst>
          </a:custGeom>
          <a:blipFill>
            <a:blip r:embed="rId2">
              <a:alphaModFix amt="31000"/>
            </a:blip>
            <a:stretch>
              <a:fillRect/>
            </a:stretch>
          </a:blipFill>
        </p:spPr>
      </p:sp>
      <p:sp>
        <p:nvSpPr>
          <p:cNvPr id="3" name="TextBox 3"/>
          <p:cNvSpPr txBox="1"/>
          <p:nvPr/>
        </p:nvSpPr>
        <p:spPr>
          <a:xfrm>
            <a:off x="1635800" y="812654"/>
            <a:ext cx="7508200" cy="723556"/>
          </a:xfrm>
          <a:prstGeom prst="rect">
            <a:avLst/>
          </a:prstGeom>
        </p:spPr>
        <p:txBody>
          <a:bodyPr lIns="0" tIns="0" rIns="0" bIns="0" rtlCol="0" anchor="t">
            <a:spAutoFit/>
          </a:bodyPr>
          <a:lstStyle/>
          <a:p>
            <a:pPr algn="ctr">
              <a:lnSpc>
                <a:spcPts val="5793"/>
              </a:lnSpc>
              <a:spcBef>
                <a:spcPct val="0"/>
              </a:spcBef>
            </a:pPr>
            <a:r>
              <a:rPr lang="en-US" sz="4138" dirty="0">
                <a:solidFill>
                  <a:srgbClr val="000000"/>
                </a:solidFill>
                <a:latin typeface="Arimo Bold"/>
              </a:rPr>
              <a:t>Calendario escolar 2024-2025 </a:t>
            </a:r>
          </a:p>
        </p:txBody>
      </p:sp>
      <p:sp>
        <p:nvSpPr>
          <p:cNvPr id="4" name="TextBox 4"/>
          <p:cNvSpPr txBox="1"/>
          <p:nvPr/>
        </p:nvSpPr>
        <p:spPr>
          <a:xfrm>
            <a:off x="1325192" y="1958544"/>
            <a:ext cx="16887204" cy="7140172"/>
          </a:xfrm>
          <a:prstGeom prst="rect">
            <a:avLst/>
          </a:prstGeom>
        </p:spPr>
        <p:txBody>
          <a:bodyPr lIns="0" tIns="0" rIns="0" bIns="0" rtlCol="0" anchor="t">
            <a:spAutoFit/>
          </a:bodyPr>
          <a:lstStyle/>
          <a:p>
            <a:pPr algn="l">
              <a:lnSpc>
                <a:spcPts val="4700"/>
              </a:lnSpc>
              <a:spcBef>
                <a:spcPct val="0"/>
              </a:spcBef>
            </a:pPr>
            <a:r>
              <a:rPr lang="en-US" sz="3357" dirty="0">
                <a:solidFill>
                  <a:srgbClr val="000000"/>
                </a:solidFill>
                <a:latin typeface="Arimo"/>
              </a:rPr>
              <a:t>El pasado 10 de junio, la Secretaría de Educación Pública (SEP) emitió el Calendario escolar 2024-2025 aplicable en toda la República para las escuelas de educación preescolar, primaria y secundaria, públicas y particulares incorporadas al Sistema Educativo Nacional; dicho calendario es fundamental para organizar las actividades cotidianas de las escuelas en todos los sentidos.</a:t>
            </a:r>
          </a:p>
          <a:p>
            <a:pPr algn="l">
              <a:lnSpc>
                <a:spcPts val="4700"/>
              </a:lnSpc>
              <a:spcBef>
                <a:spcPct val="0"/>
              </a:spcBef>
            </a:pPr>
            <a:endParaRPr lang="en-US" sz="3357" dirty="0">
              <a:solidFill>
                <a:srgbClr val="000000"/>
              </a:solidFill>
              <a:latin typeface="Arimo"/>
            </a:endParaRPr>
          </a:p>
          <a:p>
            <a:pPr algn="l">
              <a:lnSpc>
                <a:spcPts val="4700"/>
              </a:lnSpc>
              <a:spcBef>
                <a:spcPct val="0"/>
              </a:spcBef>
            </a:pPr>
            <a:r>
              <a:rPr lang="en-US" sz="3357" dirty="0">
                <a:solidFill>
                  <a:srgbClr val="000000"/>
                </a:solidFill>
                <a:latin typeface="Arimo"/>
              </a:rPr>
              <a:t>Como es sabido, a lo largo del ciclo escolar pueden ocurrir eventos naturales que trastornan el desarrollo de las actividades escolares, ante estos casos, existen dispositivos normativos a los que las Autoridades Educativas Locales pueden recurrir para adecuar la continuidad del ciclo escolar.</a:t>
            </a:r>
          </a:p>
          <a:p>
            <a:pPr algn="l">
              <a:lnSpc>
                <a:spcPts val="4700"/>
              </a:lnSpc>
              <a:spcBef>
                <a:spcPct val="0"/>
              </a:spcBef>
            </a:pPr>
            <a:endParaRPr lang="en-US" sz="3357" dirty="0">
              <a:solidFill>
                <a:srgbClr val="000000"/>
              </a:solidFill>
              <a:latin typeface="Arimo"/>
            </a:endParaRPr>
          </a:p>
          <a:p>
            <a:pPr algn="l">
              <a:lnSpc>
                <a:spcPts val="4700"/>
              </a:lnSpc>
              <a:spcBef>
                <a:spcPct val="0"/>
              </a:spcBef>
            </a:pPr>
            <a:r>
              <a:rPr lang="en-US" sz="3357" dirty="0">
                <a:solidFill>
                  <a:srgbClr val="000000"/>
                </a:solidFill>
                <a:latin typeface="Arimo"/>
              </a:rPr>
              <a:t>Se les invita a conocer este importante instrumento de planeación del trabajo escolar.</a:t>
            </a:r>
          </a:p>
        </p:txBody>
      </p:sp>
      <p:grpSp>
        <p:nvGrpSpPr>
          <p:cNvPr id="5" name="Group 5"/>
          <p:cNvGrpSpPr/>
          <p:nvPr/>
        </p:nvGrpSpPr>
        <p:grpSpPr>
          <a:xfrm>
            <a:off x="16306205" y="0"/>
            <a:ext cx="1906191" cy="1639516"/>
            <a:chOff x="0" y="0"/>
            <a:chExt cx="2541588" cy="2186022"/>
          </a:xfrm>
        </p:grpSpPr>
        <p:sp>
          <p:nvSpPr>
            <p:cNvPr id="6" name="Freeform 6"/>
            <p:cNvSpPr/>
            <p:nvPr/>
          </p:nvSpPr>
          <p:spPr>
            <a:xfrm>
              <a:off x="267318" y="0"/>
              <a:ext cx="2006952" cy="2006952"/>
            </a:xfrm>
            <a:custGeom>
              <a:avLst/>
              <a:gdLst/>
              <a:ahLst/>
              <a:cxnLst/>
              <a:rect l="l" t="t" r="r" b="b"/>
              <a:pathLst>
                <a:path w="2006952" h="2006952">
                  <a:moveTo>
                    <a:pt x="0" y="0"/>
                  </a:moveTo>
                  <a:lnTo>
                    <a:pt x="2006952" y="0"/>
                  </a:lnTo>
                  <a:lnTo>
                    <a:pt x="2006952" y="2006952"/>
                  </a:lnTo>
                  <a:lnTo>
                    <a:pt x="0" y="2006952"/>
                  </a:lnTo>
                  <a:lnTo>
                    <a:pt x="0" y="0"/>
                  </a:lnTo>
                  <a:close/>
                </a:path>
              </a:pathLst>
            </a:custGeom>
            <a:blipFill>
              <a:blip r:embed="rId3"/>
              <a:stretch>
                <a:fillRect/>
              </a:stretch>
            </a:blipFill>
          </p:spPr>
        </p:sp>
        <p:sp>
          <p:nvSpPr>
            <p:cNvPr id="7" name="TextBox 7"/>
            <p:cNvSpPr txBox="1"/>
            <p:nvPr/>
          </p:nvSpPr>
          <p:spPr>
            <a:xfrm>
              <a:off x="0" y="1770732"/>
              <a:ext cx="2541588" cy="415290"/>
            </a:xfrm>
            <a:prstGeom prst="rect">
              <a:avLst/>
            </a:prstGeom>
          </p:spPr>
          <p:txBody>
            <a:bodyPr lIns="0" tIns="0" rIns="0" bIns="0" rtlCol="0" anchor="t">
              <a:spAutoFit/>
            </a:bodyPr>
            <a:lstStyle/>
            <a:p>
              <a:pPr algn="ctr">
                <a:lnSpc>
                  <a:spcPts val="2520"/>
                </a:lnSpc>
              </a:pPr>
              <a:r>
                <a:rPr lang="en-US" sz="1800">
                  <a:solidFill>
                    <a:srgbClr val="000000"/>
                  </a:solidFill>
                  <a:latin typeface="Arimo"/>
                </a:rPr>
                <a:t>docentesaldia.com</a:t>
              </a:r>
            </a:p>
          </p:txBody>
        </p:sp>
      </p:grpSp>
      <p:sp>
        <p:nvSpPr>
          <p:cNvPr id="8" name="Freeform 8"/>
          <p:cNvSpPr/>
          <p:nvPr/>
        </p:nvSpPr>
        <p:spPr>
          <a:xfrm rot="-5400000">
            <a:off x="-4459697" y="4975698"/>
            <a:ext cx="10392876" cy="229728"/>
          </a:xfrm>
          <a:custGeom>
            <a:avLst/>
            <a:gdLst/>
            <a:ahLst/>
            <a:cxnLst/>
            <a:rect l="l" t="t" r="r" b="b"/>
            <a:pathLst>
              <a:path w="10392876" h="229728">
                <a:moveTo>
                  <a:pt x="0" y="0"/>
                </a:moveTo>
                <a:lnTo>
                  <a:pt x="10392876" y="0"/>
                </a:lnTo>
                <a:lnTo>
                  <a:pt x="10392876" y="229728"/>
                </a:lnTo>
                <a:lnTo>
                  <a:pt x="0" y="229728"/>
                </a:lnTo>
                <a:lnTo>
                  <a:pt x="0" y="0"/>
                </a:lnTo>
                <a:close/>
              </a:path>
            </a:pathLst>
          </a:custGeom>
          <a:blipFill>
            <a:blip r:embed="rId4"/>
            <a:stretch>
              <a:fillRect/>
            </a:stretch>
          </a:blipFill>
        </p:spPr>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5740" y="-201024"/>
            <a:ext cx="18599481" cy="18599481"/>
          </a:xfrm>
          <a:custGeom>
            <a:avLst/>
            <a:gdLst/>
            <a:ahLst/>
            <a:cxnLst/>
            <a:rect l="l" t="t" r="r" b="b"/>
            <a:pathLst>
              <a:path w="18599481" h="18599481">
                <a:moveTo>
                  <a:pt x="0" y="0"/>
                </a:moveTo>
                <a:lnTo>
                  <a:pt x="18599480" y="0"/>
                </a:lnTo>
                <a:lnTo>
                  <a:pt x="18599480" y="18599481"/>
                </a:lnTo>
                <a:lnTo>
                  <a:pt x="0" y="18599481"/>
                </a:lnTo>
                <a:lnTo>
                  <a:pt x="0" y="0"/>
                </a:lnTo>
                <a:close/>
              </a:path>
            </a:pathLst>
          </a:custGeom>
          <a:blipFill>
            <a:blip r:embed="rId2">
              <a:alphaModFix amt="31000"/>
            </a:blip>
            <a:stretch>
              <a:fillRect/>
            </a:stretch>
          </a:blipFill>
        </p:spPr>
      </p:sp>
      <p:sp>
        <p:nvSpPr>
          <p:cNvPr id="3" name="Freeform 3"/>
          <p:cNvSpPr/>
          <p:nvPr/>
        </p:nvSpPr>
        <p:spPr>
          <a:xfrm>
            <a:off x="2145221" y="0"/>
            <a:ext cx="14430243" cy="10287000"/>
          </a:xfrm>
          <a:custGeom>
            <a:avLst/>
            <a:gdLst/>
            <a:ahLst/>
            <a:cxnLst/>
            <a:rect l="l" t="t" r="r" b="b"/>
            <a:pathLst>
              <a:path w="14430243" h="10287000">
                <a:moveTo>
                  <a:pt x="0" y="0"/>
                </a:moveTo>
                <a:lnTo>
                  <a:pt x="14430243" y="0"/>
                </a:lnTo>
                <a:lnTo>
                  <a:pt x="14430243" y="10287000"/>
                </a:lnTo>
                <a:lnTo>
                  <a:pt x="0" y="10287000"/>
                </a:lnTo>
                <a:lnTo>
                  <a:pt x="0" y="0"/>
                </a:lnTo>
                <a:close/>
              </a:path>
            </a:pathLst>
          </a:custGeom>
          <a:blipFill>
            <a:blip r:embed="rId3"/>
            <a:stretch>
              <a:fillRect/>
            </a:stretch>
          </a:blipFill>
        </p:spPr>
      </p:sp>
      <p:grpSp>
        <p:nvGrpSpPr>
          <p:cNvPr id="4" name="Group 4"/>
          <p:cNvGrpSpPr/>
          <p:nvPr/>
        </p:nvGrpSpPr>
        <p:grpSpPr>
          <a:xfrm>
            <a:off x="15932243" y="8438542"/>
            <a:ext cx="1906191" cy="1639516"/>
            <a:chOff x="0" y="0"/>
            <a:chExt cx="2541588" cy="2186022"/>
          </a:xfrm>
        </p:grpSpPr>
        <p:sp>
          <p:nvSpPr>
            <p:cNvPr id="5" name="Freeform 5"/>
            <p:cNvSpPr/>
            <p:nvPr/>
          </p:nvSpPr>
          <p:spPr>
            <a:xfrm>
              <a:off x="267318" y="0"/>
              <a:ext cx="2006952" cy="2006952"/>
            </a:xfrm>
            <a:custGeom>
              <a:avLst/>
              <a:gdLst/>
              <a:ahLst/>
              <a:cxnLst/>
              <a:rect l="l" t="t" r="r" b="b"/>
              <a:pathLst>
                <a:path w="2006952" h="2006952">
                  <a:moveTo>
                    <a:pt x="0" y="0"/>
                  </a:moveTo>
                  <a:lnTo>
                    <a:pt x="2006952" y="0"/>
                  </a:lnTo>
                  <a:lnTo>
                    <a:pt x="2006952" y="2006952"/>
                  </a:lnTo>
                  <a:lnTo>
                    <a:pt x="0" y="2006952"/>
                  </a:lnTo>
                  <a:lnTo>
                    <a:pt x="0" y="0"/>
                  </a:lnTo>
                  <a:close/>
                </a:path>
              </a:pathLst>
            </a:custGeom>
            <a:blipFill>
              <a:blip r:embed="rId4"/>
              <a:stretch>
                <a:fillRect/>
              </a:stretch>
            </a:blipFill>
          </p:spPr>
        </p:sp>
        <p:sp>
          <p:nvSpPr>
            <p:cNvPr id="6" name="TextBox 6"/>
            <p:cNvSpPr txBox="1"/>
            <p:nvPr/>
          </p:nvSpPr>
          <p:spPr>
            <a:xfrm>
              <a:off x="0" y="1770732"/>
              <a:ext cx="2541588" cy="415290"/>
            </a:xfrm>
            <a:prstGeom prst="rect">
              <a:avLst/>
            </a:prstGeom>
          </p:spPr>
          <p:txBody>
            <a:bodyPr lIns="0" tIns="0" rIns="0" bIns="0" rtlCol="0" anchor="t">
              <a:spAutoFit/>
            </a:bodyPr>
            <a:lstStyle/>
            <a:p>
              <a:pPr algn="ctr">
                <a:lnSpc>
                  <a:spcPts val="2520"/>
                </a:lnSpc>
              </a:pPr>
              <a:r>
                <a:rPr lang="en-US" sz="1800">
                  <a:solidFill>
                    <a:srgbClr val="000000"/>
                  </a:solidFill>
                  <a:latin typeface="Arimo"/>
                </a:rPr>
                <a:t>docentesaldia.com</a:t>
              </a:r>
            </a:p>
          </p:txBody>
        </p:sp>
      </p:grpSp>
      <p:sp>
        <p:nvSpPr>
          <p:cNvPr id="7" name="Freeform 7"/>
          <p:cNvSpPr/>
          <p:nvPr/>
        </p:nvSpPr>
        <p:spPr>
          <a:xfrm rot="-5400000">
            <a:off x="-4459697" y="4975698"/>
            <a:ext cx="10392876" cy="229728"/>
          </a:xfrm>
          <a:custGeom>
            <a:avLst/>
            <a:gdLst/>
            <a:ahLst/>
            <a:cxnLst/>
            <a:rect l="l" t="t" r="r" b="b"/>
            <a:pathLst>
              <a:path w="10392876" h="229728">
                <a:moveTo>
                  <a:pt x="0" y="0"/>
                </a:moveTo>
                <a:lnTo>
                  <a:pt x="10392876" y="0"/>
                </a:lnTo>
                <a:lnTo>
                  <a:pt x="10392876" y="229728"/>
                </a:lnTo>
                <a:lnTo>
                  <a:pt x="0" y="229728"/>
                </a:lnTo>
                <a:lnTo>
                  <a:pt x="0" y="0"/>
                </a:lnTo>
                <a:close/>
              </a:path>
            </a:pathLst>
          </a:custGeom>
          <a:blipFill>
            <a:blip r:embed="rId5"/>
            <a:stretch>
              <a:fillRect/>
            </a:stretch>
          </a:blipFill>
        </p:spPr>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5740" y="-201024"/>
            <a:ext cx="18599481" cy="18599481"/>
          </a:xfrm>
          <a:custGeom>
            <a:avLst/>
            <a:gdLst/>
            <a:ahLst/>
            <a:cxnLst/>
            <a:rect l="l" t="t" r="r" b="b"/>
            <a:pathLst>
              <a:path w="18599481" h="18599481">
                <a:moveTo>
                  <a:pt x="0" y="0"/>
                </a:moveTo>
                <a:lnTo>
                  <a:pt x="18599480" y="0"/>
                </a:lnTo>
                <a:lnTo>
                  <a:pt x="18599480" y="18599481"/>
                </a:lnTo>
                <a:lnTo>
                  <a:pt x="0" y="18599481"/>
                </a:lnTo>
                <a:lnTo>
                  <a:pt x="0" y="0"/>
                </a:lnTo>
                <a:close/>
              </a:path>
            </a:pathLst>
          </a:custGeom>
          <a:blipFill>
            <a:blip r:embed="rId2">
              <a:alphaModFix amt="31000"/>
            </a:blip>
            <a:stretch>
              <a:fillRect/>
            </a:stretch>
          </a:blipFill>
        </p:spPr>
      </p:sp>
      <p:sp>
        <p:nvSpPr>
          <p:cNvPr id="3" name="Freeform 3"/>
          <p:cNvSpPr/>
          <p:nvPr/>
        </p:nvSpPr>
        <p:spPr>
          <a:xfrm>
            <a:off x="2786464" y="5106082"/>
            <a:ext cx="11863237" cy="4978246"/>
          </a:xfrm>
          <a:custGeom>
            <a:avLst/>
            <a:gdLst/>
            <a:ahLst/>
            <a:cxnLst/>
            <a:rect l="l" t="t" r="r" b="b"/>
            <a:pathLst>
              <a:path w="11863237" h="4978246">
                <a:moveTo>
                  <a:pt x="0" y="0"/>
                </a:moveTo>
                <a:lnTo>
                  <a:pt x="11863237" y="0"/>
                </a:lnTo>
                <a:lnTo>
                  <a:pt x="11863237" y="4978245"/>
                </a:lnTo>
                <a:lnTo>
                  <a:pt x="0" y="4978245"/>
                </a:lnTo>
                <a:lnTo>
                  <a:pt x="0" y="0"/>
                </a:lnTo>
                <a:close/>
              </a:path>
            </a:pathLst>
          </a:custGeom>
          <a:blipFill>
            <a:blip r:embed="rId3"/>
            <a:stretch>
              <a:fillRect/>
            </a:stretch>
          </a:blipFill>
        </p:spPr>
      </p:sp>
      <p:sp>
        <p:nvSpPr>
          <p:cNvPr id="4" name="TextBox 4"/>
          <p:cNvSpPr txBox="1"/>
          <p:nvPr/>
        </p:nvSpPr>
        <p:spPr>
          <a:xfrm>
            <a:off x="1421606" y="314176"/>
            <a:ext cx="14592954" cy="2190406"/>
          </a:xfrm>
          <a:prstGeom prst="rect">
            <a:avLst/>
          </a:prstGeom>
        </p:spPr>
        <p:txBody>
          <a:bodyPr lIns="0" tIns="0" rIns="0" bIns="0" rtlCol="0" anchor="t">
            <a:spAutoFit/>
          </a:bodyPr>
          <a:lstStyle/>
          <a:p>
            <a:pPr algn="l">
              <a:lnSpc>
                <a:spcPts val="5793"/>
              </a:lnSpc>
              <a:spcBef>
                <a:spcPct val="0"/>
              </a:spcBef>
            </a:pPr>
            <a:r>
              <a:rPr lang="en-US" sz="4138" dirty="0">
                <a:solidFill>
                  <a:srgbClr val="000000"/>
                </a:solidFill>
                <a:latin typeface="Arimo Bold"/>
              </a:rPr>
              <a:t>3. Estrategias Nacionales: Estrategia en el aula. Prevención de adicciones, Estrategia Vida Saludable y Estrategia Nacional de Lectura </a:t>
            </a:r>
          </a:p>
        </p:txBody>
      </p:sp>
      <p:sp>
        <p:nvSpPr>
          <p:cNvPr id="5" name="TextBox 5"/>
          <p:cNvSpPr txBox="1"/>
          <p:nvPr/>
        </p:nvSpPr>
        <p:spPr>
          <a:xfrm>
            <a:off x="1336940" y="2681213"/>
            <a:ext cx="16951060" cy="2152987"/>
          </a:xfrm>
          <a:prstGeom prst="rect">
            <a:avLst/>
          </a:prstGeom>
        </p:spPr>
        <p:txBody>
          <a:bodyPr lIns="0" tIns="0" rIns="0" bIns="0" rtlCol="0" anchor="t">
            <a:spAutoFit/>
          </a:bodyPr>
          <a:lstStyle/>
          <a:p>
            <a:pPr algn="l">
              <a:lnSpc>
                <a:spcPts val="5690"/>
              </a:lnSpc>
              <a:spcBef>
                <a:spcPct val="0"/>
              </a:spcBef>
            </a:pPr>
            <a:r>
              <a:rPr lang="en-US" sz="4064" dirty="0">
                <a:solidFill>
                  <a:srgbClr val="000000"/>
                </a:solidFill>
                <a:latin typeface="Arimo"/>
              </a:rPr>
              <a:t>En esta parte de la agenda se les propone evaluar, de acuerdo con el nivel que corresponda, el alcance e impacto de las acciones que la escuela ha desarrollado en el marco de las Estrategias Nacionales.</a:t>
            </a:r>
          </a:p>
        </p:txBody>
      </p:sp>
      <p:grpSp>
        <p:nvGrpSpPr>
          <p:cNvPr id="6" name="Group 6"/>
          <p:cNvGrpSpPr/>
          <p:nvPr/>
        </p:nvGrpSpPr>
        <p:grpSpPr>
          <a:xfrm>
            <a:off x="15932243" y="8438542"/>
            <a:ext cx="1906191" cy="1639516"/>
            <a:chOff x="0" y="0"/>
            <a:chExt cx="2541588" cy="2186022"/>
          </a:xfrm>
        </p:grpSpPr>
        <p:sp>
          <p:nvSpPr>
            <p:cNvPr id="7" name="Freeform 7"/>
            <p:cNvSpPr/>
            <p:nvPr/>
          </p:nvSpPr>
          <p:spPr>
            <a:xfrm>
              <a:off x="267318" y="0"/>
              <a:ext cx="2006952" cy="2006952"/>
            </a:xfrm>
            <a:custGeom>
              <a:avLst/>
              <a:gdLst/>
              <a:ahLst/>
              <a:cxnLst/>
              <a:rect l="l" t="t" r="r" b="b"/>
              <a:pathLst>
                <a:path w="2006952" h="2006952">
                  <a:moveTo>
                    <a:pt x="0" y="0"/>
                  </a:moveTo>
                  <a:lnTo>
                    <a:pt x="2006952" y="0"/>
                  </a:lnTo>
                  <a:lnTo>
                    <a:pt x="2006952" y="2006952"/>
                  </a:lnTo>
                  <a:lnTo>
                    <a:pt x="0" y="2006952"/>
                  </a:lnTo>
                  <a:lnTo>
                    <a:pt x="0" y="0"/>
                  </a:lnTo>
                  <a:close/>
                </a:path>
              </a:pathLst>
            </a:custGeom>
            <a:blipFill>
              <a:blip r:embed="rId4"/>
              <a:stretch>
                <a:fillRect/>
              </a:stretch>
            </a:blipFill>
          </p:spPr>
        </p:sp>
        <p:sp>
          <p:nvSpPr>
            <p:cNvPr id="8" name="TextBox 8"/>
            <p:cNvSpPr txBox="1"/>
            <p:nvPr/>
          </p:nvSpPr>
          <p:spPr>
            <a:xfrm>
              <a:off x="0" y="1770732"/>
              <a:ext cx="2541588" cy="415290"/>
            </a:xfrm>
            <a:prstGeom prst="rect">
              <a:avLst/>
            </a:prstGeom>
          </p:spPr>
          <p:txBody>
            <a:bodyPr lIns="0" tIns="0" rIns="0" bIns="0" rtlCol="0" anchor="t">
              <a:spAutoFit/>
            </a:bodyPr>
            <a:lstStyle/>
            <a:p>
              <a:pPr algn="ctr">
                <a:lnSpc>
                  <a:spcPts val="2520"/>
                </a:lnSpc>
              </a:pPr>
              <a:r>
                <a:rPr lang="en-US" sz="1800">
                  <a:solidFill>
                    <a:srgbClr val="000000"/>
                  </a:solidFill>
                  <a:latin typeface="Arimo"/>
                </a:rPr>
                <a:t>docentesaldia.com</a:t>
              </a:r>
            </a:p>
          </p:txBody>
        </p:sp>
      </p:grpSp>
      <p:sp>
        <p:nvSpPr>
          <p:cNvPr id="9" name="Freeform 9"/>
          <p:cNvSpPr/>
          <p:nvPr/>
        </p:nvSpPr>
        <p:spPr>
          <a:xfrm rot="-5400000">
            <a:off x="-4459697" y="4975698"/>
            <a:ext cx="10392876" cy="229728"/>
          </a:xfrm>
          <a:custGeom>
            <a:avLst/>
            <a:gdLst/>
            <a:ahLst/>
            <a:cxnLst/>
            <a:rect l="l" t="t" r="r" b="b"/>
            <a:pathLst>
              <a:path w="10392876" h="229728">
                <a:moveTo>
                  <a:pt x="0" y="0"/>
                </a:moveTo>
                <a:lnTo>
                  <a:pt x="10392876" y="0"/>
                </a:lnTo>
                <a:lnTo>
                  <a:pt x="10392876" y="229728"/>
                </a:lnTo>
                <a:lnTo>
                  <a:pt x="0" y="229728"/>
                </a:lnTo>
                <a:lnTo>
                  <a:pt x="0" y="0"/>
                </a:lnTo>
                <a:close/>
              </a:path>
            </a:pathLst>
          </a:custGeom>
          <a:blipFill>
            <a:blip r:embed="rId5"/>
            <a:stretch>
              <a:fillRect/>
            </a:stretch>
          </a:blipFill>
        </p:spPr>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459697" y="4975698"/>
            <a:ext cx="10392876" cy="229728"/>
          </a:xfrm>
          <a:custGeom>
            <a:avLst/>
            <a:gdLst/>
            <a:ahLst/>
            <a:cxnLst/>
            <a:rect l="l" t="t" r="r" b="b"/>
            <a:pathLst>
              <a:path w="10392876" h="229728">
                <a:moveTo>
                  <a:pt x="0" y="0"/>
                </a:moveTo>
                <a:lnTo>
                  <a:pt x="10392876" y="0"/>
                </a:lnTo>
                <a:lnTo>
                  <a:pt x="10392876" y="229728"/>
                </a:lnTo>
                <a:lnTo>
                  <a:pt x="0" y="229728"/>
                </a:lnTo>
                <a:lnTo>
                  <a:pt x="0" y="0"/>
                </a:lnTo>
                <a:close/>
              </a:path>
            </a:pathLst>
          </a:custGeom>
          <a:blipFill>
            <a:blip r:embed="rId2"/>
            <a:stretch>
              <a:fillRect/>
            </a:stretch>
          </a:blipFill>
        </p:spPr>
      </p:sp>
      <p:sp>
        <p:nvSpPr>
          <p:cNvPr id="3" name="Freeform 3"/>
          <p:cNvSpPr/>
          <p:nvPr/>
        </p:nvSpPr>
        <p:spPr>
          <a:xfrm>
            <a:off x="-155740" y="-201024"/>
            <a:ext cx="18599481" cy="18599481"/>
          </a:xfrm>
          <a:custGeom>
            <a:avLst/>
            <a:gdLst/>
            <a:ahLst/>
            <a:cxnLst/>
            <a:rect l="l" t="t" r="r" b="b"/>
            <a:pathLst>
              <a:path w="18599481" h="18599481">
                <a:moveTo>
                  <a:pt x="0" y="0"/>
                </a:moveTo>
                <a:lnTo>
                  <a:pt x="18599480" y="0"/>
                </a:lnTo>
                <a:lnTo>
                  <a:pt x="18599480" y="18599481"/>
                </a:lnTo>
                <a:lnTo>
                  <a:pt x="0" y="18599481"/>
                </a:lnTo>
                <a:lnTo>
                  <a:pt x="0" y="0"/>
                </a:lnTo>
                <a:close/>
              </a:path>
            </a:pathLst>
          </a:custGeom>
          <a:blipFill>
            <a:blip r:embed="rId3">
              <a:alphaModFix amt="31000"/>
            </a:blip>
            <a:stretch>
              <a:fillRect/>
            </a:stretch>
          </a:blipFill>
        </p:spPr>
      </p:sp>
      <p:sp>
        <p:nvSpPr>
          <p:cNvPr id="4" name="Freeform 4"/>
          <p:cNvSpPr/>
          <p:nvPr/>
        </p:nvSpPr>
        <p:spPr>
          <a:xfrm>
            <a:off x="1028700" y="344721"/>
            <a:ext cx="16422393" cy="9597558"/>
          </a:xfrm>
          <a:custGeom>
            <a:avLst/>
            <a:gdLst/>
            <a:ahLst/>
            <a:cxnLst/>
            <a:rect l="l" t="t" r="r" b="b"/>
            <a:pathLst>
              <a:path w="16422393" h="9597558">
                <a:moveTo>
                  <a:pt x="0" y="0"/>
                </a:moveTo>
                <a:lnTo>
                  <a:pt x="16422393" y="0"/>
                </a:lnTo>
                <a:lnTo>
                  <a:pt x="16422393" y="9597558"/>
                </a:lnTo>
                <a:lnTo>
                  <a:pt x="0" y="9597558"/>
                </a:lnTo>
                <a:lnTo>
                  <a:pt x="0" y="0"/>
                </a:lnTo>
                <a:close/>
              </a:path>
            </a:pathLst>
          </a:custGeom>
          <a:blipFill>
            <a:blip r:embed="rId4"/>
            <a:stretch>
              <a:fillRect l="-2886" r="-1719"/>
            </a:stretch>
          </a:blipFill>
        </p:spPr>
      </p:sp>
      <p:grpSp>
        <p:nvGrpSpPr>
          <p:cNvPr id="5" name="Group 5"/>
          <p:cNvGrpSpPr/>
          <p:nvPr/>
        </p:nvGrpSpPr>
        <p:grpSpPr>
          <a:xfrm>
            <a:off x="15603662" y="763370"/>
            <a:ext cx="986164" cy="848200"/>
            <a:chOff x="0" y="0"/>
            <a:chExt cx="1314885" cy="1130934"/>
          </a:xfrm>
        </p:grpSpPr>
        <p:sp>
          <p:nvSpPr>
            <p:cNvPr id="6" name="Freeform 6"/>
            <p:cNvSpPr/>
            <p:nvPr/>
          </p:nvSpPr>
          <p:spPr>
            <a:xfrm>
              <a:off x="138296" y="0"/>
              <a:ext cx="1038292" cy="1038292"/>
            </a:xfrm>
            <a:custGeom>
              <a:avLst/>
              <a:gdLst/>
              <a:ahLst/>
              <a:cxnLst/>
              <a:rect l="l" t="t" r="r" b="b"/>
              <a:pathLst>
                <a:path w="1038292" h="1038292">
                  <a:moveTo>
                    <a:pt x="0" y="0"/>
                  </a:moveTo>
                  <a:lnTo>
                    <a:pt x="1038293" y="0"/>
                  </a:lnTo>
                  <a:lnTo>
                    <a:pt x="1038293" y="1038292"/>
                  </a:lnTo>
                  <a:lnTo>
                    <a:pt x="0" y="1038292"/>
                  </a:lnTo>
                  <a:lnTo>
                    <a:pt x="0" y="0"/>
                  </a:lnTo>
                  <a:close/>
                </a:path>
              </a:pathLst>
            </a:custGeom>
            <a:blipFill>
              <a:blip r:embed="rId5"/>
              <a:stretch>
                <a:fillRect/>
              </a:stretch>
            </a:blipFill>
          </p:spPr>
        </p:sp>
        <p:sp>
          <p:nvSpPr>
            <p:cNvPr id="7" name="TextBox 7"/>
            <p:cNvSpPr txBox="1"/>
            <p:nvPr/>
          </p:nvSpPr>
          <p:spPr>
            <a:xfrm>
              <a:off x="0" y="907551"/>
              <a:ext cx="1314885" cy="223383"/>
            </a:xfrm>
            <a:prstGeom prst="rect">
              <a:avLst/>
            </a:prstGeom>
          </p:spPr>
          <p:txBody>
            <a:bodyPr lIns="0" tIns="0" rIns="0" bIns="0" rtlCol="0" anchor="t">
              <a:spAutoFit/>
            </a:bodyPr>
            <a:lstStyle/>
            <a:p>
              <a:pPr algn="ctr">
                <a:lnSpc>
                  <a:spcPts val="1303"/>
                </a:lnSpc>
              </a:pPr>
              <a:r>
                <a:rPr lang="en-US" sz="931">
                  <a:solidFill>
                    <a:srgbClr val="000000"/>
                  </a:solidFill>
                  <a:latin typeface="Arimo"/>
                </a:rPr>
                <a:t>docentesaldia.com</a:t>
              </a: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459697" y="4975698"/>
            <a:ext cx="10392876" cy="229728"/>
          </a:xfrm>
          <a:custGeom>
            <a:avLst/>
            <a:gdLst/>
            <a:ahLst/>
            <a:cxnLst/>
            <a:rect l="l" t="t" r="r" b="b"/>
            <a:pathLst>
              <a:path w="10392876" h="229728">
                <a:moveTo>
                  <a:pt x="0" y="0"/>
                </a:moveTo>
                <a:lnTo>
                  <a:pt x="10392876" y="0"/>
                </a:lnTo>
                <a:lnTo>
                  <a:pt x="10392876" y="229728"/>
                </a:lnTo>
                <a:lnTo>
                  <a:pt x="0" y="229728"/>
                </a:lnTo>
                <a:lnTo>
                  <a:pt x="0" y="0"/>
                </a:lnTo>
                <a:close/>
              </a:path>
            </a:pathLst>
          </a:custGeom>
          <a:blipFill>
            <a:blip r:embed="rId2"/>
            <a:stretch>
              <a:fillRect/>
            </a:stretch>
          </a:blipFill>
        </p:spPr>
      </p:sp>
      <p:sp>
        <p:nvSpPr>
          <p:cNvPr id="3" name="Freeform 3"/>
          <p:cNvSpPr/>
          <p:nvPr/>
        </p:nvSpPr>
        <p:spPr>
          <a:xfrm>
            <a:off x="-155740" y="-201024"/>
            <a:ext cx="18599481" cy="18599481"/>
          </a:xfrm>
          <a:custGeom>
            <a:avLst/>
            <a:gdLst/>
            <a:ahLst/>
            <a:cxnLst/>
            <a:rect l="l" t="t" r="r" b="b"/>
            <a:pathLst>
              <a:path w="18599481" h="18599481">
                <a:moveTo>
                  <a:pt x="0" y="0"/>
                </a:moveTo>
                <a:lnTo>
                  <a:pt x="18599480" y="0"/>
                </a:lnTo>
                <a:lnTo>
                  <a:pt x="18599480" y="18599481"/>
                </a:lnTo>
                <a:lnTo>
                  <a:pt x="0" y="18599481"/>
                </a:lnTo>
                <a:lnTo>
                  <a:pt x="0" y="0"/>
                </a:lnTo>
                <a:close/>
              </a:path>
            </a:pathLst>
          </a:custGeom>
          <a:blipFill>
            <a:blip r:embed="rId3">
              <a:alphaModFix amt="31000"/>
            </a:blip>
            <a:stretch>
              <a:fillRect/>
            </a:stretch>
          </a:blipFill>
        </p:spPr>
      </p:sp>
      <p:sp>
        <p:nvSpPr>
          <p:cNvPr id="4" name="Freeform 4"/>
          <p:cNvSpPr/>
          <p:nvPr/>
        </p:nvSpPr>
        <p:spPr>
          <a:xfrm>
            <a:off x="230125" y="1594340"/>
            <a:ext cx="17827751" cy="7098319"/>
          </a:xfrm>
          <a:custGeom>
            <a:avLst/>
            <a:gdLst/>
            <a:ahLst/>
            <a:cxnLst/>
            <a:rect l="l" t="t" r="r" b="b"/>
            <a:pathLst>
              <a:path w="17827751" h="7098319">
                <a:moveTo>
                  <a:pt x="0" y="0"/>
                </a:moveTo>
                <a:lnTo>
                  <a:pt x="17827750" y="0"/>
                </a:lnTo>
                <a:lnTo>
                  <a:pt x="17827750" y="7098320"/>
                </a:lnTo>
                <a:lnTo>
                  <a:pt x="0" y="7098320"/>
                </a:lnTo>
                <a:lnTo>
                  <a:pt x="0" y="0"/>
                </a:lnTo>
                <a:close/>
              </a:path>
            </a:pathLst>
          </a:custGeom>
          <a:blipFill>
            <a:blip r:embed="rId4"/>
            <a:stretch>
              <a:fillRect/>
            </a:stretch>
          </a:blipFill>
        </p:spPr>
      </p:sp>
      <p:grpSp>
        <p:nvGrpSpPr>
          <p:cNvPr id="5" name="Group 5"/>
          <p:cNvGrpSpPr/>
          <p:nvPr/>
        </p:nvGrpSpPr>
        <p:grpSpPr>
          <a:xfrm>
            <a:off x="15932243" y="8438542"/>
            <a:ext cx="1906191" cy="1639516"/>
            <a:chOff x="0" y="0"/>
            <a:chExt cx="2541588" cy="2186022"/>
          </a:xfrm>
        </p:grpSpPr>
        <p:sp>
          <p:nvSpPr>
            <p:cNvPr id="6" name="Freeform 6"/>
            <p:cNvSpPr/>
            <p:nvPr/>
          </p:nvSpPr>
          <p:spPr>
            <a:xfrm>
              <a:off x="267318" y="0"/>
              <a:ext cx="2006952" cy="2006952"/>
            </a:xfrm>
            <a:custGeom>
              <a:avLst/>
              <a:gdLst/>
              <a:ahLst/>
              <a:cxnLst/>
              <a:rect l="l" t="t" r="r" b="b"/>
              <a:pathLst>
                <a:path w="2006952" h="2006952">
                  <a:moveTo>
                    <a:pt x="0" y="0"/>
                  </a:moveTo>
                  <a:lnTo>
                    <a:pt x="2006952" y="0"/>
                  </a:lnTo>
                  <a:lnTo>
                    <a:pt x="2006952" y="2006952"/>
                  </a:lnTo>
                  <a:lnTo>
                    <a:pt x="0" y="2006952"/>
                  </a:lnTo>
                  <a:lnTo>
                    <a:pt x="0" y="0"/>
                  </a:lnTo>
                  <a:close/>
                </a:path>
              </a:pathLst>
            </a:custGeom>
            <a:blipFill>
              <a:blip r:embed="rId5"/>
              <a:stretch>
                <a:fillRect/>
              </a:stretch>
            </a:blipFill>
          </p:spPr>
        </p:sp>
        <p:sp>
          <p:nvSpPr>
            <p:cNvPr id="7" name="TextBox 7"/>
            <p:cNvSpPr txBox="1"/>
            <p:nvPr/>
          </p:nvSpPr>
          <p:spPr>
            <a:xfrm>
              <a:off x="0" y="1770732"/>
              <a:ext cx="2541588" cy="415290"/>
            </a:xfrm>
            <a:prstGeom prst="rect">
              <a:avLst/>
            </a:prstGeom>
          </p:spPr>
          <p:txBody>
            <a:bodyPr lIns="0" tIns="0" rIns="0" bIns="0" rtlCol="0" anchor="t">
              <a:spAutoFit/>
            </a:bodyPr>
            <a:lstStyle/>
            <a:p>
              <a:pPr algn="ctr">
                <a:lnSpc>
                  <a:spcPts val="2520"/>
                </a:lnSpc>
              </a:pPr>
              <a:r>
                <a:rPr lang="en-US" sz="1800">
                  <a:solidFill>
                    <a:srgbClr val="000000"/>
                  </a:solidFill>
                  <a:latin typeface="Arimo"/>
                </a:rPr>
                <a:t>docentesaldia.com</a:t>
              </a: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5740" y="-201024"/>
            <a:ext cx="18599481" cy="18599481"/>
          </a:xfrm>
          <a:custGeom>
            <a:avLst/>
            <a:gdLst/>
            <a:ahLst/>
            <a:cxnLst/>
            <a:rect l="l" t="t" r="r" b="b"/>
            <a:pathLst>
              <a:path w="18599481" h="18599481">
                <a:moveTo>
                  <a:pt x="0" y="0"/>
                </a:moveTo>
                <a:lnTo>
                  <a:pt x="18599480" y="0"/>
                </a:lnTo>
                <a:lnTo>
                  <a:pt x="18599480" y="18599481"/>
                </a:lnTo>
                <a:lnTo>
                  <a:pt x="0" y="18599481"/>
                </a:lnTo>
                <a:lnTo>
                  <a:pt x="0" y="0"/>
                </a:lnTo>
                <a:close/>
              </a:path>
            </a:pathLst>
          </a:custGeom>
          <a:blipFill>
            <a:blip r:embed="rId2">
              <a:alphaModFix amt="31000"/>
            </a:blip>
            <a:stretch>
              <a:fillRect/>
            </a:stretch>
          </a:blipFill>
        </p:spPr>
      </p:sp>
      <p:sp>
        <p:nvSpPr>
          <p:cNvPr id="3" name="TextBox 3"/>
          <p:cNvSpPr txBox="1"/>
          <p:nvPr/>
        </p:nvSpPr>
        <p:spPr>
          <a:xfrm>
            <a:off x="795514" y="1661531"/>
            <a:ext cx="13596540" cy="996981"/>
          </a:xfrm>
          <a:prstGeom prst="rect">
            <a:avLst/>
          </a:prstGeom>
        </p:spPr>
        <p:txBody>
          <a:bodyPr lIns="0" tIns="0" rIns="0" bIns="0" rtlCol="0" anchor="t">
            <a:spAutoFit/>
          </a:bodyPr>
          <a:lstStyle/>
          <a:p>
            <a:pPr algn="ctr">
              <a:lnSpc>
                <a:spcPts val="7951"/>
              </a:lnSpc>
              <a:spcBef>
                <a:spcPct val="0"/>
              </a:spcBef>
            </a:pPr>
            <a:r>
              <a:rPr lang="en-US" sz="5679" dirty="0">
                <a:solidFill>
                  <a:srgbClr val="000000"/>
                </a:solidFill>
                <a:latin typeface="Arimo Bold"/>
              </a:rPr>
              <a:t>4. Asuntos particulares de la escuela</a:t>
            </a:r>
          </a:p>
        </p:txBody>
      </p:sp>
      <p:sp>
        <p:nvSpPr>
          <p:cNvPr id="4" name="TextBox 4"/>
          <p:cNvSpPr txBox="1"/>
          <p:nvPr/>
        </p:nvSpPr>
        <p:spPr>
          <a:xfrm>
            <a:off x="1775335" y="3667469"/>
            <a:ext cx="13155014" cy="1657422"/>
          </a:xfrm>
          <a:prstGeom prst="rect">
            <a:avLst/>
          </a:prstGeom>
        </p:spPr>
        <p:txBody>
          <a:bodyPr lIns="0" tIns="0" rIns="0" bIns="0" rtlCol="0" anchor="t">
            <a:spAutoFit/>
          </a:bodyPr>
          <a:lstStyle/>
          <a:p>
            <a:pPr algn="l">
              <a:lnSpc>
                <a:spcPts val="6565"/>
              </a:lnSpc>
              <a:spcBef>
                <a:spcPct val="0"/>
              </a:spcBef>
            </a:pPr>
            <a:r>
              <a:rPr lang="en-US" sz="4689" dirty="0">
                <a:solidFill>
                  <a:srgbClr val="000000"/>
                </a:solidFill>
                <a:latin typeface="Arimo"/>
              </a:rPr>
              <a:t>En este momento de la sesión aborden los asuntos educativos de interés para el colectivo.</a:t>
            </a:r>
          </a:p>
        </p:txBody>
      </p:sp>
      <p:grpSp>
        <p:nvGrpSpPr>
          <p:cNvPr id="5" name="Group 5"/>
          <p:cNvGrpSpPr/>
          <p:nvPr/>
        </p:nvGrpSpPr>
        <p:grpSpPr>
          <a:xfrm>
            <a:off x="15932243" y="8438542"/>
            <a:ext cx="1906191" cy="1639516"/>
            <a:chOff x="0" y="0"/>
            <a:chExt cx="2541588" cy="2186022"/>
          </a:xfrm>
        </p:grpSpPr>
        <p:sp>
          <p:nvSpPr>
            <p:cNvPr id="6" name="Freeform 6"/>
            <p:cNvSpPr/>
            <p:nvPr/>
          </p:nvSpPr>
          <p:spPr>
            <a:xfrm>
              <a:off x="267318" y="0"/>
              <a:ext cx="2006952" cy="2006952"/>
            </a:xfrm>
            <a:custGeom>
              <a:avLst/>
              <a:gdLst/>
              <a:ahLst/>
              <a:cxnLst/>
              <a:rect l="l" t="t" r="r" b="b"/>
              <a:pathLst>
                <a:path w="2006952" h="2006952">
                  <a:moveTo>
                    <a:pt x="0" y="0"/>
                  </a:moveTo>
                  <a:lnTo>
                    <a:pt x="2006952" y="0"/>
                  </a:lnTo>
                  <a:lnTo>
                    <a:pt x="2006952" y="2006952"/>
                  </a:lnTo>
                  <a:lnTo>
                    <a:pt x="0" y="2006952"/>
                  </a:lnTo>
                  <a:lnTo>
                    <a:pt x="0" y="0"/>
                  </a:lnTo>
                  <a:close/>
                </a:path>
              </a:pathLst>
            </a:custGeom>
            <a:blipFill>
              <a:blip r:embed="rId3"/>
              <a:stretch>
                <a:fillRect/>
              </a:stretch>
            </a:blipFill>
          </p:spPr>
        </p:sp>
        <p:sp>
          <p:nvSpPr>
            <p:cNvPr id="7" name="TextBox 7"/>
            <p:cNvSpPr txBox="1"/>
            <p:nvPr/>
          </p:nvSpPr>
          <p:spPr>
            <a:xfrm>
              <a:off x="0" y="1770732"/>
              <a:ext cx="2541588" cy="415290"/>
            </a:xfrm>
            <a:prstGeom prst="rect">
              <a:avLst/>
            </a:prstGeom>
          </p:spPr>
          <p:txBody>
            <a:bodyPr lIns="0" tIns="0" rIns="0" bIns="0" rtlCol="0" anchor="t">
              <a:spAutoFit/>
            </a:bodyPr>
            <a:lstStyle/>
            <a:p>
              <a:pPr algn="ctr">
                <a:lnSpc>
                  <a:spcPts val="2520"/>
                </a:lnSpc>
              </a:pPr>
              <a:r>
                <a:rPr lang="en-US" sz="1800">
                  <a:solidFill>
                    <a:srgbClr val="000000"/>
                  </a:solidFill>
                  <a:latin typeface="Arimo"/>
                </a:rPr>
                <a:t>docentesaldia.com</a:t>
              </a:r>
            </a:p>
          </p:txBody>
        </p:sp>
      </p:grpSp>
      <p:sp>
        <p:nvSpPr>
          <p:cNvPr id="8" name="Freeform 8"/>
          <p:cNvSpPr/>
          <p:nvPr/>
        </p:nvSpPr>
        <p:spPr>
          <a:xfrm rot="-5400000">
            <a:off x="-4459697" y="4975698"/>
            <a:ext cx="10392876" cy="229728"/>
          </a:xfrm>
          <a:custGeom>
            <a:avLst/>
            <a:gdLst/>
            <a:ahLst/>
            <a:cxnLst/>
            <a:rect l="l" t="t" r="r" b="b"/>
            <a:pathLst>
              <a:path w="10392876" h="229728">
                <a:moveTo>
                  <a:pt x="0" y="0"/>
                </a:moveTo>
                <a:lnTo>
                  <a:pt x="10392876" y="0"/>
                </a:lnTo>
                <a:lnTo>
                  <a:pt x="10392876" y="229728"/>
                </a:lnTo>
                <a:lnTo>
                  <a:pt x="0" y="229728"/>
                </a:lnTo>
                <a:lnTo>
                  <a:pt x="0" y="0"/>
                </a:lnTo>
                <a:close/>
              </a:path>
            </a:pathLst>
          </a:custGeom>
          <a:blipFill>
            <a:blip r:embed="rId4"/>
            <a:stretch>
              <a:fillRect/>
            </a:stretch>
          </a:blipFill>
        </p:spPr>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5740" y="-201024"/>
            <a:ext cx="18599481" cy="18599481"/>
          </a:xfrm>
          <a:custGeom>
            <a:avLst/>
            <a:gdLst/>
            <a:ahLst/>
            <a:cxnLst/>
            <a:rect l="l" t="t" r="r" b="b"/>
            <a:pathLst>
              <a:path w="18599481" h="18599481">
                <a:moveTo>
                  <a:pt x="0" y="0"/>
                </a:moveTo>
                <a:lnTo>
                  <a:pt x="18599480" y="0"/>
                </a:lnTo>
                <a:lnTo>
                  <a:pt x="18599480" y="18599481"/>
                </a:lnTo>
                <a:lnTo>
                  <a:pt x="0" y="18599481"/>
                </a:lnTo>
                <a:lnTo>
                  <a:pt x="0" y="0"/>
                </a:lnTo>
                <a:close/>
              </a:path>
            </a:pathLst>
          </a:custGeom>
          <a:blipFill>
            <a:blip r:embed="rId2">
              <a:alphaModFix amt="31000"/>
            </a:blip>
            <a:stretch>
              <a:fillRect/>
            </a:stretch>
          </a:blipFill>
        </p:spPr>
      </p:sp>
      <p:sp>
        <p:nvSpPr>
          <p:cNvPr id="3" name="TextBox 3"/>
          <p:cNvSpPr txBox="1"/>
          <p:nvPr/>
        </p:nvSpPr>
        <p:spPr>
          <a:xfrm>
            <a:off x="3308271" y="3805469"/>
            <a:ext cx="11671459" cy="1339943"/>
          </a:xfrm>
          <a:prstGeom prst="rect">
            <a:avLst/>
          </a:prstGeom>
        </p:spPr>
        <p:txBody>
          <a:bodyPr lIns="0" tIns="0" rIns="0" bIns="0" rtlCol="0" anchor="t">
            <a:spAutoFit/>
          </a:bodyPr>
          <a:lstStyle/>
          <a:p>
            <a:pPr algn="ctr">
              <a:lnSpc>
                <a:spcPts val="10669"/>
              </a:lnSpc>
              <a:spcBef>
                <a:spcPct val="0"/>
              </a:spcBef>
            </a:pPr>
            <a:r>
              <a:rPr lang="en-US" sz="7621" dirty="0">
                <a:solidFill>
                  <a:srgbClr val="B35798"/>
                </a:solidFill>
                <a:latin typeface="Arimo Bold"/>
              </a:rPr>
              <a:t>¡Gracias por su atención!</a:t>
            </a:r>
          </a:p>
        </p:txBody>
      </p:sp>
      <p:grpSp>
        <p:nvGrpSpPr>
          <p:cNvPr id="4" name="Group 4"/>
          <p:cNvGrpSpPr/>
          <p:nvPr/>
        </p:nvGrpSpPr>
        <p:grpSpPr>
          <a:xfrm>
            <a:off x="8190905" y="5761161"/>
            <a:ext cx="1906191" cy="1639516"/>
            <a:chOff x="0" y="0"/>
            <a:chExt cx="2541588" cy="2186022"/>
          </a:xfrm>
        </p:grpSpPr>
        <p:sp>
          <p:nvSpPr>
            <p:cNvPr id="5" name="Freeform 5"/>
            <p:cNvSpPr/>
            <p:nvPr/>
          </p:nvSpPr>
          <p:spPr>
            <a:xfrm>
              <a:off x="267318" y="0"/>
              <a:ext cx="2006952" cy="2006952"/>
            </a:xfrm>
            <a:custGeom>
              <a:avLst/>
              <a:gdLst/>
              <a:ahLst/>
              <a:cxnLst/>
              <a:rect l="l" t="t" r="r" b="b"/>
              <a:pathLst>
                <a:path w="2006952" h="2006952">
                  <a:moveTo>
                    <a:pt x="0" y="0"/>
                  </a:moveTo>
                  <a:lnTo>
                    <a:pt x="2006952" y="0"/>
                  </a:lnTo>
                  <a:lnTo>
                    <a:pt x="2006952" y="2006952"/>
                  </a:lnTo>
                  <a:lnTo>
                    <a:pt x="0" y="2006952"/>
                  </a:lnTo>
                  <a:lnTo>
                    <a:pt x="0" y="0"/>
                  </a:lnTo>
                  <a:close/>
                </a:path>
              </a:pathLst>
            </a:custGeom>
            <a:blipFill>
              <a:blip r:embed="rId3"/>
              <a:stretch>
                <a:fillRect/>
              </a:stretch>
            </a:blipFill>
          </p:spPr>
        </p:sp>
        <p:sp>
          <p:nvSpPr>
            <p:cNvPr id="6" name="TextBox 6"/>
            <p:cNvSpPr txBox="1"/>
            <p:nvPr/>
          </p:nvSpPr>
          <p:spPr>
            <a:xfrm>
              <a:off x="0" y="1770732"/>
              <a:ext cx="2541588" cy="415290"/>
            </a:xfrm>
            <a:prstGeom prst="rect">
              <a:avLst/>
            </a:prstGeom>
          </p:spPr>
          <p:txBody>
            <a:bodyPr lIns="0" tIns="0" rIns="0" bIns="0" rtlCol="0" anchor="t">
              <a:spAutoFit/>
            </a:bodyPr>
            <a:lstStyle/>
            <a:p>
              <a:pPr algn="ctr">
                <a:lnSpc>
                  <a:spcPts val="2520"/>
                </a:lnSpc>
              </a:pPr>
              <a:r>
                <a:rPr lang="en-US" sz="1800">
                  <a:solidFill>
                    <a:srgbClr val="000000"/>
                  </a:solidFill>
                  <a:latin typeface="Arimo"/>
                </a:rPr>
                <a:t>docentesaldia.com</a:t>
              </a:r>
            </a:p>
          </p:txBody>
        </p:sp>
      </p:grpSp>
      <p:sp>
        <p:nvSpPr>
          <p:cNvPr id="7" name="Freeform 7"/>
          <p:cNvSpPr/>
          <p:nvPr/>
        </p:nvSpPr>
        <p:spPr>
          <a:xfrm rot="-5400000">
            <a:off x="-4459697" y="4975698"/>
            <a:ext cx="10392876" cy="229728"/>
          </a:xfrm>
          <a:custGeom>
            <a:avLst/>
            <a:gdLst/>
            <a:ahLst/>
            <a:cxnLst/>
            <a:rect l="l" t="t" r="r" b="b"/>
            <a:pathLst>
              <a:path w="10392876" h="229728">
                <a:moveTo>
                  <a:pt x="0" y="0"/>
                </a:moveTo>
                <a:lnTo>
                  <a:pt x="10392876" y="0"/>
                </a:lnTo>
                <a:lnTo>
                  <a:pt x="10392876" y="229728"/>
                </a:lnTo>
                <a:lnTo>
                  <a:pt x="0" y="229728"/>
                </a:lnTo>
                <a:lnTo>
                  <a:pt x="0" y="0"/>
                </a:lnTo>
                <a:close/>
              </a:path>
            </a:pathLst>
          </a:custGeom>
          <a:blipFill>
            <a:blip r:embed="rId4"/>
            <a:stretch>
              <a:fillRect/>
            </a:stretch>
          </a:blipFill>
        </p:spPr>
      </p:sp>
      <p:sp>
        <p:nvSpPr>
          <p:cNvPr id="8" name="Freeform 8"/>
          <p:cNvSpPr/>
          <p:nvPr/>
        </p:nvSpPr>
        <p:spPr>
          <a:xfrm rot="-5400000">
            <a:off x="12354781" y="5081574"/>
            <a:ext cx="10392876" cy="229728"/>
          </a:xfrm>
          <a:custGeom>
            <a:avLst/>
            <a:gdLst/>
            <a:ahLst/>
            <a:cxnLst/>
            <a:rect l="l" t="t" r="r" b="b"/>
            <a:pathLst>
              <a:path w="10392876" h="229728">
                <a:moveTo>
                  <a:pt x="0" y="0"/>
                </a:moveTo>
                <a:lnTo>
                  <a:pt x="10392876" y="0"/>
                </a:lnTo>
                <a:lnTo>
                  <a:pt x="10392876" y="229728"/>
                </a:lnTo>
                <a:lnTo>
                  <a:pt x="0" y="229728"/>
                </a:lnTo>
                <a:lnTo>
                  <a:pt x="0" y="0"/>
                </a:lnTo>
                <a:close/>
              </a:path>
            </a:pathLst>
          </a:custGeom>
          <a:blipFill>
            <a:blip r:embed="rId4"/>
            <a:stretch>
              <a:fillRect/>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5740" y="-201024"/>
            <a:ext cx="18599481" cy="18599481"/>
          </a:xfrm>
          <a:custGeom>
            <a:avLst/>
            <a:gdLst/>
            <a:ahLst/>
            <a:cxnLst/>
            <a:rect l="l" t="t" r="r" b="b"/>
            <a:pathLst>
              <a:path w="18599481" h="18599481">
                <a:moveTo>
                  <a:pt x="0" y="0"/>
                </a:moveTo>
                <a:lnTo>
                  <a:pt x="18599480" y="0"/>
                </a:lnTo>
                <a:lnTo>
                  <a:pt x="18599480" y="18599481"/>
                </a:lnTo>
                <a:lnTo>
                  <a:pt x="0" y="18599481"/>
                </a:lnTo>
                <a:lnTo>
                  <a:pt x="0" y="0"/>
                </a:lnTo>
                <a:close/>
              </a:path>
            </a:pathLst>
          </a:custGeom>
          <a:blipFill>
            <a:blip r:embed="rId2">
              <a:alphaModFix amt="31000"/>
            </a:blip>
            <a:stretch>
              <a:fillRect/>
            </a:stretch>
          </a:blipFill>
        </p:spPr>
      </p:sp>
      <p:sp>
        <p:nvSpPr>
          <p:cNvPr id="3" name="TextBox 3"/>
          <p:cNvSpPr txBox="1"/>
          <p:nvPr/>
        </p:nvSpPr>
        <p:spPr>
          <a:xfrm>
            <a:off x="1418058" y="1401494"/>
            <a:ext cx="3464749" cy="916913"/>
          </a:xfrm>
          <a:prstGeom prst="rect">
            <a:avLst/>
          </a:prstGeom>
        </p:spPr>
        <p:txBody>
          <a:bodyPr lIns="0" tIns="0" rIns="0" bIns="0" rtlCol="0" anchor="t">
            <a:spAutoFit/>
          </a:bodyPr>
          <a:lstStyle/>
          <a:p>
            <a:pPr algn="ctr">
              <a:lnSpc>
                <a:spcPts val="7313"/>
              </a:lnSpc>
              <a:spcBef>
                <a:spcPct val="0"/>
              </a:spcBef>
            </a:pPr>
            <a:r>
              <a:rPr lang="en-US" sz="5223">
                <a:solidFill>
                  <a:srgbClr val="000000"/>
                </a:solidFill>
                <a:latin typeface="Arimo Bold"/>
              </a:rPr>
              <a:t>Propósitos</a:t>
            </a:r>
          </a:p>
        </p:txBody>
      </p:sp>
      <p:sp>
        <p:nvSpPr>
          <p:cNvPr id="4" name="TextBox 4"/>
          <p:cNvSpPr txBox="1"/>
          <p:nvPr/>
        </p:nvSpPr>
        <p:spPr>
          <a:xfrm>
            <a:off x="1028700" y="3119564"/>
            <a:ext cx="15075543" cy="5271789"/>
          </a:xfrm>
          <a:prstGeom prst="rect">
            <a:avLst/>
          </a:prstGeom>
        </p:spPr>
        <p:txBody>
          <a:bodyPr lIns="0" tIns="0" rIns="0" bIns="0" rtlCol="0" anchor="t">
            <a:spAutoFit/>
          </a:bodyPr>
          <a:lstStyle/>
          <a:p>
            <a:pPr marL="919755" lvl="1" indent="-459878" algn="l">
              <a:lnSpc>
                <a:spcPts val="5964"/>
              </a:lnSpc>
              <a:buAutoNum type="arabicPeriod"/>
            </a:pPr>
            <a:r>
              <a:rPr lang="en-US" sz="4260" dirty="0">
                <a:solidFill>
                  <a:srgbClr val="000000"/>
                </a:solidFill>
                <a:latin typeface="Arimo"/>
              </a:rPr>
              <a:t>Compartir experiencias sobre la apropiación del Plan de Estudio 2022 que permitan reflexionar y reconocer las fortalezas del trabajo realizado y lo que se puede mejorar en el siguiente ciclo escolar.</a:t>
            </a:r>
          </a:p>
          <a:p>
            <a:pPr marL="919755" lvl="1" indent="-459878" algn="l">
              <a:lnSpc>
                <a:spcPts val="5964"/>
              </a:lnSpc>
              <a:buAutoNum type="arabicPeriod"/>
            </a:pPr>
            <a:r>
              <a:rPr lang="en-US" sz="4260" dirty="0">
                <a:solidFill>
                  <a:srgbClr val="000000"/>
                </a:solidFill>
                <a:latin typeface="Arimo"/>
              </a:rPr>
              <a:t>Acordar las actividades necesarias para la conclusión del ciclo escolar 2023-2024 y el inicio del siguiente año lectivo.</a:t>
            </a:r>
          </a:p>
        </p:txBody>
      </p:sp>
      <p:grpSp>
        <p:nvGrpSpPr>
          <p:cNvPr id="5" name="Group 5"/>
          <p:cNvGrpSpPr/>
          <p:nvPr/>
        </p:nvGrpSpPr>
        <p:grpSpPr>
          <a:xfrm>
            <a:off x="15932243" y="8438542"/>
            <a:ext cx="1906191" cy="1639516"/>
            <a:chOff x="0" y="0"/>
            <a:chExt cx="2541588" cy="2186022"/>
          </a:xfrm>
        </p:grpSpPr>
        <p:sp>
          <p:nvSpPr>
            <p:cNvPr id="6" name="Freeform 6"/>
            <p:cNvSpPr/>
            <p:nvPr/>
          </p:nvSpPr>
          <p:spPr>
            <a:xfrm>
              <a:off x="267318" y="0"/>
              <a:ext cx="2006952" cy="2006952"/>
            </a:xfrm>
            <a:custGeom>
              <a:avLst/>
              <a:gdLst/>
              <a:ahLst/>
              <a:cxnLst/>
              <a:rect l="l" t="t" r="r" b="b"/>
              <a:pathLst>
                <a:path w="2006952" h="2006952">
                  <a:moveTo>
                    <a:pt x="0" y="0"/>
                  </a:moveTo>
                  <a:lnTo>
                    <a:pt x="2006952" y="0"/>
                  </a:lnTo>
                  <a:lnTo>
                    <a:pt x="2006952" y="2006952"/>
                  </a:lnTo>
                  <a:lnTo>
                    <a:pt x="0" y="2006952"/>
                  </a:lnTo>
                  <a:lnTo>
                    <a:pt x="0" y="0"/>
                  </a:lnTo>
                  <a:close/>
                </a:path>
              </a:pathLst>
            </a:custGeom>
            <a:blipFill>
              <a:blip r:embed="rId3"/>
              <a:stretch>
                <a:fillRect/>
              </a:stretch>
            </a:blipFill>
          </p:spPr>
        </p:sp>
        <p:sp>
          <p:nvSpPr>
            <p:cNvPr id="7" name="TextBox 7"/>
            <p:cNvSpPr txBox="1"/>
            <p:nvPr/>
          </p:nvSpPr>
          <p:spPr>
            <a:xfrm>
              <a:off x="0" y="1770732"/>
              <a:ext cx="2541588" cy="415290"/>
            </a:xfrm>
            <a:prstGeom prst="rect">
              <a:avLst/>
            </a:prstGeom>
          </p:spPr>
          <p:txBody>
            <a:bodyPr lIns="0" tIns="0" rIns="0" bIns="0" rtlCol="0" anchor="t">
              <a:spAutoFit/>
            </a:bodyPr>
            <a:lstStyle/>
            <a:p>
              <a:pPr algn="ctr">
                <a:lnSpc>
                  <a:spcPts val="2520"/>
                </a:lnSpc>
              </a:pPr>
              <a:r>
                <a:rPr lang="en-US" sz="1800">
                  <a:solidFill>
                    <a:srgbClr val="000000"/>
                  </a:solidFill>
                  <a:latin typeface="Arimo"/>
                </a:rPr>
                <a:t>docentesaldia.com</a:t>
              </a:r>
            </a:p>
          </p:txBody>
        </p:sp>
      </p:grpSp>
      <p:sp>
        <p:nvSpPr>
          <p:cNvPr id="8" name="Freeform 8"/>
          <p:cNvSpPr/>
          <p:nvPr/>
        </p:nvSpPr>
        <p:spPr>
          <a:xfrm rot="-5400000">
            <a:off x="-4459697" y="4975698"/>
            <a:ext cx="10392876" cy="229728"/>
          </a:xfrm>
          <a:custGeom>
            <a:avLst/>
            <a:gdLst/>
            <a:ahLst/>
            <a:cxnLst/>
            <a:rect l="l" t="t" r="r" b="b"/>
            <a:pathLst>
              <a:path w="10392876" h="229728">
                <a:moveTo>
                  <a:pt x="0" y="0"/>
                </a:moveTo>
                <a:lnTo>
                  <a:pt x="10392876" y="0"/>
                </a:lnTo>
                <a:lnTo>
                  <a:pt x="10392876" y="229728"/>
                </a:lnTo>
                <a:lnTo>
                  <a:pt x="0" y="229728"/>
                </a:lnTo>
                <a:lnTo>
                  <a:pt x="0" y="0"/>
                </a:lnTo>
                <a:close/>
              </a:path>
            </a:pathLst>
          </a:custGeom>
          <a:blipFill>
            <a:blip r:embed="rId4"/>
            <a:stretch>
              <a:fillRect/>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5740" y="-201024"/>
            <a:ext cx="18599481" cy="18599481"/>
          </a:xfrm>
          <a:custGeom>
            <a:avLst/>
            <a:gdLst/>
            <a:ahLst/>
            <a:cxnLst/>
            <a:rect l="l" t="t" r="r" b="b"/>
            <a:pathLst>
              <a:path w="18599481" h="18599481">
                <a:moveTo>
                  <a:pt x="0" y="0"/>
                </a:moveTo>
                <a:lnTo>
                  <a:pt x="18599480" y="0"/>
                </a:lnTo>
                <a:lnTo>
                  <a:pt x="18599480" y="18599481"/>
                </a:lnTo>
                <a:lnTo>
                  <a:pt x="0" y="18599481"/>
                </a:lnTo>
                <a:lnTo>
                  <a:pt x="0" y="0"/>
                </a:lnTo>
                <a:close/>
              </a:path>
            </a:pathLst>
          </a:custGeom>
          <a:blipFill>
            <a:blip r:embed="rId2">
              <a:alphaModFix amt="31000"/>
            </a:blip>
            <a:stretch>
              <a:fillRect/>
            </a:stretch>
          </a:blipFill>
        </p:spPr>
      </p:sp>
      <p:sp>
        <p:nvSpPr>
          <p:cNvPr id="3" name="TextBox 3"/>
          <p:cNvSpPr txBox="1"/>
          <p:nvPr/>
        </p:nvSpPr>
        <p:spPr>
          <a:xfrm>
            <a:off x="1656258" y="567999"/>
            <a:ext cx="15603042" cy="9156353"/>
          </a:xfrm>
          <a:prstGeom prst="rect">
            <a:avLst/>
          </a:prstGeom>
        </p:spPr>
        <p:txBody>
          <a:bodyPr lIns="0" tIns="0" rIns="0" bIns="0" rtlCol="0" anchor="t">
            <a:spAutoFit/>
          </a:bodyPr>
          <a:lstStyle/>
          <a:p>
            <a:pPr algn="l">
              <a:lnSpc>
                <a:spcPts val="3430"/>
              </a:lnSpc>
              <a:spcBef>
                <a:spcPct val="0"/>
              </a:spcBef>
            </a:pPr>
            <a:r>
              <a:rPr lang="en-US" sz="2450" dirty="0">
                <a:solidFill>
                  <a:srgbClr val="000000"/>
                </a:solidFill>
                <a:latin typeface="Arimo"/>
              </a:rPr>
              <a:t>Video de la Secretaria de Educación Pública.</a:t>
            </a:r>
          </a:p>
          <a:p>
            <a:pPr>
              <a:lnSpc>
                <a:spcPts val="3430"/>
              </a:lnSpc>
              <a:spcBef>
                <a:spcPct val="0"/>
              </a:spcBef>
            </a:pPr>
            <a:r>
              <a:rPr lang="en-US" sz="2450" dirty="0">
                <a:solidFill>
                  <a:srgbClr val="000000"/>
                </a:solidFill>
                <a:latin typeface="Arimo"/>
              </a:rPr>
              <a:t>Plan de Estudio para la educación preescolar, primaria y secundaria 2022. Disponible en: </a:t>
            </a:r>
            <a:r>
              <a:rPr lang="es-ES" sz="2800" dirty="0">
                <a:hlinkClick r:id="rId3"/>
              </a:rPr>
              <a:t>http://gestion.cte.sep.gob.mx/insumos/php/docs/Plan_de_Estudios_para_la_Educacion_Preescolar_Primaria_y_Secundaria.pdf?1718644691580</a:t>
            </a:r>
            <a:r>
              <a:rPr lang="es-ES" sz="2800" dirty="0"/>
              <a:t> </a:t>
            </a:r>
          </a:p>
          <a:p>
            <a:pPr>
              <a:lnSpc>
                <a:spcPts val="3430"/>
              </a:lnSpc>
              <a:spcBef>
                <a:spcPct val="0"/>
              </a:spcBef>
            </a:pPr>
            <a:r>
              <a:rPr lang="en-US" sz="2450" dirty="0">
                <a:solidFill>
                  <a:srgbClr val="000000"/>
                </a:solidFill>
                <a:latin typeface="Arimo"/>
              </a:rPr>
              <a:t>Currículo Nacional aplicable a la Educación Inicial: Programa Sintético de la Fase 1. Disponible en: </a:t>
            </a:r>
            <a:r>
              <a:rPr lang="es-ES" sz="2800" dirty="0">
                <a:hlinkClick r:id="rId4"/>
              </a:rPr>
              <a:t>http://gestion.cte.sep.gob.mx/insumos/docs/ANEXO_ACUERDO_070823_FASE_1.pdf?1718644691580</a:t>
            </a:r>
            <a:r>
              <a:rPr lang="es-ES" sz="2800" dirty="0"/>
              <a:t> </a:t>
            </a:r>
          </a:p>
          <a:p>
            <a:pPr>
              <a:lnSpc>
                <a:spcPts val="3430"/>
              </a:lnSpc>
              <a:spcBef>
                <a:spcPct val="0"/>
              </a:spcBef>
            </a:pPr>
            <a:r>
              <a:rPr lang="en-US" sz="2450" dirty="0">
                <a:solidFill>
                  <a:srgbClr val="000000"/>
                </a:solidFill>
                <a:latin typeface="Arimo"/>
              </a:rPr>
              <a:t>Programas de Estudio para la educación preescolar, primaria y secundaria: Programas Sintéticos de las Fases 2 a 6. Disponible en: </a:t>
            </a:r>
            <a:r>
              <a:rPr lang="es-ES" sz="2800" dirty="0">
                <a:hlinkClick r:id="rId5"/>
              </a:rPr>
              <a:t>http://gestion.cte.sep.gob.mx/insumos/docs/ANEXO_ACUERDO_080823_FASES_2_A_6.pdf?1718644691580</a:t>
            </a:r>
            <a:r>
              <a:rPr lang="es-ES" sz="2800" dirty="0"/>
              <a:t> </a:t>
            </a:r>
          </a:p>
          <a:p>
            <a:pPr algn="l">
              <a:lnSpc>
                <a:spcPts val="3430"/>
              </a:lnSpc>
              <a:spcBef>
                <a:spcPct val="0"/>
              </a:spcBef>
            </a:pPr>
            <a:r>
              <a:rPr lang="en-US" sz="2450" dirty="0">
                <a:solidFill>
                  <a:srgbClr val="000000"/>
                </a:solidFill>
                <a:latin typeface="Arimo"/>
              </a:rPr>
              <a:t>Programa analítico de la escuela.</a:t>
            </a:r>
          </a:p>
          <a:p>
            <a:pPr>
              <a:lnSpc>
                <a:spcPts val="3430"/>
              </a:lnSpc>
              <a:spcBef>
                <a:spcPct val="0"/>
              </a:spcBef>
            </a:pPr>
            <a:r>
              <a:rPr lang="en-US" sz="2450" dirty="0">
                <a:solidFill>
                  <a:srgbClr val="000000"/>
                </a:solidFill>
                <a:latin typeface="Arimo"/>
              </a:rPr>
              <a:t>Video Experiencias Docentes en la apropiación del Plan y los Programas de estudio. Educación Inicial. </a:t>
            </a:r>
            <a:r>
              <a:rPr lang="es-ES" sz="2800" dirty="0">
                <a:hlinkClick r:id="rId6"/>
              </a:rPr>
              <a:t>https://www.youtube.com/watch?v=Na5KVT-Noy8</a:t>
            </a:r>
            <a:r>
              <a:rPr lang="es-ES" sz="2800" dirty="0"/>
              <a:t> </a:t>
            </a:r>
          </a:p>
          <a:p>
            <a:pPr>
              <a:lnSpc>
                <a:spcPts val="3430"/>
              </a:lnSpc>
              <a:spcBef>
                <a:spcPct val="0"/>
              </a:spcBef>
            </a:pPr>
            <a:r>
              <a:rPr lang="en-US" sz="2450" dirty="0">
                <a:solidFill>
                  <a:srgbClr val="000000"/>
                </a:solidFill>
                <a:latin typeface="Arimo"/>
              </a:rPr>
              <a:t>Video Experiencias Docentes en la apropiación del Plan y los Programas de estudio. Educación Preescolar. Disponible en: </a:t>
            </a:r>
            <a:r>
              <a:rPr lang="es-ES" sz="2800" dirty="0">
                <a:hlinkClick r:id="rId7"/>
              </a:rPr>
              <a:t>https://www.youtube.com/watch?v=qFgzNLwEPqs</a:t>
            </a:r>
            <a:r>
              <a:rPr lang="es-ES" sz="2800" dirty="0"/>
              <a:t> </a:t>
            </a:r>
          </a:p>
          <a:p>
            <a:pPr>
              <a:lnSpc>
                <a:spcPts val="3430"/>
              </a:lnSpc>
              <a:spcBef>
                <a:spcPct val="0"/>
              </a:spcBef>
            </a:pPr>
            <a:r>
              <a:rPr lang="en-US" sz="2450" dirty="0">
                <a:solidFill>
                  <a:srgbClr val="000000"/>
                </a:solidFill>
                <a:latin typeface="Arimo"/>
              </a:rPr>
              <a:t>Video Experiencias Docentes en la apropiación del Plan y los Programas de estudio. Educación Primaria. Disponible en: </a:t>
            </a:r>
            <a:r>
              <a:rPr lang="es-ES" sz="2800" dirty="0">
                <a:hlinkClick r:id="rId8"/>
              </a:rPr>
              <a:t>https://www.youtube.com/watch?v=JGAubeTStqE</a:t>
            </a:r>
            <a:r>
              <a:rPr lang="es-ES" sz="2800" dirty="0"/>
              <a:t> </a:t>
            </a:r>
          </a:p>
          <a:p>
            <a:pPr>
              <a:lnSpc>
                <a:spcPts val="3430"/>
              </a:lnSpc>
              <a:spcBef>
                <a:spcPct val="0"/>
              </a:spcBef>
            </a:pPr>
            <a:r>
              <a:rPr lang="en-US" sz="2450" dirty="0">
                <a:solidFill>
                  <a:srgbClr val="000000"/>
                </a:solidFill>
                <a:latin typeface="Arimo"/>
              </a:rPr>
              <a:t>Video Experiencias Docentes en la apropiación del Plan y los Programas de estudio. Educación Secundaria. Disponible en: </a:t>
            </a:r>
            <a:r>
              <a:rPr lang="es-ES" sz="2800" dirty="0">
                <a:hlinkClick r:id="rId9"/>
              </a:rPr>
              <a:t>https://www.youtube.com/watch?v=y6x01dkCe68</a:t>
            </a:r>
            <a:r>
              <a:rPr lang="es-ES" sz="2800" dirty="0"/>
              <a:t> </a:t>
            </a:r>
          </a:p>
          <a:p>
            <a:pPr>
              <a:lnSpc>
                <a:spcPts val="3430"/>
              </a:lnSpc>
              <a:spcBef>
                <a:spcPct val="0"/>
              </a:spcBef>
            </a:pPr>
            <a:r>
              <a:rPr lang="en-US" sz="2450" dirty="0">
                <a:solidFill>
                  <a:srgbClr val="000000"/>
                </a:solidFill>
                <a:latin typeface="Arimo"/>
              </a:rPr>
              <a:t>Calendario Escolar 2024-2025 para la educación preescolar, primaria y secundaria. Disponible en:</a:t>
            </a:r>
            <a:r>
              <a:rPr lang="es-ES" sz="2800" dirty="0">
                <a:hlinkClick r:id="rId10"/>
              </a:rPr>
              <a:t> http://gestion.cte.sep.gob.mx/insumos/docs/2324_s8_CalendarioEscolarBasica.pdf</a:t>
            </a:r>
            <a:r>
              <a:rPr lang="es-ES" sz="2800" dirty="0"/>
              <a:t> </a:t>
            </a:r>
            <a:endParaRPr lang="en-US" sz="2450" dirty="0">
              <a:solidFill>
                <a:srgbClr val="000000"/>
              </a:solidFill>
              <a:latin typeface="Arimo"/>
            </a:endParaRPr>
          </a:p>
        </p:txBody>
      </p:sp>
      <p:grpSp>
        <p:nvGrpSpPr>
          <p:cNvPr id="4" name="Group 4"/>
          <p:cNvGrpSpPr/>
          <p:nvPr/>
        </p:nvGrpSpPr>
        <p:grpSpPr>
          <a:xfrm>
            <a:off x="15932243" y="8438542"/>
            <a:ext cx="1906191" cy="1639516"/>
            <a:chOff x="0" y="0"/>
            <a:chExt cx="2541588" cy="2186022"/>
          </a:xfrm>
        </p:grpSpPr>
        <p:sp>
          <p:nvSpPr>
            <p:cNvPr id="5" name="Freeform 5"/>
            <p:cNvSpPr/>
            <p:nvPr/>
          </p:nvSpPr>
          <p:spPr>
            <a:xfrm>
              <a:off x="267318" y="0"/>
              <a:ext cx="2006952" cy="2006952"/>
            </a:xfrm>
            <a:custGeom>
              <a:avLst/>
              <a:gdLst/>
              <a:ahLst/>
              <a:cxnLst/>
              <a:rect l="l" t="t" r="r" b="b"/>
              <a:pathLst>
                <a:path w="2006952" h="2006952">
                  <a:moveTo>
                    <a:pt x="0" y="0"/>
                  </a:moveTo>
                  <a:lnTo>
                    <a:pt x="2006952" y="0"/>
                  </a:lnTo>
                  <a:lnTo>
                    <a:pt x="2006952" y="2006952"/>
                  </a:lnTo>
                  <a:lnTo>
                    <a:pt x="0" y="2006952"/>
                  </a:lnTo>
                  <a:lnTo>
                    <a:pt x="0" y="0"/>
                  </a:lnTo>
                  <a:close/>
                </a:path>
              </a:pathLst>
            </a:custGeom>
            <a:blipFill>
              <a:blip r:embed="rId11"/>
              <a:stretch>
                <a:fillRect/>
              </a:stretch>
            </a:blipFill>
          </p:spPr>
        </p:sp>
        <p:sp>
          <p:nvSpPr>
            <p:cNvPr id="6" name="TextBox 6"/>
            <p:cNvSpPr txBox="1"/>
            <p:nvPr/>
          </p:nvSpPr>
          <p:spPr>
            <a:xfrm>
              <a:off x="0" y="1770732"/>
              <a:ext cx="2541588" cy="415290"/>
            </a:xfrm>
            <a:prstGeom prst="rect">
              <a:avLst/>
            </a:prstGeom>
          </p:spPr>
          <p:txBody>
            <a:bodyPr lIns="0" tIns="0" rIns="0" bIns="0" rtlCol="0" anchor="t">
              <a:spAutoFit/>
            </a:bodyPr>
            <a:lstStyle/>
            <a:p>
              <a:pPr algn="ctr">
                <a:lnSpc>
                  <a:spcPts val="2520"/>
                </a:lnSpc>
              </a:pPr>
              <a:r>
                <a:rPr lang="en-US" sz="1800">
                  <a:solidFill>
                    <a:srgbClr val="000000"/>
                  </a:solidFill>
                  <a:latin typeface="Arimo"/>
                </a:rPr>
                <a:t>docentesaldia.com</a:t>
              </a:r>
            </a:p>
          </p:txBody>
        </p:sp>
      </p:grpSp>
      <p:sp>
        <p:nvSpPr>
          <p:cNvPr id="7" name="Freeform 7"/>
          <p:cNvSpPr/>
          <p:nvPr/>
        </p:nvSpPr>
        <p:spPr>
          <a:xfrm rot="-5400000">
            <a:off x="-4459697" y="4975698"/>
            <a:ext cx="10392876" cy="229728"/>
          </a:xfrm>
          <a:custGeom>
            <a:avLst/>
            <a:gdLst/>
            <a:ahLst/>
            <a:cxnLst/>
            <a:rect l="l" t="t" r="r" b="b"/>
            <a:pathLst>
              <a:path w="10392876" h="229728">
                <a:moveTo>
                  <a:pt x="0" y="0"/>
                </a:moveTo>
                <a:lnTo>
                  <a:pt x="10392876" y="0"/>
                </a:lnTo>
                <a:lnTo>
                  <a:pt x="10392876" y="229728"/>
                </a:lnTo>
                <a:lnTo>
                  <a:pt x="0" y="229728"/>
                </a:lnTo>
                <a:lnTo>
                  <a:pt x="0" y="0"/>
                </a:lnTo>
                <a:close/>
              </a:path>
            </a:pathLst>
          </a:custGeom>
          <a:blipFill>
            <a:blip r:embed="rId12"/>
            <a:stretch>
              <a:fillRect/>
            </a:stretch>
          </a:blipFill>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5740" y="-201024"/>
            <a:ext cx="18599481" cy="18599481"/>
          </a:xfrm>
          <a:custGeom>
            <a:avLst/>
            <a:gdLst/>
            <a:ahLst/>
            <a:cxnLst/>
            <a:rect l="l" t="t" r="r" b="b"/>
            <a:pathLst>
              <a:path w="18599481" h="18599481">
                <a:moveTo>
                  <a:pt x="0" y="0"/>
                </a:moveTo>
                <a:lnTo>
                  <a:pt x="18599480" y="0"/>
                </a:lnTo>
                <a:lnTo>
                  <a:pt x="18599480" y="18599481"/>
                </a:lnTo>
                <a:lnTo>
                  <a:pt x="0" y="18599481"/>
                </a:lnTo>
                <a:lnTo>
                  <a:pt x="0" y="0"/>
                </a:lnTo>
                <a:close/>
              </a:path>
            </a:pathLst>
          </a:custGeom>
          <a:blipFill>
            <a:blip r:embed="rId2">
              <a:alphaModFix amt="31000"/>
            </a:blip>
            <a:stretch>
              <a:fillRect/>
            </a:stretch>
          </a:blipFill>
        </p:spPr>
      </p:sp>
      <p:sp>
        <p:nvSpPr>
          <p:cNvPr id="3" name="TextBox 3"/>
          <p:cNvSpPr txBox="1"/>
          <p:nvPr/>
        </p:nvSpPr>
        <p:spPr>
          <a:xfrm>
            <a:off x="4069575" y="3377277"/>
            <a:ext cx="10148851" cy="3418145"/>
          </a:xfrm>
          <a:prstGeom prst="rect">
            <a:avLst/>
          </a:prstGeom>
        </p:spPr>
        <p:txBody>
          <a:bodyPr lIns="0" tIns="0" rIns="0" bIns="0" rtlCol="0" anchor="t">
            <a:spAutoFit/>
          </a:bodyPr>
          <a:lstStyle/>
          <a:p>
            <a:pPr algn="ctr">
              <a:lnSpc>
                <a:spcPts val="6767"/>
              </a:lnSpc>
              <a:spcBef>
                <a:spcPct val="0"/>
              </a:spcBef>
            </a:pPr>
            <a:r>
              <a:rPr lang="en-US" sz="4833" dirty="0">
                <a:solidFill>
                  <a:srgbClr val="000000"/>
                </a:solidFill>
                <a:latin typeface="Arimo"/>
              </a:rPr>
              <a:t>Como primera actividad, se les sugiere ver y comentar el video de la</a:t>
            </a:r>
          </a:p>
          <a:p>
            <a:pPr algn="ctr">
              <a:lnSpc>
                <a:spcPts val="6767"/>
              </a:lnSpc>
              <a:spcBef>
                <a:spcPct val="0"/>
              </a:spcBef>
            </a:pPr>
            <a:r>
              <a:rPr lang="en-US" sz="4833" dirty="0">
                <a:solidFill>
                  <a:srgbClr val="000000"/>
                </a:solidFill>
                <a:latin typeface="Arimo"/>
              </a:rPr>
              <a:t>Maestra Leticia Ramírez Amaya, Secretaria de Educación Pública.</a:t>
            </a:r>
          </a:p>
        </p:txBody>
      </p:sp>
      <p:grpSp>
        <p:nvGrpSpPr>
          <p:cNvPr id="4" name="Group 4"/>
          <p:cNvGrpSpPr/>
          <p:nvPr/>
        </p:nvGrpSpPr>
        <p:grpSpPr>
          <a:xfrm>
            <a:off x="15932243" y="8438542"/>
            <a:ext cx="1906191" cy="1639516"/>
            <a:chOff x="0" y="0"/>
            <a:chExt cx="2541588" cy="2186022"/>
          </a:xfrm>
        </p:grpSpPr>
        <p:sp>
          <p:nvSpPr>
            <p:cNvPr id="5" name="Freeform 5"/>
            <p:cNvSpPr/>
            <p:nvPr/>
          </p:nvSpPr>
          <p:spPr>
            <a:xfrm>
              <a:off x="267318" y="0"/>
              <a:ext cx="2006952" cy="2006952"/>
            </a:xfrm>
            <a:custGeom>
              <a:avLst/>
              <a:gdLst/>
              <a:ahLst/>
              <a:cxnLst/>
              <a:rect l="l" t="t" r="r" b="b"/>
              <a:pathLst>
                <a:path w="2006952" h="2006952">
                  <a:moveTo>
                    <a:pt x="0" y="0"/>
                  </a:moveTo>
                  <a:lnTo>
                    <a:pt x="2006952" y="0"/>
                  </a:lnTo>
                  <a:lnTo>
                    <a:pt x="2006952" y="2006952"/>
                  </a:lnTo>
                  <a:lnTo>
                    <a:pt x="0" y="2006952"/>
                  </a:lnTo>
                  <a:lnTo>
                    <a:pt x="0" y="0"/>
                  </a:lnTo>
                  <a:close/>
                </a:path>
              </a:pathLst>
            </a:custGeom>
            <a:blipFill>
              <a:blip r:embed="rId3"/>
              <a:stretch>
                <a:fillRect/>
              </a:stretch>
            </a:blipFill>
          </p:spPr>
        </p:sp>
        <p:sp>
          <p:nvSpPr>
            <p:cNvPr id="6" name="TextBox 6"/>
            <p:cNvSpPr txBox="1"/>
            <p:nvPr/>
          </p:nvSpPr>
          <p:spPr>
            <a:xfrm>
              <a:off x="0" y="1770732"/>
              <a:ext cx="2541588" cy="415290"/>
            </a:xfrm>
            <a:prstGeom prst="rect">
              <a:avLst/>
            </a:prstGeom>
          </p:spPr>
          <p:txBody>
            <a:bodyPr lIns="0" tIns="0" rIns="0" bIns="0" rtlCol="0" anchor="t">
              <a:spAutoFit/>
            </a:bodyPr>
            <a:lstStyle/>
            <a:p>
              <a:pPr algn="ctr">
                <a:lnSpc>
                  <a:spcPts val="2520"/>
                </a:lnSpc>
              </a:pPr>
              <a:r>
                <a:rPr lang="en-US" sz="1800">
                  <a:solidFill>
                    <a:srgbClr val="000000"/>
                  </a:solidFill>
                  <a:latin typeface="Arimo"/>
                </a:rPr>
                <a:t>docentesaldia.com</a:t>
              </a:r>
            </a:p>
          </p:txBody>
        </p:sp>
      </p:grpSp>
      <p:sp>
        <p:nvSpPr>
          <p:cNvPr id="7" name="Freeform 7"/>
          <p:cNvSpPr/>
          <p:nvPr/>
        </p:nvSpPr>
        <p:spPr>
          <a:xfrm rot="-5400000">
            <a:off x="-4459697" y="4975698"/>
            <a:ext cx="10392876" cy="229728"/>
          </a:xfrm>
          <a:custGeom>
            <a:avLst/>
            <a:gdLst/>
            <a:ahLst/>
            <a:cxnLst/>
            <a:rect l="l" t="t" r="r" b="b"/>
            <a:pathLst>
              <a:path w="10392876" h="229728">
                <a:moveTo>
                  <a:pt x="0" y="0"/>
                </a:moveTo>
                <a:lnTo>
                  <a:pt x="10392876" y="0"/>
                </a:lnTo>
                <a:lnTo>
                  <a:pt x="10392876" y="229728"/>
                </a:lnTo>
                <a:lnTo>
                  <a:pt x="0" y="229728"/>
                </a:lnTo>
                <a:lnTo>
                  <a:pt x="0" y="0"/>
                </a:lnTo>
                <a:close/>
              </a:path>
            </a:pathLst>
          </a:custGeom>
          <a:blipFill>
            <a:blip r:embed="rId4"/>
            <a:stretch>
              <a:fillRect/>
            </a:stretch>
          </a:blipFill>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5740" y="-201024"/>
            <a:ext cx="18599481" cy="18599481"/>
          </a:xfrm>
          <a:custGeom>
            <a:avLst/>
            <a:gdLst/>
            <a:ahLst/>
            <a:cxnLst/>
            <a:rect l="l" t="t" r="r" b="b"/>
            <a:pathLst>
              <a:path w="18599481" h="18599481">
                <a:moveTo>
                  <a:pt x="0" y="0"/>
                </a:moveTo>
                <a:lnTo>
                  <a:pt x="18599480" y="0"/>
                </a:lnTo>
                <a:lnTo>
                  <a:pt x="18599480" y="18599481"/>
                </a:lnTo>
                <a:lnTo>
                  <a:pt x="0" y="18599481"/>
                </a:lnTo>
                <a:lnTo>
                  <a:pt x="0" y="0"/>
                </a:lnTo>
                <a:close/>
              </a:path>
            </a:pathLst>
          </a:custGeom>
          <a:blipFill>
            <a:blip r:embed="rId2">
              <a:alphaModFix amt="31000"/>
            </a:blip>
            <a:stretch>
              <a:fillRect/>
            </a:stretch>
          </a:blipFill>
        </p:spPr>
      </p:sp>
      <p:sp>
        <p:nvSpPr>
          <p:cNvPr id="3" name="TextBox 3"/>
          <p:cNvSpPr txBox="1"/>
          <p:nvPr/>
        </p:nvSpPr>
        <p:spPr>
          <a:xfrm>
            <a:off x="1227910" y="581632"/>
            <a:ext cx="16213971" cy="2923831"/>
          </a:xfrm>
          <a:prstGeom prst="rect">
            <a:avLst/>
          </a:prstGeom>
        </p:spPr>
        <p:txBody>
          <a:bodyPr lIns="0" tIns="0" rIns="0" bIns="0" rtlCol="0" anchor="t">
            <a:spAutoFit/>
          </a:bodyPr>
          <a:lstStyle/>
          <a:p>
            <a:pPr algn="l">
              <a:lnSpc>
                <a:spcPts val="5793"/>
              </a:lnSpc>
              <a:spcBef>
                <a:spcPct val="0"/>
              </a:spcBef>
            </a:pPr>
            <a:r>
              <a:rPr lang="en-US" sz="4138" dirty="0">
                <a:solidFill>
                  <a:srgbClr val="000000"/>
                </a:solidFill>
                <a:latin typeface="Arimo Bold"/>
              </a:rPr>
              <a:t>1. El Programa analítico, la integración curricular, el trabajo por proyectos y la nueva familia de Libros de Texto Gratuitos: el tramado pedagógico de la Nueva Escuela Mexicana. Valoración de avances.</a:t>
            </a:r>
          </a:p>
        </p:txBody>
      </p:sp>
      <p:sp>
        <p:nvSpPr>
          <p:cNvPr id="4" name="TextBox 4"/>
          <p:cNvSpPr txBox="1"/>
          <p:nvPr/>
        </p:nvSpPr>
        <p:spPr>
          <a:xfrm>
            <a:off x="1238796" y="4288119"/>
            <a:ext cx="16243102" cy="4390681"/>
          </a:xfrm>
          <a:prstGeom prst="rect">
            <a:avLst/>
          </a:prstGeom>
        </p:spPr>
        <p:txBody>
          <a:bodyPr lIns="0" tIns="0" rIns="0" bIns="0" rtlCol="0" anchor="t">
            <a:spAutoFit/>
          </a:bodyPr>
          <a:lstStyle/>
          <a:p>
            <a:pPr algn="l">
              <a:lnSpc>
                <a:spcPts val="5793"/>
              </a:lnSpc>
              <a:spcBef>
                <a:spcPct val="0"/>
              </a:spcBef>
            </a:pPr>
            <a:r>
              <a:rPr lang="en-US" sz="4138" dirty="0">
                <a:solidFill>
                  <a:srgbClr val="000000"/>
                </a:solidFill>
                <a:latin typeface="Arimo"/>
              </a:rPr>
              <a:t>En el Plan de Estudio 2022 la deliberación de las maestras y los</a:t>
            </a:r>
          </a:p>
          <a:p>
            <a:pPr algn="l">
              <a:lnSpc>
                <a:spcPts val="5793"/>
              </a:lnSpc>
              <a:spcBef>
                <a:spcPct val="0"/>
              </a:spcBef>
            </a:pPr>
            <a:r>
              <a:rPr lang="en-US" sz="4138" dirty="0">
                <a:solidFill>
                  <a:srgbClr val="000000"/>
                </a:solidFill>
                <a:latin typeface="Arimo"/>
              </a:rPr>
              <a:t>maestros es una constante; el Programa sintético constituye el punto</a:t>
            </a:r>
          </a:p>
          <a:p>
            <a:pPr algn="l">
              <a:lnSpc>
                <a:spcPts val="5793"/>
              </a:lnSpc>
              <a:spcBef>
                <a:spcPct val="0"/>
              </a:spcBef>
            </a:pPr>
            <a:r>
              <a:rPr lang="en-US" sz="4138" dirty="0">
                <a:solidFill>
                  <a:srgbClr val="000000"/>
                </a:solidFill>
                <a:latin typeface="Arimo"/>
              </a:rPr>
              <a:t>de partida desde el cual cada colectivo docente toma decisiones para</a:t>
            </a:r>
          </a:p>
          <a:p>
            <a:pPr algn="l">
              <a:lnSpc>
                <a:spcPts val="5793"/>
              </a:lnSpc>
              <a:spcBef>
                <a:spcPct val="0"/>
              </a:spcBef>
            </a:pPr>
            <a:r>
              <a:rPr lang="en-US" sz="4138" dirty="0">
                <a:solidFill>
                  <a:srgbClr val="000000"/>
                </a:solidFill>
                <a:latin typeface="Arimo"/>
              </a:rPr>
              <a:t>el diseño de los Programas analíticos, en los que identifican temas o</a:t>
            </a:r>
          </a:p>
          <a:p>
            <a:pPr algn="l">
              <a:lnSpc>
                <a:spcPts val="5793"/>
              </a:lnSpc>
              <a:spcBef>
                <a:spcPct val="0"/>
              </a:spcBef>
            </a:pPr>
            <a:r>
              <a:rPr lang="en-US" sz="4138" dirty="0">
                <a:solidFill>
                  <a:srgbClr val="000000"/>
                </a:solidFill>
                <a:latin typeface="Arimo"/>
              </a:rPr>
              <a:t>problemas de la realidad que servirán para organizar los contenidos y</a:t>
            </a:r>
          </a:p>
          <a:p>
            <a:pPr algn="l">
              <a:lnSpc>
                <a:spcPts val="5793"/>
              </a:lnSpc>
              <a:spcBef>
                <a:spcPct val="0"/>
              </a:spcBef>
            </a:pPr>
            <a:r>
              <a:rPr lang="en-US" sz="4138" dirty="0">
                <a:solidFill>
                  <a:srgbClr val="000000"/>
                </a:solidFill>
                <a:latin typeface="Arimo"/>
              </a:rPr>
              <a:t>dar sentido a lo que se aprende a partir de los ejes articuladores.</a:t>
            </a:r>
          </a:p>
        </p:txBody>
      </p:sp>
      <p:grpSp>
        <p:nvGrpSpPr>
          <p:cNvPr id="5" name="Group 5"/>
          <p:cNvGrpSpPr/>
          <p:nvPr/>
        </p:nvGrpSpPr>
        <p:grpSpPr>
          <a:xfrm>
            <a:off x="15932243" y="8438542"/>
            <a:ext cx="1906191" cy="1639516"/>
            <a:chOff x="0" y="0"/>
            <a:chExt cx="2541588" cy="2186022"/>
          </a:xfrm>
        </p:grpSpPr>
        <p:sp>
          <p:nvSpPr>
            <p:cNvPr id="6" name="Freeform 6"/>
            <p:cNvSpPr/>
            <p:nvPr/>
          </p:nvSpPr>
          <p:spPr>
            <a:xfrm>
              <a:off x="267318" y="0"/>
              <a:ext cx="2006952" cy="2006952"/>
            </a:xfrm>
            <a:custGeom>
              <a:avLst/>
              <a:gdLst/>
              <a:ahLst/>
              <a:cxnLst/>
              <a:rect l="l" t="t" r="r" b="b"/>
              <a:pathLst>
                <a:path w="2006952" h="2006952">
                  <a:moveTo>
                    <a:pt x="0" y="0"/>
                  </a:moveTo>
                  <a:lnTo>
                    <a:pt x="2006952" y="0"/>
                  </a:lnTo>
                  <a:lnTo>
                    <a:pt x="2006952" y="2006952"/>
                  </a:lnTo>
                  <a:lnTo>
                    <a:pt x="0" y="2006952"/>
                  </a:lnTo>
                  <a:lnTo>
                    <a:pt x="0" y="0"/>
                  </a:lnTo>
                  <a:close/>
                </a:path>
              </a:pathLst>
            </a:custGeom>
            <a:blipFill>
              <a:blip r:embed="rId3"/>
              <a:stretch>
                <a:fillRect/>
              </a:stretch>
            </a:blipFill>
          </p:spPr>
        </p:sp>
        <p:sp>
          <p:nvSpPr>
            <p:cNvPr id="7" name="TextBox 7"/>
            <p:cNvSpPr txBox="1"/>
            <p:nvPr/>
          </p:nvSpPr>
          <p:spPr>
            <a:xfrm>
              <a:off x="0" y="1770732"/>
              <a:ext cx="2541588" cy="415290"/>
            </a:xfrm>
            <a:prstGeom prst="rect">
              <a:avLst/>
            </a:prstGeom>
          </p:spPr>
          <p:txBody>
            <a:bodyPr lIns="0" tIns="0" rIns="0" bIns="0" rtlCol="0" anchor="t">
              <a:spAutoFit/>
            </a:bodyPr>
            <a:lstStyle/>
            <a:p>
              <a:pPr algn="ctr">
                <a:lnSpc>
                  <a:spcPts val="2520"/>
                </a:lnSpc>
              </a:pPr>
              <a:r>
                <a:rPr lang="en-US" sz="1800">
                  <a:solidFill>
                    <a:srgbClr val="000000"/>
                  </a:solidFill>
                  <a:latin typeface="Arimo"/>
                </a:rPr>
                <a:t>docentesaldia.com</a:t>
              </a:r>
            </a:p>
          </p:txBody>
        </p:sp>
      </p:grpSp>
      <p:sp>
        <p:nvSpPr>
          <p:cNvPr id="8" name="Freeform 8"/>
          <p:cNvSpPr/>
          <p:nvPr/>
        </p:nvSpPr>
        <p:spPr>
          <a:xfrm rot="-5400000">
            <a:off x="-4459697" y="4975698"/>
            <a:ext cx="10392876" cy="229728"/>
          </a:xfrm>
          <a:custGeom>
            <a:avLst/>
            <a:gdLst/>
            <a:ahLst/>
            <a:cxnLst/>
            <a:rect l="l" t="t" r="r" b="b"/>
            <a:pathLst>
              <a:path w="10392876" h="229728">
                <a:moveTo>
                  <a:pt x="0" y="0"/>
                </a:moveTo>
                <a:lnTo>
                  <a:pt x="10392876" y="0"/>
                </a:lnTo>
                <a:lnTo>
                  <a:pt x="10392876" y="229728"/>
                </a:lnTo>
                <a:lnTo>
                  <a:pt x="0" y="229728"/>
                </a:lnTo>
                <a:lnTo>
                  <a:pt x="0" y="0"/>
                </a:lnTo>
                <a:close/>
              </a:path>
            </a:pathLst>
          </a:custGeom>
          <a:blipFill>
            <a:blip r:embed="rId4"/>
            <a:stretch>
              <a:fillRect/>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5740" y="-201024"/>
            <a:ext cx="18599481" cy="18599481"/>
          </a:xfrm>
          <a:custGeom>
            <a:avLst/>
            <a:gdLst/>
            <a:ahLst/>
            <a:cxnLst/>
            <a:rect l="l" t="t" r="r" b="b"/>
            <a:pathLst>
              <a:path w="18599481" h="18599481">
                <a:moveTo>
                  <a:pt x="0" y="0"/>
                </a:moveTo>
                <a:lnTo>
                  <a:pt x="18599480" y="0"/>
                </a:lnTo>
                <a:lnTo>
                  <a:pt x="18599480" y="18599481"/>
                </a:lnTo>
                <a:lnTo>
                  <a:pt x="0" y="18599481"/>
                </a:lnTo>
                <a:lnTo>
                  <a:pt x="0" y="0"/>
                </a:lnTo>
                <a:close/>
              </a:path>
            </a:pathLst>
          </a:custGeom>
          <a:blipFill>
            <a:blip r:embed="rId2">
              <a:alphaModFix amt="31000"/>
            </a:blip>
            <a:stretch>
              <a:fillRect/>
            </a:stretch>
          </a:blipFill>
        </p:spPr>
      </p:sp>
      <p:sp>
        <p:nvSpPr>
          <p:cNvPr id="3" name="Freeform 3"/>
          <p:cNvSpPr/>
          <p:nvPr/>
        </p:nvSpPr>
        <p:spPr>
          <a:xfrm>
            <a:off x="3329822" y="2507569"/>
            <a:ext cx="11628356" cy="7779431"/>
          </a:xfrm>
          <a:custGeom>
            <a:avLst/>
            <a:gdLst/>
            <a:ahLst/>
            <a:cxnLst/>
            <a:rect l="l" t="t" r="r" b="b"/>
            <a:pathLst>
              <a:path w="11628356" h="7779431">
                <a:moveTo>
                  <a:pt x="0" y="0"/>
                </a:moveTo>
                <a:lnTo>
                  <a:pt x="11628356" y="0"/>
                </a:lnTo>
                <a:lnTo>
                  <a:pt x="11628356" y="7779431"/>
                </a:lnTo>
                <a:lnTo>
                  <a:pt x="0" y="7779431"/>
                </a:lnTo>
                <a:lnTo>
                  <a:pt x="0" y="0"/>
                </a:lnTo>
                <a:close/>
              </a:path>
            </a:pathLst>
          </a:custGeom>
          <a:blipFill>
            <a:blip r:embed="rId3"/>
            <a:stretch>
              <a:fillRect t="-2830" b="-3459"/>
            </a:stretch>
          </a:blipFill>
        </p:spPr>
      </p:sp>
      <p:sp>
        <p:nvSpPr>
          <p:cNvPr id="4" name="TextBox 4"/>
          <p:cNvSpPr txBox="1"/>
          <p:nvPr/>
        </p:nvSpPr>
        <p:spPr>
          <a:xfrm>
            <a:off x="1363079" y="595649"/>
            <a:ext cx="11730779" cy="1456981"/>
          </a:xfrm>
          <a:prstGeom prst="rect">
            <a:avLst/>
          </a:prstGeom>
        </p:spPr>
        <p:txBody>
          <a:bodyPr lIns="0" tIns="0" rIns="0" bIns="0" rtlCol="0" anchor="t">
            <a:spAutoFit/>
          </a:bodyPr>
          <a:lstStyle/>
          <a:p>
            <a:pPr algn="l">
              <a:lnSpc>
                <a:spcPts val="5793"/>
              </a:lnSpc>
              <a:spcBef>
                <a:spcPct val="0"/>
              </a:spcBef>
            </a:pPr>
            <a:r>
              <a:rPr lang="en-US" sz="4138" dirty="0">
                <a:solidFill>
                  <a:srgbClr val="000000"/>
                </a:solidFill>
                <a:latin typeface="Arimo"/>
              </a:rPr>
              <a:t>Recuerden que el Programa analítico contiene los siguientes elementos:</a:t>
            </a:r>
          </a:p>
        </p:txBody>
      </p:sp>
      <p:grpSp>
        <p:nvGrpSpPr>
          <p:cNvPr id="5" name="Group 5"/>
          <p:cNvGrpSpPr/>
          <p:nvPr/>
        </p:nvGrpSpPr>
        <p:grpSpPr>
          <a:xfrm>
            <a:off x="15932243" y="8438542"/>
            <a:ext cx="1906191" cy="1639516"/>
            <a:chOff x="0" y="0"/>
            <a:chExt cx="2541588" cy="2186022"/>
          </a:xfrm>
        </p:grpSpPr>
        <p:sp>
          <p:nvSpPr>
            <p:cNvPr id="6" name="Freeform 6"/>
            <p:cNvSpPr/>
            <p:nvPr/>
          </p:nvSpPr>
          <p:spPr>
            <a:xfrm>
              <a:off x="267318" y="0"/>
              <a:ext cx="2006952" cy="2006952"/>
            </a:xfrm>
            <a:custGeom>
              <a:avLst/>
              <a:gdLst/>
              <a:ahLst/>
              <a:cxnLst/>
              <a:rect l="l" t="t" r="r" b="b"/>
              <a:pathLst>
                <a:path w="2006952" h="2006952">
                  <a:moveTo>
                    <a:pt x="0" y="0"/>
                  </a:moveTo>
                  <a:lnTo>
                    <a:pt x="2006952" y="0"/>
                  </a:lnTo>
                  <a:lnTo>
                    <a:pt x="2006952" y="2006952"/>
                  </a:lnTo>
                  <a:lnTo>
                    <a:pt x="0" y="2006952"/>
                  </a:lnTo>
                  <a:lnTo>
                    <a:pt x="0" y="0"/>
                  </a:lnTo>
                  <a:close/>
                </a:path>
              </a:pathLst>
            </a:custGeom>
            <a:blipFill>
              <a:blip r:embed="rId4"/>
              <a:stretch>
                <a:fillRect/>
              </a:stretch>
            </a:blipFill>
          </p:spPr>
        </p:sp>
        <p:sp>
          <p:nvSpPr>
            <p:cNvPr id="7" name="TextBox 7"/>
            <p:cNvSpPr txBox="1"/>
            <p:nvPr/>
          </p:nvSpPr>
          <p:spPr>
            <a:xfrm>
              <a:off x="0" y="1770732"/>
              <a:ext cx="2541588" cy="415290"/>
            </a:xfrm>
            <a:prstGeom prst="rect">
              <a:avLst/>
            </a:prstGeom>
          </p:spPr>
          <p:txBody>
            <a:bodyPr lIns="0" tIns="0" rIns="0" bIns="0" rtlCol="0" anchor="t">
              <a:spAutoFit/>
            </a:bodyPr>
            <a:lstStyle/>
            <a:p>
              <a:pPr algn="ctr">
                <a:lnSpc>
                  <a:spcPts val="2520"/>
                </a:lnSpc>
              </a:pPr>
              <a:r>
                <a:rPr lang="en-US" sz="1800">
                  <a:solidFill>
                    <a:srgbClr val="000000"/>
                  </a:solidFill>
                  <a:latin typeface="Arimo"/>
                </a:rPr>
                <a:t>docentesaldia.com</a:t>
              </a:r>
            </a:p>
          </p:txBody>
        </p:sp>
      </p:grpSp>
      <p:sp>
        <p:nvSpPr>
          <p:cNvPr id="8" name="Freeform 8"/>
          <p:cNvSpPr/>
          <p:nvPr/>
        </p:nvSpPr>
        <p:spPr>
          <a:xfrm rot="-5400000">
            <a:off x="-4459697" y="4975698"/>
            <a:ext cx="10392876" cy="229728"/>
          </a:xfrm>
          <a:custGeom>
            <a:avLst/>
            <a:gdLst/>
            <a:ahLst/>
            <a:cxnLst/>
            <a:rect l="l" t="t" r="r" b="b"/>
            <a:pathLst>
              <a:path w="10392876" h="229728">
                <a:moveTo>
                  <a:pt x="0" y="0"/>
                </a:moveTo>
                <a:lnTo>
                  <a:pt x="10392876" y="0"/>
                </a:lnTo>
                <a:lnTo>
                  <a:pt x="10392876" y="229728"/>
                </a:lnTo>
                <a:lnTo>
                  <a:pt x="0" y="229728"/>
                </a:lnTo>
                <a:lnTo>
                  <a:pt x="0" y="0"/>
                </a:lnTo>
                <a:close/>
              </a:path>
            </a:pathLst>
          </a:custGeom>
          <a:blipFill>
            <a:blip r:embed="rId5"/>
            <a:stretch>
              <a:fillRect/>
            </a:stretch>
          </a:blipFill>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5740" y="-201024"/>
            <a:ext cx="18599481" cy="18599481"/>
          </a:xfrm>
          <a:custGeom>
            <a:avLst/>
            <a:gdLst/>
            <a:ahLst/>
            <a:cxnLst/>
            <a:rect l="l" t="t" r="r" b="b"/>
            <a:pathLst>
              <a:path w="18599481" h="18599481">
                <a:moveTo>
                  <a:pt x="0" y="0"/>
                </a:moveTo>
                <a:lnTo>
                  <a:pt x="18599480" y="0"/>
                </a:lnTo>
                <a:lnTo>
                  <a:pt x="18599480" y="18599481"/>
                </a:lnTo>
                <a:lnTo>
                  <a:pt x="0" y="18599481"/>
                </a:lnTo>
                <a:lnTo>
                  <a:pt x="0" y="0"/>
                </a:lnTo>
                <a:close/>
              </a:path>
            </a:pathLst>
          </a:custGeom>
          <a:blipFill>
            <a:blip r:embed="rId2">
              <a:alphaModFix amt="31000"/>
            </a:blip>
            <a:stretch>
              <a:fillRect/>
            </a:stretch>
          </a:blipFill>
        </p:spPr>
      </p:sp>
      <p:sp>
        <p:nvSpPr>
          <p:cNvPr id="3" name="TextBox 3"/>
          <p:cNvSpPr txBox="1"/>
          <p:nvPr/>
        </p:nvSpPr>
        <p:spPr>
          <a:xfrm>
            <a:off x="2417957" y="2288911"/>
            <a:ext cx="13452086" cy="5594878"/>
          </a:xfrm>
          <a:prstGeom prst="rect">
            <a:avLst/>
          </a:prstGeom>
        </p:spPr>
        <p:txBody>
          <a:bodyPr lIns="0" tIns="0" rIns="0" bIns="0" rtlCol="0" anchor="t">
            <a:spAutoFit/>
          </a:bodyPr>
          <a:lstStyle/>
          <a:p>
            <a:pPr algn="l">
              <a:lnSpc>
                <a:spcPts val="6314"/>
              </a:lnSpc>
              <a:spcBef>
                <a:spcPct val="0"/>
              </a:spcBef>
            </a:pPr>
            <a:r>
              <a:rPr lang="en-US" sz="4510" dirty="0">
                <a:solidFill>
                  <a:srgbClr val="000000"/>
                </a:solidFill>
                <a:latin typeface="Arimo"/>
              </a:rPr>
              <a:t>Es necesario reiterar que la integración curricular es uno de los cuatro elementos que articula de principio a fin la estructura del Plan de Estudio 2022 y que se expresa en los campos formativos y en los ejes articuladores, los cuales establecen los contenidos fundamentales de estudio previstos en la Ley General de Educación.</a:t>
            </a:r>
          </a:p>
        </p:txBody>
      </p:sp>
      <p:grpSp>
        <p:nvGrpSpPr>
          <p:cNvPr id="4" name="Group 4"/>
          <p:cNvGrpSpPr/>
          <p:nvPr/>
        </p:nvGrpSpPr>
        <p:grpSpPr>
          <a:xfrm>
            <a:off x="15932243" y="8438542"/>
            <a:ext cx="1906191" cy="1639516"/>
            <a:chOff x="0" y="0"/>
            <a:chExt cx="2541588" cy="2186022"/>
          </a:xfrm>
        </p:grpSpPr>
        <p:sp>
          <p:nvSpPr>
            <p:cNvPr id="5" name="Freeform 5"/>
            <p:cNvSpPr/>
            <p:nvPr/>
          </p:nvSpPr>
          <p:spPr>
            <a:xfrm>
              <a:off x="267318" y="0"/>
              <a:ext cx="2006952" cy="2006952"/>
            </a:xfrm>
            <a:custGeom>
              <a:avLst/>
              <a:gdLst/>
              <a:ahLst/>
              <a:cxnLst/>
              <a:rect l="l" t="t" r="r" b="b"/>
              <a:pathLst>
                <a:path w="2006952" h="2006952">
                  <a:moveTo>
                    <a:pt x="0" y="0"/>
                  </a:moveTo>
                  <a:lnTo>
                    <a:pt x="2006952" y="0"/>
                  </a:lnTo>
                  <a:lnTo>
                    <a:pt x="2006952" y="2006952"/>
                  </a:lnTo>
                  <a:lnTo>
                    <a:pt x="0" y="2006952"/>
                  </a:lnTo>
                  <a:lnTo>
                    <a:pt x="0" y="0"/>
                  </a:lnTo>
                  <a:close/>
                </a:path>
              </a:pathLst>
            </a:custGeom>
            <a:blipFill>
              <a:blip r:embed="rId3"/>
              <a:stretch>
                <a:fillRect/>
              </a:stretch>
            </a:blipFill>
          </p:spPr>
        </p:sp>
        <p:sp>
          <p:nvSpPr>
            <p:cNvPr id="6" name="TextBox 6"/>
            <p:cNvSpPr txBox="1"/>
            <p:nvPr/>
          </p:nvSpPr>
          <p:spPr>
            <a:xfrm>
              <a:off x="0" y="1770732"/>
              <a:ext cx="2541588" cy="415290"/>
            </a:xfrm>
            <a:prstGeom prst="rect">
              <a:avLst/>
            </a:prstGeom>
          </p:spPr>
          <p:txBody>
            <a:bodyPr lIns="0" tIns="0" rIns="0" bIns="0" rtlCol="0" anchor="t">
              <a:spAutoFit/>
            </a:bodyPr>
            <a:lstStyle/>
            <a:p>
              <a:pPr algn="ctr">
                <a:lnSpc>
                  <a:spcPts val="2520"/>
                </a:lnSpc>
              </a:pPr>
              <a:r>
                <a:rPr lang="en-US" sz="1800">
                  <a:solidFill>
                    <a:srgbClr val="000000"/>
                  </a:solidFill>
                  <a:latin typeface="Arimo"/>
                </a:rPr>
                <a:t>docentesaldia.com</a:t>
              </a:r>
            </a:p>
          </p:txBody>
        </p:sp>
      </p:grpSp>
      <p:sp>
        <p:nvSpPr>
          <p:cNvPr id="7" name="Freeform 7"/>
          <p:cNvSpPr/>
          <p:nvPr/>
        </p:nvSpPr>
        <p:spPr>
          <a:xfrm rot="-5400000">
            <a:off x="-4459697" y="4975698"/>
            <a:ext cx="10392876" cy="229728"/>
          </a:xfrm>
          <a:custGeom>
            <a:avLst/>
            <a:gdLst/>
            <a:ahLst/>
            <a:cxnLst/>
            <a:rect l="l" t="t" r="r" b="b"/>
            <a:pathLst>
              <a:path w="10392876" h="229728">
                <a:moveTo>
                  <a:pt x="0" y="0"/>
                </a:moveTo>
                <a:lnTo>
                  <a:pt x="10392876" y="0"/>
                </a:lnTo>
                <a:lnTo>
                  <a:pt x="10392876" y="229728"/>
                </a:lnTo>
                <a:lnTo>
                  <a:pt x="0" y="229728"/>
                </a:lnTo>
                <a:lnTo>
                  <a:pt x="0" y="0"/>
                </a:lnTo>
                <a:close/>
              </a:path>
            </a:pathLst>
          </a:custGeom>
          <a:blipFill>
            <a:blip r:embed="rId4"/>
            <a:stretch>
              <a:fillRect/>
            </a:stretch>
          </a:blipFill>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5740" y="-201024"/>
            <a:ext cx="18599481" cy="18599481"/>
          </a:xfrm>
          <a:custGeom>
            <a:avLst/>
            <a:gdLst/>
            <a:ahLst/>
            <a:cxnLst/>
            <a:rect l="l" t="t" r="r" b="b"/>
            <a:pathLst>
              <a:path w="18599481" h="18599481">
                <a:moveTo>
                  <a:pt x="0" y="0"/>
                </a:moveTo>
                <a:lnTo>
                  <a:pt x="18599480" y="0"/>
                </a:lnTo>
                <a:lnTo>
                  <a:pt x="18599480" y="18599481"/>
                </a:lnTo>
                <a:lnTo>
                  <a:pt x="0" y="18599481"/>
                </a:lnTo>
                <a:lnTo>
                  <a:pt x="0" y="0"/>
                </a:lnTo>
                <a:close/>
              </a:path>
            </a:pathLst>
          </a:custGeom>
          <a:blipFill>
            <a:blip r:embed="rId2">
              <a:alphaModFix amt="31000"/>
            </a:blip>
            <a:stretch>
              <a:fillRect/>
            </a:stretch>
          </a:blipFill>
        </p:spPr>
      </p:sp>
      <p:sp>
        <p:nvSpPr>
          <p:cNvPr id="3" name="TextBox 3"/>
          <p:cNvSpPr txBox="1"/>
          <p:nvPr/>
        </p:nvSpPr>
        <p:spPr>
          <a:xfrm>
            <a:off x="1456188" y="888683"/>
            <a:ext cx="13871472" cy="1456981"/>
          </a:xfrm>
          <a:prstGeom prst="rect">
            <a:avLst/>
          </a:prstGeom>
        </p:spPr>
        <p:txBody>
          <a:bodyPr lIns="0" tIns="0" rIns="0" bIns="0" rtlCol="0" anchor="t">
            <a:spAutoFit/>
          </a:bodyPr>
          <a:lstStyle/>
          <a:p>
            <a:pPr algn="l">
              <a:lnSpc>
                <a:spcPts val="5793"/>
              </a:lnSpc>
              <a:spcBef>
                <a:spcPct val="0"/>
              </a:spcBef>
            </a:pPr>
            <a:r>
              <a:rPr lang="en-US" sz="4138" dirty="0">
                <a:solidFill>
                  <a:srgbClr val="000000"/>
                </a:solidFill>
                <a:latin typeface="Arimo"/>
              </a:rPr>
              <a:t>Para continuar se les sugiere: Observar el video del nivel educativo en el que trabajan.</a:t>
            </a:r>
          </a:p>
        </p:txBody>
      </p:sp>
      <p:sp>
        <p:nvSpPr>
          <p:cNvPr id="4" name="TextBox 4"/>
          <p:cNvSpPr txBox="1"/>
          <p:nvPr/>
        </p:nvSpPr>
        <p:spPr>
          <a:xfrm>
            <a:off x="1028700" y="2763117"/>
            <a:ext cx="16230600" cy="5857531"/>
          </a:xfrm>
          <a:prstGeom prst="rect">
            <a:avLst/>
          </a:prstGeom>
        </p:spPr>
        <p:txBody>
          <a:bodyPr lIns="0" tIns="0" rIns="0" bIns="0" rtlCol="0" anchor="t">
            <a:spAutoFit/>
          </a:bodyPr>
          <a:lstStyle/>
          <a:p>
            <a:pPr marL="893515" lvl="1" indent="-446758" algn="l">
              <a:lnSpc>
                <a:spcPts val="5793"/>
              </a:lnSpc>
              <a:buFont typeface="Arial"/>
              <a:buChar char="•"/>
            </a:pPr>
            <a:r>
              <a:rPr lang="en-US" sz="4138" dirty="0">
                <a:solidFill>
                  <a:srgbClr val="000000"/>
                </a:solidFill>
                <a:latin typeface="Arimo"/>
              </a:rPr>
              <a:t>Experiencias Docentes en la apropiación del Plan y los Programas de estudio. Educación Inicial.</a:t>
            </a:r>
          </a:p>
          <a:p>
            <a:pPr marL="893515" lvl="1" indent="-446758" algn="l">
              <a:lnSpc>
                <a:spcPts val="5793"/>
              </a:lnSpc>
              <a:buFont typeface="Arial"/>
              <a:buChar char="•"/>
            </a:pPr>
            <a:r>
              <a:rPr lang="en-US" sz="4138" dirty="0">
                <a:solidFill>
                  <a:srgbClr val="000000"/>
                </a:solidFill>
                <a:latin typeface="Arimo"/>
              </a:rPr>
              <a:t>Experiencias Docentes en la apropiación del Plan y los Programas de estudio. Educación Preescolar.</a:t>
            </a:r>
          </a:p>
          <a:p>
            <a:pPr marL="893515" lvl="1" indent="-446758" algn="l">
              <a:lnSpc>
                <a:spcPts val="5793"/>
              </a:lnSpc>
              <a:buFont typeface="Arial"/>
              <a:buChar char="•"/>
            </a:pPr>
            <a:r>
              <a:rPr lang="en-US" sz="4138" dirty="0">
                <a:solidFill>
                  <a:srgbClr val="000000"/>
                </a:solidFill>
                <a:latin typeface="Arimo"/>
              </a:rPr>
              <a:t>Experiencias Docentes en la apropiación del Plan y los Programas de estudio. Educación Primaria.</a:t>
            </a:r>
          </a:p>
          <a:p>
            <a:pPr marL="893515" lvl="1" indent="-446758" algn="l">
              <a:lnSpc>
                <a:spcPts val="5793"/>
              </a:lnSpc>
              <a:buFont typeface="Arial"/>
              <a:buChar char="•"/>
            </a:pPr>
            <a:r>
              <a:rPr lang="en-US" sz="4138" dirty="0">
                <a:solidFill>
                  <a:srgbClr val="000000"/>
                </a:solidFill>
                <a:latin typeface="Arimo"/>
              </a:rPr>
              <a:t>Experiencias Docentes en la apropiación del Plan y los Programas de estudio. Educación Secundaria.</a:t>
            </a:r>
          </a:p>
        </p:txBody>
      </p:sp>
      <p:grpSp>
        <p:nvGrpSpPr>
          <p:cNvPr id="5" name="Group 5"/>
          <p:cNvGrpSpPr/>
          <p:nvPr/>
        </p:nvGrpSpPr>
        <p:grpSpPr>
          <a:xfrm>
            <a:off x="15932243" y="8438542"/>
            <a:ext cx="1906191" cy="1639516"/>
            <a:chOff x="0" y="0"/>
            <a:chExt cx="2541588" cy="2186022"/>
          </a:xfrm>
        </p:grpSpPr>
        <p:sp>
          <p:nvSpPr>
            <p:cNvPr id="6" name="Freeform 6"/>
            <p:cNvSpPr/>
            <p:nvPr/>
          </p:nvSpPr>
          <p:spPr>
            <a:xfrm>
              <a:off x="267318" y="0"/>
              <a:ext cx="2006952" cy="2006952"/>
            </a:xfrm>
            <a:custGeom>
              <a:avLst/>
              <a:gdLst/>
              <a:ahLst/>
              <a:cxnLst/>
              <a:rect l="l" t="t" r="r" b="b"/>
              <a:pathLst>
                <a:path w="2006952" h="2006952">
                  <a:moveTo>
                    <a:pt x="0" y="0"/>
                  </a:moveTo>
                  <a:lnTo>
                    <a:pt x="2006952" y="0"/>
                  </a:lnTo>
                  <a:lnTo>
                    <a:pt x="2006952" y="2006952"/>
                  </a:lnTo>
                  <a:lnTo>
                    <a:pt x="0" y="2006952"/>
                  </a:lnTo>
                  <a:lnTo>
                    <a:pt x="0" y="0"/>
                  </a:lnTo>
                  <a:close/>
                </a:path>
              </a:pathLst>
            </a:custGeom>
            <a:blipFill>
              <a:blip r:embed="rId3"/>
              <a:stretch>
                <a:fillRect/>
              </a:stretch>
            </a:blipFill>
          </p:spPr>
        </p:sp>
        <p:sp>
          <p:nvSpPr>
            <p:cNvPr id="7" name="TextBox 7"/>
            <p:cNvSpPr txBox="1"/>
            <p:nvPr/>
          </p:nvSpPr>
          <p:spPr>
            <a:xfrm>
              <a:off x="0" y="1770732"/>
              <a:ext cx="2541588" cy="415290"/>
            </a:xfrm>
            <a:prstGeom prst="rect">
              <a:avLst/>
            </a:prstGeom>
          </p:spPr>
          <p:txBody>
            <a:bodyPr lIns="0" tIns="0" rIns="0" bIns="0" rtlCol="0" anchor="t">
              <a:spAutoFit/>
            </a:bodyPr>
            <a:lstStyle/>
            <a:p>
              <a:pPr algn="ctr">
                <a:lnSpc>
                  <a:spcPts val="2520"/>
                </a:lnSpc>
              </a:pPr>
              <a:r>
                <a:rPr lang="en-US" sz="1800">
                  <a:solidFill>
                    <a:srgbClr val="000000"/>
                  </a:solidFill>
                  <a:latin typeface="Arimo"/>
                </a:rPr>
                <a:t>docentesaldia.com</a:t>
              </a:r>
            </a:p>
          </p:txBody>
        </p:sp>
      </p:grpSp>
      <p:sp>
        <p:nvSpPr>
          <p:cNvPr id="8" name="Freeform 8"/>
          <p:cNvSpPr/>
          <p:nvPr/>
        </p:nvSpPr>
        <p:spPr>
          <a:xfrm rot="-5400000">
            <a:off x="-4459697" y="4975698"/>
            <a:ext cx="10392876" cy="229728"/>
          </a:xfrm>
          <a:custGeom>
            <a:avLst/>
            <a:gdLst/>
            <a:ahLst/>
            <a:cxnLst/>
            <a:rect l="l" t="t" r="r" b="b"/>
            <a:pathLst>
              <a:path w="10392876" h="229728">
                <a:moveTo>
                  <a:pt x="0" y="0"/>
                </a:moveTo>
                <a:lnTo>
                  <a:pt x="10392876" y="0"/>
                </a:lnTo>
                <a:lnTo>
                  <a:pt x="10392876" y="229728"/>
                </a:lnTo>
                <a:lnTo>
                  <a:pt x="0" y="229728"/>
                </a:lnTo>
                <a:lnTo>
                  <a:pt x="0" y="0"/>
                </a:lnTo>
                <a:close/>
              </a:path>
            </a:pathLst>
          </a:custGeom>
          <a:blipFill>
            <a:blip r:embed="rId4"/>
            <a:stretch>
              <a:fillRect/>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2116</Words>
  <Application>Microsoft Office PowerPoint</Application>
  <PresentationFormat>Personalizado</PresentationFormat>
  <Paragraphs>123</Paragraphs>
  <Slides>26</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26</vt:i4>
      </vt:variant>
    </vt:vector>
  </HeadingPairs>
  <TitlesOfParts>
    <vt:vector size="31" baseType="lpstr">
      <vt:lpstr>Arimo Bold</vt:lpstr>
      <vt:lpstr>Arial</vt:lpstr>
      <vt:lpstr>Calibri</vt:lpstr>
      <vt:lpstr>Arimo</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Octava Sesión Ordinaria del Consejo Técnico Escolar y el Taller Intensivo de Formación Continua para Docentes versión 2 </dc:title>
  <cp:lastModifiedBy>Marcela Berenice Rodriguez Cardenas</cp:lastModifiedBy>
  <cp:revision>2</cp:revision>
  <dcterms:created xsi:type="dcterms:W3CDTF">2006-08-16T00:00:00Z</dcterms:created>
  <dcterms:modified xsi:type="dcterms:W3CDTF">2024-06-23T21:25:48Z</dcterms:modified>
  <dc:identifier>DAGI-pk2JTc</dc:identifier>
</cp:coreProperties>
</file>