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8288000" cy="10287000"/>
  <p:notesSz cx="6858000" cy="9144000"/>
  <p:embeddedFontLst>
    <p:embeddedFont>
      <p:font typeface="Calibri" panose="020F0502020204030204" pitchFamily="34" charset="0"/>
      <p:regular r:id="rId30"/>
      <p:bold r:id="rId31"/>
      <p:italic r:id="rId32"/>
      <p:boldItalic r:id="rId33"/>
    </p:embeddedFont>
    <p:embeddedFont>
      <p:font typeface="Arimo Bold" panose="020B0604020202020204" charset="0"/>
      <p:regular r:id="rId34"/>
    </p:embeddedFont>
    <p:embeddedFont>
      <p:font typeface="Arimo" panose="020B0604020202020204" charset="0"/>
      <p:regular r:id="rId35"/>
    </p:embeddedFont>
    <p:embeddedFont>
      <p:font typeface="More Sugar"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11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0.svg"/><Relationship Id="rId7" Type="http://schemas.openxmlformats.org/officeDocument/2006/relationships/image" Target="../media/image37.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2.svg"/><Relationship Id="rId10"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39.sv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18.png"/><Relationship Id="rId9" Type="http://schemas.openxmlformats.org/officeDocument/2006/relationships/image" Target="../media/image13.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0.svg"/><Relationship Id="rId7" Type="http://schemas.openxmlformats.org/officeDocument/2006/relationships/image" Target="../media/image39.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2.svg"/><Relationship Id="rId10" Type="http://schemas.openxmlformats.org/officeDocument/2006/relationships/image" Target="../media/image13.png"/><Relationship Id="rId4" Type="http://schemas.openxmlformats.org/officeDocument/2006/relationships/image" Target="../media/image1.png"/><Relationship Id="rId9" Type="http://schemas.openxmlformats.org/officeDocument/2006/relationships/image" Target="../media/image17.svg"/></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21.sv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42.png"/><Relationship Id="rId4" Type="http://schemas.openxmlformats.org/officeDocument/2006/relationships/image" Target="../media/image23.png"/><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svg"/><Relationship Id="rId7" Type="http://schemas.openxmlformats.org/officeDocument/2006/relationships/image" Target="../media/image1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svg"/><Relationship Id="rId10"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19.png"/></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3.png"/></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49.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3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45.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svg"/><Relationship Id="rId7" Type="http://schemas.openxmlformats.org/officeDocument/2006/relationships/image" Target="../media/image1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51.png"/><Relationship Id="rId10" Type="http://schemas.openxmlformats.org/officeDocument/2006/relationships/image" Target="../media/image13.png"/><Relationship Id="rId4" Type="http://schemas.openxmlformats.org/officeDocument/2006/relationships/image" Target="../media/image41.png"/><Relationship Id="rId9" Type="http://schemas.openxmlformats.org/officeDocument/2006/relationships/image" Target="../media/image18.pn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svg"/><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52.png"/><Relationship Id="rId9" Type="http://schemas.openxmlformats.org/officeDocument/2006/relationships/image" Target="../media/image47.svg"/></Relationships>
</file>

<file path=ppt/slides/_rels/slide27.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10.svg"/><Relationship Id="rId7" Type="http://schemas.openxmlformats.org/officeDocument/2006/relationships/image" Target="../media/image38.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13.png"/><Relationship Id="rId5" Type="http://schemas.openxmlformats.org/officeDocument/2006/relationships/image" Target="../media/image2.svg"/><Relationship Id="rId10" Type="http://schemas.openxmlformats.org/officeDocument/2006/relationships/image" Target="../media/image17.svg"/><Relationship Id="rId4" Type="http://schemas.openxmlformats.org/officeDocument/2006/relationships/image" Target="../media/image1.png"/><Relationship Id="rId9" Type="http://schemas.openxmlformats.org/officeDocument/2006/relationships/image" Target="../media/image16.png"/></Relationships>
</file>

<file path=ppt/slides/_rels/slide2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0.svg"/><Relationship Id="rId7" Type="http://schemas.openxmlformats.org/officeDocument/2006/relationships/image" Target="../media/image22.png"/><Relationship Id="rId12"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56.svg"/><Relationship Id="rId5" Type="http://schemas.openxmlformats.org/officeDocument/2006/relationships/image" Target="../media/image1.png"/><Relationship Id="rId10" Type="http://schemas.openxmlformats.org/officeDocument/2006/relationships/image" Target="../media/image55.png"/><Relationship Id="rId4" Type="http://schemas.openxmlformats.org/officeDocument/2006/relationships/image" Target="../media/image41.png"/><Relationship Id="rId9" Type="http://schemas.openxmlformats.org/officeDocument/2006/relationships/image" Target="../media/image54.sv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svg"/><Relationship Id="rId7"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5.svg"/><Relationship Id="rId10"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hyperlink" Target="http://gestion.cte.sep.gob.mx/insumos/docs/ANEXO_ACUERDO_070823_FASE_1.pdf?1718644691580" TargetMode="External"/><Relationship Id="rId13" Type="http://schemas.openxmlformats.org/officeDocument/2006/relationships/hyperlink" Target="https://www.youtube.com/watch?v=y6x01dkCe68" TargetMode="External"/><Relationship Id="rId3" Type="http://schemas.openxmlformats.org/officeDocument/2006/relationships/image" Target="../media/image2.svg"/><Relationship Id="rId7" Type="http://schemas.openxmlformats.org/officeDocument/2006/relationships/hyperlink" Target="http://gestion.cte.sep.gob.mx/insumos/php/docs/Plan_de_Estudios_para_la_Educacion_Preescolar_Primaria_y_Secundaria.pdf?1718644691580" TargetMode="External"/><Relationship Id="rId12" Type="http://schemas.openxmlformats.org/officeDocument/2006/relationships/hyperlink" Target="https://www.youtube.com/watch?v=JGAubeTStqE"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hyperlink" Target="https://www.youtube.com/watch?v=qFgzNLwEPqs" TargetMode="External"/><Relationship Id="rId5" Type="http://schemas.openxmlformats.org/officeDocument/2006/relationships/image" Target="../media/image25.svg"/><Relationship Id="rId10" Type="http://schemas.openxmlformats.org/officeDocument/2006/relationships/hyperlink" Target="https://www.youtube.com/watch?v=Na5KVT-Noy8" TargetMode="External"/><Relationship Id="rId4" Type="http://schemas.openxmlformats.org/officeDocument/2006/relationships/image" Target="../media/image24.png"/><Relationship Id="rId9" Type="http://schemas.openxmlformats.org/officeDocument/2006/relationships/hyperlink" Target="http://gestion.cte.sep.gob.mx/insumos/docs/ANEXO_ACUERDO_080823_FASES_2_A_6.pdf?1718644691580" TargetMode="External"/><Relationship Id="rId14" Type="http://schemas.openxmlformats.org/officeDocument/2006/relationships/hyperlink" Target="http://gestion.cte.sep.gob.mx/insumos/docs/2324_s8_CalendarioEscolarBasica.pdf"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26.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svg"/><Relationship Id="rId7" Type="http://schemas.openxmlformats.org/officeDocument/2006/relationships/image" Target="../media/image31.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9.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svg"/><Relationship Id="rId7" Type="http://schemas.openxmlformats.org/officeDocument/2006/relationships/image" Target="../media/image35.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4.svg"/><Relationship Id="rId11" Type="http://schemas.openxmlformats.org/officeDocument/2006/relationships/image" Target="../media/image39.sv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sv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3.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sv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2.svg"/><Relationship Id="rId7"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44.svg"/><Relationship Id="rId4" Type="http://schemas.openxmlformats.org/officeDocument/2006/relationships/image" Target="../media/image43.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631990" y="2430409"/>
            <a:ext cx="15400810" cy="4677996"/>
          </a:xfrm>
          <a:custGeom>
            <a:avLst/>
            <a:gdLst/>
            <a:ahLst/>
            <a:cxnLst/>
            <a:rect l="l" t="t" r="r" b="b"/>
            <a:pathLst>
              <a:path w="15400810" h="4677996">
                <a:moveTo>
                  <a:pt x="0" y="0"/>
                </a:moveTo>
                <a:lnTo>
                  <a:pt x="15400810" y="0"/>
                </a:lnTo>
                <a:lnTo>
                  <a:pt x="15400810" y="4677996"/>
                </a:lnTo>
                <a:lnTo>
                  <a:pt x="0" y="46779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2356567">
            <a:off x="-136436" y="244333"/>
            <a:ext cx="3536850" cy="3839186"/>
          </a:xfrm>
          <a:custGeom>
            <a:avLst/>
            <a:gdLst/>
            <a:ahLst/>
            <a:cxnLst/>
            <a:rect l="l" t="t" r="r" b="b"/>
            <a:pathLst>
              <a:path w="3536850" h="3839186">
                <a:moveTo>
                  <a:pt x="0" y="0"/>
                </a:moveTo>
                <a:lnTo>
                  <a:pt x="3536851" y="0"/>
                </a:lnTo>
                <a:lnTo>
                  <a:pt x="3536851" y="3839186"/>
                </a:lnTo>
                <a:lnTo>
                  <a:pt x="0" y="383918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3123823" y="5181956"/>
            <a:ext cx="4135477" cy="4114800"/>
          </a:xfrm>
          <a:custGeom>
            <a:avLst/>
            <a:gdLst/>
            <a:ahLst/>
            <a:cxnLst/>
            <a:rect l="l" t="t" r="r" b="b"/>
            <a:pathLst>
              <a:path w="4135477" h="4114800">
                <a:moveTo>
                  <a:pt x="0" y="0"/>
                </a:moveTo>
                <a:lnTo>
                  <a:pt x="4135477" y="0"/>
                </a:lnTo>
                <a:lnTo>
                  <a:pt x="413547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rot="703048">
            <a:off x="9893446" y="-1012482"/>
            <a:ext cx="7473530" cy="3546530"/>
          </a:xfrm>
          <a:custGeom>
            <a:avLst/>
            <a:gdLst/>
            <a:ahLst/>
            <a:cxnLst/>
            <a:rect l="l" t="t" r="r" b="b"/>
            <a:pathLst>
              <a:path w="7473530" h="3546530">
                <a:moveTo>
                  <a:pt x="0" y="0"/>
                </a:moveTo>
                <a:lnTo>
                  <a:pt x="7473530" y="0"/>
                </a:lnTo>
                <a:lnTo>
                  <a:pt x="7473530" y="3546530"/>
                </a:lnTo>
                <a:lnTo>
                  <a:pt x="0" y="354653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7"/>
          <p:cNvSpPr/>
          <p:nvPr/>
        </p:nvSpPr>
        <p:spPr>
          <a:xfrm>
            <a:off x="632144" y="6621780"/>
            <a:ext cx="2655069" cy="4838395"/>
          </a:xfrm>
          <a:custGeom>
            <a:avLst/>
            <a:gdLst/>
            <a:ahLst/>
            <a:cxnLst/>
            <a:rect l="l" t="t" r="r" b="b"/>
            <a:pathLst>
              <a:path w="2655069" h="4838395">
                <a:moveTo>
                  <a:pt x="0" y="0"/>
                </a:moveTo>
                <a:lnTo>
                  <a:pt x="2655069" y="0"/>
                </a:lnTo>
                <a:lnTo>
                  <a:pt x="2655069" y="4838395"/>
                </a:lnTo>
                <a:lnTo>
                  <a:pt x="0" y="4838395"/>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TextBox 8"/>
          <p:cNvSpPr txBox="1"/>
          <p:nvPr/>
        </p:nvSpPr>
        <p:spPr>
          <a:xfrm>
            <a:off x="3287213" y="3008635"/>
            <a:ext cx="11713574" cy="3613145"/>
          </a:xfrm>
          <a:prstGeom prst="rect">
            <a:avLst/>
          </a:prstGeom>
        </p:spPr>
        <p:txBody>
          <a:bodyPr lIns="0" tIns="0" rIns="0" bIns="0" rtlCol="0" anchor="t">
            <a:spAutoFit/>
          </a:bodyPr>
          <a:lstStyle/>
          <a:p>
            <a:pPr algn="ctr">
              <a:lnSpc>
                <a:spcPts val="7175"/>
              </a:lnSpc>
              <a:spcBef>
                <a:spcPct val="0"/>
              </a:spcBef>
            </a:pPr>
            <a:r>
              <a:rPr lang="en-US" sz="5125" dirty="0">
                <a:solidFill>
                  <a:srgbClr val="5563B2"/>
                </a:solidFill>
                <a:latin typeface="Arimo Bold"/>
              </a:rPr>
              <a:t>Octava Sesión Ordinaria del Consejo Técnico Escolar y el Taller Intensivo de Formación Continua para Docentes</a:t>
            </a:r>
          </a:p>
        </p:txBody>
      </p:sp>
      <p:sp>
        <p:nvSpPr>
          <p:cNvPr id="9" name="TextBox 9"/>
          <p:cNvSpPr txBox="1"/>
          <p:nvPr/>
        </p:nvSpPr>
        <p:spPr>
          <a:xfrm>
            <a:off x="7858068" y="7391744"/>
            <a:ext cx="2571865" cy="712826"/>
          </a:xfrm>
          <a:prstGeom prst="rect">
            <a:avLst/>
          </a:prstGeom>
        </p:spPr>
        <p:txBody>
          <a:bodyPr lIns="0" tIns="0" rIns="0" bIns="0" rtlCol="0" anchor="t">
            <a:spAutoFit/>
          </a:bodyPr>
          <a:lstStyle/>
          <a:p>
            <a:pPr algn="ctr">
              <a:lnSpc>
                <a:spcPts val="5793"/>
              </a:lnSpc>
              <a:spcBef>
                <a:spcPct val="0"/>
              </a:spcBef>
            </a:pPr>
            <a:r>
              <a:rPr lang="en-US" sz="4138" dirty="0">
                <a:solidFill>
                  <a:srgbClr val="000000"/>
                </a:solidFill>
                <a:latin typeface="Arimo"/>
              </a:rPr>
              <a:t>Junio 2024</a:t>
            </a:r>
          </a:p>
        </p:txBody>
      </p:sp>
      <p:sp>
        <p:nvSpPr>
          <p:cNvPr id="10" name="Freeform 10"/>
          <p:cNvSpPr/>
          <p:nvPr/>
        </p:nvSpPr>
        <p:spPr>
          <a:xfrm>
            <a:off x="4216149" y="760783"/>
            <a:ext cx="1403143" cy="1403143"/>
          </a:xfrm>
          <a:custGeom>
            <a:avLst/>
            <a:gdLst/>
            <a:ahLst/>
            <a:cxnLst/>
            <a:rect l="l" t="t" r="r" b="b"/>
            <a:pathLst>
              <a:path w="1403143" h="1403143">
                <a:moveTo>
                  <a:pt x="0" y="0"/>
                </a:moveTo>
                <a:lnTo>
                  <a:pt x="1403143" y="0"/>
                </a:lnTo>
                <a:lnTo>
                  <a:pt x="1403143" y="1403143"/>
                </a:lnTo>
                <a:lnTo>
                  <a:pt x="0" y="1403143"/>
                </a:lnTo>
                <a:lnTo>
                  <a:pt x="0" y="0"/>
                </a:lnTo>
                <a:close/>
              </a:path>
            </a:pathLst>
          </a:custGeom>
          <a:blipFill>
            <a:blip r:embed="rId14"/>
            <a:stretch>
              <a:fillRect/>
            </a:stretch>
          </a:blipFill>
        </p:spPr>
      </p:sp>
      <p:sp>
        <p:nvSpPr>
          <p:cNvPr id="11" name="TextBox 11"/>
          <p:cNvSpPr txBox="1"/>
          <p:nvPr/>
        </p:nvSpPr>
        <p:spPr>
          <a:xfrm>
            <a:off x="3889692" y="1998508"/>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3992" y="252560"/>
            <a:ext cx="16482418" cy="3511580"/>
            <a:chOff x="0" y="0"/>
            <a:chExt cx="4341048" cy="924861"/>
          </a:xfrm>
        </p:grpSpPr>
        <p:sp>
          <p:nvSpPr>
            <p:cNvPr id="3" name="Freeform 3"/>
            <p:cNvSpPr/>
            <p:nvPr/>
          </p:nvSpPr>
          <p:spPr>
            <a:xfrm>
              <a:off x="0" y="0"/>
              <a:ext cx="4341048" cy="924861"/>
            </a:xfrm>
            <a:custGeom>
              <a:avLst/>
              <a:gdLst/>
              <a:ahLst/>
              <a:cxnLst/>
              <a:rect l="l" t="t" r="r" b="b"/>
              <a:pathLst>
                <a:path w="4341048" h="924861">
                  <a:moveTo>
                    <a:pt x="23955" y="0"/>
                  </a:moveTo>
                  <a:lnTo>
                    <a:pt x="4317093" y="0"/>
                  </a:lnTo>
                  <a:cubicBezTo>
                    <a:pt x="4323447" y="0"/>
                    <a:pt x="4329540" y="2524"/>
                    <a:pt x="4334032" y="7016"/>
                  </a:cubicBezTo>
                  <a:cubicBezTo>
                    <a:pt x="4338524" y="11509"/>
                    <a:pt x="4341048" y="17602"/>
                    <a:pt x="4341048" y="23955"/>
                  </a:cubicBezTo>
                  <a:lnTo>
                    <a:pt x="4341048" y="900905"/>
                  </a:lnTo>
                  <a:cubicBezTo>
                    <a:pt x="4341048" y="907259"/>
                    <a:pt x="4338524" y="913352"/>
                    <a:pt x="4334032" y="917844"/>
                  </a:cubicBezTo>
                  <a:cubicBezTo>
                    <a:pt x="4329540" y="922337"/>
                    <a:pt x="4323447" y="924861"/>
                    <a:pt x="4317093" y="924861"/>
                  </a:cubicBezTo>
                  <a:lnTo>
                    <a:pt x="23955" y="924861"/>
                  </a:lnTo>
                  <a:cubicBezTo>
                    <a:pt x="17602" y="924861"/>
                    <a:pt x="11509" y="922337"/>
                    <a:pt x="7016" y="917844"/>
                  </a:cubicBezTo>
                  <a:cubicBezTo>
                    <a:pt x="2524" y="913352"/>
                    <a:pt x="0" y="907259"/>
                    <a:pt x="0" y="900905"/>
                  </a:cubicBezTo>
                  <a:lnTo>
                    <a:pt x="0" y="23955"/>
                  </a:lnTo>
                  <a:cubicBezTo>
                    <a:pt x="0" y="17602"/>
                    <a:pt x="2524" y="11509"/>
                    <a:pt x="7016" y="7016"/>
                  </a:cubicBezTo>
                  <a:cubicBezTo>
                    <a:pt x="11509" y="2524"/>
                    <a:pt x="17602" y="0"/>
                    <a:pt x="23955" y="0"/>
                  </a:cubicBezTo>
                  <a:close/>
                </a:path>
              </a:pathLst>
            </a:custGeom>
            <a:solidFill>
              <a:srgbClr val="F0E729">
                <a:alpha val="16863"/>
              </a:srgbClr>
            </a:solidFill>
            <a:ln w="19050" cap="rnd">
              <a:solidFill>
                <a:srgbClr val="000000">
                  <a:alpha val="16863"/>
                </a:srgbClr>
              </a:solidFill>
              <a:prstDash val="solid"/>
              <a:round/>
            </a:ln>
          </p:spPr>
        </p:sp>
        <p:sp>
          <p:nvSpPr>
            <p:cNvPr id="4" name="TextBox 4"/>
            <p:cNvSpPr txBox="1"/>
            <p:nvPr/>
          </p:nvSpPr>
          <p:spPr>
            <a:xfrm>
              <a:off x="0" y="-47625"/>
              <a:ext cx="4341048" cy="972486"/>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1893914" y="3891375"/>
            <a:ext cx="14690573" cy="6009874"/>
            <a:chOff x="0" y="0"/>
            <a:chExt cx="3869122" cy="1582847"/>
          </a:xfrm>
        </p:grpSpPr>
        <p:sp>
          <p:nvSpPr>
            <p:cNvPr id="7" name="Freeform 7"/>
            <p:cNvSpPr/>
            <p:nvPr/>
          </p:nvSpPr>
          <p:spPr>
            <a:xfrm>
              <a:off x="0" y="0"/>
              <a:ext cx="3869122" cy="1582847"/>
            </a:xfrm>
            <a:custGeom>
              <a:avLst/>
              <a:gdLst/>
              <a:ahLst/>
              <a:cxnLst/>
              <a:rect l="l" t="t" r="r" b="b"/>
              <a:pathLst>
                <a:path w="3869122" h="1582847">
                  <a:moveTo>
                    <a:pt x="26877" y="0"/>
                  </a:moveTo>
                  <a:lnTo>
                    <a:pt x="3842245" y="0"/>
                  </a:lnTo>
                  <a:cubicBezTo>
                    <a:pt x="3849373" y="0"/>
                    <a:pt x="3856210" y="2832"/>
                    <a:pt x="3861250" y="7872"/>
                  </a:cubicBezTo>
                  <a:cubicBezTo>
                    <a:pt x="3866290" y="12912"/>
                    <a:pt x="3869122" y="19749"/>
                    <a:pt x="3869122" y="26877"/>
                  </a:cubicBezTo>
                  <a:lnTo>
                    <a:pt x="3869122" y="1555970"/>
                  </a:lnTo>
                  <a:cubicBezTo>
                    <a:pt x="3869122" y="1570814"/>
                    <a:pt x="3857089" y="1582847"/>
                    <a:pt x="3842245" y="1582847"/>
                  </a:cubicBezTo>
                  <a:lnTo>
                    <a:pt x="26877" y="1582847"/>
                  </a:lnTo>
                  <a:cubicBezTo>
                    <a:pt x="12033" y="1582847"/>
                    <a:pt x="0" y="1570814"/>
                    <a:pt x="0" y="1555970"/>
                  </a:cubicBezTo>
                  <a:lnTo>
                    <a:pt x="0" y="26877"/>
                  </a:lnTo>
                  <a:cubicBezTo>
                    <a:pt x="0" y="12033"/>
                    <a:pt x="12033" y="0"/>
                    <a:pt x="26877" y="0"/>
                  </a:cubicBezTo>
                  <a:close/>
                </a:path>
              </a:pathLst>
            </a:custGeom>
            <a:solidFill>
              <a:srgbClr val="F0E729">
                <a:alpha val="16863"/>
              </a:srgbClr>
            </a:solidFill>
            <a:ln w="19050" cap="rnd">
              <a:solidFill>
                <a:srgbClr val="000000">
                  <a:alpha val="16863"/>
                </a:srgbClr>
              </a:solidFill>
              <a:prstDash val="solid"/>
              <a:round/>
            </a:ln>
          </p:spPr>
        </p:sp>
        <p:sp>
          <p:nvSpPr>
            <p:cNvPr id="8" name="TextBox 8"/>
            <p:cNvSpPr txBox="1"/>
            <p:nvPr/>
          </p:nvSpPr>
          <p:spPr>
            <a:xfrm>
              <a:off x="0" y="-47625"/>
              <a:ext cx="3869122" cy="1630472"/>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2175289" y="4025034"/>
            <a:ext cx="14409197" cy="5714289"/>
          </a:xfrm>
          <a:prstGeom prst="rect">
            <a:avLst/>
          </a:prstGeom>
        </p:spPr>
        <p:txBody>
          <a:bodyPr lIns="0" tIns="0" rIns="0" bIns="0" rtlCol="0" anchor="t">
            <a:spAutoFit/>
          </a:bodyPr>
          <a:lstStyle/>
          <a:p>
            <a:pPr algn="l">
              <a:lnSpc>
                <a:spcPts val="4531"/>
              </a:lnSpc>
            </a:pPr>
            <a:r>
              <a:rPr lang="en-US" sz="4009" dirty="0">
                <a:solidFill>
                  <a:srgbClr val="000000"/>
                </a:solidFill>
                <a:latin typeface="Arimo"/>
              </a:rPr>
              <a:t>¿Cómo se organizaron para construir el Programa analítico?</a:t>
            </a:r>
          </a:p>
          <a:p>
            <a:pPr algn="l">
              <a:lnSpc>
                <a:spcPts val="4531"/>
              </a:lnSpc>
            </a:pPr>
            <a:r>
              <a:rPr lang="en-US" sz="4009" dirty="0">
                <a:solidFill>
                  <a:srgbClr val="000000"/>
                </a:solidFill>
                <a:latin typeface="Arimo"/>
              </a:rPr>
              <a:t>¿Cómo incorporaron los elementos del Programa analítico?</a:t>
            </a:r>
          </a:p>
          <a:p>
            <a:pPr algn="l">
              <a:lnSpc>
                <a:spcPts val="4531"/>
              </a:lnSpc>
            </a:pPr>
            <a:r>
              <a:rPr lang="en-US" sz="4009" dirty="0">
                <a:solidFill>
                  <a:srgbClr val="000000"/>
                </a:solidFill>
                <a:latin typeface="Arimo"/>
              </a:rPr>
              <a:t>¿Cómo se expresó la integración curricular en el Programa analítico de la escuela?</a:t>
            </a:r>
          </a:p>
          <a:p>
            <a:pPr algn="l">
              <a:lnSpc>
                <a:spcPts val="4531"/>
              </a:lnSpc>
            </a:pPr>
            <a:r>
              <a:rPr lang="en-US" sz="4009" dirty="0">
                <a:solidFill>
                  <a:srgbClr val="000000"/>
                </a:solidFill>
                <a:latin typeface="Arimo"/>
              </a:rPr>
              <a:t>¿En cuáles elementos del Programa analítico es necesario profundizar para una apropiación más pertinente?</a:t>
            </a:r>
          </a:p>
          <a:p>
            <a:pPr algn="l">
              <a:lnSpc>
                <a:spcPts val="4531"/>
              </a:lnSpc>
            </a:pPr>
            <a:r>
              <a:rPr lang="en-US" sz="4009" dirty="0">
                <a:solidFill>
                  <a:srgbClr val="000000"/>
                </a:solidFill>
                <a:latin typeface="Arimo"/>
              </a:rPr>
              <a:t>¿En qué medida el Programa analítico fue valioso para su planeación didáctica?, ¿por qué?</a:t>
            </a:r>
          </a:p>
          <a:p>
            <a:pPr algn="l">
              <a:lnSpc>
                <a:spcPts val="4531"/>
              </a:lnSpc>
            </a:pPr>
            <a:r>
              <a:rPr lang="en-US" sz="4009" dirty="0">
                <a:solidFill>
                  <a:srgbClr val="000000"/>
                </a:solidFill>
                <a:latin typeface="Arimo"/>
              </a:rPr>
              <a:t>¿Qué ajustes realizaron al Programa analítico?, ¿qué los motivó a realizar esos ajustes?</a:t>
            </a:r>
          </a:p>
        </p:txBody>
      </p:sp>
      <p:sp>
        <p:nvSpPr>
          <p:cNvPr id="10" name="Freeform 10"/>
          <p:cNvSpPr/>
          <p:nvPr/>
        </p:nvSpPr>
        <p:spPr>
          <a:xfrm>
            <a:off x="14830539" y="8268602"/>
            <a:ext cx="3457461" cy="1979397"/>
          </a:xfrm>
          <a:custGeom>
            <a:avLst/>
            <a:gdLst/>
            <a:ahLst/>
            <a:cxnLst/>
            <a:rect l="l" t="t" r="r" b="b"/>
            <a:pathLst>
              <a:path w="3457461" h="1979397">
                <a:moveTo>
                  <a:pt x="0" y="0"/>
                </a:moveTo>
                <a:lnTo>
                  <a:pt x="3457461" y="0"/>
                </a:lnTo>
                <a:lnTo>
                  <a:pt x="3457461" y="1979396"/>
                </a:lnTo>
                <a:lnTo>
                  <a:pt x="0" y="1979396"/>
                </a:lnTo>
                <a:lnTo>
                  <a:pt x="0" y="0"/>
                </a:lnTo>
                <a:close/>
              </a:path>
            </a:pathLst>
          </a:custGeom>
          <a:blipFill>
            <a:blip r:embed="rId4"/>
            <a:stretch>
              <a:fillRect/>
            </a:stretch>
          </a:blipFill>
        </p:spPr>
      </p:sp>
      <p:sp>
        <p:nvSpPr>
          <p:cNvPr id="11" name="Freeform 11"/>
          <p:cNvSpPr/>
          <p:nvPr/>
        </p:nvSpPr>
        <p:spPr>
          <a:xfrm>
            <a:off x="0" y="3556497"/>
            <a:ext cx="2011592" cy="3065283"/>
          </a:xfrm>
          <a:custGeom>
            <a:avLst/>
            <a:gdLst/>
            <a:ahLst/>
            <a:cxnLst/>
            <a:rect l="l" t="t" r="r" b="b"/>
            <a:pathLst>
              <a:path w="2011592" h="3065283">
                <a:moveTo>
                  <a:pt x="0" y="0"/>
                </a:moveTo>
                <a:lnTo>
                  <a:pt x="2011592" y="0"/>
                </a:lnTo>
                <a:lnTo>
                  <a:pt x="2011592" y="3065283"/>
                </a:lnTo>
                <a:lnTo>
                  <a:pt x="0" y="3065283"/>
                </a:lnTo>
                <a:lnTo>
                  <a:pt x="0" y="0"/>
                </a:lnTo>
                <a:close/>
              </a:path>
            </a:pathLst>
          </a:custGeom>
          <a:blipFill>
            <a:blip r:embed="rId5"/>
            <a:stretch>
              <a:fillRect/>
            </a:stretch>
          </a:blipFill>
        </p:spPr>
      </p:sp>
      <p:sp>
        <p:nvSpPr>
          <p:cNvPr id="12" name="Freeform 12"/>
          <p:cNvSpPr/>
          <p:nvPr/>
        </p:nvSpPr>
        <p:spPr>
          <a:xfrm>
            <a:off x="16333669" y="905191"/>
            <a:ext cx="2180699" cy="2651306"/>
          </a:xfrm>
          <a:custGeom>
            <a:avLst/>
            <a:gdLst/>
            <a:ahLst/>
            <a:cxnLst/>
            <a:rect l="l" t="t" r="r" b="b"/>
            <a:pathLst>
              <a:path w="2180699" h="2651306">
                <a:moveTo>
                  <a:pt x="0" y="0"/>
                </a:moveTo>
                <a:lnTo>
                  <a:pt x="2180699" y="0"/>
                </a:lnTo>
                <a:lnTo>
                  <a:pt x="2180699" y="2651306"/>
                </a:lnTo>
                <a:lnTo>
                  <a:pt x="0" y="2651306"/>
                </a:lnTo>
                <a:lnTo>
                  <a:pt x="0" y="0"/>
                </a:lnTo>
                <a:close/>
              </a:path>
            </a:pathLst>
          </a:custGeom>
          <a:blipFill>
            <a:blip r:embed="rId6"/>
            <a:stretch>
              <a:fillRect/>
            </a:stretch>
          </a:blipFill>
        </p:spPr>
      </p:sp>
      <p:sp>
        <p:nvSpPr>
          <p:cNvPr id="13" name="TextBox 13"/>
          <p:cNvSpPr txBox="1"/>
          <p:nvPr/>
        </p:nvSpPr>
        <p:spPr>
          <a:xfrm>
            <a:off x="782847" y="449299"/>
            <a:ext cx="16223563" cy="3001074"/>
          </a:xfrm>
          <a:prstGeom prst="rect">
            <a:avLst/>
          </a:prstGeom>
        </p:spPr>
        <p:txBody>
          <a:bodyPr lIns="0" tIns="0" rIns="0" bIns="0" rtlCol="0" anchor="t">
            <a:spAutoFit/>
          </a:bodyPr>
          <a:lstStyle/>
          <a:p>
            <a:pPr algn="l">
              <a:lnSpc>
                <a:spcPts val="4712"/>
              </a:lnSpc>
            </a:pPr>
            <a:r>
              <a:rPr lang="en-US" sz="4097" dirty="0">
                <a:solidFill>
                  <a:srgbClr val="000000"/>
                </a:solidFill>
                <a:latin typeface="Arimo"/>
              </a:rPr>
              <a:t>Conformen equipos, por grado, campo formativo, disciplina o de la manera que consideren más pertinente para el nivel educativo o la modalidad en la que laboran y compartir experiencias acerca de la construcción y el trabajo con el Programa analítico, pueden retomar las preguntas siguientes u otras que consideren pertinentes.</a:t>
            </a:r>
          </a:p>
        </p:txBody>
      </p:sp>
      <p:sp>
        <p:nvSpPr>
          <p:cNvPr id="14" name="Freeform 14"/>
          <p:cNvSpPr/>
          <p:nvPr/>
        </p:nvSpPr>
        <p:spPr>
          <a:xfrm>
            <a:off x="16911605" y="4118675"/>
            <a:ext cx="1024825" cy="1024825"/>
          </a:xfrm>
          <a:custGeom>
            <a:avLst/>
            <a:gdLst/>
            <a:ahLst/>
            <a:cxnLst/>
            <a:rect l="l" t="t" r="r" b="b"/>
            <a:pathLst>
              <a:path w="1024825" h="1024825">
                <a:moveTo>
                  <a:pt x="0" y="0"/>
                </a:moveTo>
                <a:lnTo>
                  <a:pt x="1024826" y="0"/>
                </a:lnTo>
                <a:lnTo>
                  <a:pt x="1024826" y="1024825"/>
                </a:lnTo>
                <a:lnTo>
                  <a:pt x="0" y="1024825"/>
                </a:lnTo>
                <a:lnTo>
                  <a:pt x="0" y="0"/>
                </a:lnTo>
                <a:close/>
              </a:path>
            </a:pathLst>
          </a:custGeom>
          <a:blipFill>
            <a:blip r:embed="rId7"/>
            <a:stretch>
              <a:fillRect/>
            </a:stretch>
          </a:blipFill>
        </p:spPr>
      </p:sp>
      <p:sp>
        <p:nvSpPr>
          <p:cNvPr id="15" name="TextBox 15"/>
          <p:cNvSpPr txBox="1"/>
          <p:nvPr/>
        </p:nvSpPr>
        <p:spPr>
          <a:xfrm>
            <a:off x="16231944" y="5095875"/>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03048">
            <a:off x="11571244" y="-657170"/>
            <a:ext cx="6026449" cy="2859824"/>
          </a:xfrm>
          <a:custGeom>
            <a:avLst/>
            <a:gdLst/>
            <a:ahLst/>
            <a:cxnLst/>
            <a:rect l="l" t="t" r="r" b="b"/>
            <a:pathLst>
              <a:path w="6026449" h="2859824">
                <a:moveTo>
                  <a:pt x="0" y="0"/>
                </a:moveTo>
                <a:lnTo>
                  <a:pt x="6026448" y="0"/>
                </a:lnTo>
                <a:lnTo>
                  <a:pt x="6026448" y="2859824"/>
                </a:lnTo>
                <a:lnTo>
                  <a:pt x="0" y="28598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1028700" y="1622689"/>
            <a:ext cx="16230600" cy="7360578"/>
            <a:chOff x="0" y="0"/>
            <a:chExt cx="4274726" cy="1938588"/>
          </a:xfrm>
        </p:grpSpPr>
        <p:sp>
          <p:nvSpPr>
            <p:cNvPr id="5" name="Freeform 5"/>
            <p:cNvSpPr/>
            <p:nvPr/>
          </p:nvSpPr>
          <p:spPr>
            <a:xfrm>
              <a:off x="0" y="0"/>
              <a:ext cx="4274726" cy="1938588"/>
            </a:xfrm>
            <a:custGeom>
              <a:avLst/>
              <a:gdLst/>
              <a:ahLst/>
              <a:cxnLst/>
              <a:rect l="l" t="t" r="r" b="b"/>
              <a:pathLst>
                <a:path w="4274726" h="1938588">
                  <a:moveTo>
                    <a:pt x="24327" y="0"/>
                  </a:moveTo>
                  <a:lnTo>
                    <a:pt x="4250399" y="0"/>
                  </a:lnTo>
                  <a:cubicBezTo>
                    <a:pt x="4263834" y="0"/>
                    <a:pt x="4274726" y="10891"/>
                    <a:pt x="4274726" y="24327"/>
                  </a:cubicBezTo>
                  <a:lnTo>
                    <a:pt x="4274726" y="1914261"/>
                  </a:lnTo>
                  <a:cubicBezTo>
                    <a:pt x="4274726" y="1927697"/>
                    <a:pt x="4263834" y="1938588"/>
                    <a:pt x="4250399" y="1938588"/>
                  </a:cubicBezTo>
                  <a:lnTo>
                    <a:pt x="24327" y="1938588"/>
                  </a:lnTo>
                  <a:cubicBezTo>
                    <a:pt x="10891" y="1938588"/>
                    <a:pt x="0" y="1927697"/>
                    <a:pt x="0" y="1914261"/>
                  </a:cubicBezTo>
                  <a:lnTo>
                    <a:pt x="0" y="24327"/>
                  </a:lnTo>
                  <a:cubicBezTo>
                    <a:pt x="0" y="10891"/>
                    <a:pt x="10891" y="0"/>
                    <a:pt x="24327" y="0"/>
                  </a:cubicBezTo>
                  <a:close/>
                </a:path>
              </a:pathLst>
            </a:custGeom>
            <a:solidFill>
              <a:srgbClr val="F0E729">
                <a:alpha val="16863"/>
              </a:srgbClr>
            </a:solidFill>
            <a:ln w="19050" cap="rnd">
              <a:solidFill>
                <a:srgbClr val="000000">
                  <a:alpha val="16863"/>
                </a:srgbClr>
              </a:solidFill>
              <a:prstDash val="solid"/>
              <a:round/>
            </a:ln>
          </p:spPr>
        </p:sp>
        <p:sp>
          <p:nvSpPr>
            <p:cNvPr id="6" name="TextBox 6"/>
            <p:cNvSpPr txBox="1"/>
            <p:nvPr/>
          </p:nvSpPr>
          <p:spPr>
            <a:xfrm>
              <a:off x="0" y="-47625"/>
              <a:ext cx="4274726" cy="1986213"/>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572654" y="1917301"/>
            <a:ext cx="15142692" cy="6328572"/>
          </a:xfrm>
          <a:prstGeom prst="rect">
            <a:avLst/>
          </a:prstGeom>
        </p:spPr>
        <p:txBody>
          <a:bodyPr lIns="0" tIns="0" rIns="0" bIns="0" rtlCol="0" anchor="t">
            <a:spAutoFit/>
          </a:bodyPr>
          <a:lstStyle/>
          <a:p>
            <a:pPr algn="l">
              <a:lnSpc>
                <a:spcPts val="7148"/>
              </a:lnSpc>
              <a:spcBef>
                <a:spcPct val="0"/>
              </a:spcBef>
            </a:pPr>
            <a:r>
              <a:rPr lang="en-US" sz="5106" dirty="0">
                <a:solidFill>
                  <a:srgbClr val="000000"/>
                </a:solidFill>
                <a:latin typeface="Arimo"/>
              </a:rPr>
              <a:t>Se puede caracterizar al Programa analítico como una segunda etapa de concreción curricular en la que el colectivo docente asume una postura crítica frente a los contenidos que establece el Programa sintético, desde el análisis sistemático de las condiciones concretas de la comunidad en la que se realizan los procesos de enseñanza y aprendizaje.</a:t>
            </a:r>
          </a:p>
        </p:txBody>
      </p:sp>
      <p:sp>
        <p:nvSpPr>
          <p:cNvPr id="8" name="Freeform 8"/>
          <p:cNvSpPr/>
          <p:nvPr/>
        </p:nvSpPr>
        <p:spPr>
          <a:xfrm>
            <a:off x="288950" y="136048"/>
            <a:ext cx="2920741" cy="1785303"/>
          </a:xfrm>
          <a:custGeom>
            <a:avLst/>
            <a:gdLst/>
            <a:ahLst/>
            <a:cxnLst/>
            <a:rect l="l" t="t" r="r" b="b"/>
            <a:pathLst>
              <a:path w="2920741" h="1785303">
                <a:moveTo>
                  <a:pt x="0" y="0"/>
                </a:moveTo>
                <a:lnTo>
                  <a:pt x="2920741" y="0"/>
                </a:lnTo>
                <a:lnTo>
                  <a:pt x="2920741" y="1785304"/>
                </a:lnTo>
                <a:lnTo>
                  <a:pt x="0" y="17853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8299" y="7940185"/>
            <a:ext cx="2073998" cy="2346815"/>
          </a:xfrm>
          <a:custGeom>
            <a:avLst/>
            <a:gdLst/>
            <a:ahLst/>
            <a:cxnLst/>
            <a:rect l="l" t="t" r="r" b="b"/>
            <a:pathLst>
              <a:path w="2073998" h="2346815">
                <a:moveTo>
                  <a:pt x="0" y="0"/>
                </a:moveTo>
                <a:lnTo>
                  <a:pt x="2073998" y="0"/>
                </a:lnTo>
                <a:lnTo>
                  <a:pt x="2073998" y="2346815"/>
                </a:lnTo>
                <a:lnTo>
                  <a:pt x="0" y="23468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9795570" y="51628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10"/>
            <a:stretch>
              <a:fillRect/>
            </a:stretch>
          </a:blipFill>
        </p:spPr>
      </p:sp>
      <p:sp>
        <p:nvSpPr>
          <p:cNvPr id="11" name="TextBox 11"/>
          <p:cNvSpPr txBox="1"/>
          <p:nvPr/>
        </p:nvSpPr>
        <p:spPr>
          <a:xfrm>
            <a:off x="9287585" y="1339479"/>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343739" y="226155"/>
            <a:ext cx="16915561" cy="3497110"/>
            <a:chOff x="0" y="0"/>
            <a:chExt cx="4455127" cy="921050"/>
          </a:xfrm>
        </p:grpSpPr>
        <p:sp>
          <p:nvSpPr>
            <p:cNvPr id="4" name="Freeform 4"/>
            <p:cNvSpPr/>
            <p:nvPr/>
          </p:nvSpPr>
          <p:spPr>
            <a:xfrm>
              <a:off x="0" y="0"/>
              <a:ext cx="4455127" cy="921050"/>
            </a:xfrm>
            <a:custGeom>
              <a:avLst/>
              <a:gdLst/>
              <a:ahLst/>
              <a:cxnLst/>
              <a:rect l="l" t="t" r="r" b="b"/>
              <a:pathLst>
                <a:path w="4455127" h="921050">
                  <a:moveTo>
                    <a:pt x="23342" y="0"/>
                  </a:moveTo>
                  <a:lnTo>
                    <a:pt x="4431786" y="0"/>
                  </a:lnTo>
                  <a:cubicBezTo>
                    <a:pt x="4437976" y="0"/>
                    <a:pt x="4443913" y="2459"/>
                    <a:pt x="4448290" y="6837"/>
                  </a:cubicBezTo>
                  <a:cubicBezTo>
                    <a:pt x="4452668" y="11214"/>
                    <a:pt x="4455127" y="17151"/>
                    <a:pt x="4455127" y="23342"/>
                  </a:cubicBezTo>
                  <a:lnTo>
                    <a:pt x="4455127" y="897708"/>
                  </a:lnTo>
                  <a:cubicBezTo>
                    <a:pt x="4455127" y="910599"/>
                    <a:pt x="4444677" y="921050"/>
                    <a:pt x="4431786" y="921050"/>
                  </a:cubicBezTo>
                  <a:lnTo>
                    <a:pt x="23342" y="921050"/>
                  </a:lnTo>
                  <a:cubicBezTo>
                    <a:pt x="10450" y="921050"/>
                    <a:pt x="0" y="910599"/>
                    <a:pt x="0" y="897708"/>
                  </a:cubicBezTo>
                  <a:lnTo>
                    <a:pt x="0" y="23342"/>
                  </a:lnTo>
                  <a:cubicBezTo>
                    <a:pt x="0" y="10450"/>
                    <a:pt x="10450" y="0"/>
                    <a:pt x="23342"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455127" cy="96867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456079" y="3947561"/>
            <a:ext cx="16803221" cy="3008340"/>
            <a:chOff x="0" y="0"/>
            <a:chExt cx="4425540" cy="792320"/>
          </a:xfrm>
        </p:grpSpPr>
        <p:sp>
          <p:nvSpPr>
            <p:cNvPr id="7" name="Freeform 7"/>
            <p:cNvSpPr/>
            <p:nvPr/>
          </p:nvSpPr>
          <p:spPr>
            <a:xfrm>
              <a:off x="0" y="0"/>
              <a:ext cx="4425540" cy="792320"/>
            </a:xfrm>
            <a:custGeom>
              <a:avLst/>
              <a:gdLst/>
              <a:ahLst/>
              <a:cxnLst/>
              <a:rect l="l" t="t" r="r" b="b"/>
              <a:pathLst>
                <a:path w="4425540" h="792320">
                  <a:moveTo>
                    <a:pt x="23498" y="0"/>
                  </a:moveTo>
                  <a:lnTo>
                    <a:pt x="4402042" y="0"/>
                  </a:lnTo>
                  <a:cubicBezTo>
                    <a:pt x="4415019" y="0"/>
                    <a:pt x="4425540" y="10520"/>
                    <a:pt x="4425540" y="23498"/>
                  </a:cubicBezTo>
                  <a:lnTo>
                    <a:pt x="4425540" y="768822"/>
                  </a:lnTo>
                  <a:cubicBezTo>
                    <a:pt x="4425540" y="781800"/>
                    <a:pt x="4415019" y="792320"/>
                    <a:pt x="4402042" y="792320"/>
                  </a:cubicBezTo>
                  <a:lnTo>
                    <a:pt x="23498" y="792320"/>
                  </a:lnTo>
                  <a:cubicBezTo>
                    <a:pt x="10520" y="792320"/>
                    <a:pt x="0" y="781800"/>
                    <a:pt x="0" y="768822"/>
                  </a:cubicBezTo>
                  <a:lnTo>
                    <a:pt x="0" y="23498"/>
                  </a:lnTo>
                  <a:cubicBezTo>
                    <a:pt x="0" y="10520"/>
                    <a:pt x="10520" y="0"/>
                    <a:pt x="23498" y="0"/>
                  </a:cubicBezTo>
                  <a:close/>
                </a:path>
              </a:pathLst>
            </a:custGeom>
            <a:solidFill>
              <a:srgbClr val="F0E729">
                <a:alpha val="16863"/>
              </a:srgbClr>
            </a:solidFill>
            <a:ln w="19050" cap="rnd">
              <a:solidFill>
                <a:srgbClr val="000000">
                  <a:alpha val="16863"/>
                </a:srgbClr>
              </a:solidFill>
              <a:prstDash val="solid"/>
              <a:round/>
            </a:ln>
          </p:spPr>
        </p:sp>
        <p:sp>
          <p:nvSpPr>
            <p:cNvPr id="8" name="TextBox 8"/>
            <p:cNvSpPr txBox="1"/>
            <p:nvPr/>
          </p:nvSpPr>
          <p:spPr>
            <a:xfrm>
              <a:off x="0" y="-47625"/>
              <a:ext cx="4425540" cy="83994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512249" y="7184501"/>
            <a:ext cx="16747051" cy="2863067"/>
            <a:chOff x="0" y="0"/>
            <a:chExt cx="4410746" cy="754059"/>
          </a:xfrm>
        </p:grpSpPr>
        <p:sp>
          <p:nvSpPr>
            <p:cNvPr id="10" name="Freeform 10"/>
            <p:cNvSpPr/>
            <p:nvPr/>
          </p:nvSpPr>
          <p:spPr>
            <a:xfrm>
              <a:off x="0" y="0"/>
              <a:ext cx="4410746" cy="754059"/>
            </a:xfrm>
            <a:custGeom>
              <a:avLst/>
              <a:gdLst/>
              <a:ahLst/>
              <a:cxnLst/>
              <a:rect l="l" t="t" r="r" b="b"/>
              <a:pathLst>
                <a:path w="4410746" h="754059">
                  <a:moveTo>
                    <a:pt x="23577" y="0"/>
                  </a:moveTo>
                  <a:lnTo>
                    <a:pt x="4387169" y="0"/>
                  </a:lnTo>
                  <a:cubicBezTo>
                    <a:pt x="4393422" y="0"/>
                    <a:pt x="4399419" y="2484"/>
                    <a:pt x="4403840" y="6905"/>
                  </a:cubicBezTo>
                  <a:cubicBezTo>
                    <a:pt x="4408262" y="11327"/>
                    <a:pt x="4410746" y="17324"/>
                    <a:pt x="4410746" y="23577"/>
                  </a:cubicBezTo>
                  <a:lnTo>
                    <a:pt x="4410746" y="730482"/>
                  </a:lnTo>
                  <a:cubicBezTo>
                    <a:pt x="4410746" y="743503"/>
                    <a:pt x="4400190" y="754059"/>
                    <a:pt x="4387169" y="754059"/>
                  </a:cubicBezTo>
                  <a:lnTo>
                    <a:pt x="23577" y="754059"/>
                  </a:lnTo>
                  <a:cubicBezTo>
                    <a:pt x="17324" y="754059"/>
                    <a:pt x="11327" y="751575"/>
                    <a:pt x="6905" y="747153"/>
                  </a:cubicBezTo>
                  <a:cubicBezTo>
                    <a:pt x="2484" y="742732"/>
                    <a:pt x="0" y="736735"/>
                    <a:pt x="0" y="730482"/>
                  </a:cubicBezTo>
                  <a:lnTo>
                    <a:pt x="0" y="23577"/>
                  </a:lnTo>
                  <a:cubicBezTo>
                    <a:pt x="0" y="17324"/>
                    <a:pt x="2484" y="11327"/>
                    <a:pt x="6905" y="6905"/>
                  </a:cubicBezTo>
                  <a:cubicBezTo>
                    <a:pt x="11327" y="2484"/>
                    <a:pt x="17324" y="0"/>
                    <a:pt x="23577" y="0"/>
                  </a:cubicBezTo>
                  <a:close/>
                </a:path>
              </a:pathLst>
            </a:custGeom>
            <a:solidFill>
              <a:srgbClr val="F0E729">
                <a:alpha val="16863"/>
              </a:srgbClr>
            </a:solidFill>
            <a:ln w="19050" cap="rnd">
              <a:solidFill>
                <a:srgbClr val="000000">
                  <a:alpha val="16863"/>
                </a:srgbClr>
              </a:solidFill>
              <a:prstDash val="solid"/>
              <a:round/>
            </a:ln>
          </p:spPr>
        </p:sp>
        <p:sp>
          <p:nvSpPr>
            <p:cNvPr id="11" name="TextBox 11"/>
            <p:cNvSpPr txBox="1"/>
            <p:nvPr/>
          </p:nvSpPr>
          <p:spPr>
            <a:xfrm>
              <a:off x="0" y="-47625"/>
              <a:ext cx="4410746" cy="801684"/>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798560" y="287446"/>
            <a:ext cx="16230600" cy="9616857"/>
          </a:xfrm>
          <a:prstGeom prst="rect">
            <a:avLst/>
          </a:prstGeom>
        </p:spPr>
        <p:txBody>
          <a:bodyPr lIns="0" tIns="0" rIns="0" bIns="0" rtlCol="0" anchor="t">
            <a:spAutoFit/>
          </a:bodyPr>
          <a:lstStyle/>
          <a:p>
            <a:pPr algn="l">
              <a:lnSpc>
                <a:spcPts val="5063"/>
              </a:lnSpc>
              <a:spcBef>
                <a:spcPct val="0"/>
              </a:spcBef>
            </a:pPr>
            <a:r>
              <a:rPr lang="en-US" sz="3616" dirty="0">
                <a:solidFill>
                  <a:srgbClr val="000000"/>
                </a:solidFill>
                <a:latin typeface="Arimo"/>
              </a:rPr>
              <a:t>Del Programa analítico surge la planeación didáctica y en esta, la integración curricular vía la elaboración de proyectos, articula el trabajo interdisciplinario; de esta manera, se promueve el desarrollo integral de niñas, niños y adolescentes y se sitúa su formación en los contextos en que suceden los procesos de aprendizaje y de enseñanza.</a:t>
            </a:r>
          </a:p>
          <a:p>
            <a:pPr algn="l">
              <a:lnSpc>
                <a:spcPts val="5063"/>
              </a:lnSpc>
              <a:spcBef>
                <a:spcPct val="0"/>
              </a:spcBef>
            </a:pPr>
            <a:endParaRPr lang="en-US" sz="3616" dirty="0">
              <a:solidFill>
                <a:srgbClr val="000000"/>
              </a:solidFill>
              <a:latin typeface="Arimo"/>
            </a:endParaRPr>
          </a:p>
          <a:p>
            <a:pPr algn="l">
              <a:lnSpc>
                <a:spcPts val="5063"/>
              </a:lnSpc>
              <a:spcBef>
                <a:spcPct val="0"/>
              </a:spcBef>
            </a:pPr>
            <a:r>
              <a:rPr lang="en-US" sz="3616" dirty="0">
                <a:solidFill>
                  <a:srgbClr val="000000"/>
                </a:solidFill>
                <a:latin typeface="Arimo"/>
              </a:rPr>
              <a:t>En el caso de educación primaria y secundaria, se contó con la nueva familia de Libros de Texto Gratutitos (LTG), los cuales suponen un cambio importante en el trabajo didáctico, por lo que es pertinente analizar las posibilidades de uso que dieron a estos recursos.</a:t>
            </a:r>
          </a:p>
          <a:p>
            <a:pPr algn="l">
              <a:lnSpc>
                <a:spcPts val="5063"/>
              </a:lnSpc>
              <a:spcBef>
                <a:spcPct val="0"/>
              </a:spcBef>
            </a:pPr>
            <a:endParaRPr lang="en-US" sz="3616" dirty="0">
              <a:solidFill>
                <a:srgbClr val="000000"/>
              </a:solidFill>
              <a:latin typeface="Arimo"/>
            </a:endParaRPr>
          </a:p>
          <a:p>
            <a:pPr algn="l">
              <a:lnSpc>
                <a:spcPts val="5063"/>
              </a:lnSpc>
              <a:spcBef>
                <a:spcPct val="0"/>
              </a:spcBef>
            </a:pPr>
            <a:r>
              <a:rPr lang="en-US" sz="3616" dirty="0">
                <a:solidFill>
                  <a:srgbClr val="000000"/>
                </a:solidFill>
                <a:latin typeface="Arimo"/>
              </a:rPr>
              <a:t>De la misma manera, en educación inicial y en preescolar, fue necesario diversificar el uso de los materiales educativos con los que cuentan estos niveles, de acuerdo con los planteamientos del Plan de Estudio, por lo que es conveniente compartir esta experiencia.</a:t>
            </a:r>
          </a:p>
        </p:txBody>
      </p:sp>
      <p:sp>
        <p:nvSpPr>
          <p:cNvPr id="13" name="Freeform 13"/>
          <p:cNvSpPr/>
          <p:nvPr/>
        </p:nvSpPr>
        <p:spPr>
          <a:xfrm>
            <a:off x="15886968" y="7184501"/>
            <a:ext cx="2401032" cy="2491343"/>
          </a:xfrm>
          <a:custGeom>
            <a:avLst/>
            <a:gdLst/>
            <a:ahLst/>
            <a:cxnLst/>
            <a:rect l="l" t="t" r="r" b="b"/>
            <a:pathLst>
              <a:path w="2401032" h="2491343">
                <a:moveTo>
                  <a:pt x="0" y="0"/>
                </a:moveTo>
                <a:lnTo>
                  <a:pt x="2401032" y="0"/>
                </a:lnTo>
                <a:lnTo>
                  <a:pt x="2401032" y="2491343"/>
                </a:lnTo>
                <a:lnTo>
                  <a:pt x="0" y="2491343"/>
                </a:lnTo>
                <a:lnTo>
                  <a:pt x="0" y="0"/>
                </a:lnTo>
                <a:close/>
              </a:path>
            </a:pathLst>
          </a:custGeom>
          <a:blipFill>
            <a:blip r:embed="rId4"/>
            <a:stretch>
              <a:fillRect/>
            </a:stretch>
          </a:blipFill>
        </p:spPr>
      </p:sp>
      <p:sp>
        <p:nvSpPr>
          <p:cNvPr id="14" name="Freeform 14"/>
          <p:cNvSpPr/>
          <p:nvPr/>
        </p:nvSpPr>
        <p:spPr>
          <a:xfrm>
            <a:off x="-435516" y="3442393"/>
            <a:ext cx="1234076" cy="1701107"/>
          </a:xfrm>
          <a:custGeom>
            <a:avLst/>
            <a:gdLst/>
            <a:ahLst/>
            <a:cxnLst/>
            <a:rect l="l" t="t" r="r" b="b"/>
            <a:pathLst>
              <a:path w="1234076" h="1701107">
                <a:moveTo>
                  <a:pt x="0" y="0"/>
                </a:moveTo>
                <a:lnTo>
                  <a:pt x="1234076" y="0"/>
                </a:lnTo>
                <a:lnTo>
                  <a:pt x="1234076" y="1701107"/>
                </a:lnTo>
                <a:lnTo>
                  <a:pt x="0" y="17011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5" name="Freeform 15"/>
          <p:cNvSpPr/>
          <p:nvPr/>
        </p:nvSpPr>
        <p:spPr>
          <a:xfrm>
            <a:off x="16633495" y="1297168"/>
            <a:ext cx="1654505" cy="2145225"/>
          </a:xfrm>
          <a:custGeom>
            <a:avLst/>
            <a:gdLst/>
            <a:ahLst/>
            <a:cxnLst/>
            <a:rect l="l" t="t" r="r" b="b"/>
            <a:pathLst>
              <a:path w="1654505" h="2145225">
                <a:moveTo>
                  <a:pt x="0" y="0"/>
                </a:moveTo>
                <a:lnTo>
                  <a:pt x="1654505" y="0"/>
                </a:lnTo>
                <a:lnTo>
                  <a:pt x="1654505" y="2145225"/>
                </a:lnTo>
                <a:lnTo>
                  <a:pt x="0" y="2145225"/>
                </a:lnTo>
                <a:lnTo>
                  <a:pt x="0" y="0"/>
                </a:lnTo>
                <a:close/>
              </a:path>
            </a:pathLst>
          </a:custGeom>
          <a:blipFill>
            <a:blip r:embed="rId7"/>
            <a:stretch>
              <a:fillRect/>
            </a:stretch>
          </a:blipFill>
        </p:spPr>
      </p:sp>
      <p:sp>
        <p:nvSpPr>
          <p:cNvPr id="16" name="Freeform 16"/>
          <p:cNvSpPr/>
          <p:nvPr/>
        </p:nvSpPr>
        <p:spPr>
          <a:xfrm>
            <a:off x="17259300" y="226155"/>
            <a:ext cx="1024825" cy="1024825"/>
          </a:xfrm>
          <a:custGeom>
            <a:avLst/>
            <a:gdLst/>
            <a:ahLst/>
            <a:cxnLst/>
            <a:rect l="l" t="t" r="r" b="b"/>
            <a:pathLst>
              <a:path w="1024825" h="1024825">
                <a:moveTo>
                  <a:pt x="0" y="0"/>
                </a:moveTo>
                <a:lnTo>
                  <a:pt x="1024825" y="0"/>
                </a:lnTo>
                <a:lnTo>
                  <a:pt x="1024825" y="1024825"/>
                </a:lnTo>
                <a:lnTo>
                  <a:pt x="0" y="1024825"/>
                </a:lnTo>
                <a:lnTo>
                  <a:pt x="0" y="0"/>
                </a:lnTo>
                <a:close/>
              </a:path>
            </a:pathLst>
          </a:custGeom>
          <a:blipFill>
            <a:blip r:embed="rId8"/>
            <a:stretch>
              <a:fillRect/>
            </a:stretch>
          </a:blipFill>
        </p:spPr>
      </p:sp>
      <p:sp>
        <p:nvSpPr>
          <p:cNvPr id="17" name="TextBox 17"/>
          <p:cNvSpPr txBox="1"/>
          <p:nvPr/>
        </p:nvSpPr>
        <p:spPr>
          <a:xfrm>
            <a:off x="16001132" y="60738"/>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91734" y="682195"/>
            <a:ext cx="11826453" cy="2428211"/>
            <a:chOff x="0" y="0"/>
            <a:chExt cx="3114786" cy="639529"/>
          </a:xfrm>
        </p:grpSpPr>
        <p:sp>
          <p:nvSpPr>
            <p:cNvPr id="3" name="Freeform 3"/>
            <p:cNvSpPr/>
            <p:nvPr/>
          </p:nvSpPr>
          <p:spPr>
            <a:xfrm>
              <a:off x="0" y="0"/>
              <a:ext cx="3114786" cy="639529"/>
            </a:xfrm>
            <a:custGeom>
              <a:avLst/>
              <a:gdLst/>
              <a:ahLst/>
              <a:cxnLst/>
              <a:rect l="l" t="t" r="r" b="b"/>
              <a:pathLst>
                <a:path w="3114786" h="639529">
                  <a:moveTo>
                    <a:pt x="33386" y="0"/>
                  </a:moveTo>
                  <a:lnTo>
                    <a:pt x="3081400" y="0"/>
                  </a:lnTo>
                  <a:cubicBezTo>
                    <a:pt x="3090255" y="0"/>
                    <a:pt x="3098747" y="3517"/>
                    <a:pt x="3105008" y="9779"/>
                  </a:cubicBezTo>
                  <a:cubicBezTo>
                    <a:pt x="3111269" y="16040"/>
                    <a:pt x="3114786" y="24531"/>
                    <a:pt x="3114786" y="33386"/>
                  </a:cubicBezTo>
                  <a:lnTo>
                    <a:pt x="3114786" y="606143"/>
                  </a:lnTo>
                  <a:cubicBezTo>
                    <a:pt x="3114786" y="614997"/>
                    <a:pt x="3111269" y="623489"/>
                    <a:pt x="3105008" y="629750"/>
                  </a:cubicBezTo>
                  <a:cubicBezTo>
                    <a:pt x="3098747" y="636011"/>
                    <a:pt x="3090255" y="639529"/>
                    <a:pt x="3081400" y="639529"/>
                  </a:cubicBezTo>
                  <a:lnTo>
                    <a:pt x="33386" y="639529"/>
                  </a:lnTo>
                  <a:cubicBezTo>
                    <a:pt x="24531" y="639529"/>
                    <a:pt x="16040" y="636011"/>
                    <a:pt x="9779" y="629750"/>
                  </a:cubicBezTo>
                  <a:cubicBezTo>
                    <a:pt x="3517" y="623489"/>
                    <a:pt x="0" y="614997"/>
                    <a:pt x="0" y="606143"/>
                  </a:cubicBezTo>
                  <a:lnTo>
                    <a:pt x="0" y="33386"/>
                  </a:lnTo>
                  <a:cubicBezTo>
                    <a:pt x="0" y="24531"/>
                    <a:pt x="3517" y="16040"/>
                    <a:pt x="9779" y="9779"/>
                  </a:cubicBezTo>
                  <a:cubicBezTo>
                    <a:pt x="16040" y="3517"/>
                    <a:pt x="24531" y="0"/>
                    <a:pt x="33386" y="0"/>
                  </a:cubicBezTo>
                  <a:close/>
                </a:path>
              </a:pathLst>
            </a:custGeom>
            <a:solidFill>
              <a:srgbClr val="B35798">
                <a:alpha val="16863"/>
              </a:srgbClr>
            </a:solidFill>
            <a:ln w="19050" cap="rnd">
              <a:solidFill>
                <a:srgbClr val="000000">
                  <a:alpha val="16863"/>
                </a:srgbClr>
              </a:solidFill>
              <a:prstDash val="solid"/>
              <a:round/>
            </a:ln>
          </p:spPr>
        </p:sp>
        <p:sp>
          <p:nvSpPr>
            <p:cNvPr id="4" name="TextBox 4"/>
            <p:cNvSpPr txBox="1"/>
            <p:nvPr/>
          </p:nvSpPr>
          <p:spPr>
            <a:xfrm>
              <a:off x="0" y="-47625"/>
              <a:ext cx="3114786" cy="68715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1028700" y="3394945"/>
            <a:ext cx="14464122" cy="6200902"/>
            <a:chOff x="0" y="0"/>
            <a:chExt cx="3809481" cy="1633160"/>
          </a:xfrm>
        </p:grpSpPr>
        <p:sp>
          <p:nvSpPr>
            <p:cNvPr id="7" name="Freeform 7"/>
            <p:cNvSpPr/>
            <p:nvPr/>
          </p:nvSpPr>
          <p:spPr>
            <a:xfrm>
              <a:off x="0" y="0"/>
              <a:ext cx="3809481" cy="1633159"/>
            </a:xfrm>
            <a:custGeom>
              <a:avLst/>
              <a:gdLst/>
              <a:ahLst/>
              <a:cxnLst/>
              <a:rect l="l" t="t" r="r" b="b"/>
              <a:pathLst>
                <a:path w="3809481" h="1633159">
                  <a:moveTo>
                    <a:pt x="27298" y="0"/>
                  </a:moveTo>
                  <a:lnTo>
                    <a:pt x="3782183" y="0"/>
                  </a:lnTo>
                  <a:cubicBezTo>
                    <a:pt x="3789423" y="0"/>
                    <a:pt x="3796366" y="2876"/>
                    <a:pt x="3801485" y="7995"/>
                  </a:cubicBezTo>
                  <a:cubicBezTo>
                    <a:pt x="3806604" y="13115"/>
                    <a:pt x="3809481" y="20058"/>
                    <a:pt x="3809481" y="27298"/>
                  </a:cubicBezTo>
                  <a:lnTo>
                    <a:pt x="3809481" y="1605862"/>
                  </a:lnTo>
                  <a:cubicBezTo>
                    <a:pt x="3809481" y="1620938"/>
                    <a:pt x="3797259" y="1633159"/>
                    <a:pt x="3782183" y="1633159"/>
                  </a:cubicBezTo>
                  <a:lnTo>
                    <a:pt x="27298" y="1633159"/>
                  </a:lnTo>
                  <a:cubicBezTo>
                    <a:pt x="20058" y="1633159"/>
                    <a:pt x="13115" y="1630283"/>
                    <a:pt x="7995" y="1625164"/>
                  </a:cubicBezTo>
                  <a:cubicBezTo>
                    <a:pt x="2876" y="1620045"/>
                    <a:pt x="0" y="1613102"/>
                    <a:pt x="0" y="1605862"/>
                  </a:cubicBezTo>
                  <a:lnTo>
                    <a:pt x="0" y="27298"/>
                  </a:lnTo>
                  <a:cubicBezTo>
                    <a:pt x="0" y="12222"/>
                    <a:pt x="12222" y="0"/>
                    <a:pt x="27298" y="0"/>
                  </a:cubicBezTo>
                  <a:close/>
                </a:path>
              </a:pathLst>
            </a:custGeom>
            <a:solidFill>
              <a:srgbClr val="F0E729">
                <a:alpha val="16863"/>
              </a:srgbClr>
            </a:solidFill>
            <a:ln w="19050" cap="rnd">
              <a:solidFill>
                <a:srgbClr val="000000">
                  <a:alpha val="16863"/>
                </a:srgbClr>
              </a:solidFill>
              <a:prstDash val="solid"/>
              <a:round/>
            </a:ln>
          </p:spPr>
        </p:sp>
        <p:sp>
          <p:nvSpPr>
            <p:cNvPr id="8" name="TextBox 8"/>
            <p:cNvSpPr txBox="1"/>
            <p:nvPr/>
          </p:nvSpPr>
          <p:spPr>
            <a:xfrm>
              <a:off x="0" y="-47625"/>
              <a:ext cx="3809481" cy="1680785"/>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3555051"/>
            <a:ext cx="13989487" cy="5703249"/>
          </a:xfrm>
          <a:prstGeom prst="rect">
            <a:avLst/>
          </a:prstGeom>
        </p:spPr>
        <p:txBody>
          <a:bodyPr lIns="0" tIns="0" rIns="0" bIns="0" rtlCol="0" anchor="t">
            <a:spAutoFit/>
          </a:bodyPr>
          <a:lstStyle/>
          <a:p>
            <a:pPr marL="993031" lvl="1" indent="-496516" algn="l">
              <a:lnSpc>
                <a:spcPts val="6439"/>
              </a:lnSpc>
              <a:buFont typeface="Arial"/>
              <a:buChar char="•"/>
            </a:pPr>
            <a:r>
              <a:rPr lang="en-US" sz="4599" dirty="0">
                <a:solidFill>
                  <a:srgbClr val="000000"/>
                </a:solidFill>
                <a:latin typeface="Arimo"/>
              </a:rPr>
              <a:t>Sus avances en el trabajo por proyectos.</a:t>
            </a:r>
          </a:p>
          <a:p>
            <a:pPr marL="993031" lvl="1" indent="-496516" algn="l">
              <a:lnSpc>
                <a:spcPts val="6439"/>
              </a:lnSpc>
              <a:buFont typeface="Arial"/>
              <a:buChar char="•"/>
            </a:pPr>
            <a:r>
              <a:rPr lang="en-US" sz="4599" dirty="0">
                <a:solidFill>
                  <a:srgbClr val="000000"/>
                </a:solidFill>
                <a:latin typeface="Arimo"/>
              </a:rPr>
              <a:t>El uso y sentido que dieron a los LTG o materiales educativos con los que cuenta el nivel, en el desarrollo de los proyectos y en otras estrategias de enseñanza.</a:t>
            </a:r>
          </a:p>
          <a:p>
            <a:pPr marL="993031" lvl="1" indent="-496516" algn="l">
              <a:lnSpc>
                <a:spcPts val="6439"/>
              </a:lnSpc>
              <a:buFont typeface="Arial"/>
              <a:buChar char="•"/>
            </a:pPr>
            <a:r>
              <a:rPr lang="en-US" sz="4599" dirty="0">
                <a:solidFill>
                  <a:srgbClr val="000000"/>
                </a:solidFill>
                <a:latin typeface="Arimo"/>
              </a:rPr>
              <a:t>Las dificultades que enfrentaron en el trabajo por proyectos.</a:t>
            </a:r>
          </a:p>
        </p:txBody>
      </p:sp>
      <p:sp>
        <p:nvSpPr>
          <p:cNvPr id="10" name="Freeform 10"/>
          <p:cNvSpPr/>
          <p:nvPr/>
        </p:nvSpPr>
        <p:spPr>
          <a:xfrm>
            <a:off x="7647528" y="197963"/>
            <a:ext cx="2914866" cy="830737"/>
          </a:xfrm>
          <a:custGeom>
            <a:avLst/>
            <a:gdLst/>
            <a:ahLst/>
            <a:cxnLst/>
            <a:rect l="l" t="t" r="r" b="b"/>
            <a:pathLst>
              <a:path w="2914866" h="830737">
                <a:moveTo>
                  <a:pt x="0" y="0"/>
                </a:moveTo>
                <a:lnTo>
                  <a:pt x="2914865" y="0"/>
                </a:lnTo>
                <a:lnTo>
                  <a:pt x="2914865" y="830737"/>
                </a:lnTo>
                <a:lnTo>
                  <a:pt x="0" y="830737"/>
                </a:lnTo>
                <a:lnTo>
                  <a:pt x="0" y="0"/>
                </a:lnTo>
                <a:close/>
              </a:path>
            </a:pathLst>
          </a:custGeom>
          <a:blipFill>
            <a:blip r:embed="rId4"/>
            <a:stretch>
              <a:fillRect/>
            </a:stretch>
          </a:blipFill>
        </p:spPr>
      </p:sp>
      <p:sp>
        <p:nvSpPr>
          <p:cNvPr id="11" name="Freeform 11"/>
          <p:cNvSpPr/>
          <p:nvPr/>
        </p:nvSpPr>
        <p:spPr>
          <a:xfrm>
            <a:off x="14959389" y="6073443"/>
            <a:ext cx="3328611" cy="2642085"/>
          </a:xfrm>
          <a:custGeom>
            <a:avLst/>
            <a:gdLst/>
            <a:ahLst/>
            <a:cxnLst/>
            <a:rect l="l" t="t" r="r" b="b"/>
            <a:pathLst>
              <a:path w="3328611" h="2642085">
                <a:moveTo>
                  <a:pt x="0" y="0"/>
                </a:moveTo>
                <a:lnTo>
                  <a:pt x="3328611" y="0"/>
                </a:lnTo>
                <a:lnTo>
                  <a:pt x="3328611" y="2642085"/>
                </a:lnTo>
                <a:lnTo>
                  <a:pt x="0" y="264208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a:off x="738753" y="297810"/>
            <a:ext cx="2081321" cy="2812596"/>
          </a:xfrm>
          <a:custGeom>
            <a:avLst/>
            <a:gdLst/>
            <a:ahLst/>
            <a:cxnLst/>
            <a:rect l="l" t="t" r="r" b="b"/>
            <a:pathLst>
              <a:path w="2081321" h="2812596">
                <a:moveTo>
                  <a:pt x="0" y="0"/>
                </a:moveTo>
                <a:lnTo>
                  <a:pt x="2081321" y="0"/>
                </a:lnTo>
                <a:lnTo>
                  <a:pt x="2081321" y="2812596"/>
                </a:lnTo>
                <a:lnTo>
                  <a:pt x="0" y="28125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TextBox 13"/>
          <p:cNvSpPr txBox="1"/>
          <p:nvPr/>
        </p:nvSpPr>
        <p:spPr>
          <a:xfrm>
            <a:off x="2513645" y="904875"/>
            <a:ext cx="13260710" cy="1813055"/>
          </a:xfrm>
          <a:prstGeom prst="rect">
            <a:avLst/>
          </a:prstGeom>
        </p:spPr>
        <p:txBody>
          <a:bodyPr lIns="0" tIns="0" rIns="0" bIns="0" rtlCol="0" anchor="t">
            <a:spAutoFit/>
          </a:bodyPr>
          <a:lstStyle/>
          <a:p>
            <a:pPr algn="ctr">
              <a:lnSpc>
                <a:spcPts val="7187"/>
              </a:lnSpc>
              <a:spcBef>
                <a:spcPct val="0"/>
              </a:spcBef>
            </a:pPr>
            <a:r>
              <a:rPr lang="en-US" sz="5133" dirty="0">
                <a:solidFill>
                  <a:srgbClr val="000000"/>
                </a:solidFill>
                <a:latin typeface="Arimo"/>
              </a:rPr>
              <a:t>Para ello, se sugiere que en grupos de trabajo reflexionen acerca de:</a:t>
            </a:r>
          </a:p>
        </p:txBody>
      </p:sp>
      <p:sp>
        <p:nvSpPr>
          <p:cNvPr id="14" name="Freeform 14"/>
          <p:cNvSpPr/>
          <p:nvPr/>
        </p:nvSpPr>
        <p:spPr>
          <a:xfrm>
            <a:off x="16234475" y="80965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9"/>
            <a:stretch>
              <a:fillRect/>
            </a:stretch>
          </a:blipFill>
        </p:spPr>
      </p:sp>
      <p:sp>
        <p:nvSpPr>
          <p:cNvPr id="15" name="TextBox 15"/>
          <p:cNvSpPr txBox="1"/>
          <p:nvPr/>
        </p:nvSpPr>
        <p:spPr>
          <a:xfrm>
            <a:off x="15718859" y="1786858"/>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522549" y="-1720802"/>
            <a:ext cx="13891048" cy="4222266"/>
            <a:chOff x="0" y="-47625"/>
            <a:chExt cx="3658548" cy="1112036"/>
          </a:xfrm>
        </p:grpSpPr>
        <p:sp>
          <p:nvSpPr>
            <p:cNvPr id="6" name="Freeform 6"/>
            <p:cNvSpPr/>
            <p:nvPr/>
          </p:nvSpPr>
          <p:spPr>
            <a:xfrm>
              <a:off x="76942" y="497414"/>
              <a:ext cx="3581606" cy="566997"/>
            </a:xfrm>
            <a:custGeom>
              <a:avLst/>
              <a:gdLst/>
              <a:ahLst/>
              <a:cxnLst/>
              <a:rect l="l" t="t" r="r" b="b"/>
              <a:pathLst>
                <a:path w="3581606" h="566997">
                  <a:moveTo>
                    <a:pt x="29035" y="0"/>
                  </a:moveTo>
                  <a:lnTo>
                    <a:pt x="3552571" y="0"/>
                  </a:lnTo>
                  <a:cubicBezTo>
                    <a:pt x="3568607" y="0"/>
                    <a:pt x="3581606" y="12999"/>
                    <a:pt x="3581606" y="29035"/>
                  </a:cubicBezTo>
                  <a:lnTo>
                    <a:pt x="3581606" y="537963"/>
                  </a:lnTo>
                  <a:cubicBezTo>
                    <a:pt x="3581606" y="545663"/>
                    <a:pt x="3578547" y="553048"/>
                    <a:pt x="3573102" y="558493"/>
                  </a:cubicBezTo>
                  <a:cubicBezTo>
                    <a:pt x="3567657" y="563938"/>
                    <a:pt x="3560272" y="566997"/>
                    <a:pt x="3552571" y="566997"/>
                  </a:cubicBezTo>
                  <a:lnTo>
                    <a:pt x="29035" y="566997"/>
                  </a:lnTo>
                  <a:cubicBezTo>
                    <a:pt x="21334" y="566997"/>
                    <a:pt x="13949" y="563938"/>
                    <a:pt x="8504" y="558493"/>
                  </a:cubicBezTo>
                  <a:cubicBezTo>
                    <a:pt x="3059" y="553048"/>
                    <a:pt x="0" y="545663"/>
                    <a:pt x="0" y="537963"/>
                  </a:cubicBezTo>
                  <a:lnTo>
                    <a:pt x="0" y="29035"/>
                  </a:lnTo>
                  <a:cubicBezTo>
                    <a:pt x="0" y="21334"/>
                    <a:pt x="3059" y="13949"/>
                    <a:pt x="8504" y="8504"/>
                  </a:cubicBezTo>
                  <a:cubicBezTo>
                    <a:pt x="13949" y="3059"/>
                    <a:pt x="21334" y="0"/>
                    <a:pt x="29035" y="0"/>
                  </a:cubicBezTo>
                  <a:close/>
                </a:path>
              </a:pathLst>
            </a:custGeom>
            <a:solidFill>
              <a:srgbClr val="F0E729">
                <a:alpha val="16863"/>
              </a:srgbClr>
            </a:solidFill>
            <a:ln w="19050" cap="rnd">
              <a:solidFill>
                <a:srgbClr val="000000">
                  <a:alpha val="16863"/>
                </a:srgbClr>
              </a:solidFill>
              <a:prstDash val="solid"/>
              <a:round/>
            </a:ln>
          </p:spPr>
        </p:sp>
        <p:sp>
          <p:nvSpPr>
            <p:cNvPr id="7" name="TextBox 7"/>
            <p:cNvSpPr txBox="1"/>
            <p:nvPr/>
          </p:nvSpPr>
          <p:spPr>
            <a:xfrm>
              <a:off x="0" y="-47625"/>
              <a:ext cx="3581606" cy="614622"/>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382644" y="2675397"/>
            <a:ext cx="17595597" cy="7174268"/>
            <a:chOff x="0" y="0"/>
            <a:chExt cx="4634231" cy="1889519"/>
          </a:xfrm>
        </p:grpSpPr>
        <p:sp>
          <p:nvSpPr>
            <p:cNvPr id="9" name="Freeform 9"/>
            <p:cNvSpPr/>
            <p:nvPr/>
          </p:nvSpPr>
          <p:spPr>
            <a:xfrm>
              <a:off x="0" y="0"/>
              <a:ext cx="4634231" cy="1889519"/>
            </a:xfrm>
            <a:custGeom>
              <a:avLst/>
              <a:gdLst/>
              <a:ahLst/>
              <a:cxnLst/>
              <a:rect l="l" t="t" r="r" b="b"/>
              <a:pathLst>
                <a:path w="4634231" h="1889519">
                  <a:moveTo>
                    <a:pt x="22440" y="0"/>
                  </a:moveTo>
                  <a:lnTo>
                    <a:pt x="4611792" y="0"/>
                  </a:lnTo>
                  <a:cubicBezTo>
                    <a:pt x="4624185" y="0"/>
                    <a:pt x="4634231" y="10047"/>
                    <a:pt x="4634231" y="22440"/>
                  </a:cubicBezTo>
                  <a:lnTo>
                    <a:pt x="4634231" y="1867080"/>
                  </a:lnTo>
                  <a:cubicBezTo>
                    <a:pt x="4634231" y="1879473"/>
                    <a:pt x="4624185" y="1889519"/>
                    <a:pt x="4611792" y="1889519"/>
                  </a:cubicBezTo>
                  <a:lnTo>
                    <a:pt x="22440" y="1889519"/>
                  </a:lnTo>
                  <a:cubicBezTo>
                    <a:pt x="10047" y="1889519"/>
                    <a:pt x="0" y="1879473"/>
                    <a:pt x="0" y="1867080"/>
                  </a:cubicBezTo>
                  <a:lnTo>
                    <a:pt x="0" y="22440"/>
                  </a:lnTo>
                  <a:cubicBezTo>
                    <a:pt x="0" y="10047"/>
                    <a:pt x="10047" y="0"/>
                    <a:pt x="22440" y="0"/>
                  </a:cubicBezTo>
                  <a:close/>
                </a:path>
              </a:pathLst>
            </a:custGeom>
            <a:solidFill>
              <a:srgbClr val="F0E729">
                <a:alpha val="16863"/>
              </a:srgbClr>
            </a:solidFill>
            <a:ln w="19050" cap="rnd">
              <a:solidFill>
                <a:srgbClr val="000000">
                  <a:alpha val="16863"/>
                </a:srgbClr>
              </a:solidFill>
              <a:prstDash val="solid"/>
              <a:round/>
            </a:ln>
          </p:spPr>
        </p:sp>
        <p:sp>
          <p:nvSpPr>
            <p:cNvPr id="10" name="TextBox 10"/>
            <p:cNvSpPr txBox="1"/>
            <p:nvPr/>
          </p:nvSpPr>
          <p:spPr>
            <a:xfrm>
              <a:off x="0" y="-47625"/>
              <a:ext cx="4634231" cy="1937144"/>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5268359" y="396122"/>
            <a:ext cx="1658511" cy="2286169"/>
          </a:xfrm>
          <a:custGeom>
            <a:avLst/>
            <a:gdLst/>
            <a:ahLst/>
            <a:cxnLst/>
            <a:rect l="l" t="t" r="r" b="b"/>
            <a:pathLst>
              <a:path w="1658511" h="2286169">
                <a:moveTo>
                  <a:pt x="0" y="0"/>
                </a:moveTo>
                <a:lnTo>
                  <a:pt x="1658511" y="0"/>
                </a:lnTo>
                <a:lnTo>
                  <a:pt x="1658511" y="2286168"/>
                </a:lnTo>
                <a:lnTo>
                  <a:pt x="0" y="22861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rot="2594398">
            <a:off x="126125" y="9082382"/>
            <a:ext cx="2090152" cy="1196612"/>
          </a:xfrm>
          <a:custGeom>
            <a:avLst/>
            <a:gdLst/>
            <a:ahLst/>
            <a:cxnLst/>
            <a:rect l="l" t="t" r="r" b="b"/>
            <a:pathLst>
              <a:path w="2090152" h="1196612">
                <a:moveTo>
                  <a:pt x="0" y="0"/>
                </a:moveTo>
                <a:lnTo>
                  <a:pt x="2090152" y="0"/>
                </a:lnTo>
                <a:lnTo>
                  <a:pt x="2090152" y="1196613"/>
                </a:lnTo>
                <a:lnTo>
                  <a:pt x="0" y="1196613"/>
                </a:lnTo>
                <a:lnTo>
                  <a:pt x="0" y="0"/>
                </a:lnTo>
                <a:close/>
              </a:path>
            </a:pathLst>
          </a:custGeom>
          <a:blipFill>
            <a:blip r:embed="rId6"/>
            <a:stretch>
              <a:fillRect/>
            </a:stretch>
          </a:blipFill>
        </p:spPr>
      </p:sp>
      <p:sp>
        <p:nvSpPr>
          <p:cNvPr id="13" name="Freeform 13"/>
          <p:cNvSpPr/>
          <p:nvPr/>
        </p:nvSpPr>
        <p:spPr>
          <a:xfrm>
            <a:off x="0" y="1966330"/>
            <a:ext cx="1045098" cy="1592530"/>
          </a:xfrm>
          <a:custGeom>
            <a:avLst/>
            <a:gdLst/>
            <a:ahLst/>
            <a:cxnLst/>
            <a:rect l="l" t="t" r="r" b="b"/>
            <a:pathLst>
              <a:path w="1045098" h="1592530">
                <a:moveTo>
                  <a:pt x="0" y="0"/>
                </a:moveTo>
                <a:lnTo>
                  <a:pt x="1045098" y="0"/>
                </a:lnTo>
                <a:lnTo>
                  <a:pt x="1045098" y="1592529"/>
                </a:lnTo>
                <a:lnTo>
                  <a:pt x="0" y="1592529"/>
                </a:lnTo>
                <a:lnTo>
                  <a:pt x="0" y="0"/>
                </a:lnTo>
                <a:close/>
              </a:path>
            </a:pathLst>
          </a:custGeom>
          <a:blipFill>
            <a:blip r:embed="rId7"/>
            <a:stretch>
              <a:fillRect/>
            </a:stretch>
          </a:blipFill>
        </p:spPr>
      </p:sp>
      <p:sp>
        <p:nvSpPr>
          <p:cNvPr id="14" name="Freeform 14"/>
          <p:cNvSpPr/>
          <p:nvPr/>
        </p:nvSpPr>
        <p:spPr>
          <a:xfrm>
            <a:off x="16926870" y="2762594"/>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8"/>
            <a:stretch>
              <a:fillRect/>
            </a:stretch>
          </a:blipFill>
        </p:spPr>
      </p:sp>
      <p:sp>
        <p:nvSpPr>
          <p:cNvPr id="15" name="TextBox 15"/>
          <p:cNvSpPr txBox="1"/>
          <p:nvPr/>
        </p:nvSpPr>
        <p:spPr>
          <a:xfrm rot="-5400000">
            <a:off x="17118364" y="3842984"/>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
        <p:nvSpPr>
          <p:cNvPr id="2" name="TextBox 2"/>
          <p:cNvSpPr txBox="1"/>
          <p:nvPr/>
        </p:nvSpPr>
        <p:spPr>
          <a:xfrm>
            <a:off x="1028700" y="739244"/>
            <a:ext cx="14239659" cy="1466573"/>
          </a:xfrm>
          <a:prstGeom prst="rect">
            <a:avLst/>
          </a:prstGeom>
        </p:spPr>
        <p:txBody>
          <a:bodyPr lIns="0" tIns="0" rIns="0" bIns="0" rtlCol="0" anchor="t">
            <a:spAutoFit/>
          </a:bodyPr>
          <a:lstStyle/>
          <a:p>
            <a:pPr algn="l">
              <a:lnSpc>
                <a:spcPts val="5658"/>
              </a:lnSpc>
            </a:pPr>
            <a:r>
              <a:rPr lang="en-US" sz="4963" dirty="0">
                <a:solidFill>
                  <a:srgbClr val="000000"/>
                </a:solidFill>
                <a:latin typeface="Arimo"/>
              </a:rPr>
              <a:t>Posteriormente, en colectivo compartan sus reflexiones a partir de los siguientes ejes:</a:t>
            </a:r>
          </a:p>
        </p:txBody>
      </p:sp>
      <p:sp>
        <p:nvSpPr>
          <p:cNvPr id="4" name="TextBox 4"/>
          <p:cNvSpPr txBox="1"/>
          <p:nvPr/>
        </p:nvSpPr>
        <p:spPr>
          <a:xfrm>
            <a:off x="456815" y="2667344"/>
            <a:ext cx="17374370" cy="6590956"/>
          </a:xfrm>
          <a:prstGeom prst="rect">
            <a:avLst/>
          </a:prstGeom>
        </p:spPr>
        <p:txBody>
          <a:bodyPr lIns="0" tIns="0" rIns="0" bIns="0" rtlCol="0" anchor="t">
            <a:spAutoFit/>
          </a:bodyPr>
          <a:lstStyle/>
          <a:p>
            <a:pPr marL="893515" lvl="1" indent="-446758" algn="l">
              <a:lnSpc>
                <a:spcPts val="5793"/>
              </a:lnSpc>
              <a:buFont typeface="Arial"/>
              <a:buChar char="•"/>
            </a:pPr>
            <a:r>
              <a:rPr lang="en-US" sz="4138" dirty="0">
                <a:solidFill>
                  <a:srgbClr val="000000"/>
                </a:solidFill>
                <a:latin typeface="Arimo"/>
              </a:rPr>
              <a:t>Reconocimiento de sus capacidades y avances en el diseño y apropiación de Programa analítico.</a:t>
            </a:r>
          </a:p>
          <a:p>
            <a:pPr marL="893515" lvl="1" indent="-446758" algn="l">
              <a:lnSpc>
                <a:spcPts val="5793"/>
              </a:lnSpc>
              <a:buFont typeface="Arial"/>
              <a:buChar char="•"/>
            </a:pPr>
            <a:r>
              <a:rPr lang="en-US" sz="4138" dirty="0">
                <a:solidFill>
                  <a:srgbClr val="000000"/>
                </a:solidFill>
                <a:latin typeface="Arimo"/>
              </a:rPr>
              <a:t>Identificación de los aspectos en los que necesitan profundizar para que el Programa analítico se constituya en el referente que organiza el trabajo pedagógico de cada docente y articula los esfuerzos de toda la escuela en la misma dirección.</a:t>
            </a:r>
          </a:p>
          <a:p>
            <a:pPr marL="893515" lvl="1" indent="-446758" algn="l">
              <a:lnSpc>
                <a:spcPts val="5793"/>
              </a:lnSpc>
              <a:buFont typeface="Arial"/>
              <a:buChar char="•"/>
            </a:pPr>
            <a:r>
              <a:rPr lang="en-US" sz="4138" dirty="0">
                <a:solidFill>
                  <a:srgbClr val="000000"/>
                </a:solidFill>
                <a:latin typeface="Arimo"/>
              </a:rPr>
              <a:t>Evaluación del desarrollo de proyectos en el aula, la escuela y la comunidad.</a:t>
            </a:r>
          </a:p>
          <a:p>
            <a:pPr marL="893515" lvl="1" indent="-446758" algn="l">
              <a:lnSpc>
                <a:spcPts val="5793"/>
              </a:lnSpc>
              <a:buFont typeface="Arial"/>
              <a:buChar char="•"/>
            </a:pPr>
            <a:r>
              <a:rPr lang="en-US" sz="4138" dirty="0">
                <a:solidFill>
                  <a:srgbClr val="000000"/>
                </a:solidFill>
                <a:latin typeface="Arimo"/>
              </a:rPr>
              <a:t>Uso de los LTG o materiales educativos con los que cuenta el nivel.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03048">
            <a:off x="10765911" y="-1084160"/>
            <a:ext cx="6257077" cy="2969267"/>
          </a:xfrm>
          <a:custGeom>
            <a:avLst/>
            <a:gdLst/>
            <a:ahLst/>
            <a:cxnLst/>
            <a:rect l="l" t="t" r="r" b="b"/>
            <a:pathLst>
              <a:path w="6257077" h="2969267">
                <a:moveTo>
                  <a:pt x="0" y="0"/>
                </a:moveTo>
                <a:lnTo>
                  <a:pt x="6257077" y="0"/>
                </a:lnTo>
                <a:lnTo>
                  <a:pt x="6257077" y="2969267"/>
                </a:lnTo>
                <a:lnTo>
                  <a:pt x="0" y="296926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783821" y="862862"/>
            <a:ext cx="16475479" cy="7927350"/>
            <a:chOff x="-64495" y="-47625"/>
            <a:chExt cx="4339221" cy="2087862"/>
          </a:xfrm>
        </p:grpSpPr>
        <p:sp>
          <p:nvSpPr>
            <p:cNvPr id="6" name="Freeform 6"/>
            <p:cNvSpPr/>
            <p:nvPr/>
          </p:nvSpPr>
          <p:spPr>
            <a:xfrm>
              <a:off x="-64495" y="179202"/>
              <a:ext cx="4274726" cy="1861035"/>
            </a:xfrm>
            <a:custGeom>
              <a:avLst/>
              <a:gdLst/>
              <a:ahLst/>
              <a:cxnLst/>
              <a:rect l="l" t="t" r="r" b="b"/>
              <a:pathLst>
                <a:path w="4274726" h="1861035">
                  <a:moveTo>
                    <a:pt x="24327" y="0"/>
                  </a:moveTo>
                  <a:lnTo>
                    <a:pt x="4250399" y="0"/>
                  </a:lnTo>
                  <a:cubicBezTo>
                    <a:pt x="4263834" y="0"/>
                    <a:pt x="4274726" y="10891"/>
                    <a:pt x="4274726" y="24327"/>
                  </a:cubicBezTo>
                  <a:lnTo>
                    <a:pt x="4274726" y="1836708"/>
                  </a:lnTo>
                  <a:cubicBezTo>
                    <a:pt x="4274726" y="1850143"/>
                    <a:pt x="4263834" y="1861035"/>
                    <a:pt x="4250399" y="1861035"/>
                  </a:cubicBezTo>
                  <a:lnTo>
                    <a:pt x="24327" y="1861035"/>
                  </a:lnTo>
                  <a:cubicBezTo>
                    <a:pt x="10891" y="1861035"/>
                    <a:pt x="0" y="1850143"/>
                    <a:pt x="0" y="1836708"/>
                  </a:cubicBezTo>
                  <a:lnTo>
                    <a:pt x="0" y="24327"/>
                  </a:lnTo>
                  <a:cubicBezTo>
                    <a:pt x="0" y="10891"/>
                    <a:pt x="10891" y="0"/>
                    <a:pt x="24327" y="0"/>
                  </a:cubicBezTo>
                  <a:close/>
                </a:path>
              </a:pathLst>
            </a:custGeom>
            <a:solidFill>
              <a:srgbClr val="F0E729">
                <a:alpha val="16863"/>
              </a:srgbClr>
            </a:solidFill>
            <a:ln w="76200" cap="rnd">
              <a:solidFill>
                <a:srgbClr val="000000">
                  <a:alpha val="16863"/>
                </a:srgbClr>
              </a:solidFill>
              <a:prstDash val="solid"/>
              <a:round/>
            </a:ln>
          </p:spPr>
        </p:sp>
        <p:sp>
          <p:nvSpPr>
            <p:cNvPr id="7" name="TextBox 7"/>
            <p:cNvSpPr txBox="1"/>
            <p:nvPr/>
          </p:nvSpPr>
          <p:spPr>
            <a:xfrm>
              <a:off x="0" y="-47625"/>
              <a:ext cx="4274726" cy="1908660"/>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218302" y="7940185"/>
            <a:ext cx="2073998" cy="2346815"/>
          </a:xfrm>
          <a:custGeom>
            <a:avLst/>
            <a:gdLst/>
            <a:ahLst/>
            <a:cxnLst/>
            <a:rect l="l" t="t" r="r" b="b"/>
            <a:pathLst>
              <a:path w="2073998" h="2346815">
                <a:moveTo>
                  <a:pt x="0" y="0"/>
                </a:moveTo>
                <a:lnTo>
                  <a:pt x="2073998" y="0"/>
                </a:lnTo>
                <a:lnTo>
                  <a:pt x="2073998" y="2346815"/>
                </a:lnTo>
                <a:lnTo>
                  <a:pt x="0" y="23468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15942543" y="7676529"/>
            <a:ext cx="2633515" cy="2610471"/>
          </a:xfrm>
          <a:custGeom>
            <a:avLst/>
            <a:gdLst/>
            <a:ahLst/>
            <a:cxnLst/>
            <a:rect l="l" t="t" r="r" b="b"/>
            <a:pathLst>
              <a:path w="2633515" h="2610471">
                <a:moveTo>
                  <a:pt x="0" y="0"/>
                </a:moveTo>
                <a:lnTo>
                  <a:pt x="2633514" y="0"/>
                </a:lnTo>
                <a:lnTo>
                  <a:pt x="2633514" y="2610471"/>
                </a:lnTo>
                <a:lnTo>
                  <a:pt x="0" y="261047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855696" y="400473"/>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10"/>
            <a:stretch>
              <a:fillRect/>
            </a:stretch>
          </a:blipFill>
        </p:spPr>
      </p:sp>
      <p:sp>
        <p:nvSpPr>
          <p:cNvPr id="11" name="TextBox 11"/>
          <p:cNvSpPr txBox="1"/>
          <p:nvPr/>
        </p:nvSpPr>
        <p:spPr>
          <a:xfrm>
            <a:off x="1340081" y="1363180"/>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
        <p:nvSpPr>
          <p:cNvPr id="4" name="TextBox 4"/>
          <p:cNvSpPr txBox="1"/>
          <p:nvPr/>
        </p:nvSpPr>
        <p:spPr>
          <a:xfrm>
            <a:off x="1550664" y="1858098"/>
            <a:ext cx="15186673" cy="6437455"/>
          </a:xfrm>
          <a:prstGeom prst="rect">
            <a:avLst/>
          </a:prstGeom>
        </p:spPr>
        <p:txBody>
          <a:bodyPr lIns="0" tIns="0" rIns="0" bIns="0" rtlCol="0" anchor="t">
            <a:spAutoFit/>
          </a:bodyPr>
          <a:lstStyle/>
          <a:p>
            <a:pPr algn="l">
              <a:lnSpc>
                <a:spcPts val="7263"/>
              </a:lnSpc>
              <a:spcBef>
                <a:spcPct val="0"/>
              </a:spcBef>
            </a:pPr>
            <a:r>
              <a:rPr lang="en-US" sz="5188" dirty="0">
                <a:solidFill>
                  <a:srgbClr val="000000"/>
                </a:solidFill>
                <a:latin typeface="Arimo"/>
              </a:rPr>
              <a:t>Registren las conclusiones de esta valoración pues les servirán para tomar decisiones que les permitan mejorar el proceso de construcción de su Programa analítico para el próximo ciclo escolar, la elaboración y el desarrollo de proyectos en un currículo integrado y un uso pertinente de los LTG o materiales educativos con los que cuenta el nivel.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56815" y="2125335"/>
            <a:ext cx="17595597" cy="7511646"/>
            <a:chOff x="0" y="0"/>
            <a:chExt cx="4634231" cy="1978376"/>
          </a:xfrm>
        </p:grpSpPr>
        <p:sp>
          <p:nvSpPr>
            <p:cNvPr id="4" name="Freeform 4"/>
            <p:cNvSpPr/>
            <p:nvPr/>
          </p:nvSpPr>
          <p:spPr>
            <a:xfrm>
              <a:off x="0" y="0"/>
              <a:ext cx="4634231" cy="1978376"/>
            </a:xfrm>
            <a:custGeom>
              <a:avLst/>
              <a:gdLst/>
              <a:ahLst/>
              <a:cxnLst/>
              <a:rect l="l" t="t" r="r" b="b"/>
              <a:pathLst>
                <a:path w="4634231" h="1978376">
                  <a:moveTo>
                    <a:pt x="22440" y="0"/>
                  </a:moveTo>
                  <a:lnTo>
                    <a:pt x="4611792" y="0"/>
                  </a:lnTo>
                  <a:cubicBezTo>
                    <a:pt x="4624185" y="0"/>
                    <a:pt x="4634231" y="10047"/>
                    <a:pt x="4634231" y="22440"/>
                  </a:cubicBezTo>
                  <a:lnTo>
                    <a:pt x="4634231" y="1955936"/>
                  </a:lnTo>
                  <a:cubicBezTo>
                    <a:pt x="4634231" y="1968329"/>
                    <a:pt x="4624185" y="1978376"/>
                    <a:pt x="4611792" y="1978376"/>
                  </a:cubicBezTo>
                  <a:lnTo>
                    <a:pt x="22440" y="1978376"/>
                  </a:lnTo>
                  <a:cubicBezTo>
                    <a:pt x="10047" y="1978376"/>
                    <a:pt x="0" y="1968329"/>
                    <a:pt x="0" y="1955936"/>
                  </a:cubicBezTo>
                  <a:lnTo>
                    <a:pt x="0" y="22440"/>
                  </a:lnTo>
                  <a:cubicBezTo>
                    <a:pt x="0" y="10047"/>
                    <a:pt x="10047" y="0"/>
                    <a:pt x="22440"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634231" cy="2026001"/>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28700" y="585225"/>
            <a:ext cx="13400940" cy="1276350"/>
          </a:xfrm>
          <a:prstGeom prst="rect">
            <a:avLst/>
          </a:prstGeom>
        </p:spPr>
        <p:txBody>
          <a:bodyPr lIns="0" tIns="0" rIns="0" bIns="0" rtlCol="0" anchor="t">
            <a:spAutoFit/>
          </a:bodyPr>
          <a:lstStyle/>
          <a:p>
            <a:pPr algn="l">
              <a:lnSpc>
                <a:spcPts val="4966"/>
              </a:lnSpc>
            </a:pPr>
            <a:r>
              <a:rPr lang="en-US" sz="4138" dirty="0">
                <a:solidFill>
                  <a:srgbClr val="000000"/>
                </a:solidFill>
                <a:latin typeface="Arimo Bold"/>
              </a:rPr>
              <a:t>2. Conclusión del ciclo escolar 2023-2024 y preparación del ciclo lectivo 2024-2025</a:t>
            </a:r>
          </a:p>
        </p:txBody>
      </p:sp>
      <p:grpSp>
        <p:nvGrpSpPr>
          <p:cNvPr id="7" name="Group 7"/>
          <p:cNvGrpSpPr/>
          <p:nvPr/>
        </p:nvGrpSpPr>
        <p:grpSpPr>
          <a:xfrm>
            <a:off x="596979" y="432474"/>
            <a:ext cx="11872246" cy="1600900"/>
            <a:chOff x="0" y="0"/>
            <a:chExt cx="3126847" cy="421636"/>
          </a:xfrm>
        </p:grpSpPr>
        <p:sp>
          <p:nvSpPr>
            <p:cNvPr id="8" name="Freeform 8"/>
            <p:cNvSpPr/>
            <p:nvPr/>
          </p:nvSpPr>
          <p:spPr>
            <a:xfrm>
              <a:off x="0" y="0"/>
              <a:ext cx="3126847" cy="421636"/>
            </a:xfrm>
            <a:custGeom>
              <a:avLst/>
              <a:gdLst/>
              <a:ahLst/>
              <a:cxnLst/>
              <a:rect l="l" t="t" r="r" b="b"/>
              <a:pathLst>
                <a:path w="3126847" h="421636">
                  <a:moveTo>
                    <a:pt x="33257" y="0"/>
                  </a:moveTo>
                  <a:lnTo>
                    <a:pt x="3093589" y="0"/>
                  </a:lnTo>
                  <a:cubicBezTo>
                    <a:pt x="3111957" y="0"/>
                    <a:pt x="3126847" y="14890"/>
                    <a:pt x="3126847" y="33257"/>
                  </a:cubicBezTo>
                  <a:lnTo>
                    <a:pt x="3126847" y="388379"/>
                  </a:lnTo>
                  <a:cubicBezTo>
                    <a:pt x="3126847" y="397199"/>
                    <a:pt x="3123343" y="405658"/>
                    <a:pt x="3117106" y="411895"/>
                  </a:cubicBezTo>
                  <a:cubicBezTo>
                    <a:pt x="3110869" y="418132"/>
                    <a:pt x="3102410" y="421636"/>
                    <a:pt x="3093589" y="421636"/>
                  </a:cubicBezTo>
                  <a:lnTo>
                    <a:pt x="33257" y="421636"/>
                  </a:lnTo>
                  <a:cubicBezTo>
                    <a:pt x="14890" y="421636"/>
                    <a:pt x="0" y="406746"/>
                    <a:pt x="0" y="388379"/>
                  </a:cubicBezTo>
                  <a:lnTo>
                    <a:pt x="0" y="33257"/>
                  </a:lnTo>
                  <a:cubicBezTo>
                    <a:pt x="0" y="14890"/>
                    <a:pt x="14890" y="0"/>
                    <a:pt x="33257" y="0"/>
                  </a:cubicBezTo>
                  <a:close/>
                </a:path>
              </a:pathLst>
            </a:custGeom>
            <a:solidFill>
              <a:srgbClr val="B1E3F8">
                <a:alpha val="16863"/>
              </a:srgbClr>
            </a:solidFill>
            <a:ln w="19050" cap="rnd">
              <a:solidFill>
                <a:srgbClr val="000000">
                  <a:alpha val="16863"/>
                </a:srgbClr>
              </a:solidFill>
              <a:prstDash val="solid"/>
              <a:round/>
            </a:ln>
          </p:spPr>
        </p:sp>
        <p:sp>
          <p:nvSpPr>
            <p:cNvPr id="9" name="TextBox 9"/>
            <p:cNvSpPr txBox="1"/>
            <p:nvPr/>
          </p:nvSpPr>
          <p:spPr>
            <a:xfrm>
              <a:off x="0" y="-47625"/>
              <a:ext cx="3126847" cy="469261"/>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4429640" y="6621780"/>
            <a:ext cx="3941290" cy="3890128"/>
          </a:xfrm>
          <a:custGeom>
            <a:avLst/>
            <a:gdLst/>
            <a:ahLst/>
            <a:cxnLst/>
            <a:rect l="l" t="t" r="r" b="b"/>
            <a:pathLst>
              <a:path w="3941290" h="3890128">
                <a:moveTo>
                  <a:pt x="0" y="0"/>
                </a:moveTo>
                <a:lnTo>
                  <a:pt x="3941290" y="0"/>
                </a:lnTo>
                <a:lnTo>
                  <a:pt x="3941290" y="3890128"/>
                </a:lnTo>
                <a:lnTo>
                  <a:pt x="0" y="3890128"/>
                </a:lnTo>
                <a:lnTo>
                  <a:pt x="0" y="0"/>
                </a:lnTo>
                <a:close/>
              </a:path>
            </a:pathLst>
          </a:custGeom>
          <a:blipFill>
            <a:blip r:embed="rId4"/>
            <a:stretch>
              <a:fillRect/>
            </a:stretch>
          </a:blipFill>
        </p:spPr>
      </p:sp>
      <p:sp>
        <p:nvSpPr>
          <p:cNvPr id="11" name="Freeform 11"/>
          <p:cNvSpPr/>
          <p:nvPr/>
        </p:nvSpPr>
        <p:spPr>
          <a:xfrm>
            <a:off x="12756981" y="604275"/>
            <a:ext cx="4867848" cy="1387337"/>
          </a:xfrm>
          <a:custGeom>
            <a:avLst/>
            <a:gdLst/>
            <a:ahLst/>
            <a:cxnLst/>
            <a:rect l="l" t="t" r="r" b="b"/>
            <a:pathLst>
              <a:path w="4867848" h="1387337">
                <a:moveTo>
                  <a:pt x="0" y="0"/>
                </a:moveTo>
                <a:lnTo>
                  <a:pt x="4867848" y="0"/>
                </a:lnTo>
                <a:lnTo>
                  <a:pt x="4867848" y="1387336"/>
                </a:lnTo>
                <a:lnTo>
                  <a:pt x="0" y="1387336"/>
                </a:lnTo>
                <a:lnTo>
                  <a:pt x="0" y="0"/>
                </a:lnTo>
                <a:close/>
              </a:path>
            </a:pathLst>
          </a:custGeom>
          <a:blipFill>
            <a:blip r:embed="rId5"/>
            <a:stretch>
              <a:fillRect/>
            </a:stretch>
          </a:blipFill>
        </p:spPr>
      </p:sp>
      <p:sp>
        <p:nvSpPr>
          <p:cNvPr id="12" name="Freeform 12"/>
          <p:cNvSpPr/>
          <p:nvPr/>
        </p:nvSpPr>
        <p:spPr>
          <a:xfrm>
            <a:off x="-154797" y="8156302"/>
            <a:ext cx="1636902" cy="2122401"/>
          </a:xfrm>
          <a:custGeom>
            <a:avLst/>
            <a:gdLst/>
            <a:ahLst/>
            <a:cxnLst/>
            <a:rect l="l" t="t" r="r" b="b"/>
            <a:pathLst>
              <a:path w="1636902" h="2122401">
                <a:moveTo>
                  <a:pt x="0" y="0"/>
                </a:moveTo>
                <a:lnTo>
                  <a:pt x="1636902" y="0"/>
                </a:lnTo>
                <a:lnTo>
                  <a:pt x="1636902" y="2122401"/>
                </a:lnTo>
                <a:lnTo>
                  <a:pt x="0" y="2122401"/>
                </a:lnTo>
                <a:lnTo>
                  <a:pt x="0" y="0"/>
                </a:lnTo>
                <a:close/>
              </a:path>
            </a:pathLst>
          </a:custGeom>
          <a:blipFill>
            <a:blip r:embed="rId6"/>
            <a:stretch>
              <a:fillRect/>
            </a:stretch>
          </a:blipFill>
        </p:spPr>
      </p:sp>
      <p:sp>
        <p:nvSpPr>
          <p:cNvPr id="13" name="TextBox 13"/>
          <p:cNvSpPr txBox="1"/>
          <p:nvPr/>
        </p:nvSpPr>
        <p:spPr>
          <a:xfrm>
            <a:off x="1028700" y="2237030"/>
            <a:ext cx="16230600" cy="1443355"/>
          </a:xfrm>
          <a:prstGeom prst="rect">
            <a:avLst/>
          </a:prstGeom>
        </p:spPr>
        <p:txBody>
          <a:bodyPr lIns="0" tIns="0" rIns="0" bIns="0" rtlCol="0" anchor="t">
            <a:spAutoFit/>
          </a:bodyPr>
          <a:lstStyle/>
          <a:p>
            <a:pPr algn="l">
              <a:lnSpc>
                <a:spcPts val="3710"/>
              </a:lnSpc>
            </a:pPr>
            <a:r>
              <a:rPr lang="en-US" sz="3500" dirty="0">
                <a:solidFill>
                  <a:srgbClr val="000000"/>
                </a:solidFill>
                <a:latin typeface="Arimo"/>
              </a:rPr>
              <a:t>Se sugiere que dediquen este momento de la sesión a organizar las actividades necesarias para el cierre de este ciclo escolar. A continuación, se proponen algunos aspectos a considerar:</a:t>
            </a:r>
          </a:p>
        </p:txBody>
      </p:sp>
      <p:sp>
        <p:nvSpPr>
          <p:cNvPr id="14" name="TextBox 14"/>
          <p:cNvSpPr txBox="1"/>
          <p:nvPr/>
        </p:nvSpPr>
        <p:spPr>
          <a:xfrm>
            <a:off x="1028700" y="4198348"/>
            <a:ext cx="15630883" cy="1051179"/>
          </a:xfrm>
          <a:prstGeom prst="rect">
            <a:avLst/>
          </a:prstGeom>
        </p:spPr>
        <p:txBody>
          <a:bodyPr lIns="0" tIns="0" rIns="0" bIns="0" rtlCol="0" anchor="t">
            <a:spAutoFit/>
          </a:bodyPr>
          <a:lstStyle/>
          <a:p>
            <a:pPr algn="l">
              <a:lnSpc>
                <a:spcPts val="3978"/>
              </a:lnSpc>
            </a:pPr>
            <a:r>
              <a:rPr lang="en-US" sz="3900" dirty="0">
                <a:solidFill>
                  <a:srgbClr val="0092D1"/>
                </a:solidFill>
                <a:latin typeface="Arimo Bold"/>
              </a:rPr>
              <a:t>a) Integrar y analizar la información de los avances que tienen en sus grupos y como escuela</a:t>
            </a:r>
          </a:p>
        </p:txBody>
      </p:sp>
      <p:sp>
        <p:nvSpPr>
          <p:cNvPr id="15" name="TextBox 15"/>
          <p:cNvSpPr txBox="1"/>
          <p:nvPr/>
        </p:nvSpPr>
        <p:spPr>
          <a:xfrm>
            <a:off x="1028700" y="5537562"/>
            <a:ext cx="15970839" cy="504190"/>
          </a:xfrm>
          <a:prstGeom prst="rect">
            <a:avLst/>
          </a:prstGeom>
        </p:spPr>
        <p:txBody>
          <a:bodyPr lIns="0" tIns="0" rIns="0" bIns="0" rtlCol="0" anchor="t">
            <a:spAutoFit/>
          </a:bodyPr>
          <a:lstStyle/>
          <a:p>
            <a:pPr algn="l">
              <a:lnSpc>
                <a:spcPts val="3605"/>
              </a:lnSpc>
            </a:pPr>
            <a:r>
              <a:rPr lang="en-US" sz="3500" dirty="0">
                <a:solidFill>
                  <a:srgbClr val="000000"/>
                </a:solidFill>
                <a:latin typeface="Arimo"/>
              </a:rPr>
              <a:t>Es importante contar con información por grupo sobre los siguientes aspectos:</a:t>
            </a:r>
          </a:p>
        </p:txBody>
      </p:sp>
      <p:sp>
        <p:nvSpPr>
          <p:cNvPr id="16" name="TextBox 16"/>
          <p:cNvSpPr txBox="1"/>
          <p:nvPr/>
        </p:nvSpPr>
        <p:spPr>
          <a:xfrm>
            <a:off x="1028700" y="6165577"/>
            <a:ext cx="14825916" cy="3108960"/>
          </a:xfrm>
          <a:prstGeom prst="rect">
            <a:avLst/>
          </a:prstGeom>
        </p:spPr>
        <p:txBody>
          <a:bodyPr lIns="0" tIns="0" rIns="0" bIns="0" rtlCol="0" anchor="t">
            <a:spAutoFit/>
          </a:bodyPr>
          <a:lstStyle/>
          <a:p>
            <a:pPr marL="755651" lvl="1" indent="-377825" algn="l">
              <a:lnSpc>
                <a:spcPts val="4095"/>
              </a:lnSpc>
              <a:buFont typeface="Arial"/>
              <a:buChar char="•"/>
            </a:pPr>
            <a:r>
              <a:rPr lang="en-US" sz="3500" dirty="0">
                <a:solidFill>
                  <a:srgbClr val="000000"/>
                </a:solidFill>
                <a:latin typeface="Arimo"/>
              </a:rPr>
              <a:t>Logros alcanzados en cuanto a los contenidos y procesos de desarrollo de sus estudiantes.</a:t>
            </a:r>
          </a:p>
          <a:p>
            <a:pPr marL="755651" lvl="1" indent="-377825" algn="l">
              <a:lnSpc>
                <a:spcPts val="4095"/>
              </a:lnSpc>
              <a:buFont typeface="Arial"/>
              <a:buChar char="•"/>
            </a:pPr>
            <a:r>
              <a:rPr lang="en-US" sz="3500" dirty="0">
                <a:solidFill>
                  <a:srgbClr val="000000"/>
                </a:solidFill>
                <a:latin typeface="Arimo"/>
              </a:rPr>
              <a:t>Campos formativos, contenidos o procesos de desarrollo que han presentado mayores dificultades para los estudiantes.</a:t>
            </a:r>
          </a:p>
          <a:p>
            <a:pPr marL="755651" lvl="1" indent="-377825" algn="l">
              <a:lnSpc>
                <a:spcPts val="4095"/>
              </a:lnSpc>
              <a:buFont typeface="Arial"/>
              <a:buChar char="•"/>
            </a:pPr>
            <a:r>
              <a:rPr lang="en-US" sz="3500" dirty="0">
                <a:solidFill>
                  <a:srgbClr val="000000"/>
                </a:solidFill>
                <a:latin typeface="Arimo"/>
              </a:rPr>
              <a:t>Identificación de estudiantes que pueden requerir mayor apoyo al iniciar el siguiente ciclo y el tipo de apoyo que necesitan.</a:t>
            </a:r>
          </a:p>
        </p:txBody>
      </p:sp>
      <p:sp>
        <p:nvSpPr>
          <p:cNvPr id="17" name="Freeform 17"/>
          <p:cNvSpPr/>
          <p:nvPr/>
        </p:nvSpPr>
        <p:spPr>
          <a:xfrm>
            <a:off x="16999539" y="2436769"/>
            <a:ext cx="1024825" cy="1024825"/>
          </a:xfrm>
          <a:custGeom>
            <a:avLst/>
            <a:gdLst/>
            <a:ahLst/>
            <a:cxnLst/>
            <a:rect l="l" t="t" r="r" b="b"/>
            <a:pathLst>
              <a:path w="1024825" h="1024825">
                <a:moveTo>
                  <a:pt x="0" y="0"/>
                </a:moveTo>
                <a:lnTo>
                  <a:pt x="1024826" y="0"/>
                </a:lnTo>
                <a:lnTo>
                  <a:pt x="1024826" y="1024826"/>
                </a:lnTo>
                <a:lnTo>
                  <a:pt x="0" y="1024826"/>
                </a:lnTo>
                <a:lnTo>
                  <a:pt x="0" y="0"/>
                </a:lnTo>
                <a:close/>
              </a:path>
            </a:pathLst>
          </a:custGeom>
          <a:blipFill>
            <a:blip r:embed="rId7"/>
            <a:stretch>
              <a:fillRect/>
            </a:stretch>
          </a:blipFill>
        </p:spPr>
      </p:sp>
      <p:sp>
        <p:nvSpPr>
          <p:cNvPr id="18" name="TextBox 18"/>
          <p:cNvSpPr txBox="1"/>
          <p:nvPr/>
        </p:nvSpPr>
        <p:spPr>
          <a:xfrm>
            <a:off x="15996356" y="3296177"/>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669083" y="680909"/>
            <a:ext cx="16590217" cy="9175649"/>
            <a:chOff x="0" y="0"/>
            <a:chExt cx="4369440" cy="2416632"/>
          </a:xfrm>
        </p:grpSpPr>
        <p:sp>
          <p:nvSpPr>
            <p:cNvPr id="4" name="Freeform 4"/>
            <p:cNvSpPr/>
            <p:nvPr/>
          </p:nvSpPr>
          <p:spPr>
            <a:xfrm>
              <a:off x="0" y="0"/>
              <a:ext cx="4369440" cy="2416632"/>
            </a:xfrm>
            <a:custGeom>
              <a:avLst/>
              <a:gdLst/>
              <a:ahLst/>
              <a:cxnLst/>
              <a:rect l="l" t="t" r="r" b="b"/>
              <a:pathLst>
                <a:path w="4369440" h="2416632">
                  <a:moveTo>
                    <a:pt x="23799" y="0"/>
                  </a:moveTo>
                  <a:lnTo>
                    <a:pt x="4345641" y="0"/>
                  </a:lnTo>
                  <a:cubicBezTo>
                    <a:pt x="4358784" y="0"/>
                    <a:pt x="4369440" y="10655"/>
                    <a:pt x="4369440" y="23799"/>
                  </a:cubicBezTo>
                  <a:lnTo>
                    <a:pt x="4369440" y="2392832"/>
                  </a:lnTo>
                  <a:cubicBezTo>
                    <a:pt x="4369440" y="2399144"/>
                    <a:pt x="4366932" y="2405198"/>
                    <a:pt x="4362469" y="2409661"/>
                  </a:cubicBezTo>
                  <a:cubicBezTo>
                    <a:pt x="4358006" y="2414124"/>
                    <a:pt x="4351953" y="2416632"/>
                    <a:pt x="4345641" y="2416632"/>
                  </a:cubicBezTo>
                  <a:lnTo>
                    <a:pt x="23799" y="2416632"/>
                  </a:lnTo>
                  <a:cubicBezTo>
                    <a:pt x="10655" y="2416632"/>
                    <a:pt x="0" y="2405976"/>
                    <a:pt x="0" y="2392832"/>
                  </a:cubicBezTo>
                  <a:lnTo>
                    <a:pt x="0" y="23799"/>
                  </a:lnTo>
                  <a:cubicBezTo>
                    <a:pt x="0" y="10655"/>
                    <a:pt x="10655" y="0"/>
                    <a:pt x="23799"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369440" cy="246425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66448" y="178147"/>
            <a:ext cx="1234076" cy="1701107"/>
          </a:xfrm>
          <a:custGeom>
            <a:avLst/>
            <a:gdLst/>
            <a:ahLst/>
            <a:cxnLst/>
            <a:rect l="l" t="t" r="r" b="b"/>
            <a:pathLst>
              <a:path w="1234076" h="1701107">
                <a:moveTo>
                  <a:pt x="0" y="0"/>
                </a:moveTo>
                <a:lnTo>
                  <a:pt x="1234076" y="0"/>
                </a:lnTo>
                <a:lnTo>
                  <a:pt x="1234076" y="1701106"/>
                </a:lnTo>
                <a:lnTo>
                  <a:pt x="0" y="170110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5925772" y="4840489"/>
            <a:ext cx="2123409" cy="3229519"/>
          </a:xfrm>
          <a:custGeom>
            <a:avLst/>
            <a:gdLst/>
            <a:ahLst/>
            <a:cxnLst/>
            <a:rect l="l" t="t" r="r" b="b"/>
            <a:pathLst>
              <a:path w="2123409" h="3229519">
                <a:moveTo>
                  <a:pt x="0" y="0"/>
                </a:moveTo>
                <a:lnTo>
                  <a:pt x="2123409" y="0"/>
                </a:lnTo>
                <a:lnTo>
                  <a:pt x="2123409" y="3229519"/>
                </a:lnTo>
                <a:lnTo>
                  <a:pt x="0" y="3229519"/>
                </a:lnTo>
                <a:lnTo>
                  <a:pt x="0" y="0"/>
                </a:lnTo>
                <a:close/>
              </a:path>
            </a:pathLst>
          </a:custGeom>
          <a:blipFill>
            <a:blip r:embed="rId6"/>
            <a:stretch>
              <a:fillRect/>
            </a:stretch>
          </a:blipFill>
        </p:spPr>
      </p:sp>
      <p:sp>
        <p:nvSpPr>
          <p:cNvPr id="8" name="TextBox 8"/>
          <p:cNvSpPr txBox="1"/>
          <p:nvPr/>
        </p:nvSpPr>
        <p:spPr>
          <a:xfrm>
            <a:off x="1028700" y="1876597"/>
            <a:ext cx="15801745" cy="4302426"/>
          </a:xfrm>
          <a:prstGeom prst="rect">
            <a:avLst/>
          </a:prstGeom>
        </p:spPr>
        <p:txBody>
          <a:bodyPr lIns="0" tIns="0" rIns="0" bIns="0" rtlCol="0" anchor="t">
            <a:spAutoFit/>
          </a:bodyPr>
          <a:lstStyle/>
          <a:p>
            <a:pPr algn="l">
              <a:lnSpc>
                <a:spcPts val="4283"/>
              </a:lnSpc>
            </a:pPr>
            <a:r>
              <a:rPr lang="en-US" sz="3569" dirty="0">
                <a:solidFill>
                  <a:srgbClr val="000000"/>
                </a:solidFill>
                <a:latin typeface="Arimo"/>
              </a:rPr>
              <a:t>Las semanas que quedan pueden ser aprovechadas para organizar una diversidad de actividades que den cuenta de los aprendizajes, conocimientos y habilidades adquiridos o desarrollados durante el ciclo escolar. </a:t>
            </a:r>
          </a:p>
          <a:p>
            <a:pPr algn="l">
              <a:lnSpc>
                <a:spcPts val="4283"/>
              </a:lnSpc>
            </a:pPr>
            <a:endParaRPr lang="en-US" sz="3569" dirty="0">
              <a:solidFill>
                <a:srgbClr val="000000"/>
              </a:solidFill>
              <a:latin typeface="Arimo"/>
            </a:endParaRPr>
          </a:p>
          <a:p>
            <a:pPr algn="l">
              <a:lnSpc>
                <a:spcPts val="4283"/>
              </a:lnSpc>
            </a:pPr>
            <a:r>
              <a:rPr lang="en-US" sz="3569" dirty="0">
                <a:solidFill>
                  <a:srgbClr val="000000"/>
                </a:solidFill>
                <a:latin typeface="Arimo"/>
              </a:rPr>
              <a:t>A partir de los proyectos realizados tanto a nivel aula, escuela o comunidad, tienen la posibilidad de dar sentido a todo lo aprendido, principalmente en aquellos proyectos que abordaron algún problema o situación de la comunidad. Algunas actividades que pueden realizar son:</a:t>
            </a:r>
          </a:p>
        </p:txBody>
      </p:sp>
      <p:sp>
        <p:nvSpPr>
          <p:cNvPr id="9" name="Freeform 9"/>
          <p:cNvSpPr/>
          <p:nvPr/>
        </p:nvSpPr>
        <p:spPr>
          <a:xfrm rot="-2015954">
            <a:off x="-16376" y="8181581"/>
            <a:ext cx="2090152" cy="1196612"/>
          </a:xfrm>
          <a:custGeom>
            <a:avLst/>
            <a:gdLst/>
            <a:ahLst/>
            <a:cxnLst/>
            <a:rect l="l" t="t" r="r" b="b"/>
            <a:pathLst>
              <a:path w="2090152" h="1196612">
                <a:moveTo>
                  <a:pt x="0" y="0"/>
                </a:moveTo>
                <a:lnTo>
                  <a:pt x="2090152" y="0"/>
                </a:lnTo>
                <a:lnTo>
                  <a:pt x="2090152" y="1196612"/>
                </a:lnTo>
                <a:lnTo>
                  <a:pt x="0" y="1196612"/>
                </a:lnTo>
                <a:lnTo>
                  <a:pt x="0" y="0"/>
                </a:lnTo>
                <a:close/>
              </a:path>
            </a:pathLst>
          </a:custGeom>
          <a:blipFill>
            <a:blip r:embed="rId7"/>
            <a:stretch>
              <a:fillRect/>
            </a:stretch>
          </a:blipFill>
        </p:spPr>
      </p:sp>
      <p:sp>
        <p:nvSpPr>
          <p:cNvPr id="10" name="TextBox 10"/>
          <p:cNvSpPr txBox="1"/>
          <p:nvPr/>
        </p:nvSpPr>
        <p:spPr>
          <a:xfrm>
            <a:off x="1459945" y="933450"/>
            <a:ext cx="14774530" cy="705321"/>
          </a:xfrm>
          <a:prstGeom prst="rect">
            <a:avLst/>
          </a:prstGeom>
        </p:spPr>
        <p:txBody>
          <a:bodyPr wrap="square" lIns="0" tIns="0" rIns="0" bIns="0" rtlCol="0" anchor="t">
            <a:spAutoFit/>
          </a:bodyPr>
          <a:lstStyle/>
          <a:p>
            <a:pPr algn="ctr">
              <a:lnSpc>
                <a:spcPts val="5459"/>
              </a:lnSpc>
              <a:spcBef>
                <a:spcPct val="0"/>
              </a:spcBef>
            </a:pPr>
            <a:r>
              <a:rPr lang="en-US" sz="3900" dirty="0">
                <a:solidFill>
                  <a:srgbClr val="0092D1"/>
                </a:solidFill>
                <a:latin typeface="Arimo Bold"/>
              </a:rPr>
              <a:t>b) Actividades de aprendizaje para las dos últimas semanas</a:t>
            </a:r>
          </a:p>
        </p:txBody>
      </p:sp>
      <p:sp>
        <p:nvSpPr>
          <p:cNvPr id="11" name="TextBox 11"/>
          <p:cNvSpPr txBox="1"/>
          <p:nvPr/>
        </p:nvSpPr>
        <p:spPr>
          <a:xfrm>
            <a:off x="1300524" y="6417149"/>
            <a:ext cx="15686952" cy="3340931"/>
          </a:xfrm>
          <a:prstGeom prst="rect">
            <a:avLst/>
          </a:prstGeom>
        </p:spPr>
        <p:txBody>
          <a:bodyPr lIns="0" tIns="0" rIns="0" bIns="0" rtlCol="0" anchor="t">
            <a:spAutoFit/>
          </a:bodyPr>
          <a:lstStyle/>
          <a:p>
            <a:pPr marL="761142" lvl="1" indent="-380571" algn="l">
              <a:lnSpc>
                <a:spcPts val="4371"/>
              </a:lnSpc>
              <a:buFont typeface="Arial"/>
              <a:buChar char="•"/>
            </a:pPr>
            <a:r>
              <a:rPr lang="en-US" sz="3525" dirty="0">
                <a:solidFill>
                  <a:srgbClr val="000000"/>
                </a:solidFill>
                <a:latin typeface="Arimo"/>
              </a:rPr>
              <a:t>Muestras pedagógicas.</a:t>
            </a:r>
          </a:p>
          <a:p>
            <a:pPr marL="761142" lvl="1" indent="-380571" algn="l">
              <a:lnSpc>
                <a:spcPts val="4371"/>
              </a:lnSpc>
              <a:buFont typeface="Arial"/>
              <a:buChar char="•"/>
            </a:pPr>
            <a:r>
              <a:rPr lang="en-US" sz="3525" dirty="0">
                <a:solidFill>
                  <a:srgbClr val="000000"/>
                </a:solidFill>
                <a:latin typeface="Arimo"/>
              </a:rPr>
              <a:t>Actividades culturales y deportivas: representaciones teatrales, exposiciones artísticas, torneos deportivos, entre otras en las que participen además del alumnado, las madres, padres de familia o tutores.</a:t>
            </a:r>
          </a:p>
          <a:p>
            <a:pPr marL="761142" lvl="1" indent="-380571" algn="l">
              <a:lnSpc>
                <a:spcPts val="4371"/>
              </a:lnSpc>
              <a:buFont typeface="Arial"/>
              <a:buChar char="•"/>
            </a:pPr>
            <a:r>
              <a:rPr lang="en-US" sz="3525" dirty="0">
                <a:solidFill>
                  <a:srgbClr val="000000"/>
                </a:solidFill>
                <a:latin typeface="Arimo"/>
              </a:rPr>
              <a:t>Actividades de reforzamiento, ya sea con todo el grupo o con las niñas, niños o adolescentes que más lo requieren.</a:t>
            </a:r>
          </a:p>
        </p:txBody>
      </p:sp>
      <p:sp>
        <p:nvSpPr>
          <p:cNvPr id="12" name="Freeform 12"/>
          <p:cNvSpPr/>
          <p:nvPr/>
        </p:nvSpPr>
        <p:spPr>
          <a:xfrm>
            <a:off x="16234475" y="80965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8"/>
            <a:stretch>
              <a:fillRect/>
            </a:stretch>
          </a:blipFill>
        </p:spPr>
      </p:sp>
      <p:sp>
        <p:nvSpPr>
          <p:cNvPr id="13" name="TextBox 13"/>
          <p:cNvSpPr txBox="1"/>
          <p:nvPr/>
        </p:nvSpPr>
        <p:spPr>
          <a:xfrm>
            <a:off x="14897743" y="397699"/>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56815" y="468642"/>
            <a:ext cx="17322682" cy="9024029"/>
            <a:chOff x="0" y="0"/>
            <a:chExt cx="4562352" cy="2376699"/>
          </a:xfrm>
        </p:grpSpPr>
        <p:sp>
          <p:nvSpPr>
            <p:cNvPr id="4" name="Freeform 4"/>
            <p:cNvSpPr/>
            <p:nvPr/>
          </p:nvSpPr>
          <p:spPr>
            <a:xfrm>
              <a:off x="0" y="0"/>
              <a:ext cx="4562353" cy="2376699"/>
            </a:xfrm>
            <a:custGeom>
              <a:avLst/>
              <a:gdLst/>
              <a:ahLst/>
              <a:cxnLst/>
              <a:rect l="l" t="t" r="r" b="b"/>
              <a:pathLst>
                <a:path w="4562353" h="2376699">
                  <a:moveTo>
                    <a:pt x="22793" y="0"/>
                  </a:moveTo>
                  <a:lnTo>
                    <a:pt x="4539559" y="0"/>
                  </a:lnTo>
                  <a:cubicBezTo>
                    <a:pt x="4545605" y="0"/>
                    <a:pt x="4551402" y="2401"/>
                    <a:pt x="4555677" y="6676"/>
                  </a:cubicBezTo>
                  <a:cubicBezTo>
                    <a:pt x="4559951" y="10950"/>
                    <a:pt x="4562353" y="16748"/>
                    <a:pt x="4562353" y="22793"/>
                  </a:cubicBezTo>
                  <a:lnTo>
                    <a:pt x="4562353" y="2353906"/>
                  </a:lnTo>
                  <a:cubicBezTo>
                    <a:pt x="4562353" y="2359951"/>
                    <a:pt x="4559951" y="2365749"/>
                    <a:pt x="4555677" y="2370023"/>
                  </a:cubicBezTo>
                  <a:cubicBezTo>
                    <a:pt x="4551402" y="2374298"/>
                    <a:pt x="4545605" y="2376699"/>
                    <a:pt x="4539559" y="2376699"/>
                  </a:cubicBezTo>
                  <a:lnTo>
                    <a:pt x="22793" y="2376699"/>
                  </a:lnTo>
                  <a:cubicBezTo>
                    <a:pt x="10205" y="2376699"/>
                    <a:pt x="0" y="2366494"/>
                    <a:pt x="0" y="2353906"/>
                  </a:cubicBezTo>
                  <a:lnTo>
                    <a:pt x="0" y="22793"/>
                  </a:lnTo>
                  <a:cubicBezTo>
                    <a:pt x="0" y="16748"/>
                    <a:pt x="2401" y="10950"/>
                    <a:pt x="6676" y="6676"/>
                  </a:cubicBezTo>
                  <a:cubicBezTo>
                    <a:pt x="10950" y="2401"/>
                    <a:pt x="16748" y="0"/>
                    <a:pt x="22793"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562352" cy="242432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5307210" y="1007917"/>
            <a:ext cx="1952090" cy="2974613"/>
          </a:xfrm>
          <a:custGeom>
            <a:avLst/>
            <a:gdLst/>
            <a:ahLst/>
            <a:cxnLst/>
            <a:rect l="l" t="t" r="r" b="b"/>
            <a:pathLst>
              <a:path w="1952090" h="2974613">
                <a:moveTo>
                  <a:pt x="0" y="0"/>
                </a:moveTo>
                <a:lnTo>
                  <a:pt x="1952090" y="0"/>
                </a:lnTo>
                <a:lnTo>
                  <a:pt x="1952090" y="2974613"/>
                </a:lnTo>
                <a:lnTo>
                  <a:pt x="0" y="2974613"/>
                </a:lnTo>
                <a:lnTo>
                  <a:pt x="0" y="0"/>
                </a:lnTo>
                <a:close/>
              </a:path>
            </a:pathLst>
          </a:custGeom>
          <a:blipFill>
            <a:blip r:embed="rId4"/>
            <a:stretch>
              <a:fillRect/>
            </a:stretch>
          </a:blipFill>
        </p:spPr>
      </p:sp>
      <p:sp>
        <p:nvSpPr>
          <p:cNvPr id="7" name="Freeform 7"/>
          <p:cNvSpPr/>
          <p:nvPr/>
        </p:nvSpPr>
        <p:spPr>
          <a:xfrm>
            <a:off x="15675705" y="7730724"/>
            <a:ext cx="2435942" cy="2405493"/>
          </a:xfrm>
          <a:custGeom>
            <a:avLst/>
            <a:gdLst/>
            <a:ahLst/>
            <a:cxnLst/>
            <a:rect l="l" t="t" r="r" b="b"/>
            <a:pathLst>
              <a:path w="2435942" h="2405493">
                <a:moveTo>
                  <a:pt x="0" y="0"/>
                </a:moveTo>
                <a:lnTo>
                  <a:pt x="2435942" y="0"/>
                </a:lnTo>
                <a:lnTo>
                  <a:pt x="2435942" y="2405493"/>
                </a:lnTo>
                <a:lnTo>
                  <a:pt x="0" y="2405493"/>
                </a:lnTo>
                <a:lnTo>
                  <a:pt x="0" y="0"/>
                </a:lnTo>
                <a:close/>
              </a:path>
            </a:pathLst>
          </a:custGeom>
          <a:blipFill>
            <a:blip r:embed="rId5"/>
            <a:stretch>
              <a:fillRect/>
            </a:stretch>
          </a:blipFill>
        </p:spPr>
      </p:sp>
      <p:sp>
        <p:nvSpPr>
          <p:cNvPr id="8" name="Freeform 8"/>
          <p:cNvSpPr/>
          <p:nvPr/>
        </p:nvSpPr>
        <p:spPr>
          <a:xfrm>
            <a:off x="264427" y="287966"/>
            <a:ext cx="952018" cy="1286511"/>
          </a:xfrm>
          <a:custGeom>
            <a:avLst/>
            <a:gdLst/>
            <a:ahLst/>
            <a:cxnLst/>
            <a:rect l="l" t="t" r="r" b="b"/>
            <a:pathLst>
              <a:path w="952018" h="1286511">
                <a:moveTo>
                  <a:pt x="0" y="0"/>
                </a:moveTo>
                <a:lnTo>
                  <a:pt x="952017" y="0"/>
                </a:lnTo>
                <a:lnTo>
                  <a:pt x="952017" y="1286511"/>
                </a:lnTo>
                <a:lnTo>
                  <a:pt x="0" y="12865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5960263" y="9205358"/>
            <a:ext cx="3795234" cy="1081642"/>
          </a:xfrm>
          <a:custGeom>
            <a:avLst/>
            <a:gdLst/>
            <a:ahLst/>
            <a:cxnLst/>
            <a:rect l="l" t="t" r="r" b="b"/>
            <a:pathLst>
              <a:path w="3795234" h="1081642">
                <a:moveTo>
                  <a:pt x="0" y="0"/>
                </a:moveTo>
                <a:lnTo>
                  <a:pt x="3795234" y="0"/>
                </a:lnTo>
                <a:lnTo>
                  <a:pt x="3795234" y="1081642"/>
                </a:lnTo>
                <a:lnTo>
                  <a:pt x="0" y="1081642"/>
                </a:lnTo>
                <a:lnTo>
                  <a:pt x="0" y="0"/>
                </a:lnTo>
                <a:close/>
              </a:path>
            </a:pathLst>
          </a:custGeom>
          <a:blipFill>
            <a:blip r:embed="rId8"/>
            <a:stretch>
              <a:fillRect/>
            </a:stretch>
          </a:blipFill>
        </p:spPr>
      </p:sp>
      <p:sp>
        <p:nvSpPr>
          <p:cNvPr id="10" name="TextBox 10"/>
          <p:cNvSpPr txBox="1"/>
          <p:nvPr/>
        </p:nvSpPr>
        <p:spPr>
          <a:xfrm>
            <a:off x="1624244" y="619297"/>
            <a:ext cx="12467273" cy="681990"/>
          </a:xfrm>
          <a:prstGeom prst="rect">
            <a:avLst/>
          </a:prstGeom>
        </p:spPr>
        <p:txBody>
          <a:bodyPr lIns="0" tIns="0" rIns="0" bIns="0" rtlCol="0" anchor="t">
            <a:spAutoFit/>
          </a:bodyPr>
          <a:lstStyle/>
          <a:p>
            <a:pPr algn="ctr">
              <a:lnSpc>
                <a:spcPts val="5459"/>
              </a:lnSpc>
              <a:spcBef>
                <a:spcPct val="0"/>
              </a:spcBef>
            </a:pPr>
            <a:r>
              <a:rPr lang="en-US" sz="3900" dirty="0">
                <a:solidFill>
                  <a:srgbClr val="0092D1"/>
                </a:solidFill>
                <a:latin typeface="Arimo Bold"/>
              </a:rPr>
              <a:t>c) Informar a la comunidad los resultados obtenidos </a:t>
            </a:r>
          </a:p>
        </p:txBody>
      </p:sp>
      <p:sp>
        <p:nvSpPr>
          <p:cNvPr id="11" name="TextBox 11"/>
          <p:cNvSpPr txBox="1"/>
          <p:nvPr/>
        </p:nvSpPr>
        <p:spPr>
          <a:xfrm>
            <a:off x="1028700" y="1545902"/>
            <a:ext cx="14834749" cy="3400425"/>
          </a:xfrm>
          <a:prstGeom prst="rect">
            <a:avLst/>
          </a:prstGeom>
        </p:spPr>
        <p:txBody>
          <a:bodyPr lIns="0" tIns="0" rIns="0" bIns="0" rtlCol="0" anchor="t">
            <a:spAutoFit/>
          </a:bodyPr>
          <a:lstStyle/>
          <a:p>
            <a:pPr algn="l">
              <a:lnSpc>
                <a:spcPts val="4467"/>
              </a:lnSpc>
            </a:pPr>
            <a:r>
              <a:rPr lang="en-US" sz="3722" dirty="0">
                <a:solidFill>
                  <a:srgbClr val="000000"/>
                </a:solidFill>
                <a:latin typeface="Arimo"/>
              </a:rPr>
              <a:t>Es importante que las madres, padres de familia o tutores estén al tanto de las acciones que emprende la escuela para la mejora del servicio educativo, así como de los resultados que se alcanzan.</a:t>
            </a:r>
          </a:p>
          <a:p>
            <a:pPr algn="l">
              <a:lnSpc>
                <a:spcPts val="4467"/>
              </a:lnSpc>
            </a:pPr>
            <a:endParaRPr lang="en-US" sz="3722" dirty="0">
              <a:solidFill>
                <a:srgbClr val="000000"/>
              </a:solidFill>
              <a:latin typeface="Arimo"/>
            </a:endParaRPr>
          </a:p>
          <a:p>
            <a:pPr algn="l">
              <a:lnSpc>
                <a:spcPts val="4467"/>
              </a:lnSpc>
            </a:pPr>
            <a:r>
              <a:rPr lang="en-US" sz="3722" dirty="0">
                <a:solidFill>
                  <a:srgbClr val="000000"/>
                </a:solidFill>
                <a:latin typeface="Arimo"/>
              </a:rPr>
              <a:t>Tomen acuerdos acerca de qué informar y cómo comunicar a la comunidad escolar los resultados de su escuela, consideren:</a:t>
            </a:r>
          </a:p>
        </p:txBody>
      </p:sp>
      <p:sp>
        <p:nvSpPr>
          <p:cNvPr id="12" name="TextBox 12"/>
          <p:cNvSpPr txBox="1"/>
          <p:nvPr/>
        </p:nvSpPr>
        <p:spPr>
          <a:xfrm>
            <a:off x="1028700" y="5184452"/>
            <a:ext cx="16558180" cy="2070812"/>
          </a:xfrm>
          <a:prstGeom prst="rect">
            <a:avLst/>
          </a:prstGeom>
        </p:spPr>
        <p:txBody>
          <a:bodyPr lIns="0" tIns="0" rIns="0" bIns="0" rtlCol="0" anchor="t">
            <a:spAutoFit/>
          </a:bodyPr>
          <a:lstStyle/>
          <a:p>
            <a:pPr marL="699497" lvl="1" indent="-349748" algn="l">
              <a:lnSpc>
                <a:spcPts val="4082"/>
              </a:lnSpc>
              <a:buFont typeface="Arial"/>
              <a:buChar char="•"/>
            </a:pPr>
            <a:r>
              <a:rPr lang="en-US" sz="3239" dirty="0">
                <a:solidFill>
                  <a:srgbClr val="000000"/>
                </a:solidFill>
                <a:latin typeface="Arimo"/>
              </a:rPr>
              <a:t>La información que es relevante dar a conocer para que todas y todos los integrantes de la comunidad conozcan lo que se ha hecho y logrado en este ciclo escolar.</a:t>
            </a:r>
          </a:p>
          <a:p>
            <a:pPr marL="699497" lvl="1" indent="-349748" algn="l">
              <a:lnSpc>
                <a:spcPts val="4082"/>
              </a:lnSpc>
              <a:buFont typeface="Arial"/>
              <a:buChar char="•"/>
            </a:pPr>
            <a:r>
              <a:rPr lang="en-US" sz="3239" dirty="0">
                <a:solidFill>
                  <a:srgbClr val="000000"/>
                </a:solidFill>
                <a:latin typeface="Arimo"/>
              </a:rPr>
              <a:t>Los responsables de recabar la información y presentarla a la comunidad.</a:t>
            </a:r>
          </a:p>
          <a:p>
            <a:pPr marL="699497" lvl="1" indent="-349748" algn="l">
              <a:lnSpc>
                <a:spcPts val="4082"/>
              </a:lnSpc>
              <a:buFont typeface="Arial"/>
              <a:buChar char="•"/>
            </a:pPr>
            <a:r>
              <a:rPr lang="en-US" sz="3239" dirty="0">
                <a:solidFill>
                  <a:srgbClr val="000000"/>
                </a:solidFill>
                <a:latin typeface="Arimo"/>
              </a:rPr>
              <a:t>Las fechas, formas o espacios en los que darán a conocer los resultados.</a:t>
            </a:r>
          </a:p>
        </p:txBody>
      </p:sp>
      <p:sp>
        <p:nvSpPr>
          <p:cNvPr id="13" name="TextBox 13"/>
          <p:cNvSpPr txBox="1"/>
          <p:nvPr/>
        </p:nvSpPr>
        <p:spPr>
          <a:xfrm>
            <a:off x="1216444" y="7721199"/>
            <a:ext cx="14459260" cy="1537101"/>
          </a:xfrm>
          <a:prstGeom prst="rect">
            <a:avLst/>
          </a:prstGeom>
        </p:spPr>
        <p:txBody>
          <a:bodyPr lIns="0" tIns="0" rIns="0" bIns="0" rtlCol="0" anchor="t">
            <a:spAutoFit/>
          </a:bodyPr>
          <a:lstStyle/>
          <a:p>
            <a:pPr algn="l">
              <a:lnSpc>
                <a:spcPts val="4023"/>
              </a:lnSpc>
            </a:pPr>
            <a:r>
              <a:rPr lang="en-US" sz="3438" dirty="0">
                <a:solidFill>
                  <a:srgbClr val="000000"/>
                </a:solidFill>
                <a:latin typeface="Arimo"/>
              </a:rPr>
              <a:t>Definan a partir de lo dialogado, su estrategia para comunicar los resultados a la comunidad escolar, apóyense en el Comité de Planeación y Evaluación de la escuela.</a:t>
            </a:r>
          </a:p>
        </p:txBody>
      </p:sp>
      <p:sp>
        <p:nvSpPr>
          <p:cNvPr id="14" name="Freeform 14"/>
          <p:cNvSpPr/>
          <p:nvPr/>
        </p:nvSpPr>
        <p:spPr>
          <a:xfrm>
            <a:off x="16746887" y="468642"/>
            <a:ext cx="1024825" cy="1024825"/>
          </a:xfrm>
          <a:custGeom>
            <a:avLst/>
            <a:gdLst/>
            <a:ahLst/>
            <a:cxnLst/>
            <a:rect l="l" t="t" r="r" b="b"/>
            <a:pathLst>
              <a:path w="1024825" h="1024825">
                <a:moveTo>
                  <a:pt x="0" y="0"/>
                </a:moveTo>
                <a:lnTo>
                  <a:pt x="1024826" y="0"/>
                </a:lnTo>
                <a:lnTo>
                  <a:pt x="1024826" y="1024825"/>
                </a:lnTo>
                <a:lnTo>
                  <a:pt x="0" y="1024825"/>
                </a:lnTo>
                <a:lnTo>
                  <a:pt x="0" y="0"/>
                </a:lnTo>
                <a:close/>
              </a:path>
            </a:pathLst>
          </a:custGeom>
          <a:blipFill>
            <a:blip r:embed="rId9"/>
            <a:stretch>
              <a:fillRect/>
            </a:stretch>
          </a:blipFill>
        </p:spPr>
      </p:sp>
      <p:sp>
        <p:nvSpPr>
          <p:cNvPr id="15" name="TextBox 15"/>
          <p:cNvSpPr txBox="1"/>
          <p:nvPr/>
        </p:nvSpPr>
        <p:spPr>
          <a:xfrm>
            <a:off x="15530824" y="185432"/>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4800" y="2810205"/>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28700" y="1556366"/>
            <a:ext cx="14714822" cy="6082605"/>
            <a:chOff x="0" y="0"/>
            <a:chExt cx="3875509" cy="1602003"/>
          </a:xfrm>
        </p:grpSpPr>
        <p:sp>
          <p:nvSpPr>
            <p:cNvPr id="4" name="Freeform 4"/>
            <p:cNvSpPr/>
            <p:nvPr/>
          </p:nvSpPr>
          <p:spPr>
            <a:xfrm>
              <a:off x="0" y="0"/>
              <a:ext cx="3875508" cy="1602003"/>
            </a:xfrm>
            <a:custGeom>
              <a:avLst/>
              <a:gdLst/>
              <a:ahLst/>
              <a:cxnLst/>
              <a:rect l="l" t="t" r="r" b="b"/>
              <a:pathLst>
                <a:path w="3875508" h="1602003">
                  <a:moveTo>
                    <a:pt x="26833" y="0"/>
                  </a:moveTo>
                  <a:lnTo>
                    <a:pt x="3848676" y="0"/>
                  </a:lnTo>
                  <a:cubicBezTo>
                    <a:pt x="3863495" y="0"/>
                    <a:pt x="3875508" y="12013"/>
                    <a:pt x="3875508" y="26833"/>
                  </a:cubicBezTo>
                  <a:lnTo>
                    <a:pt x="3875508" y="1575170"/>
                  </a:lnTo>
                  <a:cubicBezTo>
                    <a:pt x="3875508" y="1589990"/>
                    <a:pt x="3863495" y="1602003"/>
                    <a:pt x="3848676" y="1602003"/>
                  </a:cubicBezTo>
                  <a:lnTo>
                    <a:pt x="26833" y="1602003"/>
                  </a:lnTo>
                  <a:cubicBezTo>
                    <a:pt x="12013" y="1602003"/>
                    <a:pt x="0" y="1589990"/>
                    <a:pt x="0" y="1575170"/>
                  </a:cubicBezTo>
                  <a:lnTo>
                    <a:pt x="0" y="26833"/>
                  </a:lnTo>
                  <a:cubicBezTo>
                    <a:pt x="0" y="12013"/>
                    <a:pt x="12013" y="0"/>
                    <a:pt x="26833"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3875509" cy="164962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33054" y="6593217"/>
            <a:ext cx="3688500" cy="3656226"/>
          </a:xfrm>
          <a:custGeom>
            <a:avLst/>
            <a:gdLst/>
            <a:ahLst/>
            <a:cxnLst/>
            <a:rect l="l" t="t" r="r" b="b"/>
            <a:pathLst>
              <a:path w="3688500" h="3656226">
                <a:moveTo>
                  <a:pt x="0" y="0"/>
                </a:moveTo>
                <a:lnTo>
                  <a:pt x="3688501" y="0"/>
                </a:lnTo>
                <a:lnTo>
                  <a:pt x="3688501" y="3656226"/>
                </a:lnTo>
                <a:lnTo>
                  <a:pt x="0" y="365622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703048">
            <a:off x="11118038" y="-617131"/>
            <a:ext cx="6257077" cy="2969267"/>
          </a:xfrm>
          <a:custGeom>
            <a:avLst/>
            <a:gdLst/>
            <a:ahLst/>
            <a:cxnLst/>
            <a:rect l="l" t="t" r="r" b="b"/>
            <a:pathLst>
              <a:path w="6257077" h="2969267">
                <a:moveTo>
                  <a:pt x="0" y="0"/>
                </a:moveTo>
                <a:lnTo>
                  <a:pt x="6257077" y="0"/>
                </a:lnTo>
                <a:lnTo>
                  <a:pt x="6257077" y="2969267"/>
                </a:lnTo>
                <a:lnTo>
                  <a:pt x="0" y="29692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15333579" y="3476008"/>
            <a:ext cx="3652988" cy="7127781"/>
          </a:xfrm>
          <a:custGeom>
            <a:avLst/>
            <a:gdLst/>
            <a:ahLst/>
            <a:cxnLst/>
            <a:rect l="l" t="t" r="r" b="b"/>
            <a:pathLst>
              <a:path w="3652988" h="7127781">
                <a:moveTo>
                  <a:pt x="0" y="0"/>
                </a:moveTo>
                <a:lnTo>
                  <a:pt x="3652988" y="0"/>
                </a:lnTo>
                <a:lnTo>
                  <a:pt x="3652988" y="7127781"/>
                </a:lnTo>
                <a:lnTo>
                  <a:pt x="0" y="7127781"/>
                </a:lnTo>
                <a:lnTo>
                  <a:pt x="0" y="0"/>
                </a:lnTo>
                <a:close/>
              </a:path>
            </a:pathLst>
          </a:custGeom>
          <a:blipFill>
            <a:blip r:embed="rId8"/>
            <a:stretch>
              <a:fillRect/>
            </a:stretch>
          </a:blipFill>
        </p:spPr>
      </p:sp>
      <p:sp>
        <p:nvSpPr>
          <p:cNvPr id="9" name="TextBox 9"/>
          <p:cNvSpPr txBox="1"/>
          <p:nvPr/>
        </p:nvSpPr>
        <p:spPr>
          <a:xfrm>
            <a:off x="3581400" y="3219485"/>
            <a:ext cx="11612025" cy="3430234"/>
          </a:xfrm>
          <a:prstGeom prst="rect">
            <a:avLst/>
          </a:prstGeom>
        </p:spPr>
        <p:txBody>
          <a:bodyPr lIns="0" tIns="0" rIns="0" bIns="0" rtlCol="0" anchor="t">
            <a:spAutoFit/>
          </a:bodyPr>
          <a:lstStyle/>
          <a:p>
            <a:pPr algn="l">
              <a:lnSpc>
                <a:spcPts val="5424"/>
              </a:lnSpc>
              <a:spcBef>
                <a:spcPct val="0"/>
              </a:spcBef>
            </a:pPr>
            <a:r>
              <a:rPr lang="en-US" sz="3874" dirty="0">
                <a:solidFill>
                  <a:srgbClr val="000000"/>
                </a:solidFill>
                <a:latin typeface="Arimo"/>
              </a:rPr>
              <a:t>Si su escuela cuenta con las condiciones para ello, se sugiere que definan los procesos para la entrega de boletas de evaluación o de los certificados, las ceremonias de cierre del ciclo escolar o la asignación de grupos para el siguiente año lectivo.</a:t>
            </a:r>
          </a:p>
        </p:txBody>
      </p:sp>
      <p:sp>
        <p:nvSpPr>
          <p:cNvPr id="10" name="TextBox 10"/>
          <p:cNvSpPr txBox="1"/>
          <p:nvPr/>
        </p:nvSpPr>
        <p:spPr>
          <a:xfrm>
            <a:off x="1410357" y="2149492"/>
            <a:ext cx="11070788" cy="705321"/>
          </a:xfrm>
          <a:prstGeom prst="rect">
            <a:avLst/>
          </a:prstGeom>
        </p:spPr>
        <p:txBody>
          <a:bodyPr wrap="square" lIns="0" tIns="0" rIns="0" bIns="0" rtlCol="0" anchor="t">
            <a:spAutoFit/>
          </a:bodyPr>
          <a:lstStyle/>
          <a:p>
            <a:pPr algn="ctr">
              <a:lnSpc>
                <a:spcPts val="5459"/>
              </a:lnSpc>
              <a:spcBef>
                <a:spcPct val="0"/>
              </a:spcBef>
            </a:pPr>
            <a:r>
              <a:rPr lang="en-US" sz="3900" dirty="0">
                <a:solidFill>
                  <a:srgbClr val="0092D1"/>
                </a:solidFill>
                <a:latin typeface="Arimo Bold"/>
              </a:rPr>
              <a:t>d) Actividades de organización de la escuela</a:t>
            </a:r>
          </a:p>
        </p:txBody>
      </p:sp>
      <p:sp>
        <p:nvSpPr>
          <p:cNvPr id="11" name="Freeform 11"/>
          <p:cNvSpPr/>
          <p:nvPr/>
        </p:nvSpPr>
        <p:spPr>
          <a:xfrm>
            <a:off x="1533274" y="355090"/>
            <a:ext cx="1024825" cy="1024825"/>
          </a:xfrm>
          <a:custGeom>
            <a:avLst/>
            <a:gdLst/>
            <a:ahLst/>
            <a:cxnLst/>
            <a:rect l="l" t="t" r="r" b="b"/>
            <a:pathLst>
              <a:path w="1024825" h="1024825">
                <a:moveTo>
                  <a:pt x="0" y="0"/>
                </a:moveTo>
                <a:lnTo>
                  <a:pt x="1024826" y="0"/>
                </a:lnTo>
                <a:lnTo>
                  <a:pt x="1024826" y="1024825"/>
                </a:lnTo>
                <a:lnTo>
                  <a:pt x="0" y="1024825"/>
                </a:lnTo>
                <a:lnTo>
                  <a:pt x="0" y="0"/>
                </a:lnTo>
                <a:close/>
              </a:path>
            </a:pathLst>
          </a:custGeom>
          <a:blipFill>
            <a:blip r:embed="rId9"/>
            <a:stretch>
              <a:fillRect/>
            </a:stretch>
          </a:blipFill>
        </p:spPr>
      </p:sp>
      <p:sp>
        <p:nvSpPr>
          <p:cNvPr id="12" name="TextBox 12"/>
          <p:cNvSpPr txBox="1"/>
          <p:nvPr/>
        </p:nvSpPr>
        <p:spPr>
          <a:xfrm>
            <a:off x="1028700" y="1214497"/>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297197" y="1926423"/>
            <a:ext cx="15693606" cy="7873698"/>
            <a:chOff x="0" y="0"/>
            <a:chExt cx="4133295" cy="2073731"/>
          </a:xfrm>
        </p:grpSpPr>
        <p:sp>
          <p:nvSpPr>
            <p:cNvPr id="4" name="Freeform 4"/>
            <p:cNvSpPr/>
            <p:nvPr/>
          </p:nvSpPr>
          <p:spPr>
            <a:xfrm>
              <a:off x="0" y="0"/>
              <a:ext cx="4133295" cy="2073731"/>
            </a:xfrm>
            <a:custGeom>
              <a:avLst/>
              <a:gdLst/>
              <a:ahLst/>
              <a:cxnLst/>
              <a:rect l="l" t="t" r="r" b="b"/>
              <a:pathLst>
                <a:path w="4133295" h="2073731">
                  <a:moveTo>
                    <a:pt x="25159" y="0"/>
                  </a:moveTo>
                  <a:lnTo>
                    <a:pt x="4108136" y="0"/>
                  </a:lnTo>
                  <a:cubicBezTo>
                    <a:pt x="4114809" y="0"/>
                    <a:pt x="4121208" y="2651"/>
                    <a:pt x="4125926" y="7369"/>
                  </a:cubicBezTo>
                  <a:cubicBezTo>
                    <a:pt x="4130645" y="12087"/>
                    <a:pt x="4133295" y="18487"/>
                    <a:pt x="4133295" y="25159"/>
                  </a:cubicBezTo>
                  <a:lnTo>
                    <a:pt x="4133295" y="2048572"/>
                  </a:lnTo>
                  <a:cubicBezTo>
                    <a:pt x="4133295" y="2062467"/>
                    <a:pt x="4122031" y="2073731"/>
                    <a:pt x="4108136" y="2073731"/>
                  </a:cubicBezTo>
                  <a:lnTo>
                    <a:pt x="25159" y="2073731"/>
                  </a:lnTo>
                  <a:cubicBezTo>
                    <a:pt x="11264" y="2073731"/>
                    <a:pt x="0" y="2062467"/>
                    <a:pt x="0" y="2048572"/>
                  </a:cubicBezTo>
                  <a:lnTo>
                    <a:pt x="0" y="25159"/>
                  </a:lnTo>
                  <a:cubicBezTo>
                    <a:pt x="0" y="18487"/>
                    <a:pt x="2651" y="12087"/>
                    <a:pt x="7369" y="7369"/>
                  </a:cubicBezTo>
                  <a:cubicBezTo>
                    <a:pt x="12087" y="2651"/>
                    <a:pt x="18487" y="0"/>
                    <a:pt x="25159"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133295" cy="2121356"/>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60919" y="2112614"/>
            <a:ext cx="15156612" cy="7324381"/>
          </a:xfrm>
          <a:prstGeom prst="rect">
            <a:avLst/>
          </a:prstGeom>
        </p:spPr>
        <p:txBody>
          <a:bodyPr lIns="0" tIns="0" rIns="0" bIns="0" rtlCol="0" anchor="t">
            <a:spAutoFit/>
          </a:bodyPr>
          <a:lstStyle/>
          <a:p>
            <a:pPr marL="893515" lvl="1" indent="-446758" algn="l">
              <a:lnSpc>
                <a:spcPts val="5793"/>
              </a:lnSpc>
              <a:buAutoNum type="arabicPeriod"/>
            </a:pPr>
            <a:r>
              <a:rPr lang="en-US" sz="4138" dirty="0">
                <a:solidFill>
                  <a:srgbClr val="000000"/>
                </a:solidFill>
                <a:latin typeface="Arimo"/>
              </a:rPr>
              <a:t>El Programa analítico, la integración curricular, el trabajo por proyectos y la nueva familia de Libros de Texto Gratuitos: el tramado pedagógico de la Nueva Escuela Mexicana. Valoración de avances. </a:t>
            </a:r>
          </a:p>
          <a:p>
            <a:pPr marL="893515" lvl="1" indent="-446758" algn="l">
              <a:lnSpc>
                <a:spcPts val="5793"/>
              </a:lnSpc>
              <a:buAutoNum type="arabicPeriod"/>
            </a:pPr>
            <a:r>
              <a:rPr lang="en-US" sz="4138" dirty="0">
                <a:solidFill>
                  <a:srgbClr val="000000"/>
                </a:solidFill>
                <a:latin typeface="Arimo"/>
              </a:rPr>
              <a:t>Conclusión del ciclo escolar 2023-2024 y preparación del ciclo lectivo 2024-2025. </a:t>
            </a:r>
          </a:p>
          <a:p>
            <a:pPr marL="893515" lvl="1" indent="-446758" algn="l">
              <a:lnSpc>
                <a:spcPts val="5793"/>
              </a:lnSpc>
              <a:buAutoNum type="arabicPeriod"/>
            </a:pPr>
            <a:r>
              <a:rPr lang="en-US" sz="4138" dirty="0">
                <a:solidFill>
                  <a:srgbClr val="000000"/>
                </a:solidFill>
                <a:latin typeface="Arimo"/>
              </a:rPr>
              <a:t>Estrategias Nacionales: Estrategia en el aula. Prevención de adicciones, Estrategia Vida Saludable y Estrategia Nacional de Lectura.</a:t>
            </a:r>
          </a:p>
          <a:p>
            <a:pPr marL="893515" lvl="1" indent="-446758" algn="l">
              <a:lnSpc>
                <a:spcPts val="5793"/>
              </a:lnSpc>
              <a:buAutoNum type="arabicPeriod"/>
            </a:pPr>
            <a:r>
              <a:rPr lang="en-US" sz="4138" dirty="0">
                <a:solidFill>
                  <a:srgbClr val="000000"/>
                </a:solidFill>
                <a:latin typeface="Arimo"/>
              </a:rPr>
              <a:t>Asuntos particulares de la escuela.</a:t>
            </a:r>
          </a:p>
        </p:txBody>
      </p:sp>
      <p:sp>
        <p:nvSpPr>
          <p:cNvPr id="7" name="Freeform 7"/>
          <p:cNvSpPr/>
          <p:nvPr/>
        </p:nvSpPr>
        <p:spPr>
          <a:xfrm>
            <a:off x="438150" y="560420"/>
            <a:ext cx="7315200" cy="1609344"/>
          </a:xfrm>
          <a:custGeom>
            <a:avLst/>
            <a:gdLst/>
            <a:ahLst/>
            <a:cxnLst/>
            <a:rect l="l" t="t" r="r" b="b"/>
            <a:pathLst>
              <a:path w="7315200" h="1609344">
                <a:moveTo>
                  <a:pt x="0" y="0"/>
                </a:moveTo>
                <a:lnTo>
                  <a:pt x="7315200" y="0"/>
                </a:lnTo>
                <a:lnTo>
                  <a:pt x="7315200" y="1609344"/>
                </a:lnTo>
                <a:lnTo>
                  <a:pt x="0" y="16093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5674046" y="7676529"/>
            <a:ext cx="2633515" cy="2610471"/>
          </a:xfrm>
          <a:custGeom>
            <a:avLst/>
            <a:gdLst/>
            <a:ahLst/>
            <a:cxnLst/>
            <a:rect l="l" t="t" r="r" b="b"/>
            <a:pathLst>
              <a:path w="2633515" h="2610471">
                <a:moveTo>
                  <a:pt x="0" y="0"/>
                </a:moveTo>
                <a:lnTo>
                  <a:pt x="2633514" y="0"/>
                </a:lnTo>
                <a:lnTo>
                  <a:pt x="2633514" y="2610471"/>
                </a:lnTo>
                <a:lnTo>
                  <a:pt x="0" y="261047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3030464" y="357739"/>
            <a:ext cx="2130571" cy="607213"/>
          </a:xfrm>
          <a:custGeom>
            <a:avLst/>
            <a:gdLst/>
            <a:ahLst/>
            <a:cxnLst/>
            <a:rect l="l" t="t" r="r" b="b"/>
            <a:pathLst>
              <a:path w="2130571" h="607213">
                <a:moveTo>
                  <a:pt x="0" y="0"/>
                </a:moveTo>
                <a:lnTo>
                  <a:pt x="2130572" y="0"/>
                </a:lnTo>
                <a:lnTo>
                  <a:pt x="2130572" y="607213"/>
                </a:lnTo>
                <a:lnTo>
                  <a:pt x="0" y="607213"/>
                </a:lnTo>
                <a:lnTo>
                  <a:pt x="0" y="0"/>
                </a:lnTo>
                <a:close/>
              </a:path>
            </a:pathLst>
          </a:custGeom>
          <a:blipFill>
            <a:blip r:embed="rId8"/>
            <a:stretch>
              <a:fillRect/>
            </a:stretch>
          </a:blipFill>
        </p:spPr>
      </p:sp>
      <p:sp>
        <p:nvSpPr>
          <p:cNvPr id="10" name="Freeform 10"/>
          <p:cNvSpPr/>
          <p:nvPr/>
        </p:nvSpPr>
        <p:spPr>
          <a:xfrm>
            <a:off x="0" y="852780"/>
            <a:ext cx="1045108" cy="1355084"/>
          </a:xfrm>
          <a:custGeom>
            <a:avLst/>
            <a:gdLst/>
            <a:ahLst/>
            <a:cxnLst/>
            <a:rect l="l" t="t" r="r" b="b"/>
            <a:pathLst>
              <a:path w="1045108" h="1355084">
                <a:moveTo>
                  <a:pt x="0" y="0"/>
                </a:moveTo>
                <a:lnTo>
                  <a:pt x="1045108" y="0"/>
                </a:lnTo>
                <a:lnTo>
                  <a:pt x="1045108" y="1355084"/>
                </a:lnTo>
                <a:lnTo>
                  <a:pt x="0" y="1355084"/>
                </a:lnTo>
                <a:lnTo>
                  <a:pt x="0" y="0"/>
                </a:lnTo>
                <a:close/>
              </a:path>
            </a:pathLst>
          </a:custGeom>
          <a:blipFill>
            <a:blip r:embed="rId9"/>
            <a:stretch>
              <a:fillRect/>
            </a:stretch>
          </a:blipFill>
        </p:spPr>
      </p:sp>
      <p:sp>
        <p:nvSpPr>
          <p:cNvPr id="11" name="TextBox 11"/>
          <p:cNvSpPr txBox="1"/>
          <p:nvPr/>
        </p:nvSpPr>
        <p:spPr>
          <a:xfrm>
            <a:off x="1175930" y="841127"/>
            <a:ext cx="6215469" cy="948978"/>
          </a:xfrm>
          <a:prstGeom prst="rect">
            <a:avLst/>
          </a:prstGeom>
        </p:spPr>
        <p:txBody>
          <a:bodyPr wrap="square" lIns="0" tIns="0" rIns="0" bIns="0" rtlCol="0" anchor="t">
            <a:spAutoFit/>
          </a:bodyPr>
          <a:lstStyle/>
          <a:p>
            <a:pPr algn="ctr">
              <a:lnSpc>
                <a:spcPts val="7379"/>
              </a:lnSpc>
              <a:spcBef>
                <a:spcPct val="0"/>
              </a:spcBef>
            </a:pPr>
            <a:r>
              <a:rPr lang="en-US" sz="5271" dirty="0">
                <a:solidFill>
                  <a:srgbClr val="000000"/>
                </a:solidFill>
                <a:latin typeface="Arimo Bold"/>
              </a:rPr>
              <a:t>Agenda de trabajo</a:t>
            </a:r>
          </a:p>
        </p:txBody>
      </p:sp>
      <p:sp>
        <p:nvSpPr>
          <p:cNvPr id="12" name="Freeform 12"/>
          <p:cNvSpPr/>
          <p:nvPr/>
        </p:nvSpPr>
        <p:spPr>
          <a:xfrm>
            <a:off x="8119175" y="852680"/>
            <a:ext cx="1024825" cy="1024825"/>
          </a:xfrm>
          <a:custGeom>
            <a:avLst/>
            <a:gdLst/>
            <a:ahLst/>
            <a:cxnLst/>
            <a:rect l="l" t="t" r="r" b="b"/>
            <a:pathLst>
              <a:path w="1024825" h="1024825">
                <a:moveTo>
                  <a:pt x="0" y="0"/>
                </a:moveTo>
                <a:lnTo>
                  <a:pt x="1024825" y="0"/>
                </a:lnTo>
                <a:lnTo>
                  <a:pt x="1024825" y="1024825"/>
                </a:lnTo>
                <a:lnTo>
                  <a:pt x="0" y="1024825"/>
                </a:lnTo>
                <a:lnTo>
                  <a:pt x="0" y="0"/>
                </a:lnTo>
                <a:close/>
              </a:path>
            </a:pathLst>
          </a:custGeom>
          <a:blipFill>
            <a:blip r:embed="rId10"/>
            <a:stretch>
              <a:fillRect/>
            </a:stretch>
          </a:blipFill>
        </p:spPr>
      </p:sp>
      <p:sp>
        <p:nvSpPr>
          <p:cNvPr id="13" name="TextBox 13"/>
          <p:cNvSpPr txBox="1"/>
          <p:nvPr/>
        </p:nvSpPr>
        <p:spPr>
          <a:xfrm>
            <a:off x="9144000" y="1599815"/>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6937" y="619297"/>
            <a:ext cx="9757172" cy="723556"/>
          </a:xfrm>
          <a:prstGeom prst="rect">
            <a:avLst/>
          </a:prstGeom>
        </p:spPr>
        <p:txBody>
          <a:bodyPr lIns="0" tIns="0" rIns="0" bIns="0" rtlCol="0" anchor="t">
            <a:spAutoFit/>
          </a:bodyPr>
          <a:lstStyle/>
          <a:p>
            <a:pPr algn="ctr">
              <a:lnSpc>
                <a:spcPts val="5793"/>
              </a:lnSpc>
              <a:spcBef>
                <a:spcPct val="0"/>
              </a:spcBef>
            </a:pPr>
            <a:r>
              <a:rPr lang="en-US" sz="4138" dirty="0">
                <a:solidFill>
                  <a:srgbClr val="000000"/>
                </a:solidFill>
                <a:latin typeface="Arimo Bold"/>
              </a:rPr>
              <a:t>Preparación del ciclo lectivo 2024-2025</a:t>
            </a:r>
          </a:p>
        </p:txBody>
      </p:sp>
      <p:sp>
        <p:nvSpPr>
          <p:cNvPr id="3" name="Freeform 3"/>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456815" y="1551536"/>
            <a:ext cx="17154334" cy="8032106"/>
            <a:chOff x="0" y="0"/>
            <a:chExt cx="4518014" cy="2115452"/>
          </a:xfrm>
        </p:grpSpPr>
        <p:sp>
          <p:nvSpPr>
            <p:cNvPr id="5" name="Freeform 5"/>
            <p:cNvSpPr/>
            <p:nvPr/>
          </p:nvSpPr>
          <p:spPr>
            <a:xfrm>
              <a:off x="0" y="0"/>
              <a:ext cx="4518014" cy="2115452"/>
            </a:xfrm>
            <a:custGeom>
              <a:avLst/>
              <a:gdLst/>
              <a:ahLst/>
              <a:cxnLst/>
              <a:rect l="l" t="t" r="r" b="b"/>
              <a:pathLst>
                <a:path w="4518014" h="2115452">
                  <a:moveTo>
                    <a:pt x="23017" y="0"/>
                  </a:moveTo>
                  <a:lnTo>
                    <a:pt x="4494997" y="0"/>
                  </a:lnTo>
                  <a:cubicBezTo>
                    <a:pt x="4501102" y="0"/>
                    <a:pt x="4506956" y="2425"/>
                    <a:pt x="4511273" y="6741"/>
                  </a:cubicBezTo>
                  <a:cubicBezTo>
                    <a:pt x="4515589" y="11058"/>
                    <a:pt x="4518014" y="16912"/>
                    <a:pt x="4518014" y="23017"/>
                  </a:cubicBezTo>
                  <a:lnTo>
                    <a:pt x="4518014" y="2092435"/>
                  </a:lnTo>
                  <a:cubicBezTo>
                    <a:pt x="4518014" y="2105147"/>
                    <a:pt x="4507709" y="2115452"/>
                    <a:pt x="4494997" y="2115452"/>
                  </a:cubicBezTo>
                  <a:lnTo>
                    <a:pt x="23017" y="2115452"/>
                  </a:lnTo>
                  <a:cubicBezTo>
                    <a:pt x="16912" y="2115452"/>
                    <a:pt x="11058" y="2113027"/>
                    <a:pt x="6741" y="2108710"/>
                  </a:cubicBezTo>
                  <a:cubicBezTo>
                    <a:pt x="2425" y="2104394"/>
                    <a:pt x="0" y="2098540"/>
                    <a:pt x="0" y="2092435"/>
                  </a:cubicBezTo>
                  <a:lnTo>
                    <a:pt x="0" y="23017"/>
                  </a:lnTo>
                  <a:cubicBezTo>
                    <a:pt x="0" y="16912"/>
                    <a:pt x="2425" y="11058"/>
                    <a:pt x="6741" y="6741"/>
                  </a:cubicBezTo>
                  <a:cubicBezTo>
                    <a:pt x="11058" y="2425"/>
                    <a:pt x="16912" y="0"/>
                    <a:pt x="23017" y="0"/>
                  </a:cubicBezTo>
                  <a:close/>
                </a:path>
              </a:pathLst>
            </a:custGeom>
            <a:solidFill>
              <a:srgbClr val="B35798">
                <a:alpha val="16863"/>
              </a:srgbClr>
            </a:solidFill>
            <a:ln w="19050" cap="rnd">
              <a:solidFill>
                <a:srgbClr val="000000">
                  <a:alpha val="16863"/>
                </a:srgbClr>
              </a:solidFill>
              <a:prstDash val="solid"/>
              <a:round/>
            </a:ln>
          </p:spPr>
        </p:sp>
        <p:sp>
          <p:nvSpPr>
            <p:cNvPr id="6" name="TextBox 6"/>
            <p:cNvSpPr txBox="1"/>
            <p:nvPr/>
          </p:nvSpPr>
          <p:spPr>
            <a:xfrm>
              <a:off x="0" y="-47625"/>
              <a:ext cx="4518014" cy="2163077"/>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522126" y="468642"/>
            <a:ext cx="10287524" cy="1082894"/>
            <a:chOff x="0" y="0"/>
            <a:chExt cx="2709471" cy="285207"/>
          </a:xfrm>
        </p:grpSpPr>
        <p:sp>
          <p:nvSpPr>
            <p:cNvPr id="8" name="Freeform 8"/>
            <p:cNvSpPr/>
            <p:nvPr/>
          </p:nvSpPr>
          <p:spPr>
            <a:xfrm>
              <a:off x="0" y="0"/>
              <a:ext cx="2709471" cy="285207"/>
            </a:xfrm>
            <a:custGeom>
              <a:avLst/>
              <a:gdLst/>
              <a:ahLst/>
              <a:cxnLst/>
              <a:rect l="l" t="t" r="r" b="b"/>
              <a:pathLst>
                <a:path w="2709471" h="285207">
                  <a:moveTo>
                    <a:pt x="38380" y="0"/>
                  </a:moveTo>
                  <a:lnTo>
                    <a:pt x="2671091" y="0"/>
                  </a:lnTo>
                  <a:cubicBezTo>
                    <a:pt x="2692288" y="0"/>
                    <a:pt x="2709471" y="17183"/>
                    <a:pt x="2709471" y="38380"/>
                  </a:cubicBezTo>
                  <a:lnTo>
                    <a:pt x="2709471" y="246827"/>
                  </a:lnTo>
                  <a:cubicBezTo>
                    <a:pt x="2709471" y="257006"/>
                    <a:pt x="2705428" y="266768"/>
                    <a:pt x="2698230" y="273965"/>
                  </a:cubicBezTo>
                  <a:cubicBezTo>
                    <a:pt x="2691032" y="281163"/>
                    <a:pt x="2681270" y="285207"/>
                    <a:pt x="2671091" y="285207"/>
                  </a:cubicBezTo>
                  <a:lnTo>
                    <a:pt x="38380" y="285207"/>
                  </a:lnTo>
                  <a:cubicBezTo>
                    <a:pt x="28201" y="285207"/>
                    <a:pt x="18439" y="281163"/>
                    <a:pt x="11241" y="273965"/>
                  </a:cubicBezTo>
                  <a:cubicBezTo>
                    <a:pt x="4044" y="266768"/>
                    <a:pt x="0" y="257006"/>
                    <a:pt x="0" y="246827"/>
                  </a:cubicBezTo>
                  <a:lnTo>
                    <a:pt x="0" y="38380"/>
                  </a:lnTo>
                  <a:cubicBezTo>
                    <a:pt x="0" y="28201"/>
                    <a:pt x="4044" y="18439"/>
                    <a:pt x="11241" y="11241"/>
                  </a:cubicBezTo>
                  <a:cubicBezTo>
                    <a:pt x="18439" y="4044"/>
                    <a:pt x="28201" y="0"/>
                    <a:pt x="38380" y="0"/>
                  </a:cubicBezTo>
                  <a:close/>
                </a:path>
              </a:pathLst>
            </a:custGeom>
            <a:solidFill>
              <a:srgbClr val="F0E729">
                <a:alpha val="16863"/>
              </a:srgbClr>
            </a:solidFill>
            <a:ln w="19050" cap="rnd">
              <a:solidFill>
                <a:srgbClr val="000000">
                  <a:alpha val="16863"/>
                </a:srgbClr>
              </a:solidFill>
              <a:prstDash val="solid"/>
              <a:round/>
            </a:ln>
          </p:spPr>
        </p:sp>
        <p:sp>
          <p:nvSpPr>
            <p:cNvPr id="9" name="TextBox 9"/>
            <p:cNvSpPr txBox="1"/>
            <p:nvPr/>
          </p:nvSpPr>
          <p:spPr>
            <a:xfrm>
              <a:off x="0" y="-47625"/>
              <a:ext cx="2709471" cy="332832"/>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5817891" y="48376"/>
            <a:ext cx="2470109" cy="1960649"/>
          </a:xfrm>
          <a:custGeom>
            <a:avLst/>
            <a:gdLst/>
            <a:ahLst/>
            <a:cxnLst/>
            <a:rect l="l" t="t" r="r" b="b"/>
            <a:pathLst>
              <a:path w="2470109" h="1960649">
                <a:moveTo>
                  <a:pt x="0" y="0"/>
                </a:moveTo>
                <a:lnTo>
                  <a:pt x="2470109" y="0"/>
                </a:lnTo>
                <a:lnTo>
                  <a:pt x="2470109" y="1960648"/>
                </a:lnTo>
                <a:lnTo>
                  <a:pt x="0" y="196064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76682" y="8135901"/>
            <a:ext cx="1547338" cy="2090997"/>
          </a:xfrm>
          <a:custGeom>
            <a:avLst/>
            <a:gdLst/>
            <a:ahLst/>
            <a:cxnLst/>
            <a:rect l="l" t="t" r="r" b="b"/>
            <a:pathLst>
              <a:path w="1547338" h="2090997">
                <a:moveTo>
                  <a:pt x="0" y="0"/>
                </a:moveTo>
                <a:lnTo>
                  <a:pt x="1547338" y="0"/>
                </a:lnTo>
                <a:lnTo>
                  <a:pt x="1547338" y="2090997"/>
                </a:lnTo>
                <a:lnTo>
                  <a:pt x="0" y="209099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11197559" y="9075780"/>
            <a:ext cx="3563950" cy="1015726"/>
          </a:xfrm>
          <a:custGeom>
            <a:avLst/>
            <a:gdLst/>
            <a:ahLst/>
            <a:cxnLst/>
            <a:rect l="l" t="t" r="r" b="b"/>
            <a:pathLst>
              <a:path w="3563950" h="1015726">
                <a:moveTo>
                  <a:pt x="0" y="0"/>
                </a:moveTo>
                <a:lnTo>
                  <a:pt x="3563950" y="0"/>
                </a:lnTo>
                <a:lnTo>
                  <a:pt x="3563950" y="1015725"/>
                </a:lnTo>
                <a:lnTo>
                  <a:pt x="0" y="1015725"/>
                </a:lnTo>
                <a:lnTo>
                  <a:pt x="0" y="0"/>
                </a:lnTo>
                <a:close/>
              </a:path>
            </a:pathLst>
          </a:custGeom>
          <a:blipFill>
            <a:blip r:embed="rId8"/>
            <a:stretch>
              <a:fillRect/>
            </a:stretch>
          </a:blipFill>
        </p:spPr>
      </p:sp>
      <p:sp>
        <p:nvSpPr>
          <p:cNvPr id="13" name="TextBox 13"/>
          <p:cNvSpPr txBox="1"/>
          <p:nvPr/>
        </p:nvSpPr>
        <p:spPr>
          <a:xfrm>
            <a:off x="715549" y="1677898"/>
            <a:ext cx="16004012" cy="3038475"/>
          </a:xfrm>
          <a:prstGeom prst="rect">
            <a:avLst/>
          </a:prstGeom>
        </p:spPr>
        <p:txBody>
          <a:bodyPr lIns="0" tIns="0" rIns="0" bIns="0" rtlCol="0" anchor="t">
            <a:spAutoFit/>
          </a:bodyPr>
          <a:lstStyle/>
          <a:p>
            <a:pPr algn="l">
              <a:lnSpc>
                <a:spcPts val="3995"/>
              </a:lnSpc>
            </a:pPr>
            <a:r>
              <a:rPr lang="en-US" sz="3329" dirty="0">
                <a:solidFill>
                  <a:srgbClr val="000000"/>
                </a:solidFill>
                <a:latin typeface="Arimo"/>
              </a:rPr>
              <a:t>Todo lo analizado y discutido en esta sesión, así como la información que deriva de ella son un insumo que deberán considerar para el inicio del próximo ciclo escolar.</a:t>
            </a:r>
          </a:p>
          <a:p>
            <a:pPr algn="l">
              <a:lnSpc>
                <a:spcPts val="3995"/>
              </a:lnSpc>
            </a:pPr>
            <a:endParaRPr lang="en-US" sz="3329" dirty="0">
              <a:solidFill>
                <a:srgbClr val="000000"/>
              </a:solidFill>
              <a:latin typeface="Arimo"/>
            </a:endParaRPr>
          </a:p>
          <a:p>
            <a:pPr algn="l">
              <a:lnSpc>
                <a:spcPts val="3995"/>
              </a:lnSpc>
            </a:pPr>
            <a:r>
              <a:rPr lang="en-US" sz="3329" dirty="0">
                <a:solidFill>
                  <a:srgbClr val="000000"/>
                </a:solidFill>
                <a:latin typeface="Arimo"/>
              </a:rPr>
              <a:t>Uno de los elementos relevantes de cada inicio de ciclo es el diagnóstico socioeducativo de la escuela, por lo que es importante que a partir de los resultados obtenidos y lo analizado hasta ahora se cuente con información acerca de:</a:t>
            </a:r>
          </a:p>
        </p:txBody>
      </p:sp>
      <p:sp>
        <p:nvSpPr>
          <p:cNvPr id="14" name="TextBox 14"/>
          <p:cNvSpPr txBox="1"/>
          <p:nvPr/>
        </p:nvSpPr>
        <p:spPr>
          <a:xfrm>
            <a:off x="1028700" y="5114925"/>
            <a:ext cx="16582449" cy="4211360"/>
          </a:xfrm>
          <a:prstGeom prst="rect">
            <a:avLst/>
          </a:prstGeom>
        </p:spPr>
        <p:txBody>
          <a:bodyPr lIns="0" tIns="0" rIns="0" bIns="0" rtlCol="0" anchor="t">
            <a:spAutoFit/>
          </a:bodyPr>
          <a:lstStyle/>
          <a:p>
            <a:pPr marL="721336" lvl="1" indent="-360668" algn="l">
              <a:lnSpc>
                <a:spcPts val="4176"/>
              </a:lnSpc>
              <a:buFont typeface="Arial"/>
              <a:buChar char="•"/>
            </a:pPr>
            <a:r>
              <a:rPr lang="en-US" sz="3341" dirty="0">
                <a:solidFill>
                  <a:srgbClr val="000000"/>
                </a:solidFill>
                <a:latin typeface="Arimo"/>
              </a:rPr>
              <a:t>Los resultados de aprendizaje de cada grupo, de ser posible de cada alumna o alumno, que sirva como base para la o el docente que los atenderá en el siguiente grado.</a:t>
            </a:r>
          </a:p>
          <a:p>
            <a:pPr marL="721336" lvl="1" indent="-360668" algn="l">
              <a:lnSpc>
                <a:spcPts val="4176"/>
              </a:lnSpc>
              <a:buFont typeface="Arial"/>
              <a:buChar char="•"/>
            </a:pPr>
            <a:r>
              <a:rPr lang="en-US" sz="3341" dirty="0">
                <a:solidFill>
                  <a:srgbClr val="000000"/>
                </a:solidFill>
                <a:latin typeface="Arimo"/>
              </a:rPr>
              <a:t>Las y los estudiantes que requieren mayor apoyo y los tipos de apoyo que necesitan.</a:t>
            </a:r>
          </a:p>
          <a:p>
            <a:pPr marL="721336" lvl="1" indent="-360668" algn="l">
              <a:lnSpc>
                <a:spcPts val="4176"/>
              </a:lnSpc>
              <a:buFont typeface="Arial"/>
              <a:buChar char="•"/>
            </a:pPr>
            <a:r>
              <a:rPr lang="en-US" sz="3341" dirty="0">
                <a:solidFill>
                  <a:srgbClr val="000000"/>
                </a:solidFill>
                <a:latin typeface="Arimo"/>
              </a:rPr>
              <a:t>Las necesidades de acompañamiento del colectivo o de ser posible de cada docente con respecto a la propuesta del Plan de Estudio 2022 para que sus prácticas de enseñanza estén alineadas.</a:t>
            </a:r>
          </a:p>
        </p:txBody>
      </p:sp>
      <p:sp>
        <p:nvSpPr>
          <p:cNvPr id="15" name="Freeform 15"/>
          <p:cNvSpPr/>
          <p:nvPr/>
        </p:nvSpPr>
        <p:spPr>
          <a:xfrm>
            <a:off x="12801358" y="51628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9"/>
            <a:stretch>
              <a:fillRect/>
            </a:stretch>
          </a:blipFill>
        </p:spPr>
      </p:sp>
      <p:sp>
        <p:nvSpPr>
          <p:cNvPr id="16" name="TextBox 16"/>
          <p:cNvSpPr txBox="1"/>
          <p:nvPr/>
        </p:nvSpPr>
        <p:spPr>
          <a:xfrm>
            <a:off x="10923477" y="1268326"/>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639796" y="340138"/>
            <a:ext cx="16619504" cy="9516420"/>
            <a:chOff x="0" y="0"/>
            <a:chExt cx="4377153" cy="2506382"/>
          </a:xfrm>
        </p:grpSpPr>
        <p:sp>
          <p:nvSpPr>
            <p:cNvPr id="4" name="Freeform 4"/>
            <p:cNvSpPr/>
            <p:nvPr/>
          </p:nvSpPr>
          <p:spPr>
            <a:xfrm>
              <a:off x="0" y="0"/>
              <a:ext cx="4377153" cy="2506382"/>
            </a:xfrm>
            <a:custGeom>
              <a:avLst/>
              <a:gdLst/>
              <a:ahLst/>
              <a:cxnLst/>
              <a:rect l="l" t="t" r="r" b="b"/>
              <a:pathLst>
                <a:path w="4377153" h="2506382">
                  <a:moveTo>
                    <a:pt x="23758" y="0"/>
                  </a:moveTo>
                  <a:lnTo>
                    <a:pt x="4353396" y="0"/>
                  </a:lnTo>
                  <a:cubicBezTo>
                    <a:pt x="4366517" y="0"/>
                    <a:pt x="4377153" y="10637"/>
                    <a:pt x="4377153" y="23758"/>
                  </a:cubicBezTo>
                  <a:lnTo>
                    <a:pt x="4377153" y="2482625"/>
                  </a:lnTo>
                  <a:cubicBezTo>
                    <a:pt x="4377153" y="2495746"/>
                    <a:pt x="4366517" y="2506382"/>
                    <a:pt x="4353396" y="2506382"/>
                  </a:cubicBezTo>
                  <a:lnTo>
                    <a:pt x="23758" y="2506382"/>
                  </a:lnTo>
                  <a:cubicBezTo>
                    <a:pt x="10637" y="2506382"/>
                    <a:pt x="0" y="2495746"/>
                    <a:pt x="0" y="2482625"/>
                  </a:cubicBezTo>
                  <a:lnTo>
                    <a:pt x="0" y="23758"/>
                  </a:lnTo>
                  <a:cubicBezTo>
                    <a:pt x="0" y="10637"/>
                    <a:pt x="10637" y="0"/>
                    <a:pt x="23758" y="0"/>
                  </a:cubicBezTo>
                  <a:close/>
                </a:path>
              </a:pathLst>
            </a:custGeom>
            <a:solidFill>
              <a:srgbClr val="ED9D3F">
                <a:alpha val="16863"/>
              </a:srgbClr>
            </a:solidFill>
            <a:ln w="19050" cap="rnd">
              <a:solidFill>
                <a:srgbClr val="000000">
                  <a:alpha val="16863"/>
                </a:srgbClr>
              </a:solidFill>
              <a:prstDash val="solid"/>
              <a:round/>
            </a:ln>
          </p:spPr>
        </p:sp>
        <p:sp>
          <p:nvSpPr>
            <p:cNvPr id="5" name="TextBox 5"/>
            <p:cNvSpPr txBox="1"/>
            <p:nvPr/>
          </p:nvSpPr>
          <p:spPr>
            <a:xfrm>
              <a:off x="0" y="-47625"/>
              <a:ext cx="4377153" cy="2554007"/>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28700" y="2404548"/>
            <a:ext cx="15616893" cy="7090080"/>
          </a:xfrm>
          <a:prstGeom prst="rect">
            <a:avLst/>
          </a:prstGeom>
        </p:spPr>
        <p:txBody>
          <a:bodyPr lIns="0" tIns="0" rIns="0" bIns="0" rtlCol="0" anchor="t">
            <a:spAutoFit/>
          </a:bodyPr>
          <a:lstStyle/>
          <a:p>
            <a:pPr algn="l">
              <a:lnSpc>
                <a:spcPts val="3993"/>
              </a:lnSpc>
            </a:pPr>
            <a:r>
              <a:rPr lang="en-US" sz="3413" dirty="0">
                <a:solidFill>
                  <a:srgbClr val="000000"/>
                </a:solidFill>
                <a:latin typeface="Arimo"/>
              </a:rPr>
              <a:t>Temas, situaciones o problemas de la comunidad, de interés para las niñas, niños y adolescentes de su escuela, que pueden utilizar para contextualizar los contenidos.</a:t>
            </a:r>
          </a:p>
          <a:p>
            <a:pPr algn="l">
              <a:lnSpc>
                <a:spcPts val="3993"/>
              </a:lnSpc>
            </a:pPr>
            <a:endParaRPr lang="en-US" sz="3413" dirty="0">
              <a:solidFill>
                <a:srgbClr val="000000"/>
              </a:solidFill>
              <a:latin typeface="Arimo"/>
            </a:endParaRPr>
          </a:p>
          <a:p>
            <a:pPr algn="l">
              <a:lnSpc>
                <a:spcPts val="3993"/>
              </a:lnSpc>
            </a:pPr>
            <a:r>
              <a:rPr lang="en-US" sz="3413" dirty="0">
                <a:solidFill>
                  <a:srgbClr val="000000"/>
                </a:solidFill>
                <a:latin typeface="Arimo"/>
              </a:rPr>
              <a:t>Nuevas posibilidades de integrar contenidos de uno o más campos formativos, a partir de los ejes articuladores.</a:t>
            </a:r>
          </a:p>
          <a:p>
            <a:pPr algn="l">
              <a:lnSpc>
                <a:spcPts val="3993"/>
              </a:lnSpc>
            </a:pPr>
            <a:endParaRPr lang="en-US" sz="3413" dirty="0">
              <a:solidFill>
                <a:srgbClr val="000000"/>
              </a:solidFill>
              <a:latin typeface="Arimo"/>
            </a:endParaRPr>
          </a:p>
          <a:p>
            <a:pPr algn="l">
              <a:lnSpc>
                <a:spcPts val="3993"/>
              </a:lnSpc>
            </a:pPr>
            <a:r>
              <a:rPr lang="en-US" sz="3413" dirty="0">
                <a:solidFill>
                  <a:srgbClr val="000000"/>
                </a:solidFill>
                <a:latin typeface="Arimo"/>
              </a:rPr>
              <a:t>Otras formas de organizar y secuenciar los contenidos, a partir de la experiencia que tuvieron este ciclo escolar en cuanto al tiempo que conlleva su abordaje.</a:t>
            </a:r>
          </a:p>
          <a:p>
            <a:pPr algn="l">
              <a:lnSpc>
                <a:spcPts val="3993"/>
              </a:lnSpc>
            </a:pPr>
            <a:endParaRPr lang="en-US" sz="3413" dirty="0">
              <a:solidFill>
                <a:srgbClr val="000000"/>
              </a:solidFill>
              <a:latin typeface="Arimo"/>
            </a:endParaRPr>
          </a:p>
          <a:p>
            <a:pPr algn="l">
              <a:lnSpc>
                <a:spcPts val="3993"/>
              </a:lnSpc>
            </a:pPr>
            <a:r>
              <a:rPr lang="en-US" sz="3413" dirty="0">
                <a:solidFill>
                  <a:srgbClr val="000000"/>
                </a:solidFill>
                <a:latin typeface="Arimo"/>
              </a:rPr>
              <a:t>Orientaciones sobre evaluación formativa que deben considerar durante la enseñanza.</a:t>
            </a:r>
          </a:p>
          <a:p>
            <a:pPr algn="l">
              <a:lnSpc>
                <a:spcPts val="3993"/>
              </a:lnSpc>
            </a:pPr>
            <a:endParaRPr lang="en-US" sz="3413" dirty="0">
              <a:solidFill>
                <a:srgbClr val="000000"/>
              </a:solidFill>
              <a:latin typeface="Arimo"/>
            </a:endParaRPr>
          </a:p>
          <a:p>
            <a:pPr algn="l">
              <a:lnSpc>
                <a:spcPts val="3993"/>
              </a:lnSpc>
            </a:pPr>
            <a:r>
              <a:rPr lang="en-US" sz="3413" dirty="0">
                <a:solidFill>
                  <a:srgbClr val="000000"/>
                </a:solidFill>
                <a:latin typeface="Arimo"/>
              </a:rPr>
              <a:t>Otros ajustes que consideren pertinentes.</a:t>
            </a:r>
          </a:p>
        </p:txBody>
      </p:sp>
      <p:sp>
        <p:nvSpPr>
          <p:cNvPr id="7" name="Freeform 7"/>
          <p:cNvSpPr/>
          <p:nvPr/>
        </p:nvSpPr>
        <p:spPr>
          <a:xfrm>
            <a:off x="205229" y="635643"/>
            <a:ext cx="1303321" cy="1689882"/>
          </a:xfrm>
          <a:custGeom>
            <a:avLst/>
            <a:gdLst/>
            <a:ahLst/>
            <a:cxnLst/>
            <a:rect l="l" t="t" r="r" b="b"/>
            <a:pathLst>
              <a:path w="1303321" h="1689882">
                <a:moveTo>
                  <a:pt x="0" y="0"/>
                </a:moveTo>
                <a:lnTo>
                  <a:pt x="1303321" y="0"/>
                </a:lnTo>
                <a:lnTo>
                  <a:pt x="1303321" y="1689882"/>
                </a:lnTo>
                <a:lnTo>
                  <a:pt x="0" y="1689882"/>
                </a:lnTo>
                <a:lnTo>
                  <a:pt x="0" y="0"/>
                </a:lnTo>
                <a:close/>
              </a:path>
            </a:pathLst>
          </a:custGeom>
          <a:blipFill>
            <a:blip r:embed="rId4"/>
            <a:stretch>
              <a:fillRect/>
            </a:stretch>
          </a:blipFill>
        </p:spPr>
      </p:sp>
      <p:sp>
        <p:nvSpPr>
          <p:cNvPr id="8" name="Freeform 8"/>
          <p:cNvSpPr/>
          <p:nvPr/>
        </p:nvSpPr>
        <p:spPr>
          <a:xfrm>
            <a:off x="16025224" y="421380"/>
            <a:ext cx="1234076" cy="1701107"/>
          </a:xfrm>
          <a:custGeom>
            <a:avLst/>
            <a:gdLst/>
            <a:ahLst/>
            <a:cxnLst/>
            <a:rect l="l" t="t" r="r" b="b"/>
            <a:pathLst>
              <a:path w="1234076" h="1701107">
                <a:moveTo>
                  <a:pt x="0" y="0"/>
                </a:moveTo>
                <a:lnTo>
                  <a:pt x="1234076" y="0"/>
                </a:lnTo>
                <a:lnTo>
                  <a:pt x="1234076" y="1701107"/>
                </a:lnTo>
                <a:lnTo>
                  <a:pt x="0" y="170110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3850138" y="7796526"/>
            <a:ext cx="4350173" cy="2490474"/>
          </a:xfrm>
          <a:custGeom>
            <a:avLst/>
            <a:gdLst/>
            <a:ahLst/>
            <a:cxnLst/>
            <a:rect l="l" t="t" r="r" b="b"/>
            <a:pathLst>
              <a:path w="4350173" h="2490474">
                <a:moveTo>
                  <a:pt x="0" y="0"/>
                </a:moveTo>
                <a:lnTo>
                  <a:pt x="4350173" y="0"/>
                </a:lnTo>
                <a:lnTo>
                  <a:pt x="4350173" y="2490474"/>
                </a:lnTo>
                <a:lnTo>
                  <a:pt x="0" y="2490474"/>
                </a:lnTo>
                <a:lnTo>
                  <a:pt x="0" y="0"/>
                </a:lnTo>
                <a:close/>
              </a:path>
            </a:pathLst>
          </a:custGeom>
          <a:blipFill>
            <a:blip r:embed="rId7"/>
            <a:stretch>
              <a:fillRect/>
            </a:stretch>
          </a:blipFill>
        </p:spPr>
      </p:sp>
      <p:sp>
        <p:nvSpPr>
          <p:cNvPr id="10" name="TextBox 10"/>
          <p:cNvSpPr txBox="1"/>
          <p:nvPr/>
        </p:nvSpPr>
        <p:spPr>
          <a:xfrm>
            <a:off x="1268625" y="688428"/>
            <a:ext cx="13657548" cy="1367830"/>
          </a:xfrm>
          <a:prstGeom prst="rect">
            <a:avLst/>
          </a:prstGeom>
        </p:spPr>
        <p:txBody>
          <a:bodyPr lIns="0" tIns="0" rIns="0" bIns="0" rtlCol="0" anchor="t">
            <a:spAutoFit/>
          </a:bodyPr>
          <a:lstStyle/>
          <a:p>
            <a:pPr marL="841668" lvl="1" indent="-420834" algn="l">
              <a:lnSpc>
                <a:spcPts val="5457"/>
              </a:lnSpc>
              <a:buFont typeface="Arial"/>
              <a:buChar char="•"/>
            </a:pPr>
            <a:r>
              <a:rPr lang="en-US" sz="3898" dirty="0">
                <a:solidFill>
                  <a:srgbClr val="842C6A"/>
                </a:solidFill>
                <a:latin typeface="Arimo Bold"/>
              </a:rPr>
              <a:t>Los ajustes que es necesario realizar al Programa analítico para el siguiente ciclo escolar, por ejemplo:</a:t>
            </a:r>
          </a:p>
        </p:txBody>
      </p:sp>
      <p:sp>
        <p:nvSpPr>
          <p:cNvPr id="11" name="Freeform 11"/>
          <p:cNvSpPr/>
          <p:nvPr/>
        </p:nvSpPr>
        <p:spPr>
          <a:xfrm>
            <a:off x="14686248" y="635643"/>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8"/>
            <a:stretch>
              <a:fillRect/>
            </a:stretch>
          </a:blipFill>
        </p:spPr>
      </p:sp>
      <p:sp>
        <p:nvSpPr>
          <p:cNvPr id="12" name="TextBox 12"/>
          <p:cNvSpPr txBox="1"/>
          <p:nvPr/>
        </p:nvSpPr>
        <p:spPr>
          <a:xfrm>
            <a:off x="13969168" y="292513"/>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22126" y="468642"/>
            <a:ext cx="10287524" cy="1082894"/>
            <a:chOff x="0" y="0"/>
            <a:chExt cx="2709471" cy="285207"/>
          </a:xfrm>
        </p:grpSpPr>
        <p:sp>
          <p:nvSpPr>
            <p:cNvPr id="3" name="Freeform 3"/>
            <p:cNvSpPr/>
            <p:nvPr/>
          </p:nvSpPr>
          <p:spPr>
            <a:xfrm>
              <a:off x="0" y="0"/>
              <a:ext cx="2709471" cy="285207"/>
            </a:xfrm>
            <a:custGeom>
              <a:avLst/>
              <a:gdLst/>
              <a:ahLst/>
              <a:cxnLst/>
              <a:rect l="l" t="t" r="r" b="b"/>
              <a:pathLst>
                <a:path w="2709471" h="285207">
                  <a:moveTo>
                    <a:pt x="38380" y="0"/>
                  </a:moveTo>
                  <a:lnTo>
                    <a:pt x="2671091" y="0"/>
                  </a:lnTo>
                  <a:cubicBezTo>
                    <a:pt x="2692288" y="0"/>
                    <a:pt x="2709471" y="17183"/>
                    <a:pt x="2709471" y="38380"/>
                  </a:cubicBezTo>
                  <a:lnTo>
                    <a:pt x="2709471" y="246827"/>
                  </a:lnTo>
                  <a:cubicBezTo>
                    <a:pt x="2709471" y="257006"/>
                    <a:pt x="2705428" y="266768"/>
                    <a:pt x="2698230" y="273965"/>
                  </a:cubicBezTo>
                  <a:cubicBezTo>
                    <a:pt x="2691032" y="281163"/>
                    <a:pt x="2681270" y="285207"/>
                    <a:pt x="2671091" y="285207"/>
                  </a:cubicBezTo>
                  <a:lnTo>
                    <a:pt x="38380" y="285207"/>
                  </a:lnTo>
                  <a:cubicBezTo>
                    <a:pt x="28201" y="285207"/>
                    <a:pt x="18439" y="281163"/>
                    <a:pt x="11241" y="273965"/>
                  </a:cubicBezTo>
                  <a:cubicBezTo>
                    <a:pt x="4044" y="266768"/>
                    <a:pt x="0" y="257006"/>
                    <a:pt x="0" y="246827"/>
                  </a:cubicBezTo>
                  <a:lnTo>
                    <a:pt x="0" y="38380"/>
                  </a:lnTo>
                  <a:cubicBezTo>
                    <a:pt x="0" y="28201"/>
                    <a:pt x="4044" y="18439"/>
                    <a:pt x="11241" y="11241"/>
                  </a:cubicBezTo>
                  <a:cubicBezTo>
                    <a:pt x="18439" y="4044"/>
                    <a:pt x="28201" y="0"/>
                    <a:pt x="38380" y="0"/>
                  </a:cubicBezTo>
                  <a:close/>
                </a:path>
              </a:pathLst>
            </a:custGeom>
            <a:solidFill>
              <a:srgbClr val="F0E729">
                <a:alpha val="16863"/>
              </a:srgbClr>
            </a:solidFill>
            <a:ln w="19050" cap="rnd">
              <a:solidFill>
                <a:srgbClr val="000000">
                  <a:alpha val="16863"/>
                </a:srgbClr>
              </a:solidFill>
              <a:prstDash val="solid"/>
              <a:round/>
            </a:ln>
          </p:spPr>
        </p:sp>
        <p:sp>
          <p:nvSpPr>
            <p:cNvPr id="4" name="TextBox 4"/>
            <p:cNvSpPr txBox="1"/>
            <p:nvPr/>
          </p:nvSpPr>
          <p:spPr>
            <a:xfrm>
              <a:off x="0" y="-47625"/>
              <a:ext cx="2709471" cy="33283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456815" y="1551536"/>
            <a:ext cx="17154334" cy="8032106"/>
            <a:chOff x="0" y="0"/>
            <a:chExt cx="4518014" cy="2115452"/>
          </a:xfrm>
        </p:grpSpPr>
        <p:sp>
          <p:nvSpPr>
            <p:cNvPr id="7" name="Freeform 7"/>
            <p:cNvSpPr/>
            <p:nvPr/>
          </p:nvSpPr>
          <p:spPr>
            <a:xfrm>
              <a:off x="0" y="0"/>
              <a:ext cx="4518014" cy="2115452"/>
            </a:xfrm>
            <a:custGeom>
              <a:avLst/>
              <a:gdLst/>
              <a:ahLst/>
              <a:cxnLst/>
              <a:rect l="l" t="t" r="r" b="b"/>
              <a:pathLst>
                <a:path w="4518014" h="2115452">
                  <a:moveTo>
                    <a:pt x="23017" y="0"/>
                  </a:moveTo>
                  <a:lnTo>
                    <a:pt x="4494997" y="0"/>
                  </a:lnTo>
                  <a:cubicBezTo>
                    <a:pt x="4501102" y="0"/>
                    <a:pt x="4506956" y="2425"/>
                    <a:pt x="4511273" y="6741"/>
                  </a:cubicBezTo>
                  <a:cubicBezTo>
                    <a:pt x="4515589" y="11058"/>
                    <a:pt x="4518014" y="16912"/>
                    <a:pt x="4518014" y="23017"/>
                  </a:cubicBezTo>
                  <a:lnTo>
                    <a:pt x="4518014" y="2092435"/>
                  </a:lnTo>
                  <a:cubicBezTo>
                    <a:pt x="4518014" y="2105147"/>
                    <a:pt x="4507709" y="2115452"/>
                    <a:pt x="4494997" y="2115452"/>
                  </a:cubicBezTo>
                  <a:lnTo>
                    <a:pt x="23017" y="2115452"/>
                  </a:lnTo>
                  <a:cubicBezTo>
                    <a:pt x="16912" y="2115452"/>
                    <a:pt x="11058" y="2113027"/>
                    <a:pt x="6741" y="2108710"/>
                  </a:cubicBezTo>
                  <a:cubicBezTo>
                    <a:pt x="2425" y="2104394"/>
                    <a:pt x="0" y="2098540"/>
                    <a:pt x="0" y="2092435"/>
                  </a:cubicBezTo>
                  <a:lnTo>
                    <a:pt x="0" y="23017"/>
                  </a:lnTo>
                  <a:cubicBezTo>
                    <a:pt x="0" y="16912"/>
                    <a:pt x="2425" y="11058"/>
                    <a:pt x="6741" y="6741"/>
                  </a:cubicBezTo>
                  <a:cubicBezTo>
                    <a:pt x="11058" y="2425"/>
                    <a:pt x="16912" y="0"/>
                    <a:pt x="23017" y="0"/>
                  </a:cubicBezTo>
                  <a:close/>
                </a:path>
              </a:pathLst>
            </a:custGeom>
            <a:solidFill>
              <a:srgbClr val="B35798">
                <a:alpha val="16863"/>
              </a:srgbClr>
            </a:solidFill>
            <a:ln w="19050" cap="rnd">
              <a:solidFill>
                <a:srgbClr val="000000">
                  <a:alpha val="16863"/>
                </a:srgbClr>
              </a:solidFill>
              <a:prstDash val="solid"/>
              <a:round/>
            </a:ln>
          </p:spPr>
        </p:sp>
        <p:sp>
          <p:nvSpPr>
            <p:cNvPr id="8" name="TextBox 8"/>
            <p:cNvSpPr txBox="1"/>
            <p:nvPr/>
          </p:nvSpPr>
          <p:spPr>
            <a:xfrm>
              <a:off x="0" y="-47625"/>
              <a:ext cx="4518014" cy="2163077"/>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467532" y="1753291"/>
            <a:ext cx="15352935" cy="7735149"/>
          </a:xfrm>
          <a:prstGeom prst="rect">
            <a:avLst/>
          </a:prstGeom>
        </p:spPr>
        <p:txBody>
          <a:bodyPr lIns="0" tIns="0" rIns="0" bIns="0" rtlCol="0" anchor="t">
            <a:spAutoFit/>
          </a:bodyPr>
          <a:lstStyle/>
          <a:p>
            <a:pPr algn="l">
              <a:lnSpc>
                <a:spcPts val="4700"/>
              </a:lnSpc>
              <a:spcBef>
                <a:spcPct val="0"/>
              </a:spcBef>
            </a:pPr>
            <a:r>
              <a:rPr lang="en-US" sz="3357" dirty="0">
                <a:solidFill>
                  <a:srgbClr val="000000"/>
                </a:solidFill>
                <a:latin typeface="Arimo"/>
              </a:rPr>
              <a:t>El pasado 10 de junio, la Secretaría de Educación Pública (SEP) emitió el Calendario escolar 2024-2025 aplicable en toda la República para las escuelas de educación preescolar, primaria y secundaria, públicas y particulares incorporadas al Sistema Educativo Nacional; dicho calendario es fundamental para organizar las actividades cotidianas de las escuelas en todos los sentidos.</a:t>
            </a:r>
          </a:p>
          <a:p>
            <a:pPr algn="l">
              <a:lnSpc>
                <a:spcPts val="4700"/>
              </a:lnSpc>
              <a:spcBef>
                <a:spcPct val="0"/>
              </a:spcBef>
            </a:pPr>
            <a:endParaRPr lang="en-US" sz="3357" dirty="0">
              <a:solidFill>
                <a:srgbClr val="000000"/>
              </a:solidFill>
              <a:latin typeface="Arimo"/>
            </a:endParaRPr>
          </a:p>
          <a:p>
            <a:pPr algn="l">
              <a:lnSpc>
                <a:spcPts val="4700"/>
              </a:lnSpc>
              <a:spcBef>
                <a:spcPct val="0"/>
              </a:spcBef>
            </a:pPr>
            <a:r>
              <a:rPr lang="en-US" sz="3357" dirty="0">
                <a:solidFill>
                  <a:srgbClr val="000000"/>
                </a:solidFill>
                <a:latin typeface="Arimo"/>
              </a:rPr>
              <a:t>Como es sabido, a lo largo del ciclo escolar pueden ocurrir eventos naturales que trastornan el desarrollo de las actividades escolares, ante estos casos, existen dispositivos normativos a los que las Autoridades Educativas Locales pueden recurrir para adecuar la continuidad del ciclo escolar.</a:t>
            </a:r>
          </a:p>
          <a:p>
            <a:pPr algn="l">
              <a:lnSpc>
                <a:spcPts val="4700"/>
              </a:lnSpc>
              <a:spcBef>
                <a:spcPct val="0"/>
              </a:spcBef>
            </a:pPr>
            <a:endParaRPr lang="en-US" sz="3357" dirty="0">
              <a:solidFill>
                <a:srgbClr val="000000"/>
              </a:solidFill>
              <a:latin typeface="Arimo"/>
            </a:endParaRPr>
          </a:p>
          <a:p>
            <a:pPr algn="l">
              <a:lnSpc>
                <a:spcPts val="4700"/>
              </a:lnSpc>
              <a:spcBef>
                <a:spcPct val="0"/>
              </a:spcBef>
            </a:pPr>
            <a:r>
              <a:rPr lang="en-US" sz="3357" dirty="0">
                <a:solidFill>
                  <a:srgbClr val="000000"/>
                </a:solidFill>
                <a:latin typeface="Arimo"/>
              </a:rPr>
              <a:t>Se les invita a conocer este importante instrumento de planeación del trabajo escolar.</a:t>
            </a:r>
          </a:p>
        </p:txBody>
      </p:sp>
      <p:sp>
        <p:nvSpPr>
          <p:cNvPr id="10" name="Freeform 10"/>
          <p:cNvSpPr/>
          <p:nvPr/>
        </p:nvSpPr>
        <p:spPr>
          <a:xfrm rot="703048">
            <a:off x="12478525" y="-704870"/>
            <a:ext cx="4945834" cy="2347023"/>
          </a:xfrm>
          <a:custGeom>
            <a:avLst/>
            <a:gdLst/>
            <a:ahLst/>
            <a:cxnLst/>
            <a:rect l="l" t="t" r="r" b="b"/>
            <a:pathLst>
              <a:path w="4945834" h="2347023">
                <a:moveTo>
                  <a:pt x="0" y="0"/>
                </a:moveTo>
                <a:lnTo>
                  <a:pt x="4945834" y="0"/>
                </a:lnTo>
                <a:lnTo>
                  <a:pt x="4945834" y="2347023"/>
                </a:lnTo>
                <a:lnTo>
                  <a:pt x="0" y="23470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Freeform 11"/>
          <p:cNvSpPr/>
          <p:nvPr/>
        </p:nvSpPr>
        <p:spPr>
          <a:xfrm>
            <a:off x="0" y="1506451"/>
            <a:ext cx="1219250" cy="1422252"/>
          </a:xfrm>
          <a:custGeom>
            <a:avLst/>
            <a:gdLst/>
            <a:ahLst/>
            <a:cxnLst/>
            <a:rect l="l" t="t" r="r" b="b"/>
            <a:pathLst>
              <a:path w="952018" h="1286511">
                <a:moveTo>
                  <a:pt x="0" y="0"/>
                </a:moveTo>
                <a:lnTo>
                  <a:pt x="952018" y="0"/>
                </a:lnTo>
                <a:lnTo>
                  <a:pt x="952018" y="1286511"/>
                </a:lnTo>
                <a:lnTo>
                  <a:pt x="0" y="12865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16283255" y="5890096"/>
            <a:ext cx="1952090" cy="2974613"/>
          </a:xfrm>
          <a:custGeom>
            <a:avLst/>
            <a:gdLst/>
            <a:ahLst/>
            <a:cxnLst/>
            <a:rect l="l" t="t" r="r" b="b"/>
            <a:pathLst>
              <a:path w="1952090" h="2974613">
                <a:moveTo>
                  <a:pt x="0" y="0"/>
                </a:moveTo>
                <a:lnTo>
                  <a:pt x="1952090" y="0"/>
                </a:lnTo>
                <a:lnTo>
                  <a:pt x="1952090" y="2974613"/>
                </a:lnTo>
                <a:lnTo>
                  <a:pt x="0" y="2974613"/>
                </a:lnTo>
                <a:lnTo>
                  <a:pt x="0" y="0"/>
                </a:lnTo>
                <a:close/>
              </a:path>
            </a:pathLst>
          </a:custGeom>
          <a:blipFill>
            <a:blip r:embed="rId8"/>
            <a:stretch>
              <a:fillRect/>
            </a:stretch>
          </a:blipFill>
        </p:spPr>
      </p:sp>
      <p:sp>
        <p:nvSpPr>
          <p:cNvPr id="13" name="TextBox 13"/>
          <p:cNvSpPr txBox="1"/>
          <p:nvPr/>
        </p:nvSpPr>
        <p:spPr>
          <a:xfrm>
            <a:off x="1028700" y="619297"/>
            <a:ext cx="7508200" cy="723556"/>
          </a:xfrm>
          <a:prstGeom prst="rect">
            <a:avLst/>
          </a:prstGeom>
        </p:spPr>
        <p:txBody>
          <a:bodyPr lIns="0" tIns="0" rIns="0" bIns="0" rtlCol="0" anchor="t">
            <a:spAutoFit/>
          </a:bodyPr>
          <a:lstStyle/>
          <a:p>
            <a:pPr algn="ctr">
              <a:lnSpc>
                <a:spcPts val="5793"/>
              </a:lnSpc>
              <a:spcBef>
                <a:spcPct val="0"/>
              </a:spcBef>
            </a:pPr>
            <a:r>
              <a:rPr lang="en-US" sz="4138" dirty="0">
                <a:solidFill>
                  <a:srgbClr val="000000"/>
                </a:solidFill>
                <a:latin typeface="Arimo Bold"/>
              </a:rPr>
              <a:t>Calendario escolar 2024-2025 </a:t>
            </a:r>
          </a:p>
        </p:txBody>
      </p:sp>
      <p:sp>
        <p:nvSpPr>
          <p:cNvPr id="14" name="Freeform 14"/>
          <p:cNvSpPr/>
          <p:nvPr/>
        </p:nvSpPr>
        <p:spPr>
          <a:xfrm>
            <a:off x="9360995" y="481626"/>
            <a:ext cx="1024825" cy="1024825"/>
          </a:xfrm>
          <a:custGeom>
            <a:avLst/>
            <a:gdLst/>
            <a:ahLst/>
            <a:cxnLst/>
            <a:rect l="l" t="t" r="r" b="b"/>
            <a:pathLst>
              <a:path w="1024825" h="1024825">
                <a:moveTo>
                  <a:pt x="0" y="0"/>
                </a:moveTo>
                <a:lnTo>
                  <a:pt x="1024825" y="0"/>
                </a:lnTo>
                <a:lnTo>
                  <a:pt x="1024825" y="1024825"/>
                </a:lnTo>
                <a:lnTo>
                  <a:pt x="0" y="1024825"/>
                </a:lnTo>
                <a:lnTo>
                  <a:pt x="0" y="0"/>
                </a:lnTo>
                <a:close/>
              </a:path>
            </a:pathLst>
          </a:custGeom>
          <a:blipFill>
            <a:blip r:embed="rId9"/>
            <a:stretch>
              <a:fillRect/>
            </a:stretch>
          </a:blipFill>
        </p:spPr>
      </p:sp>
      <p:sp>
        <p:nvSpPr>
          <p:cNvPr id="15" name="TextBox 15"/>
          <p:cNvSpPr txBox="1"/>
          <p:nvPr/>
        </p:nvSpPr>
        <p:spPr>
          <a:xfrm>
            <a:off x="10809650" y="1223241"/>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353845" y="3491159"/>
            <a:ext cx="3652988" cy="7127781"/>
          </a:xfrm>
          <a:custGeom>
            <a:avLst/>
            <a:gdLst/>
            <a:ahLst/>
            <a:cxnLst/>
            <a:rect l="l" t="t" r="r" b="b"/>
            <a:pathLst>
              <a:path w="3652988" h="7127781">
                <a:moveTo>
                  <a:pt x="0" y="0"/>
                </a:moveTo>
                <a:lnTo>
                  <a:pt x="3652987" y="0"/>
                </a:lnTo>
                <a:lnTo>
                  <a:pt x="3652987" y="7127781"/>
                </a:lnTo>
                <a:lnTo>
                  <a:pt x="0" y="7127781"/>
                </a:lnTo>
                <a:lnTo>
                  <a:pt x="0" y="0"/>
                </a:lnTo>
                <a:close/>
              </a:path>
            </a:pathLst>
          </a:custGeom>
          <a:blipFill>
            <a:blip r:embed="rId4"/>
            <a:stretch>
              <a:fillRect/>
            </a:stretch>
          </a:blipFill>
        </p:spPr>
      </p:sp>
      <p:sp>
        <p:nvSpPr>
          <p:cNvPr id="4" name="Freeform 4"/>
          <p:cNvSpPr/>
          <p:nvPr/>
        </p:nvSpPr>
        <p:spPr>
          <a:xfrm>
            <a:off x="2145221" y="0"/>
            <a:ext cx="14430243" cy="10287000"/>
          </a:xfrm>
          <a:custGeom>
            <a:avLst/>
            <a:gdLst/>
            <a:ahLst/>
            <a:cxnLst/>
            <a:rect l="l" t="t" r="r" b="b"/>
            <a:pathLst>
              <a:path w="14430243" h="10287000">
                <a:moveTo>
                  <a:pt x="0" y="0"/>
                </a:moveTo>
                <a:lnTo>
                  <a:pt x="14430243" y="0"/>
                </a:lnTo>
                <a:lnTo>
                  <a:pt x="14430243" y="10287000"/>
                </a:lnTo>
                <a:lnTo>
                  <a:pt x="0" y="10287000"/>
                </a:lnTo>
                <a:lnTo>
                  <a:pt x="0" y="0"/>
                </a:lnTo>
                <a:close/>
              </a:path>
            </a:pathLst>
          </a:custGeom>
          <a:blipFill>
            <a:blip r:embed="rId5"/>
            <a:stretch>
              <a:fillRect/>
            </a:stretch>
          </a:blipFill>
        </p:spPr>
      </p:sp>
      <p:sp>
        <p:nvSpPr>
          <p:cNvPr id="5" name="Freeform 5"/>
          <p:cNvSpPr/>
          <p:nvPr/>
        </p:nvSpPr>
        <p:spPr>
          <a:xfrm>
            <a:off x="16642262" y="178147"/>
            <a:ext cx="1234076" cy="1701107"/>
          </a:xfrm>
          <a:custGeom>
            <a:avLst/>
            <a:gdLst/>
            <a:ahLst/>
            <a:cxnLst/>
            <a:rect l="l" t="t" r="r" b="b"/>
            <a:pathLst>
              <a:path w="1234076" h="1701107">
                <a:moveTo>
                  <a:pt x="0" y="0"/>
                </a:moveTo>
                <a:lnTo>
                  <a:pt x="1234076" y="0"/>
                </a:lnTo>
                <a:lnTo>
                  <a:pt x="1234076" y="1701106"/>
                </a:lnTo>
                <a:lnTo>
                  <a:pt x="0" y="17011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733868" y="51628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8"/>
            <a:stretch>
              <a:fillRect/>
            </a:stretch>
          </a:blipFill>
        </p:spPr>
      </p:sp>
      <p:sp>
        <p:nvSpPr>
          <p:cNvPr id="7" name="TextBox 7"/>
          <p:cNvSpPr txBox="1"/>
          <p:nvPr/>
        </p:nvSpPr>
        <p:spPr>
          <a:xfrm>
            <a:off x="218253" y="1493488"/>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28700" y="2356951"/>
            <a:ext cx="15879843" cy="2027622"/>
            <a:chOff x="0" y="0"/>
            <a:chExt cx="4182345" cy="534024"/>
          </a:xfrm>
        </p:grpSpPr>
        <p:sp>
          <p:nvSpPr>
            <p:cNvPr id="4" name="Freeform 4"/>
            <p:cNvSpPr/>
            <p:nvPr/>
          </p:nvSpPr>
          <p:spPr>
            <a:xfrm>
              <a:off x="0" y="0"/>
              <a:ext cx="4182345" cy="534024"/>
            </a:xfrm>
            <a:custGeom>
              <a:avLst/>
              <a:gdLst/>
              <a:ahLst/>
              <a:cxnLst/>
              <a:rect l="l" t="t" r="r" b="b"/>
              <a:pathLst>
                <a:path w="4182345" h="534024">
                  <a:moveTo>
                    <a:pt x="24864" y="0"/>
                  </a:moveTo>
                  <a:lnTo>
                    <a:pt x="4157482" y="0"/>
                  </a:lnTo>
                  <a:cubicBezTo>
                    <a:pt x="4164076" y="0"/>
                    <a:pt x="4170400" y="2620"/>
                    <a:pt x="4175063" y="7283"/>
                  </a:cubicBezTo>
                  <a:cubicBezTo>
                    <a:pt x="4179726" y="11945"/>
                    <a:pt x="4182345" y="18270"/>
                    <a:pt x="4182345" y="24864"/>
                  </a:cubicBezTo>
                  <a:lnTo>
                    <a:pt x="4182345" y="509160"/>
                  </a:lnTo>
                  <a:cubicBezTo>
                    <a:pt x="4182345" y="515754"/>
                    <a:pt x="4179726" y="522079"/>
                    <a:pt x="4175063" y="526741"/>
                  </a:cubicBezTo>
                  <a:cubicBezTo>
                    <a:pt x="4170400" y="531404"/>
                    <a:pt x="4164076" y="534024"/>
                    <a:pt x="4157482" y="534024"/>
                  </a:cubicBezTo>
                  <a:lnTo>
                    <a:pt x="24864" y="534024"/>
                  </a:lnTo>
                  <a:cubicBezTo>
                    <a:pt x="18270" y="534024"/>
                    <a:pt x="11945" y="531404"/>
                    <a:pt x="7283" y="526741"/>
                  </a:cubicBezTo>
                  <a:cubicBezTo>
                    <a:pt x="2620" y="522079"/>
                    <a:pt x="0" y="515754"/>
                    <a:pt x="0" y="509160"/>
                  </a:cubicBezTo>
                  <a:lnTo>
                    <a:pt x="0" y="24864"/>
                  </a:lnTo>
                  <a:cubicBezTo>
                    <a:pt x="0" y="18270"/>
                    <a:pt x="2620" y="11945"/>
                    <a:pt x="7283" y="7283"/>
                  </a:cubicBezTo>
                  <a:cubicBezTo>
                    <a:pt x="11945" y="2620"/>
                    <a:pt x="18270" y="0"/>
                    <a:pt x="24864"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182345" cy="581649"/>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2224141" y="4384574"/>
            <a:ext cx="13488961" cy="5660458"/>
          </a:xfrm>
          <a:custGeom>
            <a:avLst/>
            <a:gdLst/>
            <a:ahLst/>
            <a:cxnLst/>
            <a:rect l="l" t="t" r="r" b="b"/>
            <a:pathLst>
              <a:path w="13488961" h="5660458">
                <a:moveTo>
                  <a:pt x="0" y="0"/>
                </a:moveTo>
                <a:lnTo>
                  <a:pt x="13488961" y="0"/>
                </a:lnTo>
                <a:lnTo>
                  <a:pt x="13488961" y="5660458"/>
                </a:lnTo>
                <a:lnTo>
                  <a:pt x="0" y="5660458"/>
                </a:lnTo>
                <a:lnTo>
                  <a:pt x="0" y="0"/>
                </a:lnTo>
                <a:close/>
              </a:path>
            </a:pathLst>
          </a:custGeom>
          <a:blipFill>
            <a:blip r:embed="rId4"/>
            <a:stretch>
              <a:fillRect/>
            </a:stretch>
          </a:blipFill>
        </p:spPr>
      </p:sp>
      <p:grpSp>
        <p:nvGrpSpPr>
          <p:cNvPr id="7" name="Group 7"/>
          <p:cNvGrpSpPr/>
          <p:nvPr/>
        </p:nvGrpSpPr>
        <p:grpSpPr>
          <a:xfrm>
            <a:off x="596979" y="432474"/>
            <a:ext cx="16311564" cy="1924477"/>
            <a:chOff x="0" y="0"/>
            <a:chExt cx="4296050" cy="506858"/>
          </a:xfrm>
        </p:grpSpPr>
        <p:sp>
          <p:nvSpPr>
            <p:cNvPr id="8" name="Freeform 8"/>
            <p:cNvSpPr/>
            <p:nvPr/>
          </p:nvSpPr>
          <p:spPr>
            <a:xfrm>
              <a:off x="0" y="0"/>
              <a:ext cx="4296050" cy="506858"/>
            </a:xfrm>
            <a:custGeom>
              <a:avLst/>
              <a:gdLst/>
              <a:ahLst/>
              <a:cxnLst/>
              <a:rect l="l" t="t" r="r" b="b"/>
              <a:pathLst>
                <a:path w="4296050" h="506858">
                  <a:moveTo>
                    <a:pt x="24206" y="0"/>
                  </a:moveTo>
                  <a:lnTo>
                    <a:pt x="4271844" y="0"/>
                  </a:lnTo>
                  <a:cubicBezTo>
                    <a:pt x="4285212" y="0"/>
                    <a:pt x="4296050" y="10837"/>
                    <a:pt x="4296050" y="24206"/>
                  </a:cubicBezTo>
                  <a:lnTo>
                    <a:pt x="4296050" y="482652"/>
                  </a:lnTo>
                  <a:cubicBezTo>
                    <a:pt x="4296050" y="489072"/>
                    <a:pt x="4293500" y="495229"/>
                    <a:pt x="4288960" y="499768"/>
                  </a:cubicBezTo>
                  <a:cubicBezTo>
                    <a:pt x="4284421" y="504308"/>
                    <a:pt x="4278264" y="506858"/>
                    <a:pt x="4271844" y="506858"/>
                  </a:cubicBezTo>
                  <a:lnTo>
                    <a:pt x="24206" y="506858"/>
                  </a:lnTo>
                  <a:cubicBezTo>
                    <a:pt x="17786" y="506858"/>
                    <a:pt x="11629" y="504308"/>
                    <a:pt x="7090" y="499768"/>
                  </a:cubicBezTo>
                  <a:cubicBezTo>
                    <a:pt x="2550" y="495229"/>
                    <a:pt x="0" y="489072"/>
                    <a:pt x="0" y="482652"/>
                  </a:cubicBezTo>
                  <a:lnTo>
                    <a:pt x="0" y="24206"/>
                  </a:lnTo>
                  <a:cubicBezTo>
                    <a:pt x="0" y="17786"/>
                    <a:pt x="2550" y="11629"/>
                    <a:pt x="7090" y="7090"/>
                  </a:cubicBezTo>
                  <a:cubicBezTo>
                    <a:pt x="11629" y="2550"/>
                    <a:pt x="17786" y="0"/>
                    <a:pt x="24206" y="0"/>
                  </a:cubicBezTo>
                  <a:close/>
                </a:path>
              </a:pathLst>
            </a:custGeom>
            <a:solidFill>
              <a:srgbClr val="B1E3F8">
                <a:alpha val="16863"/>
              </a:srgbClr>
            </a:solidFill>
            <a:ln w="19050" cap="rnd">
              <a:solidFill>
                <a:srgbClr val="000000">
                  <a:alpha val="16863"/>
                </a:srgbClr>
              </a:solidFill>
              <a:prstDash val="solid"/>
              <a:round/>
            </a:ln>
          </p:spPr>
        </p:sp>
        <p:sp>
          <p:nvSpPr>
            <p:cNvPr id="9" name="TextBox 9"/>
            <p:cNvSpPr txBox="1"/>
            <p:nvPr/>
          </p:nvSpPr>
          <p:spPr>
            <a:xfrm>
              <a:off x="0" y="-47625"/>
              <a:ext cx="4296050" cy="554483"/>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0" y="7513289"/>
            <a:ext cx="2673164" cy="2773711"/>
          </a:xfrm>
          <a:custGeom>
            <a:avLst/>
            <a:gdLst/>
            <a:ahLst/>
            <a:cxnLst/>
            <a:rect l="l" t="t" r="r" b="b"/>
            <a:pathLst>
              <a:path w="2673164" h="2773711">
                <a:moveTo>
                  <a:pt x="0" y="0"/>
                </a:moveTo>
                <a:lnTo>
                  <a:pt x="2673164" y="0"/>
                </a:lnTo>
                <a:lnTo>
                  <a:pt x="2673164" y="2773711"/>
                </a:lnTo>
                <a:lnTo>
                  <a:pt x="0" y="2773711"/>
                </a:lnTo>
                <a:lnTo>
                  <a:pt x="0" y="0"/>
                </a:lnTo>
                <a:close/>
              </a:path>
            </a:pathLst>
          </a:custGeom>
          <a:blipFill>
            <a:blip r:embed="rId5"/>
            <a:stretch>
              <a:fillRect/>
            </a:stretch>
          </a:blipFill>
        </p:spPr>
      </p:sp>
      <p:sp>
        <p:nvSpPr>
          <p:cNvPr id="11" name="Freeform 11"/>
          <p:cNvSpPr/>
          <p:nvPr/>
        </p:nvSpPr>
        <p:spPr>
          <a:xfrm>
            <a:off x="16222301" y="989078"/>
            <a:ext cx="2073998" cy="2346815"/>
          </a:xfrm>
          <a:custGeom>
            <a:avLst/>
            <a:gdLst/>
            <a:ahLst/>
            <a:cxnLst/>
            <a:rect l="l" t="t" r="r" b="b"/>
            <a:pathLst>
              <a:path w="2073998" h="2346815">
                <a:moveTo>
                  <a:pt x="0" y="0"/>
                </a:moveTo>
                <a:lnTo>
                  <a:pt x="2073998" y="0"/>
                </a:lnTo>
                <a:lnTo>
                  <a:pt x="2073998" y="2346815"/>
                </a:lnTo>
                <a:lnTo>
                  <a:pt x="0" y="23468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TextBox 12"/>
          <p:cNvSpPr txBox="1"/>
          <p:nvPr/>
        </p:nvSpPr>
        <p:spPr>
          <a:xfrm>
            <a:off x="1028700" y="507819"/>
            <a:ext cx="15879843" cy="1842735"/>
          </a:xfrm>
          <a:prstGeom prst="rect">
            <a:avLst/>
          </a:prstGeom>
        </p:spPr>
        <p:txBody>
          <a:bodyPr lIns="0" tIns="0" rIns="0" bIns="0" rtlCol="0" anchor="t">
            <a:spAutoFit/>
          </a:bodyPr>
          <a:lstStyle/>
          <a:p>
            <a:pPr algn="l">
              <a:lnSpc>
                <a:spcPts val="4872"/>
              </a:lnSpc>
            </a:pPr>
            <a:r>
              <a:rPr lang="en-US" sz="4027" dirty="0">
                <a:solidFill>
                  <a:srgbClr val="000000"/>
                </a:solidFill>
                <a:latin typeface="Arimo Bold"/>
              </a:rPr>
              <a:t>3. </a:t>
            </a:r>
            <a:r>
              <a:rPr lang="en-US" sz="4027" dirty="0">
                <a:solidFill>
                  <a:srgbClr val="355FB5"/>
                </a:solidFill>
                <a:latin typeface="Arimo Bold"/>
              </a:rPr>
              <a:t>Estrategias Nacionales:</a:t>
            </a:r>
            <a:r>
              <a:rPr lang="en-US" sz="4027" dirty="0">
                <a:solidFill>
                  <a:srgbClr val="000000"/>
                </a:solidFill>
                <a:latin typeface="Arimo Bold"/>
              </a:rPr>
              <a:t> Estrategia en el aula. Prevención de adicciones, Estrategia Vida Saludable y Estrategia Nacional de Lectura </a:t>
            </a:r>
          </a:p>
        </p:txBody>
      </p:sp>
      <p:sp>
        <p:nvSpPr>
          <p:cNvPr id="13" name="TextBox 13"/>
          <p:cNvSpPr txBox="1"/>
          <p:nvPr/>
        </p:nvSpPr>
        <p:spPr>
          <a:xfrm>
            <a:off x="1274718" y="2487070"/>
            <a:ext cx="14947583" cy="1767384"/>
          </a:xfrm>
          <a:prstGeom prst="rect">
            <a:avLst/>
          </a:prstGeom>
        </p:spPr>
        <p:txBody>
          <a:bodyPr lIns="0" tIns="0" rIns="0" bIns="0" rtlCol="0" anchor="t">
            <a:spAutoFit/>
          </a:bodyPr>
          <a:lstStyle/>
          <a:p>
            <a:pPr algn="l">
              <a:lnSpc>
                <a:spcPts val="4591"/>
              </a:lnSpc>
            </a:pPr>
            <a:r>
              <a:rPr lang="en-US" sz="3826" dirty="0">
                <a:solidFill>
                  <a:srgbClr val="000000"/>
                </a:solidFill>
                <a:latin typeface="Arimo"/>
              </a:rPr>
              <a:t>En esta parte de la agenda se les propone evaluar, de acuerdo con el nivel que corresponda, el alcance e impacto de las acciones que la escuela ha desarrollado en el marco de las Estrategias Nacionales.</a:t>
            </a:r>
          </a:p>
        </p:txBody>
      </p:sp>
      <p:sp>
        <p:nvSpPr>
          <p:cNvPr id="14" name="Freeform 14"/>
          <p:cNvSpPr/>
          <p:nvPr/>
        </p:nvSpPr>
        <p:spPr>
          <a:xfrm>
            <a:off x="1028700" y="463108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8"/>
            <a:stretch>
              <a:fillRect/>
            </a:stretch>
          </a:blipFill>
        </p:spPr>
      </p:sp>
      <p:sp>
        <p:nvSpPr>
          <p:cNvPr id="15" name="TextBox 15"/>
          <p:cNvSpPr txBox="1"/>
          <p:nvPr/>
        </p:nvSpPr>
        <p:spPr>
          <a:xfrm>
            <a:off x="308554" y="5608288"/>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5793721" y="3893591"/>
            <a:ext cx="3652988" cy="7127781"/>
          </a:xfrm>
          <a:custGeom>
            <a:avLst/>
            <a:gdLst/>
            <a:ahLst/>
            <a:cxnLst/>
            <a:rect l="l" t="t" r="r" b="b"/>
            <a:pathLst>
              <a:path w="3652988" h="7127781">
                <a:moveTo>
                  <a:pt x="0" y="0"/>
                </a:moveTo>
                <a:lnTo>
                  <a:pt x="3652988" y="0"/>
                </a:lnTo>
                <a:lnTo>
                  <a:pt x="3652988" y="7127781"/>
                </a:lnTo>
                <a:lnTo>
                  <a:pt x="0" y="7127781"/>
                </a:lnTo>
                <a:lnTo>
                  <a:pt x="0" y="0"/>
                </a:lnTo>
                <a:close/>
              </a:path>
            </a:pathLst>
          </a:custGeom>
          <a:blipFill>
            <a:blip r:embed="rId4"/>
            <a:stretch>
              <a:fillRect/>
            </a:stretch>
          </a:blipFill>
        </p:spPr>
      </p:sp>
      <p:sp>
        <p:nvSpPr>
          <p:cNvPr id="4" name="Freeform 4"/>
          <p:cNvSpPr/>
          <p:nvPr/>
        </p:nvSpPr>
        <p:spPr>
          <a:xfrm>
            <a:off x="1028700" y="344721"/>
            <a:ext cx="16422393" cy="9597558"/>
          </a:xfrm>
          <a:custGeom>
            <a:avLst/>
            <a:gdLst/>
            <a:ahLst/>
            <a:cxnLst/>
            <a:rect l="l" t="t" r="r" b="b"/>
            <a:pathLst>
              <a:path w="16422393" h="9597558">
                <a:moveTo>
                  <a:pt x="0" y="0"/>
                </a:moveTo>
                <a:lnTo>
                  <a:pt x="16422393" y="0"/>
                </a:lnTo>
                <a:lnTo>
                  <a:pt x="16422393" y="9597558"/>
                </a:lnTo>
                <a:lnTo>
                  <a:pt x="0" y="9597558"/>
                </a:lnTo>
                <a:lnTo>
                  <a:pt x="0" y="0"/>
                </a:lnTo>
                <a:close/>
              </a:path>
            </a:pathLst>
          </a:custGeom>
          <a:blipFill>
            <a:blip r:embed="rId5"/>
            <a:stretch>
              <a:fillRect l="-2886" r="-1719"/>
            </a:stretch>
          </a:blipFill>
        </p:spPr>
      </p:sp>
      <p:sp>
        <p:nvSpPr>
          <p:cNvPr id="5" name="Freeform 5"/>
          <p:cNvSpPr/>
          <p:nvPr/>
        </p:nvSpPr>
        <p:spPr>
          <a:xfrm>
            <a:off x="0" y="8678167"/>
            <a:ext cx="1623034" cy="1608833"/>
          </a:xfrm>
          <a:custGeom>
            <a:avLst/>
            <a:gdLst/>
            <a:ahLst/>
            <a:cxnLst/>
            <a:rect l="l" t="t" r="r" b="b"/>
            <a:pathLst>
              <a:path w="1623034" h="1608833">
                <a:moveTo>
                  <a:pt x="0" y="0"/>
                </a:moveTo>
                <a:lnTo>
                  <a:pt x="1623034" y="0"/>
                </a:lnTo>
                <a:lnTo>
                  <a:pt x="1623034" y="1608833"/>
                </a:lnTo>
                <a:lnTo>
                  <a:pt x="0" y="16088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52655" y="160069"/>
            <a:ext cx="1952090" cy="2974613"/>
          </a:xfrm>
          <a:custGeom>
            <a:avLst/>
            <a:gdLst/>
            <a:ahLst/>
            <a:cxnLst/>
            <a:rect l="l" t="t" r="r" b="b"/>
            <a:pathLst>
              <a:path w="1952090" h="2974613">
                <a:moveTo>
                  <a:pt x="0" y="0"/>
                </a:moveTo>
                <a:lnTo>
                  <a:pt x="1952090" y="0"/>
                </a:lnTo>
                <a:lnTo>
                  <a:pt x="1952090" y="2974613"/>
                </a:lnTo>
                <a:lnTo>
                  <a:pt x="0" y="2974613"/>
                </a:lnTo>
                <a:lnTo>
                  <a:pt x="0" y="0"/>
                </a:lnTo>
                <a:close/>
              </a:path>
            </a:pathLst>
          </a:custGeom>
          <a:blipFill>
            <a:blip r:embed="rId8"/>
            <a:stretch>
              <a:fillRect/>
            </a:stretch>
          </a:blipFill>
        </p:spPr>
      </p:sp>
      <p:sp>
        <p:nvSpPr>
          <p:cNvPr id="7" name="Freeform 7"/>
          <p:cNvSpPr/>
          <p:nvPr/>
        </p:nvSpPr>
        <p:spPr>
          <a:xfrm>
            <a:off x="7362025" y="4409269"/>
            <a:ext cx="3563950" cy="1015726"/>
          </a:xfrm>
          <a:custGeom>
            <a:avLst/>
            <a:gdLst/>
            <a:ahLst/>
            <a:cxnLst/>
            <a:rect l="l" t="t" r="r" b="b"/>
            <a:pathLst>
              <a:path w="3563950" h="1015726">
                <a:moveTo>
                  <a:pt x="0" y="0"/>
                </a:moveTo>
                <a:lnTo>
                  <a:pt x="3563950" y="0"/>
                </a:lnTo>
                <a:lnTo>
                  <a:pt x="3563950" y="1015726"/>
                </a:lnTo>
                <a:lnTo>
                  <a:pt x="0" y="1015726"/>
                </a:lnTo>
                <a:lnTo>
                  <a:pt x="0" y="0"/>
                </a:lnTo>
                <a:close/>
              </a:path>
            </a:pathLst>
          </a:custGeom>
          <a:blipFill>
            <a:blip r:embed="rId9"/>
            <a:stretch>
              <a:fillRect/>
            </a:stretch>
          </a:blipFill>
        </p:spPr>
      </p:sp>
      <p:sp>
        <p:nvSpPr>
          <p:cNvPr id="8" name="Freeform 8"/>
          <p:cNvSpPr/>
          <p:nvPr/>
        </p:nvSpPr>
        <p:spPr>
          <a:xfrm>
            <a:off x="15793721" y="622550"/>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10"/>
            <a:stretch>
              <a:fillRect/>
            </a:stretch>
          </a:blipFill>
        </p:spPr>
      </p:sp>
      <p:sp>
        <p:nvSpPr>
          <p:cNvPr id="9" name="TextBox 9"/>
          <p:cNvSpPr txBox="1"/>
          <p:nvPr/>
        </p:nvSpPr>
        <p:spPr>
          <a:xfrm>
            <a:off x="15203244" y="297096"/>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230125" y="1594340"/>
            <a:ext cx="17827751" cy="7098319"/>
          </a:xfrm>
          <a:custGeom>
            <a:avLst/>
            <a:gdLst/>
            <a:ahLst/>
            <a:cxnLst/>
            <a:rect l="l" t="t" r="r" b="b"/>
            <a:pathLst>
              <a:path w="17827751" h="7098319">
                <a:moveTo>
                  <a:pt x="0" y="0"/>
                </a:moveTo>
                <a:lnTo>
                  <a:pt x="17827750" y="0"/>
                </a:lnTo>
                <a:lnTo>
                  <a:pt x="17827750" y="7098320"/>
                </a:lnTo>
                <a:lnTo>
                  <a:pt x="0" y="7098320"/>
                </a:lnTo>
                <a:lnTo>
                  <a:pt x="0" y="0"/>
                </a:lnTo>
                <a:close/>
              </a:path>
            </a:pathLst>
          </a:custGeom>
          <a:blipFill>
            <a:blip r:embed="rId4"/>
            <a:stretch>
              <a:fillRect/>
            </a:stretch>
          </a:blipFill>
        </p:spPr>
      </p:sp>
      <p:sp>
        <p:nvSpPr>
          <p:cNvPr id="4" name="Freeform 4"/>
          <p:cNvSpPr/>
          <p:nvPr/>
        </p:nvSpPr>
        <p:spPr>
          <a:xfrm rot="703048">
            <a:off x="11824574" y="-377894"/>
            <a:ext cx="4945834" cy="2347023"/>
          </a:xfrm>
          <a:custGeom>
            <a:avLst/>
            <a:gdLst/>
            <a:ahLst/>
            <a:cxnLst/>
            <a:rect l="l" t="t" r="r" b="b"/>
            <a:pathLst>
              <a:path w="4945834" h="2347023">
                <a:moveTo>
                  <a:pt x="0" y="0"/>
                </a:moveTo>
                <a:lnTo>
                  <a:pt x="4945833" y="0"/>
                </a:lnTo>
                <a:lnTo>
                  <a:pt x="4945833" y="2347023"/>
                </a:lnTo>
                <a:lnTo>
                  <a:pt x="0" y="234702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3961696" y="7810191"/>
            <a:ext cx="4326304" cy="2476809"/>
          </a:xfrm>
          <a:custGeom>
            <a:avLst/>
            <a:gdLst/>
            <a:ahLst/>
            <a:cxnLst/>
            <a:rect l="l" t="t" r="r" b="b"/>
            <a:pathLst>
              <a:path w="4326304" h="2476809">
                <a:moveTo>
                  <a:pt x="0" y="0"/>
                </a:moveTo>
                <a:lnTo>
                  <a:pt x="4326304" y="0"/>
                </a:lnTo>
                <a:lnTo>
                  <a:pt x="4326304" y="2476809"/>
                </a:lnTo>
                <a:lnTo>
                  <a:pt x="0" y="2476809"/>
                </a:lnTo>
                <a:lnTo>
                  <a:pt x="0" y="0"/>
                </a:lnTo>
                <a:close/>
              </a:path>
            </a:pathLst>
          </a:custGeom>
          <a:blipFill>
            <a:blip r:embed="rId7"/>
            <a:stretch>
              <a:fillRect/>
            </a:stretch>
          </a:blipFill>
        </p:spPr>
      </p:sp>
      <p:sp>
        <p:nvSpPr>
          <p:cNvPr id="6" name="Freeform 6"/>
          <p:cNvSpPr/>
          <p:nvPr/>
        </p:nvSpPr>
        <p:spPr>
          <a:xfrm>
            <a:off x="1028700" y="48376"/>
            <a:ext cx="2706964" cy="2148652"/>
          </a:xfrm>
          <a:custGeom>
            <a:avLst/>
            <a:gdLst/>
            <a:ahLst/>
            <a:cxnLst/>
            <a:rect l="l" t="t" r="r" b="b"/>
            <a:pathLst>
              <a:path w="2706964" h="2148652">
                <a:moveTo>
                  <a:pt x="0" y="0"/>
                </a:moveTo>
                <a:lnTo>
                  <a:pt x="2706964" y="0"/>
                </a:lnTo>
                <a:lnTo>
                  <a:pt x="2706964" y="2148652"/>
                </a:lnTo>
                <a:lnTo>
                  <a:pt x="0" y="21486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8631587" y="283205"/>
            <a:ext cx="1024825" cy="1024825"/>
          </a:xfrm>
          <a:custGeom>
            <a:avLst/>
            <a:gdLst/>
            <a:ahLst/>
            <a:cxnLst/>
            <a:rect l="l" t="t" r="r" b="b"/>
            <a:pathLst>
              <a:path w="1024825" h="1024825">
                <a:moveTo>
                  <a:pt x="0" y="0"/>
                </a:moveTo>
                <a:lnTo>
                  <a:pt x="1024826" y="0"/>
                </a:lnTo>
                <a:lnTo>
                  <a:pt x="1024826" y="1024825"/>
                </a:lnTo>
                <a:lnTo>
                  <a:pt x="0" y="1024825"/>
                </a:lnTo>
                <a:lnTo>
                  <a:pt x="0" y="0"/>
                </a:lnTo>
                <a:close/>
              </a:path>
            </a:pathLst>
          </a:custGeom>
          <a:blipFill>
            <a:blip r:embed="rId10"/>
            <a:stretch>
              <a:fillRect/>
            </a:stretch>
          </a:blipFill>
        </p:spPr>
      </p:sp>
      <p:sp>
        <p:nvSpPr>
          <p:cNvPr id="8" name="TextBox 8"/>
          <p:cNvSpPr txBox="1"/>
          <p:nvPr/>
        </p:nvSpPr>
        <p:spPr>
          <a:xfrm>
            <a:off x="8115972" y="1428923"/>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03048">
            <a:off x="12335702" y="-327900"/>
            <a:ext cx="5133957" cy="2436296"/>
          </a:xfrm>
          <a:custGeom>
            <a:avLst/>
            <a:gdLst/>
            <a:ahLst/>
            <a:cxnLst/>
            <a:rect l="l" t="t" r="r" b="b"/>
            <a:pathLst>
              <a:path w="5133957" h="2436296">
                <a:moveTo>
                  <a:pt x="0" y="0"/>
                </a:moveTo>
                <a:lnTo>
                  <a:pt x="5133957" y="0"/>
                </a:lnTo>
                <a:lnTo>
                  <a:pt x="5133957" y="2436296"/>
                </a:lnTo>
                <a:lnTo>
                  <a:pt x="0" y="24362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573739" y="292307"/>
            <a:ext cx="12989669" cy="2110710"/>
            <a:chOff x="0" y="-47625"/>
            <a:chExt cx="3421148" cy="555907"/>
          </a:xfrm>
        </p:grpSpPr>
        <p:sp>
          <p:nvSpPr>
            <p:cNvPr id="7" name="Freeform 7"/>
            <p:cNvSpPr/>
            <p:nvPr/>
          </p:nvSpPr>
          <p:spPr>
            <a:xfrm>
              <a:off x="8949" y="86409"/>
              <a:ext cx="3412199" cy="421873"/>
            </a:xfrm>
            <a:custGeom>
              <a:avLst/>
              <a:gdLst/>
              <a:ahLst/>
              <a:cxnLst/>
              <a:rect l="l" t="t" r="r" b="b"/>
              <a:pathLst>
                <a:path w="3412199" h="421873">
                  <a:moveTo>
                    <a:pt x="30476" y="0"/>
                  </a:moveTo>
                  <a:lnTo>
                    <a:pt x="3381723" y="0"/>
                  </a:lnTo>
                  <a:cubicBezTo>
                    <a:pt x="3389805" y="0"/>
                    <a:pt x="3397557" y="3211"/>
                    <a:pt x="3403273" y="8926"/>
                  </a:cubicBezTo>
                  <a:cubicBezTo>
                    <a:pt x="3408988" y="14642"/>
                    <a:pt x="3412199" y="22393"/>
                    <a:pt x="3412199" y="30476"/>
                  </a:cubicBezTo>
                  <a:lnTo>
                    <a:pt x="3412199" y="391397"/>
                  </a:lnTo>
                  <a:cubicBezTo>
                    <a:pt x="3412199" y="399480"/>
                    <a:pt x="3408988" y="407231"/>
                    <a:pt x="3403273" y="412947"/>
                  </a:cubicBezTo>
                  <a:cubicBezTo>
                    <a:pt x="3397557" y="418662"/>
                    <a:pt x="3389805" y="421873"/>
                    <a:pt x="3381723" y="421873"/>
                  </a:cubicBezTo>
                  <a:lnTo>
                    <a:pt x="30476" y="421873"/>
                  </a:lnTo>
                  <a:cubicBezTo>
                    <a:pt x="13645" y="421873"/>
                    <a:pt x="0" y="408228"/>
                    <a:pt x="0" y="391397"/>
                  </a:cubicBezTo>
                  <a:lnTo>
                    <a:pt x="0" y="30476"/>
                  </a:lnTo>
                  <a:cubicBezTo>
                    <a:pt x="0" y="13645"/>
                    <a:pt x="13645" y="0"/>
                    <a:pt x="30476" y="0"/>
                  </a:cubicBezTo>
                  <a:close/>
                </a:path>
              </a:pathLst>
            </a:custGeom>
            <a:solidFill>
              <a:srgbClr val="B1E3F8">
                <a:alpha val="16863"/>
              </a:srgbClr>
            </a:solidFill>
            <a:ln w="19050" cap="rnd">
              <a:solidFill>
                <a:srgbClr val="000000">
                  <a:alpha val="16863"/>
                </a:srgbClr>
              </a:solidFill>
              <a:prstDash val="solid"/>
              <a:round/>
            </a:ln>
          </p:spPr>
        </p:sp>
        <p:sp>
          <p:nvSpPr>
            <p:cNvPr id="8" name="TextBox 8"/>
            <p:cNvSpPr txBox="1"/>
            <p:nvPr/>
          </p:nvSpPr>
          <p:spPr>
            <a:xfrm>
              <a:off x="0" y="-47625"/>
              <a:ext cx="3412199" cy="469498"/>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3387465" y="2681345"/>
            <a:ext cx="11399893" cy="4138455"/>
            <a:chOff x="-53822" y="-47625"/>
            <a:chExt cx="3002441" cy="1089963"/>
          </a:xfrm>
        </p:grpSpPr>
        <p:sp>
          <p:nvSpPr>
            <p:cNvPr id="10" name="Freeform 10"/>
            <p:cNvSpPr/>
            <p:nvPr/>
          </p:nvSpPr>
          <p:spPr>
            <a:xfrm>
              <a:off x="-53822" y="103498"/>
              <a:ext cx="2948619" cy="938840"/>
            </a:xfrm>
            <a:custGeom>
              <a:avLst/>
              <a:gdLst/>
              <a:ahLst/>
              <a:cxnLst/>
              <a:rect l="l" t="t" r="r" b="b"/>
              <a:pathLst>
                <a:path w="2948619" h="938840">
                  <a:moveTo>
                    <a:pt x="35267" y="0"/>
                  </a:moveTo>
                  <a:lnTo>
                    <a:pt x="2913352" y="0"/>
                  </a:lnTo>
                  <a:cubicBezTo>
                    <a:pt x="2932829" y="0"/>
                    <a:pt x="2948619" y="15790"/>
                    <a:pt x="2948619" y="35267"/>
                  </a:cubicBezTo>
                  <a:lnTo>
                    <a:pt x="2948619" y="903573"/>
                  </a:lnTo>
                  <a:cubicBezTo>
                    <a:pt x="2948619" y="923051"/>
                    <a:pt x="2932829" y="938840"/>
                    <a:pt x="2913352" y="938840"/>
                  </a:cubicBezTo>
                  <a:lnTo>
                    <a:pt x="35267" y="938840"/>
                  </a:lnTo>
                  <a:cubicBezTo>
                    <a:pt x="15790" y="938840"/>
                    <a:pt x="0" y="923051"/>
                    <a:pt x="0" y="903573"/>
                  </a:cubicBezTo>
                  <a:lnTo>
                    <a:pt x="0" y="35267"/>
                  </a:lnTo>
                  <a:cubicBezTo>
                    <a:pt x="0" y="15790"/>
                    <a:pt x="15790" y="0"/>
                    <a:pt x="35267" y="0"/>
                  </a:cubicBezTo>
                  <a:close/>
                </a:path>
              </a:pathLst>
            </a:custGeom>
            <a:solidFill>
              <a:srgbClr val="F0E729">
                <a:alpha val="16863"/>
              </a:srgbClr>
            </a:solidFill>
            <a:ln w="19050" cap="rnd">
              <a:solidFill>
                <a:srgbClr val="000000">
                  <a:alpha val="16863"/>
                </a:srgbClr>
              </a:solidFill>
              <a:prstDash val="solid"/>
              <a:round/>
            </a:ln>
          </p:spPr>
        </p:sp>
        <p:sp>
          <p:nvSpPr>
            <p:cNvPr id="11" name="TextBox 11"/>
            <p:cNvSpPr txBox="1"/>
            <p:nvPr/>
          </p:nvSpPr>
          <p:spPr>
            <a:xfrm>
              <a:off x="0" y="-47625"/>
              <a:ext cx="2948619" cy="986465"/>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4333389" y="5611901"/>
            <a:ext cx="3652812" cy="4441109"/>
          </a:xfrm>
          <a:custGeom>
            <a:avLst/>
            <a:gdLst/>
            <a:ahLst/>
            <a:cxnLst/>
            <a:rect l="l" t="t" r="r" b="b"/>
            <a:pathLst>
              <a:path w="3652812" h="4441109">
                <a:moveTo>
                  <a:pt x="0" y="0"/>
                </a:moveTo>
                <a:lnTo>
                  <a:pt x="3652812" y="0"/>
                </a:lnTo>
                <a:lnTo>
                  <a:pt x="3652812" y="4441109"/>
                </a:lnTo>
                <a:lnTo>
                  <a:pt x="0" y="4441109"/>
                </a:lnTo>
                <a:lnTo>
                  <a:pt x="0" y="0"/>
                </a:lnTo>
                <a:close/>
              </a:path>
            </a:pathLst>
          </a:custGeom>
          <a:blipFill>
            <a:blip r:embed="rId6"/>
            <a:stretch>
              <a:fillRect/>
            </a:stretch>
          </a:blipFill>
        </p:spPr>
      </p:sp>
      <p:sp>
        <p:nvSpPr>
          <p:cNvPr id="13" name="Freeform 13"/>
          <p:cNvSpPr/>
          <p:nvPr/>
        </p:nvSpPr>
        <p:spPr>
          <a:xfrm>
            <a:off x="863233" y="2552307"/>
            <a:ext cx="2073998" cy="2346815"/>
          </a:xfrm>
          <a:custGeom>
            <a:avLst/>
            <a:gdLst/>
            <a:ahLst/>
            <a:cxnLst/>
            <a:rect l="l" t="t" r="r" b="b"/>
            <a:pathLst>
              <a:path w="2073998" h="2346815">
                <a:moveTo>
                  <a:pt x="0" y="0"/>
                </a:moveTo>
                <a:lnTo>
                  <a:pt x="2073998" y="0"/>
                </a:lnTo>
                <a:lnTo>
                  <a:pt x="2073998" y="2346815"/>
                </a:lnTo>
                <a:lnTo>
                  <a:pt x="0" y="234681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14"/>
          <p:cNvSpPr/>
          <p:nvPr/>
        </p:nvSpPr>
        <p:spPr>
          <a:xfrm>
            <a:off x="303716" y="6621780"/>
            <a:ext cx="3461518" cy="3431230"/>
          </a:xfrm>
          <a:custGeom>
            <a:avLst/>
            <a:gdLst/>
            <a:ahLst/>
            <a:cxnLst/>
            <a:rect l="l" t="t" r="r" b="b"/>
            <a:pathLst>
              <a:path w="3461518" h="3431230">
                <a:moveTo>
                  <a:pt x="0" y="0"/>
                </a:moveTo>
                <a:lnTo>
                  <a:pt x="3461518" y="0"/>
                </a:lnTo>
                <a:lnTo>
                  <a:pt x="3461518" y="3431230"/>
                </a:lnTo>
                <a:lnTo>
                  <a:pt x="0" y="343123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5" name="Freeform 15"/>
          <p:cNvSpPr/>
          <p:nvPr/>
        </p:nvSpPr>
        <p:spPr>
          <a:xfrm>
            <a:off x="8481609" y="7142037"/>
            <a:ext cx="1024825" cy="1024825"/>
          </a:xfrm>
          <a:custGeom>
            <a:avLst/>
            <a:gdLst/>
            <a:ahLst/>
            <a:cxnLst/>
            <a:rect l="l" t="t" r="r" b="b"/>
            <a:pathLst>
              <a:path w="1024825" h="1024825">
                <a:moveTo>
                  <a:pt x="0" y="0"/>
                </a:moveTo>
                <a:lnTo>
                  <a:pt x="1024826" y="0"/>
                </a:lnTo>
                <a:lnTo>
                  <a:pt x="1024826" y="1024825"/>
                </a:lnTo>
                <a:lnTo>
                  <a:pt x="0" y="1024825"/>
                </a:lnTo>
                <a:lnTo>
                  <a:pt x="0" y="0"/>
                </a:lnTo>
                <a:close/>
              </a:path>
            </a:pathLst>
          </a:custGeom>
          <a:blipFill>
            <a:blip r:embed="rId11"/>
            <a:stretch>
              <a:fillRect/>
            </a:stretch>
          </a:blipFill>
        </p:spPr>
      </p:sp>
      <p:sp>
        <p:nvSpPr>
          <p:cNvPr id="16" name="TextBox 16"/>
          <p:cNvSpPr txBox="1"/>
          <p:nvPr/>
        </p:nvSpPr>
        <p:spPr>
          <a:xfrm>
            <a:off x="7965994" y="8054185"/>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
        <p:nvSpPr>
          <p:cNvPr id="5" name="TextBox 5"/>
          <p:cNvSpPr txBox="1"/>
          <p:nvPr/>
        </p:nvSpPr>
        <p:spPr>
          <a:xfrm>
            <a:off x="3954611" y="3582840"/>
            <a:ext cx="10378778" cy="2978446"/>
          </a:xfrm>
          <a:prstGeom prst="rect">
            <a:avLst/>
          </a:prstGeom>
        </p:spPr>
        <p:txBody>
          <a:bodyPr lIns="0" tIns="0" rIns="0" bIns="0" rtlCol="0" anchor="t">
            <a:spAutoFit/>
          </a:bodyPr>
          <a:lstStyle/>
          <a:p>
            <a:pPr algn="ctr">
              <a:lnSpc>
                <a:spcPts val="7841"/>
              </a:lnSpc>
              <a:spcBef>
                <a:spcPct val="0"/>
              </a:spcBef>
            </a:pPr>
            <a:r>
              <a:rPr lang="en-US" sz="5601" dirty="0">
                <a:solidFill>
                  <a:srgbClr val="000000"/>
                </a:solidFill>
                <a:latin typeface="Arimo"/>
              </a:rPr>
              <a:t>En este momento de la sesión aborden los asuntos educativos de interés para el colectivo.</a:t>
            </a:r>
          </a:p>
        </p:txBody>
      </p:sp>
      <p:sp>
        <p:nvSpPr>
          <p:cNvPr id="3" name="TextBox 3"/>
          <p:cNvSpPr txBox="1"/>
          <p:nvPr/>
        </p:nvSpPr>
        <p:spPr>
          <a:xfrm>
            <a:off x="624445" y="1109917"/>
            <a:ext cx="12938963" cy="953188"/>
          </a:xfrm>
          <a:prstGeom prst="rect">
            <a:avLst/>
          </a:prstGeom>
        </p:spPr>
        <p:txBody>
          <a:bodyPr lIns="0" tIns="0" rIns="0" bIns="0" rtlCol="0" anchor="t">
            <a:spAutoFit/>
          </a:bodyPr>
          <a:lstStyle/>
          <a:p>
            <a:pPr algn="ctr">
              <a:lnSpc>
                <a:spcPts val="7547"/>
              </a:lnSpc>
              <a:spcBef>
                <a:spcPct val="0"/>
              </a:spcBef>
            </a:pPr>
            <a:r>
              <a:rPr lang="en-US" sz="5391" dirty="0">
                <a:solidFill>
                  <a:srgbClr val="000000"/>
                </a:solidFill>
                <a:latin typeface="Arimo Bold"/>
              </a:rPr>
              <a:t>4. Asuntos particulares de la escuela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36416">
            <a:off x="117699" y="270138"/>
            <a:ext cx="5661320" cy="2686554"/>
          </a:xfrm>
          <a:custGeom>
            <a:avLst/>
            <a:gdLst/>
            <a:ahLst/>
            <a:cxnLst/>
            <a:rect l="l" t="t" r="r" b="b"/>
            <a:pathLst>
              <a:path w="5661320" h="2686554">
                <a:moveTo>
                  <a:pt x="0" y="0"/>
                </a:moveTo>
                <a:lnTo>
                  <a:pt x="5661320" y="0"/>
                </a:lnTo>
                <a:lnTo>
                  <a:pt x="5661320" y="2686554"/>
                </a:lnTo>
                <a:lnTo>
                  <a:pt x="0" y="26865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2045017" y="1028700"/>
            <a:ext cx="4960115" cy="9678274"/>
          </a:xfrm>
          <a:custGeom>
            <a:avLst/>
            <a:gdLst/>
            <a:ahLst/>
            <a:cxnLst/>
            <a:rect l="l" t="t" r="r" b="b"/>
            <a:pathLst>
              <a:path w="4960115" h="9678274">
                <a:moveTo>
                  <a:pt x="0" y="0"/>
                </a:moveTo>
                <a:lnTo>
                  <a:pt x="4960115" y="0"/>
                </a:lnTo>
                <a:lnTo>
                  <a:pt x="4960115" y="9678274"/>
                </a:lnTo>
                <a:lnTo>
                  <a:pt x="0" y="9678274"/>
                </a:lnTo>
                <a:lnTo>
                  <a:pt x="0" y="0"/>
                </a:lnTo>
                <a:close/>
              </a:path>
            </a:pathLst>
          </a:custGeom>
          <a:blipFill>
            <a:blip r:embed="rId4"/>
            <a:stretch>
              <a:fillRect/>
            </a:stretch>
          </a:blipFill>
        </p:spPr>
      </p:sp>
      <p:sp>
        <p:nvSpPr>
          <p:cNvPr id="4" name="Freeform 4"/>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1332139" y="6758352"/>
            <a:ext cx="5417054" cy="3101264"/>
          </a:xfrm>
          <a:custGeom>
            <a:avLst/>
            <a:gdLst/>
            <a:ahLst/>
            <a:cxnLst/>
            <a:rect l="l" t="t" r="r" b="b"/>
            <a:pathLst>
              <a:path w="5417054" h="3101264">
                <a:moveTo>
                  <a:pt x="0" y="0"/>
                </a:moveTo>
                <a:lnTo>
                  <a:pt x="5417055" y="0"/>
                </a:lnTo>
                <a:lnTo>
                  <a:pt x="5417055" y="3101264"/>
                </a:lnTo>
                <a:lnTo>
                  <a:pt x="0" y="3101264"/>
                </a:lnTo>
                <a:lnTo>
                  <a:pt x="0" y="0"/>
                </a:lnTo>
                <a:close/>
              </a:path>
            </a:pathLst>
          </a:custGeom>
          <a:blipFill>
            <a:blip r:embed="rId7"/>
            <a:stretch>
              <a:fillRect/>
            </a:stretch>
          </a:blipFill>
        </p:spPr>
      </p:sp>
      <p:sp>
        <p:nvSpPr>
          <p:cNvPr id="6" name="Freeform 6"/>
          <p:cNvSpPr/>
          <p:nvPr/>
        </p:nvSpPr>
        <p:spPr>
          <a:xfrm>
            <a:off x="15994634" y="3376701"/>
            <a:ext cx="1132733" cy="2522279"/>
          </a:xfrm>
          <a:custGeom>
            <a:avLst/>
            <a:gdLst/>
            <a:ahLst/>
            <a:cxnLst/>
            <a:rect l="l" t="t" r="r" b="b"/>
            <a:pathLst>
              <a:path w="1132733" h="2522279">
                <a:moveTo>
                  <a:pt x="0" y="0"/>
                </a:moveTo>
                <a:lnTo>
                  <a:pt x="1132733" y="0"/>
                </a:lnTo>
                <a:lnTo>
                  <a:pt x="1132733" y="2522279"/>
                </a:lnTo>
                <a:lnTo>
                  <a:pt x="0" y="252227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flipV="1">
            <a:off x="1161499" y="3376701"/>
            <a:ext cx="1132733" cy="2522279"/>
          </a:xfrm>
          <a:custGeom>
            <a:avLst/>
            <a:gdLst/>
            <a:ahLst/>
            <a:cxnLst/>
            <a:rect l="l" t="t" r="r" b="b"/>
            <a:pathLst>
              <a:path w="1132733" h="2522279">
                <a:moveTo>
                  <a:pt x="0" y="2522279"/>
                </a:moveTo>
                <a:lnTo>
                  <a:pt x="1132733" y="2522279"/>
                </a:lnTo>
                <a:lnTo>
                  <a:pt x="1132733" y="0"/>
                </a:lnTo>
                <a:lnTo>
                  <a:pt x="0" y="0"/>
                </a:lnTo>
                <a:lnTo>
                  <a:pt x="0" y="2522279"/>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8" name="Freeform 8"/>
          <p:cNvSpPr/>
          <p:nvPr/>
        </p:nvSpPr>
        <p:spPr>
          <a:xfrm>
            <a:off x="2915098" y="6758352"/>
            <a:ext cx="4555766" cy="3528648"/>
          </a:xfrm>
          <a:custGeom>
            <a:avLst/>
            <a:gdLst/>
            <a:ahLst/>
            <a:cxnLst/>
            <a:rect l="l" t="t" r="r" b="b"/>
            <a:pathLst>
              <a:path w="4555766" h="3528648">
                <a:moveTo>
                  <a:pt x="0" y="0"/>
                </a:moveTo>
                <a:lnTo>
                  <a:pt x="4555766" y="0"/>
                </a:lnTo>
                <a:lnTo>
                  <a:pt x="4555766" y="3528648"/>
                </a:lnTo>
                <a:lnTo>
                  <a:pt x="0" y="352864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rot="599516">
            <a:off x="12417494" y="-390073"/>
            <a:ext cx="5661320" cy="2686554"/>
          </a:xfrm>
          <a:custGeom>
            <a:avLst/>
            <a:gdLst/>
            <a:ahLst/>
            <a:cxnLst/>
            <a:rect l="l" t="t" r="r" b="b"/>
            <a:pathLst>
              <a:path w="5661320" h="2686554">
                <a:moveTo>
                  <a:pt x="0" y="0"/>
                </a:moveTo>
                <a:lnTo>
                  <a:pt x="5661320" y="0"/>
                </a:lnTo>
                <a:lnTo>
                  <a:pt x="5661320" y="2686554"/>
                </a:lnTo>
                <a:lnTo>
                  <a:pt x="0" y="26865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Freeform 10"/>
          <p:cNvSpPr/>
          <p:nvPr/>
        </p:nvSpPr>
        <p:spPr>
          <a:xfrm rot="498953">
            <a:off x="6233797" y="-452354"/>
            <a:ext cx="5661320" cy="2686554"/>
          </a:xfrm>
          <a:custGeom>
            <a:avLst/>
            <a:gdLst/>
            <a:ahLst/>
            <a:cxnLst/>
            <a:rect l="l" t="t" r="r" b="b"/>
            <a:pathLst>
              <a:path w="5661320" h="2686554">
                <a:moveTo>
                  <a:pt x="0" y="0"/>
                </a:moveTo>
                <a:lnTo>
                  <a:pt x="5661320" y="0"/>
                </a:lnTo>
                <a:lnTo>
                  <a:pt x="5661320" y="2686554"/>
                </a:lnTo>
                <a:lnTo>
                  <a:pt x="0" y="26865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1" name="Freeform 11"/>
          <p:cNvSpPr/>
          <p:nvPr/>
        </p:nvSpPr>
        <p:spPr>
          <a:xfrm>
            <a:off x="8468099" y="5733527"/>
            <a:ext cx="1024825" cy="1024825"/>
          </a:xfrm>
          <a:custGeom>
            <a:avLst/>
            <a:gdLst/>
            <a:ahLst/>
            <a:cxnLst/>
            <a:rect l="l" t="t" r="r" b="b"/>
            <a:pathLst>
              <a:path w="1024825" h="1024825">
                <a:moveTo>
                  <a:pt x="0" y="0"/>
                </a:moveTo>
                <a:lnTo>
                  <a:pt x="1024826" y="0"/>
                </a:lnTo>
                <a:lnTo>
                  <a:pt x="1024826" y="1024825"/>
                </a:lnTo>
                <a:lnTo>
                  <a:pt x="0" y="1024825"/>
                </a:lnTo>
                <a:lnTo>
                  <a:pt x="0" y="0"/>
                </a:lnTo>
                <a:close/>
              </a:path>
            </a:pathLst>
          </a:custGeom>
          <a:blipFill>
            <a:blip r:embed="rId12"/>
            <a:stretch>
              <a:fillRect/>
            </a:stretch>
          </a:blipFill>
        </p:spPr>
      </p:sp>
      <p:sp>
        <p:nvSpPr>
          <p:cNvPr id="12" name="TextBox 12"/>
          <p:cNvSpPr txBox="1"/>
          <p:nvPr/>
        </p:nvSpPr>
        <p:spPr>
          <a:xfrm>
            <a:off x="2513307" y="3726674"/>
            <a:ext cx="13261387" cy="1641357"/>
          </a:xfrm>
          <a:prstGeom prst="rect">
            <a:avLst/>
          </a:prstGeom>
        </p:spPr>
        <p:txBody>
          <a:bodyPr lIns="0" tIns="0" rIns="0" bIns="0" rtlCol="0" anchor="t">
            <a:spAutoFit/>
          </a:bodyPr>
          <a:lstStyle/>
          <a:p>
            <a:pPr algn="ctr">
              <a:lnSpc>
                <a:spcPts val="13459"/>
              </a:lnSpc>
              <a:spcBef>
                <a:spcPct val="0"/>
              </a:spcBef>
            </a:pPr>
            <a:r>
              <a:rPr lang="en-US" sz="9613" dirty="0">
                <a:solidFill>
                  <a:schemeClr val="accent4">
                    <a:lumMod val="50000"/>
                  </a:schemeClr>
                </a:solidFill>
                <a:latin typeface="More Sugar"/>
              </a:rPr>
              <a:t>Gracias por su atención</a:t>
            </a:r>
          </a:p>
        </p:txBody>
      </p:sp>
      <p:sp>
        <p:nvSpPr>
          <p:cNvPr id="13" name="TextBox 13"/>
          <p:cNvSpPr txBox="1"/>
          <p:nvPr/>
        </p:nvSpPr>
        <p:spPr>
          <a:xfrm>
            <a:off x="7952484" y="6710727"/>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297197" y="1701107"/>
            <a:ext cx="15297050" cy="6900333"/>
            <a:chOff x="0" y="0"/>
            <a:chExt cx="4028853" cy="1817372"/>
          </a:xfrm>
        </p:grpSpPr>
        <p:sp>
          <p:nvSpPr>
            <p:cNvPr id="4" name="Freeform 4"/>
            <p:cNvSpPr/>
            <p:nvPr/>
          </p:nvSpPr>
          <p:spPr>
            <a:xfrm>
              <a:off x="0" y="0"/>
              <a:ext cx="4028853" cy="1817372"/>
            </a:xfrm>
            <a:custGeom>
              <a:avLst/>
              <a:gdLst/>
              <a:ahLst/>
              <a:cxnLst/>
              <a:rect l="l" t="t" r="r" b="b"/>
              <a:pathLst>
                <a:path w="4028853" h="1817372">
                  <a:moveTo>
                    <a:pt x="25811" y="0"/>
                  </a:moveTo>
                  <a:lnTo>
                    <a:pt x="4003041" y="0"/>
                  </a:lnTo>
                  <a:cubicBezTo>
                    <a:pt x="4009887" y="0"/>
                    <a:pt x="4016452" y="2719"/>
                    <a:pt x="4021293" y="7560"/>
                  </a:cubicBezTo>
                  <a:cubicBezTo>
                    <a:pt x="4026133" y="12401"/>
                    <a:pt x="4028853" y="18966"/>
                    <a:pt x="4028853" y="25811"/>
                  </a:cubicBezTo>
                  <a:lnTo>
                    <a:pt x="4028853" y="1791560"/>
                  </a:lnTo>
                  <a:cubicBezTo>
                    <a:pt x="4028853" y="1805816"/>
                    <a:pt x="4017296" y="1817372"/>
                    <a:pt x="4003041" y="1817372"/>
                  </a:cubicBezTo>
                  <a:lnTo>
                    <a:pt x="25811" y="1817372"/>
                  </a:lnTo>
                  <a:cubicBezTo>
                    <a:pt x="18966" y="1817372"/>
                    <a:pt x="12401" y="1814652"/>
                    <a:pt x="7560" y="1809812"/>
                  </a:cubicBezTo>
                  <a:cubicBezTo>
                    <a:pt x="2719" y="1804971"/>
                    <a:pt x="0" y="1798406"/>
                    <a:pt x="0" y="1791560"/>
                  </a:cubicBezTo>
                  <a:lnTo>
                    <a:pt x="0" y="25811"/>
                  </a:lnTo>
                  <a:cubicBezTo>
                    <a:pt x="0" y="18966"/>
                    <a:pt x="2719" y="12401"/>
                    <a:pt x="7560" y="7560"/>
                  </a:cubicBezTo>
                  <a:cubicBezTo>
                    <a:pt x="12401" y="2719"/>
                    <a:pt x="18966" y="0"/>
                    <a:pt x="25811"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028853" cy="1864997"/>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466725" y="641183"/>
            <a:ext cx="7315200" cy="1609344"/>
          </a:xfrm>
          <a:custGeom>
            <a:avLst/>
            <a:gdLst/>
            <a:ahLst/>
            <a:cxnLst/>
            <a:rect l="l" t="t" r="r" b="b"/>
            <a:pathLst>
              <a:path w="7315200" h="1609344">
                <a:moveTo>
                  <a:pt x="0" y="0"/>
                </a:moveTo>
                <a:lnTo>
                  <a:pt x="7315200" y="0"/>
                </a:lnTo>
                <a:lnTo>
                  <a:pt x="7315200" y="1609344"/>
                </a:lnTo>
                <a:lnTo>
                  <a:pt x="0" y="16093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409324" y="2148243"/>
            <a:ext cx="14799078" cy="5876213"/>
          </a:xfrm>
          <a:prstGeom prst="rect">
            <a:avLst/>
          </a:prstGeom>
        </p:spPr>
        <p:txBody>
          <a:bodyPr lIns="0" tIns="0" rIns="0" bIns="0" rtlCol="0" anchor="t">
            <a:spAutoFit/>
          </a:bodyPr>
          <a:lstStyle/>
          <a:p>
            <a:pPr marL="1023763" lvl="1" indent="-511882" algn="l">
              <a:lnSpc>
                <a:spcPts val="6638"/>
              </a:lnSpc>
              <a:buAutoNum type="arabicPeriod"/>
            </a:pPr>
            <a:r>
              <a:rPr lang="en-US" sz="4741" dirty="0">
                <a:solidFill>
                  <a:srgbClr val="000000"/>
                </a:solidFill>
                <a:latin typeface="Arimo"/>
              </a:rPr>
              <a:t>Compartir experiencias sobre la apropiación del Plan de Estudio 2022 que permitan reflexionar y reconocer las fortalezas del trabajo realizado y lo que se puede mejorar en el siguiente ciclo escolar.</a:t>
            </a:r>
          </a:p>
          <a:p>
            <a:pPr marL="1023763" lvl="1" indent="-511882" algn="l">
              <a:lnSpc>
                <a:spcPts val="6638"/>
              </a:lnSpc>
              <a:buAutoNum type="arabicPeriod"/>
            </a:pPr>
            <a:r>
              <a:rPr lang="en-US" sz="4741" dirty="0">
                <a:solidFill>
                  <a:srgbClr val="000000"/>
                </a:solidFill>
                <a:latin typeface="Arimo"/>
              </a:rPr>
              <a:t>Acordar las actividades necesarias para la conclusión del ciclo escolar 2023-2024 y el inicio del siguiente año lectivo.</a:t>
            </a:r>
          </a:p>
        </p:txBody>
      </p:sp>
      <p:sp>
        <p:nvSpPr>
          <p:cNvPr id="8" name="Freeform 8"/>
          <p:cNvSpPr/>
          <p:nvPr/>
        </p:nvSpPr>
        <p:spPr>
          <a:xfrm>
            <a:off x="466725" y="641183"/>
            <a:ext cx="1234076" cy="1701107"/>
          </a:xfrm>
          <a:custGeom>
            <a:avLst/>
            <a:gdLst/>
            <a:ahLst/>
            <a:cxnLst/>
            <a:rect l="l" t="t" r="r" b="b"/>
            <a:pathLst>
              <a:path w="1234076" h="1701107">
                <a:moveTo>
                  <a:pt x="0" y="0"/>
                </a:moveTo>
                <a:lnTo>
                  <a:pt x="1234076" y="0"/>
                </a:lnTo>
                <a:lnTo>
                  <a:pt x="1234076" y="1701107"/>
                </a:lnTo>
                <a:lnTo>
                  <a:pt x="0" y="170110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a:off x="13845699" y="7638396"/>
            <a:ext cx="3964414" cy="2269627"/>
          </a:xfrm>
          <a:custGeom>
            <a:avLst/>
            <a:gdLst/>
            <a:ahLst/>
            <a:cxnLst/>
            <a:rect l="l" t="t" r="r" b="b"/>
            <a:pathLst>
              <a:path w="3964414" h="2269627">
                <a:moveTo>
                  <a:pt x="0" y="0"/>
                </a:moveTo>
                <a:lnTo>
                  <a:pt x="3964414" y="0"/>
                </a:lnTo>
                <a:lnTo>
                  <a:pt x="3964414" y="2269627"/>
                </a:lnTo>
                <a:lnTo>
                  <a:pt x="0" y="2269627"/>
                </a:lnTo>
                <a:lnTo>
                  <a:pt x="0" y="0"/>
                </a:lnTo>
                <a:close/>
              </a:path>
            </a:pathLst>
          </a:custGeom>
          <a:blipFill>
            <a:blip r:embed="rId8"/>
            <a:stretch>
              <a:fillRect/>
            </a:stretch>
          </a:blipFill>
        </p:spPr>
      </p:sp>
      <p:sp>
        <p:nvSpPr>
          <p:cNvPr id="10" name="Freeform 10"/>
          <p:cNvSpPr/>
          <p:nvPr/>
        </p:nvSpPr>
        <p:spPr>
          <a:xfrm>
            <a:off x="15827906" y="601899"/>
            <a:ext cx="1730216" cy="2636520"/>
          </a:xfrm>
          <a:custGeom>
            <a:avLst/>
            <a:gdLst/>
            <a:ahLst/>
            <a:cxnLst/>
            <a:rect l="l" t="t" r="r" b="b"/>
            <a:pathLst>
              <a:path w="1730216" h="2636520">
                <a:moveTo>
                  <a:pt x="0" y="0"/>
                </a:moveTo>
                <a:lnTo>
                  <a:pt x="1730216" y="0"/>
                </a:lnTo>
                <a:lnTo>
                  <a:pt x="1730216" y="2636520"/>
                </a:lnTo>
                <a:lnTo>
                  <a:pt x="0" y="2636520"/>
                </a:lnTo>
                <a:lnTo>
                  <a:pt x="0" y="0"/>
                </a:lnTo>
                <a:close/>
              </a:path>
            </a:pathLst>
          </a:custGeom>
          <a:blipFill>
            <a:blip r:embed="rId9"/>
            <a:stretch>
              <a:fillRect/>
            </a:stretch>
          </a:blipFill>
        </p:spPr>
      </p:sp>
      <p:sp>
        <p:nvSpPr>
          <p:cNvPr id="11" name="TextBox 11"/>
          <p:cNvSpPr txBox="1"/>
          <p:nvPr/>
        </p:nvSpPr>
        <p:spPr>
          <a:xfrm>
            <a:off x="2083712" y="847725"/>
            <a:ext cx="4926687" cy="1102866"/>
          </a:xfrm>
          <a:prstGeom prst="rect">
            <a:avLst/>
          </a:prstGeom>
        </p:spPr>
        <p:txBody>
          <a:bodyPr wrap="square" lIns="0" tIns="0" rIns="0" bIns="0" rtlCol="0" anchor="t">
            <a:spAutoFit/>
          </a:bodyPr>
          <a:lstStyle/>
          <a:p>
            <a:pPr algn="ctr">
              <a:lnSpc>
                <a:spcPts val="8614"/>
              </a:lnSpc>
              <a:spcBef>
                <a:spcPct val="0"/>
              </a:spcBef>
            </a:pPr>
            <a:r>
              <a:rPr lang="en-US" sz="6153" dirty="0">
                <a:solidFill>
                  <a:srgbClr val="000000"/>
                </a:solidFill>
                <a:latin typeface="Arimo Bold"/>
              </a:rPr>
              <a:t>Propósitos</a:t>
            </a:r>
          </a:p>
        </p:txBody>
      </p:sp>
      <p:sp>
        <p:nvSpPr>
          <p:cNvPr id="12" name="Freeform 12"/>
          <p:cNvSpPr/>
          <p:nvPr/>
        </p:nvSpPr>
        <p:spPr>
          <a:xfrm>
            <a:off x="13668973" y="601899"/>
            <a:ext cx="1024825" cy="1024825"/>
          </a:xfrm>
          <a:custGeom>
            <a:avLst/>
            <a:gdLst/>
            <a:ahLst/>
            <a:cxnLst/>
            <a:rect l="l" t="t" r="r" b="b"/>
            <a:pathLst>
              <a:path w="1024825" h="1024825">
                <a:moveTo>
                  <a:pt x="0" y="0"/>
                </a:moveTo>
                <a:lnTo>
                  <a:pt x="1024826" y="0"/>
                </a:lnTo>
                <a:lnTo>
                  <a:pt x="1024826" y="1024826"/>
                </a:lnTo>
                <a:lnTo>
                  <a:pt x="0" y="1024826"/>
                </a:lnTo>
                <a:lnTo>
                  <a:pt x="0" y="0"/>
                </a:lnTo>
                <a:close/>
              </a:path>
            </a:pathLst>
          </a:custGeom>
          <a:blipFill>
            <a:blip r:embed="rId10"/>
            <a:stretch>
              <a:fillRect/>
            </a:stretch>
          </a:blipFill>
        </p:spPr>
      </p:sp>
      <p:sp>
        <p:nvSpPr>
          <p:cNvPr id="13" name="TextBox 13"/>
          <p:cNvSpPr txBox="1"/>
          <p:nvPr/>
        </p:nvSpPr>
        <p:spPr>
          <a:xfrm>
            <a:off x="11612917" y="1326319"/>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199322" y="-1159853"/>
            <a:ext cx="17889355" cy="11057179"/>
            <a:chOff x="-122554" y="-47625"/>
            <a:chExt cx="4711600" cy="2912179"/>
          </a:xfrm>
        </p:grpSpPr>
        <p:sp>
          <p:nvSpPr>
            <p:cNvPr id="5" name="Freeform 5"/>
            <p:cNvSpPr/>
            <p:nvPr/>
          </p:nvSpPr>
          <p:spPr>
            <a:xfrm>
              <a:off x="-122554" y="392041"/>
              <a:ext cx="4589046" cy="2472513"/>
            </a:xfrm>
            <a:custGeom>
              <a:avLst/>
              <a:gdLst/>
              <a:ahLst/>
              <a:cxnLst/>
              <a:rect l="l" t="t" r="r" b="b"/>
              <a:pathLst>
                <a:path w="4589046" h="2472513">
                  <a:moveTo>
                    <a:pt x="22661" y="0"/>
                  </a:moveTo>
                  <a:lnTo>
                    <a:pt x="4566385" y="0"/>
                  </a:lnTo>
                  <a:cubicBezTo>
                    <a:pt x="4572395" y="0"/>
                    <a:pt x="4578159" y="2387"/>
                    <a:pt x="4582409" y="6637"/>
                  </a:cubicBezTo>
                  <a:cubicBezTo>
                    <a:pt x="4586658" y="10887"/>
                    <a:pt x="4589046" y="16651"/>
                    <a:pt x="4589046" y="22661"/>
                  </a:cubicBezTo>
                  <a:lnTo>
                    <a:pt x="4589046" y="2449852"/>
                  </a:lnTo>
                  <a:cubicBezTo>
                    <a:pt x="4589046" y="2455862"/>
                    <a:pt x="4586658" y="2461626"/>
                    <a:pt x="4582409" y="2465875"/>
                  </a:cubicBezTo>
                  <a:cubicBezTo>
                    <a:pt x="4578159" y="2470125"/>
                    <a:pt x="4572395" y="2472513"/>
                    <a:pt x="4566385" y="2472513"/>
                  </a:cubicBezTo>
                  <a:lnTo>
                    <a:pt x="22661" y="2472513"/>
                  </a:lnTo>
                  <a:cubicBezTo>
                    <a:pt x="16651" y="2472513"/>
                    <a:pt x="10887" y="2470125"/>
                    <a:pt x="6637" y="2465875"/>
                  </a:cubicBezTo>
                  <a:cubicBezTo>
                    <a:pt x="2387" y="2461626"/>
                    <a:pt x="0" y="2455862"/>
                    <a:pt x="0" y="2449852"/>
                  </a:cubicBezTo>
                  <a:lnTo>
                    <a:pt x="0" y="22661"/>
                  </a:lnTo>
                  <a:cubicBezTo>
                    <a:pt x="0" y="16651"/>
                    <a:pt x="2387" y="10887"/>
                    <a:pt x="6637" y="6637"/>
                  </a:cubicBezTo>
                  <a:cubicBezTo>
                    <a:pt x="10887" y="2387"/>
                    <a:pt x="16651" y="0"/>
                    <a:pt x="22661" y="0"/>
                  </a:cubicBezTo>
                  <a:close/>
                </a:path>
              </a:pathLst>
            </a:custGeom>
            <a:solidFill>
              <a:srgbClr val="F1EFB8">
                <a:alpha val="16863"/>
              </a:srgbClr>
            </a:solidFill>
            <a:ln w="76200" cap="rnd">
              <a:solidFill>
                <a:srgbClr val="9F9100">
                  <a:alpha val="16863"/>
                </a:srgbClr>
              </a:solidFill>
              <a:prstDash val="solid"/>
              <a:round/>
            </a:ln>
          </p:spPr>
          <p:txBody>
            <a:bodyPr/>
            <a:lstStyle/>
            <a:p>
              <a:endParaRPr lang="es-MX" dirty="0"/>
            </a:p>
          </p:txBody>
        </p:sp>
        <p:sp>
          <p:nvSpPr>
            <p:cNvPr id="6" name="TextBox 6"/>
            <p:cNvSpPr txBox="1"/>
            <p:nvPr/>
          </p:nvSpPr>
          <p:spPr>
            <a:xfrm>
              <a:off x="0" y="-47625"/>
              <a:ext cx="4589046" cy="2520138"/>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5204699" y="441047"/>
            <a:ext cx="2651317" cy="782139"/>
          </a:xfrm>
          <a:custGeom>
            <a:avLst/>
            <a:gdLst/>
            <a:ahLst/>
            <a:cxnLst/>
            <a:rect l="l" t="t" r="r" b="b"/>
            <a:pathLst>
              <a:path w="2651317" h="782139">
                <a:moveTo>
                  <a:pt x="0" y="0"/>
                </a:moveTo>
                <a:lnTo>
                  <a:pt x="2651318" y="0"/>
                </a:lnTo>
                <a:lnTo>
                  <a:pt x="2651318" y="782139"/>
                </a:lnTo>
                <a:lnTo>
                  <a:pt x="0" y="78213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6831191" y="8745887"/>
            <a:ext cx="1024825" cy="1024825"/>
          </a:xfrm>
          <a:custGeom>
            <a:avLst/>
            <a:gdLst/>
            <a:ahLst/>
            <a:cxnLst/>
            <a:rect l="l" t="t" r="r" b="b"/>
            <a:pathLst>
              <a:path w="1024825" h="1024825">
                <a:moveTo>
                  <a:pt x="0" y="0"/>
                </a:moveTo>
                <a:lnTo>
                  <a:pt x="1024826" y="0"/>
                </a:lnTo>
                <a:lnTo>
                  <a:pt x="1024826" y="1024826"/>
                </a:lnTo>
                <a:lnTo>
                  <a:pt x="0" y="1024826"/>
                </a:lnTo>
                <a:lnTo>
                  <a:pt x="0" y="0"/>
                </a:lnTo>
                <a:close/>
              </a:path>
            </a:pathLst>
          </a:custGeom>
          <a:blipFill>
            <a:blip r:embed="rId6"/>
            <a:stretch>
              <a:fillRect/>
            </a:stretch>
          </a:blipFill>
        </p:spPr>
      </p:sp>
      <p:sp>
        <p:nvSpPr>
          <p:cNvPr id="9" name="TextBox 9"/>
          <p:cNvSpPr txBox="1"/>
          <p:nvPr/>
        </p:nvSpPr>
        <p:spPr>
          <a:xfrm>
            <a:off x="15502330" y="9779534"/>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
        <p:nvSpPr>
          <p:cNvPr id="3" name="TextBox 3"/>
          <p:cNvSpPr txBox="1"/>
          <p:nvPr/>
        </p:nvSpPr>
        <p:spPr>
          <a:xfrm>
            <a:off x="685800" y="925568"/>
            <a:ext cx="15603042" cy="9156353"/>
          </a:xfrm>
          <a:prstGeom prst="rect">
            <a:avLst/>
          </a:prstGeom>
        </p:spPr>
        <p:txBody>
          <a:bodyPr lIns="0" tIns="0" rIns="0" bIns="0" rtlCol="0" anchor="t">
            <a:spAutoFit/>
          </a:bodyPr>
          <a:lstStyle/>
          <a:p>
            <a:pPr algn="l">
              <a:lnSpc>
                <a:spcPts val="3430"/>
              </a:lnSpc>
              <a:spcBef>
                <a:spcPct val="0"/>
              </a:spcBef>
            </a:pPr>
            <a:r>
              <a:rPr lang="en-US" sz="2450" dirty="0">
                <a:solidFill>
                  <a:srgbClr val="000000"/>
                </a:solidFill>
                <a:latin typeface="Arimo"/>
              </a:rPr>
              <a:t>Video de la Secretaria de Educación Pública.</a:t>
            </a:r>
          </a:p>
          <a:p>
            <a:pPr>
              <a:lnSpc>
                <a:spcPts val="3430"/>
              </a:lnSpc>
              <a:spcBef>
                <a:spcPct val="0"/>
              </a:spcBef>
            </a:pPr>
            <a:r>
              <a:rPr lang="en-US" sz="2450" dirty="0">
                <a:solidFill>
                  <a:srgbClr val="000000"/>
                </a:solidFill>
                <a:latin typeface="Arimo"/>
              </a:rPr>
              <a:t>Plan de Estudio para la educación preescolar, primaria y secundaria 2022. Disponible en: </a:t>
            </a:r>
            <a:r>
              <a:rPr lang="es-ES" sz="2800" dirty="0">
                <a:hlinkClick r:id="rId7"/>
              </a:rPr>
              <a:t>http://gestion.cte.sep.gob.mx/insumos/php/docs/Plan_de_Estudios_para_la_Educacion_Preescolar_Primaria_y_Secundaria.pdf?1718644691580</a:t>
            </a:r>
            <a:r>
              <a:rPr lang="es-ES" sz="2800" dirty="0"/>
              <a:t> </a:t>
            </a:r>
          </a:p>
          <a:p>
            <a:pPr>
              <a:lnSpc>
                <a:spcPts val="3430"/>
              </a:lnSpc>
              <a:spcBef>
                <a:spcPct val="0"/>
              </a:spcBef>
            </a:pPr>
            <a:r>
              <a:rPr lang="en-US" sz="2450" dirty="0">
                <a:solidFill>
                  <a:srgbClr val="000000"/>
                </a:solidFill>
                <a:latin typeface="Arimo"/>
              </a:rPr>
              <a:t>Currículo Nacional aplicable a la Educación Inicial: Programa Sintético de la Fase 1. Disponible en: </a:t>
            </a:r>
            <a:r>
              <a:rPr lang="es-ES" sz="2800" dirty="0">
                <a:hlinkClick r:id="rId8"/>
              </a:rPr>
              <a:t>http://gestion.cte.sep.gob.mx/insumos/docs/ANEXO_ACUERDO_070823_FASE_1.pdf?1718644691580</a:t>
            </a:r>
            <a:r>
              <a:rPr lang="es-ES" sz="2800" dirty="0"/>
              <a:t> </a:t>
            </a:r>
          </a:p>
          <a:p>
            <a:pPr>
              <a:lnSpc>
                <a:spcPts val="3430"/>
              </a:lnSpc>
              <a:spcBef>
                <a:spcPct val="0"/>
              </a:spcBef>
            </a:pPr>
            <a:r>
              <a:rPr lang="en-US" sz="2450" dirty="0">
                <a:solidFill>
                  <a:srgbClr val="000000"/>
                </a:solidFill>
                <a:latin typeface="Arimo"/>
              </a:rPr>
              <a:t>Programas de Estudio para la educación preescolar, primaria y secundaria: Programas Sintéticos de las Fases 2 a 6. Disponible en: </a:t>
            </a:r>
            <a:r>
              <a:rPr lang="es-ES" sz="2800" dirty="0">
                <a:hlinkClick r:id="rId9"/>
              </a:rPr>
              <a:t>http://gestion.cte.sep.gob.mx/insumos/docs/ANEXO_ACUERDO_080823_FASES_2_A_6.pdf?1718644691580</a:t>
            </a:r>
            <a:r>
              <a:rPr lang="es-ES" sz="2800" dirty="0"/>
              <a:t> </a:t>
            </a:r>
          </a:p>
          <a:p>
            <a:pPr algn="l">
              <a:lnSpc>
                <a:spcPts val="3430"/>
              </a:lnSpc>
              <a:spcBef>
                <a:spcPct val="0"/>
              </a:spcBef>
            </a:pPr>
            <a:r>
              <a:rPr lang="en-US" sz="2450" dirty="0">
                <a:solidFill>
                  <a:srgbClr val="000000"/>
                </a:solidFill>
                <a:latin typeface="Arimo"/>
              </a:rPr>
              <a:t>Programa analítico de la escuela.</a:t>
            </a:r>
          </a:p>
          <a:p>
            <a:pPr>
              <a:lnSpc>
                <a:spcPts val="3430"/>
              </a:lnSpc>
              <a:spcBef>
                <a:spcPct val="0"/>
              </a:spcBef>
            </a:pPr>
            <a:r>
              <a:rPr lang="en-US" sz="2450" dirty="0">
                <a:solidFill>
                  <a:srgbClr val="000000"/>
                </a:solidFill>
                <a:latin typeface="Arimo"/>
              </a:rPr>
              <a:t>Video Experiencias Docentes en la apropiación del Plan y los Programas de estudio. Educación Inicial. Disponible en: </a:t>
            </a:r>
            <a:r>
              <a:rPr lang="es-ES" sz="2800" dirty="0">
                <a:hlinkClick r:id="rId10"/>
              </a:rPr>
              <a:t>https://www.youtube.com/watch?v=Na5KVT-Noy8</a:t>
            </a:r>
            <a:r>
              <a:rPr lang="es-ES" sz="2800" dirty="0"/>
              <a:t> </a:t>
            </a:r>
          </a:p>
          <a:p>
            <a:pPr>
              <a:lnSpc>
                <a:spcPts val="3430"/>
              </a:lnSpc>
              <a:spcBef>
                <a:spcPct val="0"/>
              </a:spcBef>
            </a:pPr>
            <a:r>
              <a:rPr lang="en-US" sz="2450" dirty="0">
                <a:solidFill>
                  <a:srgbClr val="000000"/>
                </a:solidFill>
                <a:latin typeface="Arimo"/>
              </a:rPr>
              <a:t>Video Experiencias Docentes en la apropiación del Plan y los Programas de estudio. Educación Preescolar. Disponible en: </a:t>
            </a:r>
            <a:r>
              <a:rPr lang="es-ES" sz="2800" dirty="0">
                <a:hlinkClick r:id="rId11"/>
              </a:rPr>
              <a:t>https://www.youtube.com/watch?v=qFgzNLwEPqs</a:t>
            </a:r>
            <a:r>
              <a:rPr lang="es-ES" sz="2800" dirty="0"/>
              <a:t> </a:t>
            </a:r>
          </a:p>
          <a:p>
            <a:pPr>
              <a:lnSpc>
                <a:spcPts val="3430"/>
              </a:lnSpc>
              <a:spcBef>
                <a:spcPct val="0"/>
              </a:spcBef>
            </a:pPr>
            <a:r>
              <a:rPr lang="en-US" sz="2450" dirty="0">
                <a:solidFill>
                  <a:srgbClr val="000000"/>
                </a:solidFill>
                <a:latin typeface="Arimo"/>
              </a:rPr>
              <a:t>Video Experiencias Docentes en la apropiación del Plan y los Programas de estudio. Educación Primaria. Disponible en:</a:t>
            </a:r>
            <a:r>
              <a:rPr lang="es-ES" sz="2800" dirty="0">
                <a:hlinkClick r:id="rId12"/>
              </a:rPr>
              <a:t>https://www.youtube.com/watch?v=JGAubeTStqE</a:t>
            </a:r>
            <a:r>
              <a:rPr lang="es-ES" sz="2800" dirty="0"/>
              <a:t> </a:t>
            </a:r>
            <a:endParaRPr lang="en-US" sz="2450" dirty="0">
              <a:solidFill>
                <a:srgbClr val="000000"/>
              </a:solidFill>
              <a:latin typeface="Arimo"/>
            </a:endParaRPr>
          </a:p>
          <a:p>
            <a:pPr>
              <a:lnSpc>
                <a:spcPts val="3430"/>
              </a:lnSpc>
              <a:spcBef>
                <a:spcPct val="0"/>
              </a:spcBef>
            </a:pPr>
            <a:r>
              <a:rPr lang="en-US" sz="2450" dirty="0">
                <a:solidFill>
                  <a:srgbClr val="000000"/>
                </a:solidFill>
                <a:latin typeface="Arimo"/>
              </a:rPr>
              <a:t>Video Experiencias Docentes en la apropiación del Plan y los Programas de estudio. Educación Secundaria. Disponible en: </a:t>
            </a:r>
            <a:r>
              <a:rPr lang="es-ES" sz="2800" dirty="0">
                <a:hlinkClick r:id="rId13"/>
              </a:rPr>
              <a:t>https://www.youtube.com/watch?v=y6x01dkCe68</a:t>
            </a:r>
            <a:r>
              <a:rPr lang="es-ES" sz="2800" dirty="0"/>
              <a:t> </a:t>
            </a:r>
          </a:p>
          <a:p>
            <a:pPr>
              <a:lnSpc>
                <a:spcPts val="3430"/>
              </a:lnSpc>
              <a:spcBef>
                <a:spcPct val="0"/>
              </a:spcBef>
            </a:pPr>
            <a:r>
              <a:rPr lang="en-US" sz="2450" dirty="0">
                <a:solidFill>
                  <a:srgbClr val="000000"/>
                </a:solidFill>
                <a:latin typeface="Arimo"/>
              </a:rPr>
              <a:t>Calendario Escolar 2024-2025 para la educación preescolar, primaria y secundaria. Disponible en:</a:t>
            </a:r>
            <a:r>
              <a:rPr lang="es-ES" sz="2800" dirty="0">
                <a:hlinkClick r:id="rId14"/>
              </a:rPr>
              <a:t> http://gestion.cte.sep.gob.mx/insumos/docs/2324_s8_CalendarioEscolarBasica.pdf</a:t>
            </a:r>
            <a:r>
              <a:rPr lang="es-ES" sz="2800" dirty="0"/>
              <a:t> </a:t>
            </a:r>
            <a:endParaRPr lang="en-US" sz="2450" dirty="0">
              <a:solidFill>
                <a:srgbClr val="000000"/>
              </a:solidFill>
              <a:latin typeface="Arim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696398" y="1028700"/>
            <a:ext cx="14895204" cy="8229600"/>
          </a:xfrm>
          <a:custGeom>
            <a:avLst/>
            <a:gdLst/>
            <a:ahLst/>
            <a:cxnLst/>
            <a:rect l="l" t="t" r="r" b="b"/>
            <a:pathLst>
              <a:path w="14895204" h="8229600">
                <a:moveTo>
                  <a:pt x="0" y="0"/>
                </a:moveTo>
                <a:lnTo>
                  <a:pt x="14895204" y="0"/>
                </a:lnTo>
                <a:lnTo>
                  <a:pt x="14895204" y="8229600"/>
                </a:lnTo>
                <a:lnTo>
                  <a:pt x="0" y="8229600"/>
                </a:lnTo>
                <a:lnTo>
                  <a:pt x="0" y="0"/>
                </a:lnTo>
                <a:close/>
              </a:path>
            </a:pathLst>
          </a:custGeom>
          <a:blipFill>
            <a:blip r:embed="rId4"/>
            <a:stretch>
              <a:fillRect/>
            </a:stretch>
          </a:blipFill>
        </p:spPr>
      </p:sp>
      <p:sp>
        <p:nvSpPr>
          <p:cNvPr id="4" name="TextBox 4"/>
          <p:cNvSpPr txBox="1"/>
          <p:nvPr/>
        </p:nvSpPr>
        <p:spPr>
          <a:xfrm>
            <a:off x="3546000" y="3310645"/>
            <a:ext cx="11196000" cy="3541884"/>
          </a:xfrm>
          <a:prstGeom prst="rect">
            <a:avLst/>
          </a:prstGeom>
        </p:spPr>
        <p:txBody>
          <a:bodyPr lIns="0" tIns="0" rIns="0" bIns="0" rtlCol="0" anchor="t">
            <a:spAutoFit/>
          </a:bodyPr>
          <a:lstStyle/>
          <a:p>
            <a:pPr algn="ctr">
              <a:lnSpc>
                <a:spcPts val="7050"/>
              </a:lnSpc>
              <a:spcBef>
                <a:spcPct val="0"/>
              </a:spcBef>
            </a:pPr>
            <a:r>
              <a:rPr lang="en-US" sz="5035" dirty="0">
                <a:solidFill>
                  <a:srgbClr val="000000"/>
                </a:solidFill>
                <a:latin typeface="Arimo Bold"/>
              </a:rPr>
              <a:t>Como primera actividad, se les sugiere ver y comentar el video de la</a:t>
            </a:r>
          </a:p>
          <a:p>
            <a:pPr algn="ctr">
              <a:lnSpc>
                <a:spcPts val="7050"/>
              </a:lnSpc>
              <a:spcBef>
                <a:spcPct val="0"/>
              </a:spcBef>
            </a:pPr>
            <a:r>
              <a:rPr lang="en-US" sz="5035" dirty="0">
                <a:solidFill>
                  <a:srgbClr val="000000"/>
                </a:solidFill>
                <a:latin typeface="Arimo Bold"/>
              </a:rPr>
              <a:t>Maestra Leticia Ramírez Amaya, Secretaria de Educación Pública.</a:t>
            </a:r>
          </a:p>
        </p:txBody>
      </p:sp>
      <p:sp>
        <p:nvSpPr>
          <p:cNvPr id="5" name="Freeform 5"/>
          <p:cNvSpPr/>
          <p:nvPr/>
        </p:nvSpPr>
        <p:spPr>
          <a:xfrm rot="703048">
            <a:off x="10069510" y="-786114"/>
            <a:ext cx="7473530" cy="3546530"/>
          </a:xfrm>
          <a:custGeom>
            <a:avLst/>
            <a:gdLst/>
            <a:ahLst/>
            <a:cxnLst/>
            <a:rect l="l" t="t" r="r" b="b"/>
            <a:pathLst>
              <a:path w="7473530" h="3546530">
                <a:moveTo>
                  <a:pt x="0" y="0"/>
                </a:moveTo>
                <a:lnTo>
                  <a:pt x="7473530" y="0"/>
                </a:lnTo>
                <a:lnTo>
                  <a:pt x="7473530" y="3546530"/>
                </a:lnTo>
                <a:lnTo>
                  <a:pt x="0" y="35465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324984" y="6172200"/>
            <a:ext cx="3044952" cy="4114800"/>
          </a:xfrm>
          <a:custGeom>
            <a:avLst/>
            <a:gdLst/>
            <a:ahLst/>
            <a:cxnLst/>
            <a:rect l="l" t="t" r="r" b="b"/>
            <a:pathLst>
              <a:path w="3044952" h="4114800">
                <a:moveTo>
                  <a:pt x="0" y="0"/>
                </a:moveTo>
                <a:lnTo>
                  <a:pt x="3044952" y="0"/>
                </a:lnTo>
                <a:lnTo>
                  <a:pt x="3044952"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8119175" y="2117560"/>
            <a:ext cx="1024825" cy="1024825"/>
          </a:xfrm>
          <a:custGeom>
            <a:avLst/>
            <a:gdLst/>
            <a:ahLst/>
            <a:cxnLst/>
            <a:rect l="l" t="t" r="r" b="b"/>
            <a:pathLst>
              <a:path w="1024825" h="1024825">
                <a:moveTo>
                  <a:pt x="0" y="0"/>
                </a:moveTo>
                <a:lnTo>
                  <a:pt x="1024825" y="0"/>
                </a:lnTo>
                <a:lnTo>
                  <a:pt x="1024825" y="1024825"/>
                </a:lnTo>
                <a:lnTo>
                  <a:pt x="0" y="1024825"/>
                </a:lnTo>
                <a:lnTo>
                  <a:pt x="0" y="0"/>
                </a:lnTo>
                <a:close/>
              </a:path>
            </a:pathLst>
          </a:custGeom>
          <a:blipFill>
            <a:blip r:embed="rId9"/>
            <a:stretch>
              <a:fillRect/>
            </a:stretch>
          </a:blipFill>
        </p:spPr>
      </p:sp>
      <p:sp>
        <p:nvSpPr>
          <p:cNvPr id="8" name="TextBox 8"/>
          <p:cNvSpPr txBox="1"/>
          <p:nvPr/>
        </p:nvSpPr>
        <p:spPr>
          <a:xfrm>
            <a:off x="7603559" y="1834350"/>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1028700" y="4150694"/>
            <a:ext cx="16955376" cy="5061754"/>
            <a:chOff x="0" y="0"/>
            <a:chExt cx="4465613" cy="1333137"/>
          </a:xfrm>
        </p:grpSpPr>
        <p:sp>
          <p:nvSpPr>
            <p:cNvPr id="4" name="Freeform 4"/>
            <p:cNvSpPr/>
            <p:nvPr/>
          </p:nvSpPr>
          <p:spPr>
            <a:xfrm>
              <a:off x="0" y="0"/>
              <a:ext cx="4465613" cy="1333137"/>
            </a:xfrm>
            <a:custGeom>
              <a:avLst/>
              <a:gdLst/>
              <a:ahLst/>
              <a:cxnLst/>
              <a:rect l="l" t="t" r="r" b="b"/>
              <a:pathLst>
                <a:path w="4465613" h="1333137">
                  <a:moveTo>
                    <a:pt x="23287" y="0"/>
                  </a:moveTo>
                  <a:lnTo>
                    <a:pt x="4442327" y="0"/>
                  </a:lnTo>
                  <a:cubicBezTo>
                    <a:pt x="4448502" y="0"/>
                    <a:pt x="4454426" y="2453"/>
                    <a:pt x="4458793" y="6821"/>
                  </a:cubicBezTo>
                  <a:cubicBezTo>
                    <a:pt x="4463160" y="11188"/>
                    <a:pt x="4465613" y="17111"/>
                    <a:pt x="4465613" y="23287"/>
                  </a:cubicBezTo>
                  <a:lnTo>
                    <a:pt x="4465613" y="1309850"/>
                  </a:lnTo>
                  <a:cubicBezTo>
                    <a:pt x="4465613" y="1316026"/>
                    <a:pt x="4463160" y="1321949"/>
                    <a:pt x="4458793" y="1326316"/>
                  </a:cubicBezTo>
                  <a:cubicBezTo>
                    <a:pt x="4454426" y="1330684"/>
                    <a:pt x="4448502" y="1333137"/>
                    <a:pt x="4442327" y="1333137"/>
                  </a:cubicBezTo>
                  <a:lnTo>
                    <a:pt x="23287" y="1333137"/>
                  </a:lnTo>
                  <a:cubicBezTo>
                    <a:pt x="17111" y="1333137"/>
                    <a:pt x="11188" y="1330684"/>
                    <a:pt x="6821" y="1326316"/>
                  </a:cubicBezTo>
                  <a:cubicBezTo>
                    <a:pt x="2453" y="1321949"/>
                    <a:pt x="0" y="1316026"/>
                    <a:pt x="0" y="1309850"/>
                  </a:cubicBezTo>
                  <a:lnTo>
                    <a:pt x="0" y="23287"/>
                  </a:lnTo>
                  <a:cubicBezTo>
                    <a:pt x="0" y="17111"/>
                    <a:pt x="2453" y="11188"/>
                    <a:pt x="6821" y="6821"/>
                  </a:cubicBezTo>
                  <a:cubicBezTo>
                    <a:pt x="11188" y="2453"/>
                    <a:pt x="17111" y="0"/>
                    <a:pt x="23287" y="0"/>
                  </a:cubicBezTo>
                  <a:close/>
                </a:path>
              </a:pathLst>
            </a:custGeom>
            <a:solidFill>
              <a:srgbClr val="F0E729">
                <a:alpha val="16863"/>
              </a:srgbClr>
            </a:solidFill>
            <a:ln w="19050" cap="rnd">
              <a:solidFill>
                <a:srgbClr val="000000">
                  <a:alpha val="16863"/>
                </a:srgbClr>
              </a:solidFill>
              <a:prstDash val="solid"/>
              <a:round/>
            </a:ln>
          </p:spPr>
        </p:sp>
        <p:sp>
          <p:nvSpPr>
            <p:cNvPr id="5" name="TextBox 5"/>
            <p:cNvSpPr txBox="1"/>
            <p:nvPr/>
          </p:nvSpPr>
          <p:spPr>
            <a:xfrm>
              <a:off x="0" y="-47625"/>
              <a:ext cx="4465613" cy="1380762"/>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028700" y="690591"/>
            <a:ext cx="15731428" cy="3138273"/>
          </a:xfrm>
          <a:prstGeom prst="rect">
            <a:avLst/>
          </a:prstGeom>
        </p:spPr>
        <p:txBody>
          <a:bodyPr lIns="0" tIns="0" rIns="0" bIns="0" rtlCol="0" anchor="t">
            <a:spAutoFit/>
          </a:bodyPr>
          <a:lstStyle/>
          <a:p>
            <a:pPr algn="l">
              <a:lnSpc>
                <a:spcPts val="6213"/>
              </a:lnSpc>
              <a:spcBef>
                <a:spcPct val="0"/>
              </a:spcBef>
            </a:pPr>
            <a:r>
              <a:rPr lang="en-US" sz="4438" dirty="0">
                <a:solidFill>
                  <a:srgbClr val="000000"/>
                </a:solidFill>
                <a:latin typeface="Arimo Bold"/>
              </a:rPr>
              <a:t>1. El Programa analítico, la integración curricular, el trabajo por proyectos y la nueva familia de Libros de Texto Gratuitos: el tramado pedagógico de la Nueva Escuela Mexicana. Valoración de avances.</a:t>
            </a:r>
          </a:p>
        </p:txBody>
      </p:sp>
      <p:grpSp>
        <p:nvGrpSpPr>
          <p:cNvPr id="7" name="Group 7"/>
          <p:cNvGrpSpPr/>
          <p:nvPr/>
        </p:nvGrpSpPr>
        <p:grpSpPr>
          <a:xfrm>
            <a:off x="560928" y="569885"/>
            <a:ext cx="15044696" cy="3403428"/>
            <a:chOff x="0" y="0"/>
            <a:chExt cx="3962389" cy="896376"/>
          </a:xfrm>
        </p:grpSpPr>
        <p:sp>
          <p:nvSpPr>
            <p:cNvPr id="8" name="Freeform 8"/>
            <p:cNvSpPr/>
            <p:nvPr/>
          </p:nvSpPr>
          <p:spPr>
            <a:xfrm>
              <a:off x="0" y="0"/>
              <a:ext cx="3962389" cy="896376"/>
            </a:xfrm>
            <a:custGeom>
              <a:avLst/>
              <a:gdLst/>
              <a:ahLst/>
              <a:cxnLst/>
              <a:rect l="l" t="t" r="r" b="b"/>
              <a:pathLst>
                <a:path w="3962389" h="896376">
                  <a:moveTo>
                    <a:pt x="26244" y="0"/>
                  </a:moveTo>
                  <a:lnTo>
                    <a:pt x="3936145" y="0"/>
                  </a:lnTo>
                  <a:cubicBezTo>
                    <a:pt x="3943105" y="0"/>
                    <a:pt x="3949781" y="2765"/>
                    <a:pt x="3954702" y="7687"/>
                  </a:cubicBezTo>
                  <a:cubicBezTo>
                    <a:pt x="3959624" y="12609"/>
                    <a:pt x="3962389" y="19284"/>
                    <a:pt x="3962389" y="26244"/>
                  </a:cubicBezTo>
                  <a:lnTo>
                    <a:pt x="3962389" y="870132"/>
                  </a:lnTo>
                  <a:cubicBezTo>
                    <a:pt x="3962389" y="877092"/>
                    <a:pt x="3959624" y="883768"/>
                    <a:pt x="3954702" y="888689"/>
                  </a:cubicBezTo>
                  <a:cubicBezTo>
                    <a:pt x="3949781" y="893611"/>
                    <a:pt x="3943105" y="896376"/>
                    <a:pt x="3936145" y="896376"/>
                  </a:cubicBezTo>
                  <a:lnTo>
                    <a:pt x="26244" y="896376"/>
                  </a:lnTo>
                  <a:cubicBezTo>
                    <a:pt x="11750" y="896376"/>
                    <a:pt x="0" y="884626"/>
                    <a:pt x="0" y="870132"/>
                  </a:cubicBezTo>
                  <a:lnTo>
                    <a:pt x="0" y="26244"/>
                  </a:lnTo>
                  <a:cubicBezTo>
                    <a:pt x="0" y="19284"/>
                    <a:pt x="2765" y="12609"/>
                    <a:pt x="7687" y="7687"/>
                  </a:cubicBezTo>
                  <a:cubicBezTo>
                    <a:pt x="12609" y="2765"/>
                    <a:pt x="19284" y="0"/>
                    <a:pt x="26244" y="0"/>
                  </a:cubicBezTo>
                  <a:close/>
                </a:path>
              </a:pathLst>
            </a:custGeom>
            <a:solidFill>
              <a:srgbClr val="B1E3F8">
                <a:alpha val="16863"/>
              </a:srgbClr>
            </a:solidFill>
            <a:ln w="19050" cap="rnd">
              <a:solidFill>
                <a:srgbClr val="000000">
                  <a:alpha val="16863"/>
                </a:srgbClr>
              </a:solidFill>
              <a:prstDash val="solid"/>
              <a:round/>
            </a:ln>
          </p:spPr>
        </p:sp>
        <p:sp>
          <p:nvSpPr>
            <p:cNvPr id="9" name="TextBox 9"/>
            <p:cNvSpPr txBox="1"/>
            <p:nvPr/>
          </p:nvSpPr>
          <p:spPr>
            <a:xfrm>
              <a:off x="0" y="-47625"/>
              <a:ext cx="3962389" cy="944001"/>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a:off x="15890366" y="620576"/>
            <a:ext cx="1801627" cy="2335984"/>
          </a:xfrm>
          <a:custGeom>
            <a:avLst/>
            <a:gdLst/>
            <a:ahLst/>
            <a:cxnLst/>
            <a:rect l="l" t="t" r="r" b="b"/>
            <a:pathLst>
              <a:path w="1801627" h="2335984">
                <a:moveTo>
                  <a:pt x="0" y="0"/>
                </a:moveTo>
                <a:lnTo>
                  <a:pt x="1801627" y="0"/>
                </a:lnTo>
                <a:lnTo>
                  <a:pt x="1801627" y="2335984"/>
                </a:lnTo>
                <a:lnTo>
                  <a:pt x="0" y="2335984"/>
                </a:lnTo>
                <a:lnTo>
                  <a:pt x="0" y="0"/>
                </a:lnTo>
                <a:close/>
              </a:path>
            </a:pathLst>
          </a:custGeom>
          <a:blipFill>
            <a:blip r:embed="rId4"/>
            <a:stretch>
              <a:fillRect/>
            </a:stretch>
          </a:blipFill>
        </p:spPr>
      </p:sp>
      <p:sp>
        <p:nvSpPr>
          <p:cNvPr id="11" name="Freeform 11"/>
          <p:cNvSpPr/>
          <p:nvPr/>
        </p:nvSpPr>
        <p:spPr>
          <a:xfrm flipH="1">
            <a:off x="0" y="8226646"/>
            <a:ext cx="1621644" cy="1971604"/>
          </a:xfrm>
          <a:custGeom>
            <a:avLst/>
            <a:gdLst/>
            <a:ahLst/>
            <a:cxnLst/>
            <a:rect l="l" t="t" r="r" b="b"/>
            <a:pathLst>
              <a:path w="1621644" h="1971604">
                <a:moveTo>
                  <a:pt x="1621644" y="0"/>
                </a:moveTo>
                <a:lnTo>
                  <a:pt x="0" y="0"/>
                </a:lnTo>
                <a:lnTo>
                  <a:pt x="0" y="1971604"/>
                </a:lnTo>
                <a:lnTo>
                  <a:pt x="1621644" y="1971604"/>
                </a:lnTo>
                <a:lnTo>
                  <a:pt x="1621644" y="0"/>
                </a:lnTo>
                <a:close/>
              </a:path>
            </a:pathLst>
          </a:custGeom>
          <a:blipFill>
            <a:blip r:embed="rId5"/>
            <a:stretch>
              <a:fillRect/>
            </a:stretch>
          </a:blipFill>
        </p:spPr>
      </p:sp>
      <p:sp>
        <p:nvSpPr>
          <p:cNvPr id="12" name="Freeform 12"/>
          <p:cNvSpPr/>
          <p:nvPr/>
        </p:nvSpPr>
        <p:spPr>
          <a:xfrm rot="-1910176">
            <a:off x="172123" y="287185"/>
            <a:ext cx="1277399" cy="661054"/>
          </a:xfrm>
          <a:custGeom>
            <a:avLst/>
            <a:gdLst/>
            <a:ahLst/>
            <a:cxnLst/>
            <a:rect l="l" t="t" r="r" b="b"/>
            <a:pathLst>
              <a:path w="1277399" h="661054">
                <a:moveTo>
                  <a:pt x="0" y="0"/>
                </a:moveTo>
                <a:lnTo>
                  <a:pt x="1277399" y="0"/>
                </a:lnTo>
                <a:lnTo>
                  <a:pt x="1277399" y="661054"/>
                </a:lnTo>
                <a:lnTo>
                  <a:pt x="0" y="6610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TextBox 13"/>
          <p:cNvSpPr txBox="1"/>
          <p:nvPr/>
        </p:nvSpPr>
        <p:spPr>
          <a:xfrm>
            <a:off x="1645197" y="4444590"/>
            <a:ext cx="16243102" cy="4378711"/>
          </a:xfrm>
          <a:prstGeom prst="rect">
            <a:avLst/>
          </a:prstGeom>
        </p:spPr>
        <p:txBody>
          <a:bodyPr lIns="0" tIns="0" rIns="0" bIns="0" rtlCol="0" anchor="t">
            <a:spAutoFit/>
          </a:bodyPr>
          <a:lstStyle/>
          <a:p>
            <a:pPr algn="l">
              <a:lnSpc>
                <a:spcPts val="5777"/>
              </a:lnSpc>
              <a:spcBef>
                <a:spcPct val="0"/>
              </a:spcBef>
            </a:pPr>
            <a:r>
              <a:rPr lang="en-US" sz="4127" dirty="0">
                <a:solidFill>
                  <a:srgbClr val="000000"/>
                </a:solidFill>
                <a:latin typeface="Arimo"/>
              </a:rPr>
              <a:t>En el Plan de Estudio 2022 la deliberación de las maestras y los</a:t>
            </a:r>
          </a:p>
          <a:p>
            <a:pPr algn="l">
              <a:lnSpc>
                <a:spcPts val="5777"/>
              </a:lnSpc>
              <a:spcBef>
                <a:spcPct val="0"/>
              </a:spcBef>
            </a:pPr>
            <a:r>
              <a:rPr lang="en-US" sz="4127" dirty="0">
                <a:solidFill>
                  <a:srgbClr val="000000"/>
                </a:solidFill>
                <a:latin typeface="Arimo"/>
              </a:rPr>
              <a:t>maestros es una constante; el Programa sintético constituye el punto</a:t>
            </a:r>
          </a:p>
          <a:p>
            <a:pPr algn="l">
              <a:lnSpc>
                <a:spcPts val="5777"/>
              </a:lnSpc>
              <a:spcBef>
                <a:spcPct val="0"/>
              </a:spcBef>
            </a:pPr>
            <a:r>
              <a:rPr lang="en-US" sz="4127" dirty="0">
                <a:solidFill>
                  <a:srgbClr val="000000"/>
                </a:solidFill>
                <a:latin typeface="Arimo"/>
              </a:rPr>
              <a:t>de partida desde el cual cada colectivo docente toma decisiones para</a:t>
            </a:r>
          </a:p>
          <a:p>
            <a:pPr algn="l">
              <a:lnSpc>
                <a:spcPts val="5777"/>
              </a:lnSpc>
              <a:spcBef>
                <a:spcPct val="0"/>
              </a:spcBef>
            </a:pPr>
            <a:r>
              <a:rPr lang="en-US" sz="4127" dirty="0">
                <a:solidFill>
                  <a:srgbClr val="000000"/>
                </a:solidFill>
                <a:latin typeface="Arimo"/>
              </a:rPr>
              <a:t>el diseño de los Programas analíticos, en los que identifican temas o</a:t>
            </a:r>
          </a:p>
          <a:p>
            <a:pPr algn="l">
              <a:lnSpc>
                <a:spcPts val="5777"/>
              </a:lnSpc>
              <a:spcBef>
                <a:spcPct val="0"/>
              </a:spcBef>
            </a:pPr>
            <a:r>
              <a:rPr lang="en-US" sz="4127" dirty="0">
                <a:solidFill>
                  <a:srgbClr val="000000"/>
                </a:solidFill>
                <a:latin typeface="Arimo"/>
              </a:rPr>
              <a:t>problemas de la realidad que servirán para organizar los contenidos y</a:t>
            </a:r>
          </a:p>
          <a:p>
            <a:pPr algn="l">
              <a:lnSpc>
                <a:spcPts val="5777"/>
              </a:lnSpc>
              <a:spcBef>
                <a:spcPct val="0"/>
              </a:spcBef>
            </a:pPr>
            <a:r>
              <a:rPr lang="en-US" sz="4127" dirty="0">
                <a:solidFill>
                  <a:srgbClr val="000000"/>
                </a:solidFill>
                <a:latin typeface="Arimo"/>
              </a:rPr>
              <a:t>dar sentido a lo que se aprende a partir de los ejes articuladores.</a:t>
            </a:r>
          </a:p>
        </p:txBody>
      </p:sp>
      <p:sp>
        <p:nvSpPr>
          <p:cNvPr id="14" name="Freeform 14"/>
          <p:cNvSpPr/>
          <p:nvPr/>
        </p:nvSpPr>
        <p:spPr>
          <a:xfrm rot="867888">
            <a:off x="13992426" y="8803842"/>
            <a:ext cx="3094652" cy="1771688"/>
          </a:xfrm>
          <a:custGeom>
            <a:avLst/>
            <a:gdLst/>
            <a:ahLst/>
            <a:cxnLst/>
            <a:rect l="l" t="t" r="r" b="b"/>
            <a:pathLst>
              <a:path w="3094652" h="1771688">
                <a:moveTo>
                  <a:pt x="0" y="0"/>
                </a:moveTo>
                <a:lnTo>
                  <a:pt x="3094651" y="0"/>
                </a:lnTo>
                <a:lnTo>
                  <a:pt x="3094651" y="1771688"/>
                </a:lnTo>
                <a:lnTo>
                  <a:pt x="0" y="1771688"/>
                </a:lnTo>
                <a:lnTo>
                  <a:pt x="0" y="0"/>
                </a:lnTo>
                <a:close/>
              </a:path>
            </a:pathLst>
          </a:custGeom>
          <a:blipFill>
            <a:blip r:embed="rId8"/>
            <a:stretch>
              <a:fillRect/>
            </a:stretch>
          </a:blipFill>
        </p:spPr>
      </p:sp>
      <p:sp>
        <p:nvSpPr>
          <p:cNvPr id="15" name="Freeform 15"/>
          <p:cNvSpPr/>
          <p:nvPr/>
        </p:nvSpPr>
        <p:spPr>
          <a:xfrm>
            <a:off x="15890366" y="3041214"/>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9"/>
            <a:stretch>
              <a:fillRect/>
            </a:stretch>
          </a:blipFill>
        </p:spPr>
      </p:sp>
      <p:sp>
        <p:nvSpPr>
          <p:cNvPr id="16" name="TextBox 16"/>
          <p:cNvSpPr txBox="1"/>
          <p:nvPr/>
        </p:nvSpPr>
        <p:spPr>
          <a:xfrm>
            <a:off x="15374750" y="3824362"/>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2807665" y="4439245"/>
            <a:ext cx="5480335" cy="6014085"/>
          </a:xfrm>
          <a:custGeom>
            <a:avLst/>
            <a:gdLst/>
            <a:ahLst/>
            <a:cxnLst/>
            <a:rect l="l" t="t" r="r" b="b"/>
            <a:pathLst>
              <a:path w="5480335" h="6014085">
                <a:moveTo>
                  <a:pt x="0" y="0"/>
                </a:moveTo>
                <a:lnTo>
                  <a:pt x="5480335" y="0"/>
                </a:lnTo>
                <a:lnTo>
                  <a:pt x="5480335" y="6014085"/>
                </a:lnTo>
                <a:lnTo>
                  <a:pt x="0" y="6014085"/>
                </a:lnTo>
                <a:lnTo>
                  <a:pt x="0" y="0"/>
                </a:lnTo>
                <a:close/>
              </a:path>
            </a:pathLst>
          </a:custGeom>
          <a:blipFill>
            <a:blip r:embed="rId4"/>
            <a:stretch>
              <a:fillRect/>
            </a:stretch>
          </a:blipFill>
        </p:spPr>
      </p:sp>
      <p:sp>
        <p:nvSpPr>
          <p:cNvPr id="4" name="Freeform 4"/>
          <p:cNvSpPr/>
          <p:nvPr/>
        </p:nvSpPr>
        <p:spPr>
          <a:xfrm>
            <a:off x="322066" y="258638"/>
            <a:ext cx="13346736" cy="2669347"/>
          </a:xfrm>
          <a:custGeom>
            <a:avLst/>
            <a:gdLst/>
            <a:ahLst/>
            <a:cxnLst/>
            <a:rect l="l" t="t" r="r" b="b"/>
            <a:pathLst>
              <a:path w="13346736" h="2669347">
                <a:moveTo>
                  <a:pt x="0" y="0"/>
                </a:moveTo>
                <a:lnTo>
                  <a:pt x="13346737" y="0"/>
                </a:lnTo>
                <a:lnTo>
                  <a:pt x="13346737" y="2669347"/>
                </a:lnTo>
                <a:lnTo>
                  <a:pt x="0" y="266934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3446033" y="2183508"/>
            <a:ext cx="11395935" cy="8103492"/>
          </a:xfrm>
          <a:custGeom>
            <a:avLst/>
            <a:gdLst/>
            <a:ahLst/>
            <a:cxnLst/>
            <a:rect l="l" t="t" r="r" b="b"/>
            <a:pathLst>
              <a:path w="11395935" h="8103492">
                <a:moveTo>
                  <a:pt x="0" y="0"/>
                </a:moveTo>
                <a:lnTo>
                  <a:pt x="11395934" y="0"/>
                </a:lnTo>
                <a:lnTo>
                  <a:pt x="11395934" y="8103492"/>
                </a:lnTo>
                <a:lnTo>
                  <a:pt x="0" y="8103492"/>
                </a:lnTo>
                <a:lnTo>
                  <a:pt x="0" y="0"/>
                </a:lnTo>
                <a:close/>
              </a:path>
            </a:pathLst>
          </a:custGeom>
          <a:blipFill>
            <a:blip r:embed="rId7"/>
            <a:stretch>
              <a:fillRect/>
            </a:stretch>
          </a:blipFill>
        </p:spPr>
      </p:sp>
      <p:sp>
        <p:nvSpPr>
          <p:cNvPr id="6" name="Freeform 6"/>
          <p:cNvSpPr/>
          <p:nvPr/>
        </p:nvSpPr>
        <p:spPr>
          <a:xfrm>
            <a:off x="15040283" y="398205"/>
            <a:ext cx="2920741" cy="1785303"/>
          </a:xfrm>
          <a:custGeom>
            <a:avLst/>
            <a:gdLst/>
            <a:ahLst/>
            <a:cxnLst/>
            <a:rect l="l" t="t" r="r" b="b"/>
            <a:pathLst>
              <a:path w="2920741" h="1785303">
                <a:moveTo>
                  <a:pt x="0" y="0"/>
                </a:moveTo>
                <a:lnTo>
                  <a:pt x="2920741" y="0"/>
                </a:lnTo>
                <a:lnTo>
                  <a:pt x="2920741" y="1785303"/>
                </a:lnTo>
                <a:lnTo>
                  <a:pt x="0" y="178530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Freeform 7"/>
          <p:cNvSpPr/>
          <p:nvPr/>
        </p:nvSpPr>
        <p:spPr>
          <a:xfrm>
            <a:off x="538062" y="7055722"/>
            <a:ext cx="2706755" cy="3062807"/>
          </a:xfrm>
          <a:custGeom>
            <a:avLst/>
            <a:gdLst/>
            <a:ahLst/>
            <a:cxnLst/>
            <a:rect l="l" t="t" r="r" b="b"/>
            <a:pathLst>
              <a:path w="2706755" h="3062807">
                <a:moveTo>
                  <a:pt x="0" y="0"/>
                </a:moveTo>
                <a:lnTo>
                  <a:pt x="2706755" y="0"/>
                </a:lnTo>
                <a:lnTo>
                  <a:pt x="2706755" y="3062807"/>
                </a:lnTo>
                <a:lnTo>
                  <a:pt x="0" y="306280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TextBox 8"/>
          <p:cNvSpPr txBox="1"/>
          <p:nvPr/>
        </p:nvSpPr>
        <p:spPr>
          <a:xfrm>
            <a:off x="739277" y="569260"/>
            <a:ext cx="13795978" cy="1358156"/>
          </a:xfrm>
          <a:prstGeom prst="rect">
            <a:avLst/>
          </a:prstGeom>
        </p:spPr>
        <p:txBody>
          <a:bodyPr lIns="0" tIns="0" rIns="0" bIns="0" rtlCol="0" anchor="t">
            <a:spAutoFit/>
          </a:bodyPr>
          <a:lstStyle/>
          <a:p>
            <a:pPr algn="l">
              <a:lnSpc>
                <a:spcPts val="5252"/>
              </a:lnSpc>
            </a:pPr>
            <a:r>
              <a:rPr lang="en-US" sz="4413" dirty="0">
                <a:solidFill>
                  <a:srgbClr val="000000"/>
                </a:solidFill>
                <a:latin typeface="Arimo Bold"/>
              </a:rPr>
              <a:t>Recuerden que el Programa analítico contiene los siguientes elementos:</a:t>
            </a:r>
          </a:p>
        </p:txBody>
      </p:sp>
      <p:sp>
        <p:nvSpPr>
          <p:cNvPr id="9" name="Freeform 9"/>
          <p:cNvSpPr/>
          <p:nvPr/>
        </p:nvSpPr>
        <p:spPr>
          <a:xfrm>
            <a:off x="16234475" y="244414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12"/>
            <a:stretch>
              <a:fillRect/>
            </a:stretch>
          </a:blipFill>
        </p:spPr>
      </p:sp>
      <p:sp>
        <p:nvSpPr>
          <p:cNvPr id="10" name="TextBox 10"/>
          <p:cNvSpPr txBox="1"/>
          <p:nvPr/>
        </p:nvSpPr>
        <p:spPr>
          <a:xfrm>
            <a:off x="15718859" y="3421348"/>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55656" y="-557786"/>
            <a:ext cx="16230600" cy="6573393"/>
          </a:xfrm>
          <a:custGeom>
            <a:avLst/>
            <a:gdLst/>
            <a:ahLst/>
            <a:cxnLst/>
            <a:rect l="l" t="t" r="r" b="b"/>
            <a:pathLst>
              <a:path w="16230600" h="6573393">
                <a:moveTo>
                  <a:pt x="0" y="0"/>
                </a:moveTo>
                <a:lnTo>
                  <a:pt x="16230600" y="0"/>
                </a:lnTo>
                <a:lnTo>
                  <a:pt x="16230600" y="6573393"/>
                </a:lnTo>
                <a:lnTo>
                  <a:pt x="0" y="6573393"/>
                </a:lnTo>
                <a:lnTo>
                  <a:pt x="0" y="0"/>
                </a:lnTo>
                <a:close/>
              </a:path>
            </a:pathLst>
          </a:custGeom>
          <a:blipFill>
            <a:blip r:embed="rId2">
              <a:alphaModFix amt="6000"/>
            </a:blip>
            <a:stretch>
              <a:fillRect/>
            </a:stretch>
          </a:blipFill>
        </p:spPr>
      </p:sp>
      <p:sp>
        <p:nvSpPr>
          <p:cNvPr id="3" name="Freeform 3"/>
          <p:cNvSpPr/>
          <p:nvPr/>
        </p:nvSpPr>
        <p:spPr>
          <a:xfrm>
            <a:off x="-1658630" y="3310131"/>
            <a:ext cx="3652988" cy="7127781"/>
          </a:xfrm>
          <a:custGeom>
            <a:avLst/>
            <a:gdLst/>
            <a:ahLst/>
            <a:cxnLst/>
            <a:rect l="l" t="t" r="r" b="b"/>
            <a:pathLst>
              <a:path w="3652988" h="7127781">
                <a:moveTo>
                  <a:pt x="0" y="0"/>
                </a:moveTo>
                <a:lnTo>
                  <a:pt x="3652987" y="0"/>
                </a:lnTo>
                <a:lnTo>
                  <a:pt x="3652987" y="7127781"/>
                </a:lnTo>
                <a:lnTo>
                  <a:pt x="0" y="7127781"/>
                </a:lnTo>
                <a:lnTo>
                  <a:pt x="0" y="0"/>
                </a:lnTo>
                <a:close/>
              </a:path>
            </a:pathLst>
          </a:custGeom>
          <a:blipFill>
            <a:blip r:embed="rId3"/>
            <a:stretch>
              <a:fillRect/>
            </a:stretch>
          </a:blipFill>
        </p:spPr>
      </p:sp>
      <p:sp>
        <p:nvSpPr>
          <p:cNvPr id="4" name="Freeform 4"/>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1028700" y="1622689"/>
            <a:ext cx="15657556" cy="6395625"/>
            <a:chOff x="0" y="0"/>
            <a:chExt cx="4123801" cy="1684444"/>
          </a:xfrm>
        </p:grpSpPr>
        <p:sp>
          <p:nvSpPr>
            <p:cNvPr id="6" name="Freeform 6"/>
            <p:cNvSpPr/>
            <p:nvPr/>
          </p:nvSpPr>
          <p:spPr>
            <a:xfrm>
              <a:off x="0" y="0"/>
              <a:ext cx="4123801" cy="1684444"/>
            </a:xfrm>
            <a:custGeom>
              <a:avLst/>
              <a:gdLst/>
              <a:ahLst/>
              <a:cxnLst/>
              <a:rect l="l" t="t" r="r" b="b"/>
              <a:pathLst>
                <a:path w="4123801" h="1684444">
                  <a:moveTo>
                    <a:pt x="25217" y="0"/>
                  </a:moveTo>
                  <a:lnTo>
                    <a:pt x="4098584" y="0"/>
                  </a:lnTo>
                  <a:cubicBezTo>
                    <a:pt x="4105272" y="0"/>
                    <a:pt x="4111685" y="2657"/>
                    <a:pt x="4116415" y="7386"/>
                  </a:cubicBezTo>
                  <a:cubicBezTo>
                    <a:pt x="4121144" y="12115"/>
                    <a:pt x="4123801" y="18529"/>
                    <a:pt x="4123801" y="25217"/>
                  </a:cubicBezTo>
                  <a:lnTo>
                    <a:pt x="4123801" y="1659227"/>
                  </a:lnTo>
                  <a:cubicBezTo>
                    <a:pt x="4123801" y="1665915"/>
                    <a:pt x="4121144" y="1672330"/>
                    <a:pt x="4116415" y="1677058"/>
                  </a:cubicBezTo>
                  <a:cubicBezTo>
                    <a:pt x="4111685" y="1681788"/>
                    <a:pt x="4105272" y="1684444"/>
                    <a:pt x="4098584" y="1684444"/>
                  </a:cubicBezTo>
                  <a:lnTo>
                    <a:pt x="25217" y="1684444"/>
                  </a:lnTo>
                  <a:cubicBezTo>
                    <a:pt x="18529" y="1684444"/>
                    <a:pt x="12115" y="1681788"/>
                    <a:pt x="7386" y="1677058"/>
                  </a:cubicBezTo>
                  <a:cubicBezTo>
                    <a:pt x="2657" y="1672330"/>
                    <a:pt x="0" y="1665915"/>
                    <a:pt x="0" y="1659227"/>
                  </a:cubicBezTo>
                  <a:lnTo>
                    <a:pt x="0" y="25217"/>
                  </a:lnTo>
                  <a:cubicBezTo>
                    <a:pt x="0" y="18529"/>
                    <a:pt x="2657" y="12115"/>
                    <a:pt x="7386" y="7386"/>
                  </a:cubicBezTo>
                  <a:cubicBezTo>
                    <a:pt x="12115" y="2657"/>
                    <a:pt x="18529" y="0"/>
                    <a:pt x="25217" y="0"/>
                  </a:cubicBezTo>
                  <a:close/>
                </a:path>
              </a:pathLst>
            </a:custGeom>
            <a:solidFill>
              <a:srgbClr val="F0E729">
                <a:alpha val="16863"/>
              </a:srgbClr>
            </a:solidFill>
            <a:ln w="19050" cap="rnd">
              <a:solidFill>
                <a:srgbClr val="000000">
                  <a:alpha val="16863"/>
                </a:srgbClr>
              </a:solidFill>
              <a:prstDash val="solid"/>
              <a:round/>
            </a:ln>
          </p:spPr>
        </p:sp>
        <p:sp>
          <p:nvSpPr>
            <p:cNvPr id="7" name="TextBox 7"/>
            <p:cNvSpPr txBox="1"/>
            <p:nvPr/>
          </p:nvSpPr>
          <p:spPr>
            <a:xfrm>
              <a:off x="0" y="-47625"/>
              <a:ext cx="4123801" cy="1732069"/>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14348630" y="6206058"/>
            <a:ext cx="3939370" cy="3890128"/>
          </a:xfrm>
          <a:custGeom>
            <a:avLst/>
            <a:gdLst/>
            <a:ahLst/>
            <a:cxnLst/>
            <a:rect l="l" t="t" r="r" b="b"/>
            <a:pathLst>
              <a:path w="3939370" h="3890128">
                <a:moveTo>
                  <a:pt x="0" y="0"/>
                </a:moveTo>
                <a:lnTo>
                  <a:pt x="3939370" y="0"/>
                </a:lnTo>
                <a:lnTo>
                  <a:pt x="3939370" y="3890128"/>
                </a:lnTo>
                <a:lnTo>
                  <a:pt x="0" y="3890128"/>
                </a:lnTo>
                <a:lnTo>
                  <a:pt x="0" y="0"/>
                </a:lnTo>
                <a:close/>
              </a:path>
            </a:pathLst>
          </a:custGeom>
          <a:blipFill>
            <a:blip r:embed="rId6"/>
            <a:stretch>
              <a:fillRect/>
            </a:stretch>
          </a:blipFill>
        </p:spPr>
      </p:sp>
      <p:sp>
        <p:nvSpPr>
          <p:cNvPr id="9" name="TextBox 9"/>
          <p:cNvSpPr txBox="1"/>
          <p:nvPr/>
        </p:nvSpPr>
        <p:spPr>
          <a:xfrm>
            <a:off x="1488981" y="1752286"/>
            <a:ext cx="14779103" cy="5991307"/>
          </a:xfrm>
          <a:prstGeom prst="rect">
            <a:avLst/>
          </a:prstGeom>
        </p:spPr>
        <p:txBody>
          <a:bodyPr lIns="0" tIns="0" rIns="0" bIns="0" rtlCol="0" anchor="t">
            <a:spAutoFit/>
          </a:bodyPr>
          <a:lstStyle/>
          <a:p>
            <a:pPr algn="l">
              <a:lnSpc>
                <a:spcPts val="6820"/>
              </a:lnSpc>
              <a:spcBef>
                <a:spcPct val="0"/>
              </a:spcBef>
            </a:pPr>
            <a:r>
              <a:rPr lang="en-US" sz="4871" dirty="0">
                <a:solidFill>
                  <a:srgbClr val="000000"/>
                </a:solidFill>
                <a:latin typeface="Arimo Bold"/>
              </a:rPr>
              <a:t>Es necesario reiterar que la integración curricular es uno de los cuatro elementos que articula de principio a fin la estructura del Plan de Estudio 2022 y que se expresa en los campos formativos y en los ejes articuladores, los cuales establecen los contenidos fundamentales de estudio previstos en la Ley General de Educación.</a:t>
            </a:r>
          </a:p>
        </p:txBody>
      </p:sp>
      <p:sp>
        <p:nvSpPr>
          <p:cNvPr id="10" name="Freeform 10"/>
          <p:cNvSpPr/>
          <p:nvPr/>
        </p:nvSpPr>
        <p:spPr>
          <a:xfrm>
            <a:off x="16173843" y="516287"/>
            <a:ext cx="1024825" cy="1024825"/>
          </a:xfrm>
          <a:custGeom>
            <a:avLst/>
            <a:gdLst/>
            <a:ahLst/>
            <a:cxnLst/>
            <a:rect l="l" t="t" r="r" b="b"/>
            <a:pathLst>
              <a:path w="1024825" h="1024825">
                <a:moveTo>
                  <a:pt x="0" y="0"/>
                </a:moveTo>
                <a:lnTo>
                  <a:pt x="1024825" y="0"/>
                </a:lnTo>
                <a:lnTo>
                  <a:pt x="1024825" y="1024826"/>
                </a:lnTo>
                <a:lnTo>
                  <a:pt x="0" y="1024826"/>
                </a:lnTo>
                <a:lnTo>
                  <a:pt x="0" y="0"/>
                </a:lnTo>
                <a:close/>
              </a:path>
            </a:pathLst>
          </a:custGeom>
          <a:blipFill>
            <a:blip r:embed="rId7"/>
            <a:stretch>
              <a:fillRect/>
            </a:stretch>
          </a:blipFill>
        </p:spPr>
      </p:sp>
      <p:sp>
        <p:nvSpPr>
          <p:cNvPr id="11" name="TextBox 11"/>
          <p:cNvSpPr txBox="1"/>
          <p:nvPr/>
        </p:nvSpPr>
        <p:spPr>
          <a:xfrm>
            <a:off x="14212027" y="1339479"/>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0" y="2956560"/>
            <a:ext cx="18288000" cy="7330440"/>
          </a:xfrm>
          <a:custGeom>
            <a:avLst/>
            <a:gdLst/>
            <a:ahLst/>
            <a:cxnLst/>
            <a:rect l="l" t="t" r="r" b="b"/>
            <a:pathLst>
              <a:path w="18288000" h="7330440">
                <a:moveTo>
                  <a:pt x="0" y="0"/>
                </a:moveTo>
                <a:lnTo>
                  <a:pt x="18288000" y="0"/>
                </a:lnTo>
                <a:lnTo>
                  <a:pt x="18288000" y="7330440"/>
                </a:lnTo>
                <a:lnTo>
                  <a:pt x="0" y="73304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a:off x="367420" y="-2103306"/>
            <a:ext cx="16183775" cy="11475906"/>
            <a:chOff x="0" y="-47625"/>
            <a:chExt cx="4262394" cy="3022461"/>
          </a:xfrm>
        </p:grpSpPr>
        <p:sp>
          <p:nvSpPr>
            <p:cNvPr id="6" name="Freeform 6"/>
            <p:cNvSpPr/>
            <p:nvPr/>
          </p:nvSpPr>
          <p:spPr>
            <a:xfrm>
              <a:off x="7946" y="711815"/>
              <a:ext cx="4254448" cy="2263021"/>
            </a:xfrm>
            <a:custGeom>
              <a:avLst/>
              <a:gdLst/>
              <a:ahLst/>
              <a:cxnLst/>
              <a:rect l="l" t="t" r="r" b="b"/>
              <a:pathLst>
                <a:path w="4254448" h="2263021">
                  <a:moveTo>
                    <a:pt x="24443" y="0"/>
                  </a:moveTo>
                  <a:lnTo>
                    <a:pt x="4230006" y="0"/>
                  </a:lnTo>
                  <a:cubicBezTo>
                    <a:pt x="4243505" y="0"/>
                    <a:pt x="4254448" y="10943"/>
                    <a:pt x="4254448" y="24443"/>
                  </a:cubicBezTo>
                  <a:lnTo>
                    <a:pt x="4254448" y="2238578"/>
                  </a:lnTo>
                  <a:cubicBezTo>
                    <a:pt x="4254448" y="2252078"/>
                    <a:pt x="4243505" y="2263021"/>
                    <a:pt x="4230006" y="2263021"/>
                  </a:cubicBezTo>
                  <a:lnTo>
                    <a:pt x="24443" y="2263021"/>
                  </a:lnTo>
                  <a:cubicBezTo>
                    <a:pt x="17960" y="2263021"/>
                    <a:pt x="11743" y="2260446"/>
                    <a:pt x="7159" y="2255862"/>
                  </a:cubicBezTo>
                  <a:cubicBezTo>
                    <a:pt x="2575" y="2251278"/>
                    <a:pt x="0" y="2245061"/>
                    <a:pt x="0" y="2238578"/>
                  </a:cubicBezTo>
                  <a:lnTo>
                    <a:pt x="0" y="24443"/>
                  </a:lnTo>
                  <a:cubicBezTo>
                    <a:pt x="0" y="10943"/>
                    <a:pt x="10943" y="0"/>
                    <a:pt x="24443" y="0"/>
                  </a:cubicBezTo>
                  <a:close/>
                </a:path>
              </a:pathLst>
            </a:custGeom>
            <a:solidFill>
              <a:srgbClr val="F0E729">
                <a:alpha val="16863"/>
              </a:srgbClr>
            </a:solidFill>
            <a:ln w="19050" cap="rnd">
              <a:solidFill>
                <a:srgbClr val="000000">
                  <a:alpha val="16863"/>
                </a:srgbClr>
              </a:solidFill>
              <a:prstDash val="solid"/>
              <a:round/>
            </a:ln>
          </p:spPr>
          <p:txBody>
            <a:bodyPr/>
            <a:lstStyle/>
            <a:p>
              <a:endParaRPr lang="es-MX" dirty="0"/>
            </a:p>
          </p:txBody>
        </p:sp>
        <p:sp>
          <p:nvSpPr>
            <p:cNvPr id="7" name="TextBox 7"/>
            <p:cNvSpPr txBox="1"/>
            <p:nvPr/>
          </p:nvSpPr>
          <p:spPr>
            <a:xfrm>
              <a:off x="0" y="-47625"/>
              <a:ext cx="4254449" cy="2310646"/>
            </a:xfrm>
            <a:prstGeom prst="rect">
              <a:avLst/>
            </a:prstGeom>
          </p:spPr>
          <p:txBody>
            <a:bodyPr lIns="50800" tIns="50800" rIns="50800" bIns="50800" rtlCol="0" anchor="ctr"/>
            <a:lstStyle/>
            <a:p>
              <a:pPr algn="ctr">
                <a:lnSpc>
                  <a:spcPts val="2659"/>
                </a:lnSpc>
              </a:pPr>
              <a:endParaRPr/>
            </a:p>
          </p:txBody>
        </p:sp>
      </p:grpSp>
      <p:sp>
        <p:nvSpPr>
          <p:cNvPr id="4" name="TextBox 4"/>
          <p:cNvSpPr txBox="1"/>
          <p:nvPr/>
        </p:nvSpPr>
        <p:spPr>
          <a:xfrm>
            <a:off x="1373910" y="2861310"/>
            <a:ext cx="16680073" cy="6017105"/>
          </a:xfrm>
          <a:prstGeom prst="rect">
            <a:avLst/>
          </a:prstGeom>
        </p:spPr>
        <p:txBody>
          <a:bodyPr lIns="0" tIns="0" rIns="0" bIns="0" rtlCol="0" anchor="t">
            <a:spAutoFit/>
          </a:bodyPr>
          <a:lstStyle/>
          <a:p>
            <a:pPr marL="918259" lvl="1" indent="-459130" algn="l">
              <a:lnSpc>
                <a:spcPts val="5954"/>
              </a:lnSpc>
              <a:buFont typeface="Arial"/>
              <a:buChar char="•"/>
            </a:pPr>
            <a:r>
              <a:rPr lang="en-US" sz="4253" dirty="0">
                <a:solidFill>
                  <a:srgbClr val="000000"/>
                </a:solidFill>
                <a:latin typeface="Arimo"/>
              </a:rPr>
              <a:t>Experiencias Docentes en la apropiación del Plan y los Programas de estudio. Educación Inicial.</a:t>
            </a:r>
          </a:p>
          <a:p>
            <a:pPr marL="918259" lvl="1" indent="-459130" algn="l">
              <a:lnSpc>
                <a:spcPts val="5954"/>
              </a:lnSpc>
              <a:buFont typeface="Arial"/>
              <a:buChar char="•"/>
            </a:pPr>
            <a:r>
              <a:rPr lang="en-US" sz="4253" dirty="0">
                <a:solidFill>
                  <a:srgbClr val="000000"/>
                </a:solidFill>
                <a:latin typeface="Arimo"/>
              </a:rPr>
              <a:t>Experiencias Docentes en la apropiación del Plan y los Programas de estudio. Educación Preescolar.</a:t>
            </a:r>
          </a:p>
          <a:p>
            <a:pPr marL="918259" lvl="1" indent="-459130" algn="l">
              <a:lnSpc>
                <a:spcPts val="5954"/>
              </a:lnSpc>
              <a:buFont typeface="Arial"/>
              <a:buChar char="•"/>
            </a:pPr>
            <a:r>
              <a:rPr lang="en-US" sz="4253" dirty="0">
                <a:solidFill>
                  <a:srgbClr val="000000"/>
                </a:solidFill>
                <a:latin typeface="Arimo"/>
              </a:rPr>
              <a:t>Experiencias Docentes en la apropiación del Plan y los Programas de estudio. Educación Primaria.</a:t>
            </a:r>
          </a:p>
          <a:p>
            <a:pPr marL="918259" lvl="1" indent="-459130" algn="l">
              <a:lnSpc>
                <a:spcPts val="5954"/>
              </a:lnSpc>
              <a:buFont typeface="Arial"/>
              <a:buChar char="•"/>
            </a:pPr>
            <a:r>
              <a:rPr lang="en-US" sz="4253" dirty="0">
                <a:solidFill>
                  <a:srgbClr val="000000"/>
                </a:solidFill>
                <a:latin typeface="Arimo"/>
              </a:rPr>
              <a:t>Experiencias Docentes en la apropiación del Plan y los Programas de estudio. Educación Secundaria.</a:t>
            </a:r>
          </a:p>
        </p:txBody>
      </p:sp>
      <p:sp>
        <p:nvSpPr>
          <p:cNvPr id="8" name="Freeform 8"/>
          <p:cNvSpPr/>
          <p:nvPr/>
        </p:nvSpPr>
        <p:spPr>
          <a:xfrm>
            <a:off x="15676502" y="335531"/>
            <a:ext cx="2611498" cy="2621029"/>
          </a:xfrm>
          <a:custGeom>
            <a:avLst/>
            <a:gdLst/>
            <a:ahLst/>
            <a:cxnLst/>
            <a:rect l="l" t="t" r="r" b="b"/>
            <a:pathLst>
              <a:path w="2611498" h="2621029">
                <a:moveTo>
                  <a:pt x="0" y="0"/>
                </a:moveTo>
                <a:lnTo>
                  <a:pt x="2611498" y="0"/>
                </a:lnTo>
                <a:lnTo>
                  <a:pt x="2611498" y="2621029"/>
                </a:lnTo>
                <a:lnTo>
                  <a:pt x="0" y="26210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210249" y="8164599"/>
            <a:ext cx="1636902" cy="2122401"/>
          </a:xfrm>
          <a:custGeom>
            <a:avLst/>
            <a:gdLst/>
            <a:ahLst/>
            <a:cxnLst/>
            <a:rect l="l" t="t" r="r" b="b"/>
            <a:pathLst>
              <a:path w="1636902" h="2122401">
                <a:moveTo>
                  <a:pt x="0" y="0"/>
                </a:moveTo>
                <a:lnTo>
                  <a:pt x="1636902" y="0"/>
                </a:lnTo>
                <a:lnTo>
                  <a:pt x="1636902" y="2122401"/>
                </a:lnTo>
                <a:lnTo>
                  <a:pt x="0" y="2122401"/>
                </a:lnTo>
                <a:lnTo>
                  <a:pt x="0" y="0"/>
                </a:lnTo>
                <a:close/>
              </a:path>
            </a:pathLst>
          </a:custGeom>
          <a:blipFill>
            <a:blip r:embed="rId6"/>
            <a:stretch>
              <a:fillRect/>
            </a:stretch>
          </a:blipFill>
        </p:spPr>
      </p:sp>
      <p:sp>
        <p:nvSpPr>
          <p:cNvPr id="10" name="Freeform 10"/>
          <p:cNvSpPr/>
          <p:nvPr/>
        </p:nvSpPr>
        <p:spPr>
          <a:xfrm>
            <a:off x="16195447" y="6316524"/>
            <a:ext cx="1858536" cy="2561891"/>
          </a:xfrm>
          <a:custGeom>
            <a:avLst/>
            <a:gdLst/>
            <a:ahLst/>
            <a:cxnLst/>
            <a:rect l="l" t="t" r="r" b="b"/>
            <a:pathLst>
              <a:path w="1858536" h="2561891">
                <a:moveTo>
                  <a:pt x="0" y="0"/>
                </a:moveTo>
                <a:lnTo>
                  <a:pt x="1858536" y="0"/>
                </a:lnTo>
                <a:lnTo>
                  <a:pt x="1858536" y="2561891"/>
                </a:lnTo>
                <a:lnTo>
                  <a:pt x="0" y="256189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Freeform 11"/>
          <p:cNvSpPr/>
          <p:nvPr/>
        </p:nvSpPr>
        <p:spPr>
          <a:xfrm>
            <a:off x="16746887" y="3551222"/>
            <a:ext cx="1024825" cy="1024825"/>
          </a:xfrm>
          <a:custGeom>
            <a:avLst/>
            <a:gdLst/>
            <a:ahLst/>
            <a:cxnLst/>
            <a:rect l="l" t="t" r="r" b="b"/>
            <a:pathLst>
              <a:path w="1024825" h="1024825">
                <a:moveTo>
                  <a:pt x="0" y="0"/>
                </a:moveTo>
                <a:lnTo>
                  <a:pt x="1024826" y="0"/>
                </a:lnTo>
                <a:lnTo>
                  <a:pt x="1024826" y="1024826"/>
                </a:lnTo>
                <a:lnTo>
                  <a:pt x="0" y="1024826"/>
                </a:lnTo>
                <a:lnTo>
                  <a:pt x="0" y="0"/>
                </a:lnTo>
                <a:close/>
              </a:path>
            </a:pathLst>
          </a:custGeom>
          <a:blipFill>
            <a:blip r:embed="rId9"/>
            <a:stretch>
              <a:fillRect/>
            </a:stretch>
          </a:blipFill>
        </p:spPr>
      </p:sp>
      <p:sp>
        <p:nvSpPr>
          <p:cNvPr id="12" name="TextBox 12"/>
          <p:cNvSpPr txBox="1"/>
          <p:nvPr/>
        </p:nvSpPr>
        <p:spPr>
          <a:xfrm>
            <a:off x="16231272" y="4528423"/>
            <a:ext cx="2056056" cy="283210"/>
          </a:xfrm>
          <a:prstGeom prst="rect">
            <a:avLst/>
          </a:prstGeom>
        </p:spPr>
        <p:txBody>
          <a:bodyPr lIns="0" tIns="0" rIns="0" bIns="0" rtlCol="0" anchor="t">
            <a:spAutoFit/>
          </a:bodyPr>
          <a:lstStyle/>
          <a:p>
            <a:pPr algn="ctr">
              <a:lnSpc>
                <a:spcPts val="2240"/>
              </a:lnSpc>
            </a:pPr>
            <a:r>
              <a:rPr lang="en-US" sz="1600">
                <a:solidFill>
                  <a:srgbClr val="000000"/>
                </a:solidFill>
                <a:latin typeface="Arimo"/>
              </a:rPr>
              <a:t>docentesaldia.com</a:t>
            </a:r>
          </a:p>
        </p:txBody>
      </p:sp>
      <p:sp>
        <p:nvSpPr>
          <p:cNvPr id="2" name="TextBox 2"/>
          <p:cNvSpPr txBox="1"/>
          <p:nvPr/>
        </p:nvSpPr>
        <p:spPr>
          <a:xfrm>
            <a:off x="1028700" y="914400"/>
            <a:ext cx="15309802" cy="1706629"/>
          </a:xfrm>
          <a:prstGeom prst="rect">
            <a:avLst/>
          </a:prstGeom>
        </p:spPr>
        <p:txBody>
          <a:bodyPr lIns="0" tIns="0" rIns="0" bIns="0" rtlCol="0" anchor="t">
            <a:spAutoFit/>
          </a:bodyPr>
          <a:lstStyle/>
          <a:p>
            <a:pPr algn="l">
              <a:lnSpc>
                <a:spcPts val="6775"/>
              </a:lnSpc>
              <a:spcBef>
                <a:spcPct val="0"/>
              </a:spcBef>
            </a:pPr>
            <a:r>
              <a:rPr lang="en-US" sz="4839" dirty="0">
                <a:solidFill>
                  <a:srgbClr val="000000"/>
                </a:solidFill>
                <a:latin typeface="Arimo"/>
              </a:rPr>
              <a:t>Para continuar se les sugiere: Observar el video del nivel educativo en el que trabajan.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2398</Words>
  <Application>Microsoft Office PowerPoint</Application>
  <PresentationFormat>Personalizado</PresentationFormat>
  <Paragraphs>139</Paragraphs>
  <Slides>28</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28</vt:i4>
      </vt:variant>
    </vt:vector>
  </HeadingPairs>
  <TitlesOfParts>
    <vt:vector size="34" baseType="lpstr">
      <vt:lpstr>Calibri</vt:lpstr>
      <vt:lpstr>Arial</vt:lpstr>
      <vt:lpstr>Arimo Bold</vt:lpstr>
      <vt:lpstr>Arimo</vt:lpstr>
      <vt:lpstr>More Sugar</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Octava Sesión Ordinaria del Consejo Técnico Escolar y el Taller Intensivo de Formación Continua para Docentes versión  1</dc:title>
  <cp:lastModifiedBy>Marcela Berenice Rodriguez Cardenas</cp:lastModifiedBy>
  <cp:revision>5</cp:revision>
  <dcterms:created xsi:type="dcterms:W3CDTF">2006-08-16T00:00:00Z</dcterms:created>
  <dcterms:modified xsi:type="dcterms:W3CDTF">2024-06-23T21:00:44Z</dcterms:modified>
  <dc:identifier>DAGI6qaX6Jc</dc:identifier>
</cp:coreProperties>
</file>