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imo Bold" panose="020B0604020202020204" charset="0"/>
      <p:regular r:id="rId20"/>
    </p:embeddedFont>
    <p:embeddedFont>
      <p:font typeface="Arimo" panose="020B0604020202020204" charset="0"/>
      <p:regular r:id="rId21"/>
    </p:embeddedFont>
    <p:embeddedFont>
      <p:font typeface="Crusoe Text Bold" panose="020B0604020202020204" charset="0"/>
      <p:regular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3" d="100"/>
          <a:sy n="33" d="100"/>
        </p:scale>
        <p:origin x="72" y="6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7.sv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37.svg"/><Relationship Id="rId1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jpeg"/><Relationship Id="rId3" Type="http://schemas.openxmlformats.org/officeDocument/2006/relationships/image" Target="../media/image2.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69.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51.svg"/><Relationship Id="rId10" Type="http://schemas.openxmlformats.org/officeDocument/2006/relationships/image" Target="../media/image72.png"/><Relationship Id="rId4" Type="http://schemas.openxmlformats.org/officeDocument/2006/relationships/image" Target="../media/image50.png"/><Relationship Id="rId9" Type="http://schemas.openxmlformats.org/officeDocument/2006/relationships/image" Target="../media/image71.svg"/><Relationship Id="rId1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4.jpeg"/><Relationship Id="rId4" Type="http://schemas.openxmlformats.org/officeDocument/2006/relationships/image" Target="../media/image19.png"/><Relationship Id="rId9" Type="http://schemas.openxmlformats.org/officeDocument/2006/relationships/image" Target="../media/image65.sv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2.sv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5.png"/><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svg"/><Relationship Id="rId7"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4.jpeg"/><Relationship Id="rId5" Type="http://schemas.openxmlformats.org/officeDocument/2006/relationships/image" Target="../media/image79.svg"/><Relationship Id="rId10" Type="http://schemas.openxmlformats.org/officeDocument/2006/relationships/image" Target="../media/image16.svg"/><Relationship Id="rId4" Type="http://schemas.openxmlformats.org/officeDocument/2006/relationships/image" Target="../media/image78.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jpeg"/><Relationship Id="rId5" Type="http://schemas.openxmlformats.org/officeDocument/2006/relationships/image" Target="../media/image84.svg"/><Relationship Id="rId10" Type="http://schemas.openxmlformats.org/officeDocument/2006/relationships/image" Target="../media/image87.svg"/><Relationship Id="rId4" Type="http://schemas.openxmlformats.org/officeDocument/2006/relationships/image" Target="../media/image83.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4.jpeg"/><Relationship Id="rId4" Type="http://schemas.openxmlformats.org/officeDocument/2006/relationships/image" Target="../media/image6.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4.jpeg"/><Relationship Id="rId3" Type="http://schemas.openxmlformats.org/officeDocument/2006/relationships/image" Target="../media/image2.sv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4.jpe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gestion.cte.sep.gob.mx/s81_2024_videos/Capsula1_Lo_que_somos_se_lo_debemos_a_nuestras_maestras_y_maestros.mp4" TargetMode="External"/><Relationship Id="rId3" Type="http://schemas.openxmlformats.org/officeDocument/2006/relationships/image" Target="../media/image2.svg"/><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svg"/><Relationship Id="rId10" Type="http://schemas.openxmlformats.org/officeDocument/2006/relationships/hyperlink" Target="http://gestion.cte.sep.gob.mx/insumos/docs/2324_s81_La_evaluacion_formativa_reto_pedagogico_didactico.pdf" TargetMode="External"/><Relationship Id="rId4" Type="http://schemas.openxmlformats.org/officeDocument/2006/relationships/image" Target="../media/image30.png"/><Relationship Id="rId9" Type="http://schemas.openxmlformats.org/officeDocument/2006/relationships/hyperlink" Target="http://gestion.cte.sep.gob.mx/s81_2024_videos/Capsula2_Lo_que_somos_se_lo_debemos_a_nuestras_maestras_y_maestros.mp4"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jpe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154258" y="687477"/>
            <a:ext cx="16736237" cy="8912046"/>
          </a:xfrm>
          <a:custGeom>
            <a:avLst/>
            <a:gdLst/>
            <a:ahLst/>
            <a:cxnLst/>
            <a:rect l="l" t="t" r="r" b="b"/>
            <a:pathLst>
              <a:path w="16736237" h="8912046">
                <a:moveTo>
                  <a:pt x="0" y="0"/>
                </a:moveTo>
                <a:lnTo>
                  <a:pt x="16736237" y="0"/>
                </a:lnTo>
                <a:lnTo>
                  <a:pt x="16736237" y="8912046"/>
                </a:lnTo>
                <a:lnTo>
                  <a:pt x="0" y="8912046"/>
                </a:lnTo>
                <a:lnTo>
                  <a:pt x="0" y="0"/>
                </a:lnTo>
                <a:close/>
              </a:path>
            </a:pathLst>
          </a:custGeom>
          <a:blipFill>
            <a:blip r:embed="rId4"/>
            <a:stretch>
              <a:fillRect/>
            </a:stretch>
          </a:blipFill>
        </p:spPr>
      </p:sp>
      <p:sp>
        <p:nvSpPr>
          <p:cNvPr id="6" name="TextBox 6"/>
          <p:cNvSpPr txBox="1"/>
          <p:nvPr/>
        </p:nvSpPr>
        <p:spPr>
          <a:xfrm>
            <a:off x="3778214" y="1626898"/>
            <a:ext cx="11488324" cy="3731791"/>
          </a:xfrm>
          <a:prstGeom prst="rect">
            <a:avLst/>
          </a:prstGeom>
        </p:spPr>
        <p:txBody>
          <a:bodyPr lIns="0" tIns="0" rIns="0" bIns="0" rtlCol="0" anchor="t">
            <a:spAutoFit/>
          </a:bodyPr>
          <a:lstStyle/>
          <a:p>
            <a:pPr algn="ctr">
              <a:lnSpc>
                <a:spcPts val="9726"/>
              </a:lnSpc>
              <a:spcBef>
                <a:spcPct val="0"/>
              </a:spcBef>
            </a:pPr>
            <a:r>
              <a:rPr lang="en-US" sz="6947" dirty="0">
                <a:solidFill>
                  <a:schemeClr val="accent4">
                    <a:lumMod val="75000"/>
                  </a:schemeClr>
                </a:solidFill>
                <a:effectLst>
                  <a:outerShdw blurRad="38100" dist="38100" dir="2700000" algn="tl">
                    <a:srgbClr val="000000">
                      <a:alpha val="43137"/>
                    </a:srgbClr>
                  </a:outerShdw>
                </a:effectLst>
                <a:latin typeface="Crusoe Text Bold"/>
                <a:ea typeface="Crusoe Text Bold"/>
                <a:cs typeface="Crusoe Text Bold"/>
                <a:sym typeface="Crusoe Text Bold"/>
              </a:rPr>
              <a:t>Taller Intensivo de Formación Continua para Docentes</a:t>
            </a:r>
          </a:p>
        </p:txBody>
      </p:sp>
      <p:sp>
        <p:nvSpPr>
          <p:cNvPr id="15" name="Rectángulo: esquinas redondeadas 14">
            <a:extLst>
              <a:ext uri="{FF2B5EF4-FFF2-40B4-BE49-F238E27FC236}">
                <a16:creationId xmlns:a16="http://schemas.microsoft.com/office/drawing/2014/main" id="{0A542666-3FAD-4F33-BD57-92ADC0D9A13E}"/>
              </a:ext>
            </a:extLst>
          </p:cNvPr>
          <p:cNvSpPr/>
          <p:nvPr/>
        </p:nvSpPr>
        <p:spPr>
          <a:xfrm>
            <a:off x="6772275" y="6168909"/>
            <a:ext cx="5419725" cy="19463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p>
        </p:txBody>
      </p:sp>
      <p:sp>
        <p:nvSpPr>
          <p:cNvPr id="10" name="TextBox 10"/>
          <p:cNvSpPr txBox="1"/>
          <p:nvPr/>
        </p:nvSpPr>
        <p:spPr>
          <a:xfrm>
            <a:off x="7173750" y="6442866"/>
            <a:ext cx="4697254" cy="1509486"/>
          </a:xfrm>
          <a:prstGeom prst="rect">
            <a:avLst/>
          </a:prstGeom>
        </p:spPr>
        <p:txBody>
          <a:bodyPr lIns="0" tIns="0" rIns="0" bIns="0" rtlCol="0" anchor="t">
            <a:spAutoFit/>
          </a:bodyPr>
          <a:lstStyle/>
          <a:p>
            <a:pPr algn="ctr">
              <a:lnSpc>
                <a:spcPts val="6049"/>
              </a:lnSpc>
              <a:spcBef>
                <a:spcPct val="0"/>
              </a:spcBef>
            </a:pPr>
            <a:r>
              <a:rPr lang="en-US" sz="4321" dirty="0">
                <a:solidFill>
                  <a:schemeClr val="tx2"/>
                </a:solidFill>
                <a:latin typeface="Arimo Bold"/>
                <a:ea typeface="Arimo Bold"/>
                <a:cs typeface="Arimo Bold"/>
                <a:sym typeface="Arimo Bold"/>
              </a:rPr>
              <a:t>Educación Básica</a:t>
            </a:r>
          </a:p>
          <a:p>
            <a:pPr algn="ctr">
              <a:lnSpc>
                <a:spcPts val="6049"/>
              </a:lnSpc>
              <a:spcBef>
                <a:spcPct val="0"/>
              </a:spcBef>
            </a:pPr>
            <a:r>
              <a:rPr lang="en-US" sz="4321" dirty="0">
                <a:solidFill>
                  <a:schemeClr val="tx2"/>
                </a:solidFill>
                <a:latin typeface="Arimo Bold"/>
                <a:ea typeface="Arimo Bold"/>
                <a:cs typeface="Arimo Bold"/>
                <a:sym typeface="Arimo Bold"/>
              </a:rPr>
              <a:t>Julio 2024</a:t>
            </a:r>
          </a:p>
        </p:txBody>
      </p:sp>
      <p:grpSp>
        <p:nvGrpSpPr>
          <p:cNvPr id="11" name="Group 10">
            <a:extLst>
              <a:ext uri="{FF2B5EF4-FFF2-40B4-BE49-F238E27FC236}">
                <a16:creationId xmlns:a16="http://schemas.microsoft.com/office/drawing/2014/main" id="{25A44475-1118-44F0-80E1-B8D09AD928F4}"/>
              </a:ext>
            </a:extLst>
          </p:cNvPr>
          <p:cNvGrpSpPr/>
          <p:nvPr/>
        </p:nvGrpSpPr>
        <p:grpSpPr>
          <a:xfrm>
            <a:off x="13502825" y="4693593"/>
            <a:ext cx="2013921" cy="1235358"/>
            <a:chOff x="-364687" y="0"/>
            <a:chExt cx="2685227" cy="1647144"/>
          </a:xfrm>
        </p:grpSpPr>
        <p:grpSp>
          <p:nvGrpSpPr>
            <p:cNvPr id="12" name="Group 11">
              <a:extLst>
                <a:ext uri="{FF2B5EF4-FFF2-40B4-BE49-F238E27FC236}">
                  <a16:creationId xmlns:a16="http://schemas.microsoft.com/office/drawing/2014/main" id="{50B3CB68-AD49-4B0A-91C9-D137AA31F5C3}"/>
                </a:ext>
              </a:extLst>
            </p:cNvPr>
            <p:cNvGrpSpPr/>
            <p:nvPr/>
          </p:nvGrpSpPr>
          <p:grpSpPr>
            <a:xfrm>
              <a:off x="388896" y="0"/>
              <a:ext cx="1356004" cy="1356004"/>
              <a:chOff x="0" y="0"/>
              <a:chExt cx="812800" cy="812800"/>
            </a:xfrm>
          </p:grpSpPr>
          <p:sp>
            <p:nvSpPr>
              <p:cNvPr id="14" name="Freeform 12">
                <a:extLst>
                  <a:ext uri="{FF2B5EF4-FFF2-40B4-BE49-F238E27FC236}">
                    <a16:creationId xmlns:a16="http://schemas.microsoft.com/office/drawing/2014/main" id="{0BE2F8DA-1B7A-4E66-8895-04332F65AB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13" name="TextBox 13">
              <a:extLst>
                <a:ext uri="{FF2B5EF4-FFF2-40B4-BE49-F238E27FC236}">
                  <a16:creationId xmlns:a16="http://schemas.microsoft.com/office/drawing/2014/main" id="{6BFC508C-1A4A-45C7-857E-A8BED6DA9507}"/>
                </a:ext>
              </a:extLst>
            </p:cNvPr>
            <p:cNvSpPr txBox="1"/>
            <p:nvPr/>
          </p:nvSpPr>
          <p:spPr>
            <a:xfrm>
              <a:off x="-364687" y="1219676"/>
              <a:ext cx="268522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
        <p:nvSpPr>
          <p:cNvPr id="16" name="Freeform 7">
            <a:extLst>
              <a:ext uri="{FF2B5EF4-FFF2-40B4-BE49-F238E27FC236}">
                <a16:creationId xmlns:a16="http://schemas.microsoft.com/office/drawing/2014/main" id="{BDD9B659-8027-46F1-90C8-4F710F325277}"/>
              </a:ext>
            </a:extLst>
          </p:cNvPr>
          <p:cNvSpPr/>
          <p:nvPr/>
        </p:nvSpPr>
        <p:spPr>
          <a:xfrm>
            <a:off x="23446" y="5125555"/>
            <a:ext cx="4995530" cy="5286275"/>
          </a:xfrm>
          <a:custGeom>
            <a:avLst/>
            <a:gdLst/>
            <a:ahLst/>
            <a:cxnLst/>
            <a:rect l="l" t="t" r="r" b="b"/>
            <a:pathLst>
              <a:path w="4995530" h="5286275">
                <a:moveTo>
                  <a:pt x="0" y="0"/>
                </a:moveTo>
                <a:lnTo>
                  <a:pt x="4995530" y="0"/>
                </a:lnTo>
                <a:lnTo>
                  <a:pt x="4995530" y="5286275"/>
                </a:lnTo>
                <a:lnTo>
                  <a:pt x="0" y="5286275"/>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183250" y="6240172"/>
            <a:ext cx="16223662" cy="3417179"/>
            <a:chOff x="0" y="0"/>
            <a:chExt cx="4272899" cy="899998"/>
          </a:xfrm>
        </p:grpSpPr>
        <p:sp>
          <p:nvSpPr>
            <p:cNvPr id="4" name="Freeform 4"/>
            <p:cNvSpPr/>
            <p:nvPr/>
          </p:nvSpPr>
          <p:spPr>
            <a:xfrm>
              <a:off x="0" y="0"/>
              <a:ext cx="4272899" cy="899998"/>
            </a:xfrm>
            <a:custGeom>
              <a:avLst/>
              <a:gdLst/>
              <a:ahLst/>
              <a:cxnLst/>
              <a:rect l="l" t="t" r="r" b="b"/>
              <a:pathLst>
                <a:path w="4272899" h="899998">
                  <a:moveTo>
                    <a:pt x="24337" y="0"/>
                  </a:moveTo>
                  <a:lnTo>
                    <a:pt x="4248562" y="0"/>
                  </a:lnTo>
                  <a:cubicBezTo>
                    <a:pt x="4262003" y="0"/>
                    <a:pt x="4272899" y="10896"/>
                    <a:pt x="4272899" y="24337"/>
                  </a:cubicBezTo>
                  <a:lnTo>
                    <a:pt x="4272899" y="875661"/>
                  </a:lnTo>
                  <a:cubicBezTo>
                    <a:pt x="4272899" y="889102"/>
                    <a:pt x="4262003" y="899998"/>
                    <a:pt x="4248562" y="899998"/>
                  </a:cubicBezTo>
                  <a:lnTo>
                    <a:pt x="24337" y="899998"/>
                  </a:lnTo>
                  <a:cubicBezTo>
                    <a:pt x="10896" y="899998"/>
                    <a:pt x="0" y="889102"/>
                    <a:pt x="0" y="875661"/>
                  </a:cubicBezTo>
                  <a:lnTo>
                    <a:pt x="0" y="24337"/>
                  </a:lnTo>
                  <a:cubicBezTo>
                    <a:pt x="0" y="10896"/>
                    <a:pt x="10896" y="0"/>
                    <a:pt x="24337"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4272899" cy="94762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68900" y="5011141"/>
            <a:ext cx="11399362" cy="981381"/>
            <a:chOff x="0" y="0"/>
            <a:chExt cx="3002301" cy="258471"/>
          </a:xfrm>
        </p:grpSpPr>
        <p:sp>
          <p:nvSpPr>
            <p:cNvPr id="7" name="Freeform 7"/>
            <p:cNvSpPr/>
            <p:nvPr/>
          </p:nvSpPr>
          <p:spPr>
            <a:xfrm>
              <a:off x="0" y="0"/>
              <a:ext cx="3002301" cy="258471"/>
            </a:xfrm>
            <a:custGeom>
              <a:avLst/>
              <a:gdLst/>
              <a:ahLst/>
              <a:cxnLst/>
              <a:rect l="l" t="t" r="r" b="b"/>
              <a:pathLst>
                <a:path w="3002301" h="258471">
                  <a:moveTo>
                    <a:pt x="34637" y="0"/>
                  </a:moveTo>
                  <a:lnTo>
                    <a:pt x="2967664" y="0"/>
                  </a:lnTo>
                  <a:cubicBezTo>
                    <a:pt x="2986794" y="0"/>
                    <a:pt x="3002301" y="15507"/>
                    <a:pt x="3002301" y="34637"/>
                  </a:cubicBezTo>
                  <a:lnTo>
                    <a:pt x="3002301" y="223834"/>
                  </a:lnTo>
                  <a:cubicBezTo>
                    <a:pt x="3002301" y="242963"/>
                    <a:pt x="2986794" y="258471"/>
                    <a:pt x="2967664" y="258471"/>
                  </a:cubicBezTo>
                  <a:lnTo>
                    <a:pt x="34637" y="258471"/>
                  </a:lnTo>
                  <a:cubicBezTo>
                    <a:pt x="15507" y="258471"/>
                    <a:pt x="0" y="242963"/>
                    <a:pt x="0" y="223834"/>
                  </a:cubicBezTo>
                  <a:lnTo>
                    <a:pt x="0" y="34637"/>
                  </a:lnTo>
                  <a:cubicBezTo>
                    <a:pt x="0" y="15507"/>
                    <a:pt x="15507" y="0"/>
                    <a:pt x="34637" y="0"/>
                  </a:cubicBezTo>
                  <a:close/>
                </a:path>
              </a:pathLst>
            </a:custGeom>
            <a:solidFill>
              <a:srgbClr val="FFEDD7"/>
            </a:solidFill>
            <a:ln w="57150" cap="rnd">
              <a:solidFill>
                <a:srgbClr val="696000"/>
              </a:solidFill>
              <a:prstDash val="lgDash"/>
              <a:round/>
            </a:ln>
          </p:spPr>
        </p:sp>
        <p:sp>
          <p:nvSpPr>
            <p:cNvPr id="8" name="TextBox 8"/>
            <p:cNvSpPr txBox="1"/>
            <p:nvPr/>
          </p:nvSpPr>
          <p:spPr>
            <a:xfrm>
              <a:off x="0" y="-47625"/>
              <a:ext cx="3002301" cy="30609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49263" y="2136238"/>
            <a:ext cx="16412851" cy="2636778"/>
            <a:chOff x="0" y="0"/>
            <a:chExt cx="4322726" cy="694460"/>
          </a:xfrm>
        </p:grpSpPr>
        <p:sp>
          <p:nvSpPr>
            <p:cNvPr id="10" name="Freeform 10"/>
            <p:cNvSpPr/>
            <p:nvPr/>
          </p:nvSpPr>
          <p:spPr>
            <a:xfrm>
              <a:off x="0" y="0"/>
              <a:ext cx="4322726" cy="694460"/>
            </a:xfrm>
            <a:custGeom>
              <a:avLst/>
              <a:gdLst/>
              <a:ahLst/>
              <a:cxnLst/>
              <a:rect l="l" t="t" r="r" b="b"/>
              <a:pathLst>
                <a:path w="4322726" h="694460">
                  <a:moveTo>
                    <a:pt x="24057" y="0"/>
                  </a:moveTo>
                  <a:lnTo>
                    <a:pt x="4298669" y="0"/>
                  </a:lnTo>
                  <a:cubicBezTo>
                    <a:pt x="4305050" y="0"/>
                    <a:pt x="4311169" y="2535"/>
                    <a:pt x="4315680" y="7046"/>
                  </a:cubicBezTo>
                  <a:cubicBezTo>
                    <a:pt x="4320192" y="11558"/>
                    <a:pt x="4322726" y="17676"/>
                    <a:pt x="4322726" y="24057"/>
                  </a:cubicBezTo>
                  <a:lnTo>
                    <a:pt x="4322726" y="670403"/>
                  </a:lnTo>
                  <a:cubicBezTo>
                    <a:pt x="4322726" y="676784"/>
                    <a:pt x="4320192" y="682903"/>
                    <a:pt x="4315680" y="687414"/>
                  </a:cubicBezTo>
                  <a:cubicBezTo>
                    <a:pt x="4311169" y="691925"/>
                    <a:pt x="4305050" y="694460"/>
                    <a:pt x="4298669" y="694460"/>
                  </a:cubicBezTo>
                  <a:lnTo>
                    <a:pt x="24057" y="694460"/>
                  </a:lnTo>
                  <a:cubicBezTo>
                    <a:pt x="17676" y="694460"/>
                    <a:pt x="11558" y="691925"/>
                    <a:pt x="7046" y="687414"/>
                  </a:cubicBezTo>
                  <a:cubicBezTo>
                    <a:pt x="2535" y="682903"/>
                    <a:pt x="0" y="676784"/>
                    <a:pt x="0" y="670403"/>
                  </a:cubicBezTo>
                  <a:lnTo>
                    <a:pt x="0" y="24057"/>
                  </a:lnTo>
                  <a:cubicBezTo>
                    <a:pt x="0" y="17676"/>
                    <a:pt x="2535" y="11558"/>
                    <a:pt x="7046" y="7046"/>
                  </a:cubicBezTo>
                  <a:cubicBezTo>
                    <a:pt x="11558" y="2535"/>
                    <a:pt x="17676" y="0"/>
                    <a:pt x="24057" y="0"/>
                  </a:cubicBezTo>
                  <a:close/>
                </a:path>
              </a:pathLst>
            </a:custGeom>
            <a:solidFill>
              <a:srgbClr val="FFEDD7"/>
            </a:solidFill>
            <a:ln w="57150" cap="rnd">
              <a:solidFill>
                <a:srgbClr val="696000"/>
              </a:solidFill>
              <a:prstDash val="lgDash"/>
              <a:round/>
            </a:ln>
          </p:spPr>
        </p:sp>
        <p:sp>
          <p:nvSpPr>
            <p:cNvPr id="11" name="TextBox 11"/>
            <p:cNvSpPr txBox="1"/>
            <p:nvPr/>
          </p:nvSpPr>
          <p:spPr>
            <a:xfrm>
              <a:off x="0" y="-47625"/>
              <a:ext cx="4322726" cy="74208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28700" y="2259746"/>
            <a:ext cx="16230600" cy="7053213"/>
          </a:xfrm>
          <a:prstGeom prst="rect">
            <a:avLst/>
          </a:prstGeom>
        </p:spPr>
        <p:txBody>
          <a:bodyPr lIns="0" tIns="0" rIns="0" bIns="0" rtlCol="0" anchor="t">
            <a:spAutoFit/>
          </a:bodyPr>
          <a:lstStyle/>
          <a:p>
            <a:pPr algn="l">
              <a:lnSpc>
                <a:spcPts val="5526"/>
              </a:lnSpc>
              <a:spcBef>
                <a:spcPct val="0"/>
              </a:spcBef>
            </a:pPr>
            <a:r>
              <a:rPr lang="en-US" sz="3947" dirty="0">
                <a:solidFill>
                  <a:srgbClr val="000000"/>
                </a:solidFill>
                <a:latin typeface="Arimo Bold"/>
                <a:ea typeface="Arimo Bold"/>
                <a:cs typeface="Arimo Bold"/>
                <a:sym typeface="Arimo Bold"/>
              </a:rPr>
              <a:t>Reflexionen de manera individual:</a:t>
            </a:r>
          </a:p>
          <a:p>
            <a:pPr algn="l">
              <a:lnSpc>
                <a:spcPts val="5526"/>
              </a:lnSpc>
              <a:spcBef>
                <a:spcPct val="0"/>
              </a:spcBef>
            </a:pPr>
            <a:r>
              <a:rPr lang="en-US" sz="3947" dirty="0">
                <a:solidFill>
                  <a:srgbClr val="000000"/>
                </a:solidFill>
                <a:latin typeface="Arimo"/>
                <a:ea typeface="Arimo"/>
                <a:cs typeface="Arimo"/>
                <a:sym typeface="Arimo"/>
              </a:rPr>
              <a:t>¿Cómo entienden la evaluación formativa en el marco de la Nueva</a:t>
            </a:r>
          </a:p>
          <a:p>
            <a:pPr algn="l">
              <a:lnSpc>
                <a:spcPts val="5526"/>
              </a:lnSpc>
              <a:spcBef>
                <a:spcPct val="0"/>
              </a:spcBef>
            </a:pPr>
            <a:r>
              <a:rPr lang="en-US" sz="3947" dirty="0">
                <a:solidFill>
                  <a:srgbClr val="000000"/>
                </a:solidFill>
                <a:latin typeface="Arimo"/>
                <a:ea typeface="Arimo"/>
                <a:cs typeface="Arimo"/>
                <a:sym typeface="Arimo"/>
              </a:rPr>
              <a:t>Escuela Mexicana?</a:t>
            </a:r>
          </a:p>
          <a:p>
            <a:pPr algn="l">
              <a:lnSpc>
                <a:spcPts val="5526"/>
              </a:lnSpc>
              <a:spcBef>
                <a:spcPct val="0"/>
              </a:spcBef>
            </a:pPr>
            <a:endParaRPr lang="en-US" sz="3947" dirty="0">
              <a:solidFill>
                <a:srgbClr val="000000"/>
              </a:solidFill>
              <a:latin typeface="Arimo"/>
              <a:ea typeface="Arimo"/>
              <a:cs typeface="Arimo"/>
              <a:sym typeface="Arimo"/>
            </a:endParaRPr>
          </a:p>
          <a:p>
            <a:pPr algn="l">
              <a:lnSpc>
                <a:spcPts val="5526"/>
              </a:lnSpc>
              <a:spcBef>
                <a:spcPct val="0"/>
              </a:spcBef>
            </a:pPr>
            <a:r>
              <a:rPr lang="en-US" sz="3947" dirty="0">
                <a:solidFill>
                  <a:srgbClr val="000000"/>
                </a:solidFill>
                <a:latin typeface="Arimo Bold"/>
                <a:ea typeface="Arimo Bold"/>
                <a:cs typeface="Arimo Bold"/>
                <a:sym typeface="Arimo Bold"/>
              </a:rPr>
              <a:t>Revisar nuevamente los siguientes insumos:</a:t>
            </a:r>
          </a:p>
          <a:p>
            <a:pPr algn="l">
              <a:lnSpc>
                <a:spcPts val="5526"/>
              </a:lnSpc>
              <a:spcBef>
                <a:spcPct val="0"/>
              </a:spcBef>
            </a:pPr>
            <a:endParaRPr lang="en-US" sz="3947" dirty="0">
              <a:solidFill>
                <a:srgbClr val="000000"/>
              </a:solidFill>
              <a:latin typeface="Arimo Bold"/>
              <a:ea typeface="Arimo Bold"/>
              <a:cs typeface="Arimo Bold"/>
              <a:sym typeface="Arimo Bold"/>
            </a:endParaRPr>
          </a:p>
          <a:p>
            <a:pPr marL="852219" lvl="1" indent="-426110" algn="l">
              <a:lnSpc>
                <a:spcPts val="5526"/>
              </a:lnSpc>
              <a:buFont typeface="Arial"/>
              <a:buChar char="•"/>
            </a:pPr>
            <a:r>
              <a:rPr lang="en-US" sz="3947" dirty="0">
                <a:solidFill>
                  <a:srgbClr val="000000"/>
                </a:solidFill>
                <a:latin typeface="Arimo"/>
                <a:ea typeface="Arimo"/>
                <a:cs typeface="Arimo"/>
                <a:sym typeface="Arimo"/>
              </a:rPr>
              <a:t>Texto de Ángel Díaz Barriga La evaluación formativa es un reto pedagógico – didáctico en el trabajo docente.</a:t>
            </a:r>
          </a:p>
          <a:p>
            <a:pPr marL="852219" lvl="1" indent="-426110" algn="l">
              <a:lnSpc>
                <a:spcPts val="5526"/>
              </a:lnSpc>
              <a:buFont typeface="Arial"/>
              <a:buChar char="•"/>
            </a:pPr>
            <a:r>
              <a:rPr lang="en-US" sz="3947" dirty="0">
                <a:solidFill>
                  <a:srgbClr val="000000"/>
                </a:solidFill>
                <a:latin typeface="Arimo"/>
                <a:ea typeface="Arimo"/>
                <a:cs typeface="Arimo"/>
                <a:sym typeface="Arimo"/>
              </a:rPr>
              <a:t>Video Evaluación formativa. Aspectos generales, conversación del Dr. Ángel Díaz Barriga con la Mtra. Claudia Bataller Sala.</a:t>
            </a:r>
          </a:p>
        </p:txBody>
      </p:sp>
      <p:sp>
        <p:nvSpPr>
          <p:cNvPr id="13" name="Freeform 13"/>
          <p:cNvSpPr/>
          <p:nvPr/>
        </p:nvSpPr>
        <p:spPr>
          <a:xfrm>
            <a:off x="449263" y="316715"/>
            <a:ext cx="12879340" cy="1568938"/>
          </a:xfrm>
          <a:custGeom>
            <a:avLst/>
            <a:gdLst/>
            <a:ahLst/>
            <a:cxnLst/>
            <a:rect l="l" t="t" r="r" b="b"/>
            <a:pathLst>
              <a:path w="12879340" h="1568938">
                <a:moveTo>
                  <a:pt x="0" y="0"/>
                </a:moveTo>
                <a:lnTo>
                  <a:pt x="12879340" y="0"/>
                </a:lnTo>
                <a:lnTo>
                  <a:pt x="12879340" y="1568937"/>
                </a:lnTo>
                <a:lnTo>
                  <a:pt x="0" y="1568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154550" y="387991"/>
            <a:ext cx="1028700" cy="1510018"/>
          </a:xfrm>
          <a:custGeom>
            <a:avLst/>
            <a:gdLst/>
            <a:ahLst/>
            <a:cxnLst/>
            <a:rect l="l" t="t" r="r" b="b"/>
            <a:pathLst>
              <a:path w="1028700" h="1510018">
                <a:moveTo>
                  <a:pt x="0" y="0"/>
                </a:moveTo>
                <a:lnTo>
                  <a:pt x="1028700" y="0"/>
                </a:lnTo>
                <a:lnTo>
                  <a:pt x="1028700" y="1510018"/>
                </a:lnTo>
                <a:lnTo>
                  <a:pt x="0" y="1510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250423">
            <a:off x="14587719" y="971124"/>
            <a:ext cx="3346933" cy="1733078"/>
          </a:xfrm>
          <a:custGeom>
            <a:avLst/>
            <a:gdLst/>
            <a:ahLst/>
            <a:cxnLst/>
            <a:rect l="l" t="t" r="r" b="b"/>
            <a:pathLst>
              <a:path w="4343640" h="2219205">
                <a:moveTo>
                  <a:pt x="0" y="0"/>
                </a:moveTo>
                <a:lnTo>
                  <a:pt x="4343640" y="0"/>
                </a:lnTo>
                <a:lnTo>
                  <a:pt x="4343640" y="2219205"/>
                </a:lnTo>
                <a:lnTo>
                  <a:pt x="0" y="2219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a:off x="154550" y="8660984"/>
            <a:ext cx="1365853" cy="1626016"/>
          </a:xfrm>
          <a:custGeom>
            <a:avLst/>
            <a:gdLst/>
            <a:ahLst/>
            <a:cxnLst/>
            <a:rect l="l" t="t" r="r" b="b"/>
            <a:pathLst>
              <a:path w="1365853" h="1626016">
                <a:moveTo>
                  <a:pt x="0" y="0"/>
                </a:moveTo>
                <a:lnTo>
                  <a:pt x="1365853" y="0"/>
                </a:lnTo>
                <a:lnTo>
                  <a:pt x="1365853" y="1626016"/>
                </a:lnTo>
                <a:lnTo>
                  <a:pt x="0" y="1626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14895306" y="4361042"/>
            <a:ext cx="3933616" cy="3402578"/>
          </a:xfrm>
          <a:custGeom>
            <a:avLst/>
            <a:gdLst/>
            <a:ahLst/>
            <a:cxnLst/>
            <a:rect l="l" t="t" r="r" b="b"/>
            <a:pathLst>
              <a:path w="3933616" h="3402578">
                <a:moveTo>
                  <a:pt x="0" y="0"/>
                </a:moveTo>
                <a:lnTo>
                  <a:pt x="3933616" y="0"/>
                </a:lnTo>
                <a:lnTo>
                  <a:pt x="3933616" y="3402578"/>
                </a:lnTo>
                <a:lnTo>
                  <a:pt x="0" y="34025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891214" y="540612"/>
            <a:ext cx="12437389" cy="936025"/>
          </a:xfrm>
          <a:prstGeom prst="rect">
            <a:avLst/>
          </a:prstGeom>
        </p:spPr>
        <p:txBody>
          <a:bodyPr wrap="square" lIns="0" tIns="0" rIns="0" bIns="0" rtlCol="0" anchor="t">
            <a:spAutoFit/>
          </a:bodyPr>
          <a:lstStyle/>
          <a:p>
            <a:pPr algn="ctr">
              <a:lnSpc>
                <a:spcPts val="7990"/>
              </a:lnSpc>
              <a:spcBef>
                <a:spcPct val="0"/>
              </a:spcBef>
            </a:pPr>
            <a:r>
              <a:rPr lang="en-US" sz="5707" dirty="0">
                <a:solidFill>
                  <a:srgbClr val="00B0F0"/>
                </a:solidFill>
                <a:effectLst>
                  <a:outerShdw blurRad="38100" dist="38100" dir="2700000" algn="tl">
                    <a:srgbClr val="000000">
                      <a:alpha val="43137"/>
                    </a:srgbClr>
                  </a:outerShdw>
                </a:effectLst>
                <a:latin typeface="Arimo Bold"/>
                <a:ea typeface="Arimo Bold"/>
                <a:cs typeface="Arimo Bold"/>
                <a:sym typeface="Arimo Bold"/>
              </a:rPr>
              <a:t>La evaluación formativa en la NEM</a:t>
            </a:r>
          </a:p>
        </p:txBody>
      </p:sp>
      <p:grpSp>
        <p:nvGrpSpPr>
          <p:cNvPr id="19" name="Group 19"/>
          <p:cNvGrpSpPr/>
          <p:nvPr/>
        </p:nvGrpSpPr>
        <p:grpSpPr>
          <a:xfrm>
            <a:off x="16459127" y="8821237"/>
            <a:ext cx="1600347" cy="1305511"/>
            <a:chOff x="0" y="0"/>
            <a:chExt cx="2133795" cy="1740681"/>
          </a:xfrm>
        </p:grpSpPr>
        <p:grpSp>
          <p:nvGrpSpPr>
            <p:cNvPr id="20" name="Group 20"/>
            <p:cNvGrpSpPr/>
            <p:nvPr/>
          </p:nvGrpSpPr>
          <p:grpSpPr>
            <a:xfrm>
              <a:off x="388896" y="0"/>
              <a:ext cx="1356004" cy="135600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22" name="TextBox 22"/>
            <p:cNvSpPr txBox="1"/>
            <p:nvPr/>
          </p:nvSpPr>
          <p:spPr>
            <a:xfrm>
              <a:off x="0" y="686271"/>
              <a:ext cx="2133795" cy="1054410"/>
            </a:xfrm>
            <a:prstGeom prst="rect">
              <a:avLst/>
            </a:prstGeom>
          </p:spPr>
          <p:txBody>
            <a:bodyPr lIns="0" tIns="0" rIns="0" bIns="0" rtlCol="0" anchor="t">
              <a:spAutoFit/>
            </a:bodyPr>
            <a:lstStyle/>
            <a:p>
              <a:pPr algn="ctr">
                <a:lnSpc>
                  <a:spcPts val="2520"/>
                </a:lnSpc>
              </a:pPr>
              <a:r>
                <a:rPr lang="en-US" sz="1800">
                  <a:solidFill>
                    <a:srgbClr val="000000"/>
                  </a:solidFill>
                  <a:latin typeface="Arimo"/>
                  <a:ea typeface="Arimo"/>
                  <a:cs typeface="Arimo"/>
                  <a:sym typeface="Arimo"/>
                </a:rPr>
                <a:t>docentesaldia.com</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38"/>
            <a:ext cx="18288000" cy="10289338"/>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720465" y="5016858"/>
            <a:ext cx="10460168" cy="5214468"/>
            <a:chOff x="0" y="0"/>
            <a:chExt cx="2754941" cy="1373358"/>
          </a:xfrm>
        </p:grpSpPr>
        <p:sp>
          <p:nvSpPr>
            <p:cNvPr id="4" name="Freeform 4"/>
            <p:cNvSpPr/>
            <p:nvPr/>
          </p:nvSpPr>
          <p:spPr>
            <a:xfrm>
              <a:off x="0" y="0"/>
              <a:ext cx="2754941" cy="1373358"/>
            </a:xfrm>
            <a:custGeom>
              <a:avLst/>
              <a:gdLst/>
              <a:ahLst/>
              <a:cxnLst/>
              <a:rect l="l" t="t" r="r" b="b"/>
              <a:pathLst>
                <a:path w="2754941" h="1373358">
                  <a:moveTo>
                    <a:pt x="37747" y="0"/>
                  </a:moveTo>
                  <a:lnTo>
                    <a:pt x="2717194" y="0"/>
                  </a:lnTo>
                  <a:cubicBezTo>
                    <a:pt x="2738041" y="0"/>
                    <a:pt x="2754941" y="16900"/>
                    <a:pt x="2754941" y="37747"/>
                  </a:cubicBezTo>
                  <a:lnTo>
                    <a:pt x="2754941" y="1335611"/>
                  </a:lnTo>
                  <a:cubicBezTo>
                    <a:pt x="2754941" y="1345622"/>
                    <a:pt x="2750964" y="1355223"/>
                    <a:pt x="2743885" y="1362302"/>
                  </a:cubicBezTo>
                  <a:cubicBezTo>
                    <a:pt x="2736806" y="1369381"/>
                    <a:pt x="2727205" y="1373358"/>
                    <a:pt x="2717194" y="1373358"/>
                  </a:cubicBezTo>
                  <a:lnTo>
                    <a:pt x="37747" y="1373358"/>
                  </a:lnTo>
                  <a:cubicBezTo>
                    <a:pt x="16900" y="1373358"/>
                    <a:pt x="0" y="1356458"/>
                    <a:pt x="0" y="1335611"/>
                  </a:cubicBezTo>
                  <a:lnTo>
                    <a:pt x="0" y="37747"/>
                  </a:lnTo>
                  <a:cubicBezTo>
                    <a:pt x="0" y="16900"/>
                    <a:pt x="16900" y="0"/>
                    <a:pt x="37747"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2754941" cy="142098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37575" y="3540814"/>
            <a:ext cx="10166690" cy="1028368"/>
            <a:chOff x="0" y="0"/>
            <a:chExt cx="2677647" cy="270846"/>
          </a:xfrm>
        </p:grpSpPr>
        <p:sp>
          <p:nvSpPr>
            <p:cNvPr id="7" name="Freeform 7"/>
            <p:cNvSpPr/>
            <p:nvPr/>
          </p:nvSpPr>
          <p:spPr>
            <a:xfrm>
              <a:off x="0" y="0"/>
              <a:ext cx="2677647" cy="270846"/>
            </a:xfrm>
            <a:custGeom>
              <a:avLst/>
              <a:gdLst/>
              <a:ahLst/>
              <a:cxnLst/>
              <a:rect l="l" t="t" r="r" b="b"/>
              <a:pathLst>
                <a:path w="2677647" h="270846">
                  <a:moveTo>
                    <a:pt x="38836" y="0"/>
                  </a:moveTo>
                  <a:lnTo>
                    <a:pt x="2638810" y="0"/>
                  </a:lnTo>
                  <a:cubicBezTo>
                    <a:pt x="2649110" y="0"/>
                    <a:pt x="2658988" y="4092"/>
                    <a:pt x="2666272" y="11375"/>
                  </a:cubicBezTo>
                  <a:cubicBezTo>
                    <a:pt x="2673555" y="18658"/>
                    <a:pt x="2677647" y="28536"/>
                    <a:pt x="2677647" y="38836"/>
                  </a:cubicBezTo>
                  <a:lnTo>
                    <a:pt x="2677647" y="232010"/>
                  </a:lnTo>
                  <a:cubicBezTo>
                    <a:pt x="2677647" y="242310"/>
                    <a:pt x="2673555" y="252188"/>
                    <a:pt x="2666272" y="259471"/>
                  </a:cubicBezTo>
                  <a:cubicBezTo>
                    <a:pt x="2658988" y="266754"/>
                    <a:pt x="2649110" y="270846"/>
                    <a:pt x="2638810" y="270846"/>
                  </a:cubicBezTo>
                  <a:lnTo>
                    <a:pt x="38836" y="270846"/>
                  </a:lnTo>
                  <a:cubicBezTo>
                    <a:pt x="28536" y="270846"/>
                    <a:pt x="18658" y="266754"/>
                    <a:pt x="11375" y="259471"/>
                  </a:cubicBezTo>
                  <a:cubicBezTo>
                    <a:pt x="4092" y="252188"/>
                    <a:pt x="0" y="242310"/>
                    <a:pt x="0" y="232010"/>
                  </a:cubicBezTo>
                  <a:lnTo>
                    <a:pt x="0" y="38836"/>
                  </a:lnTo>
                  <a:cubicBezTo>
                    <a:pt x="0" y="28536"/>
                    <a:pt x="4092" y="18658"/>
                    <a:pt x="11375" y="11375"/>
                  </a:cubicBezTo>
                  <a:cubicBezTo>
                    <a:pt x="18658" y="4092"/>
                    <a:pt x="28536" y="0"/>
                    <a:pt x="38836" y="0"/>
                  </a:cubicBezTo>
                  <a:close/>
                </a:path>
              </a:pathLst>
            </a:custGeom>
            <a:solidFill>
              <a:srgbClr val="FFEDD7"/>
            </a:solidFill>
            <a:ln w="57150" cap="rnd">
              <a:solidFill>
                <a:srgbClr val="696000"/>
              </a:solidFill>
              <a:prstDash val="lgDash"/>
              <a:round/>
            </a:ln>
          </p:spPr>
        </p:sp>
        <p:sp>
          <p:nvSpPr>
            <p:cNvPr id="8" name="TextBox 8"/>
            <p:cNvSpPr txBox="1"/>
            <p:nvPr/>
          </p:nvSpPr>
          <p:spPr>
            <a:xfrm>
              <a:off x="0" y="-47625"/>
              <a:ext cx="2677647" cy="318471"/>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46449" y="626017"/>
            <a:ext cx="15916231" cy="2660426"/>
            <a:chOff x="0" y="0"/>
            <a:chExt cx="4191929" cy="700688"/>
          </a:xfrm>
        </p:grpSpPr>
        <p:sp>
          <p:nvSpPr>
            <p:cNvPr id="10" name="Freeform 10"/>
            <p:cNvSpPr/>
            <p:nvPr/>
          </p:nvSpPr>
          <p:spPr>
            <a:xfrm>
              <a:off x="0" y="0"/>
              <a:ext cx="4191929" cy="700688"/>
            </a:xfrm>
            <a:custGeom>
              <a:avLst/>
              <a:gdLst/>
              <a:ahLst/>
              <a:cxnLst/>
              <a:rect l="l" t="t" r="r" b="b"/>
              <a:pathLst>
                <a:path w="4191929" h="700688">
                  <a:moveTo>
                    <a:pt x="24807" y="0"/>
                  </a:moveTo>
                  <a:lnTo>
                    <a:pt x="4167122" y="0"/>
                  </a:lnTo>
                  <a:cubicBezTo>
                    <a:pt x="4173701" y="0"/>
                    <a:pt x="4180011" y="2614"/>
                    <a:pt x="4184664" y="7266"/>
                  </a:cubicBezTo>
                  <a:cubicBezTo>
                    <a:pt x="4189316" y="11918"/>
                    <a:pt x="4191929" y="18228"/>
                    <a:pt x="4191929" y="24807"/>
                  </a:cubicBezTo>
                  <a:lnTo>
                    <a:pt x="4191929" y="675881"/>
                  </a:lnTo>
                  <a:cubicBezTo>
                    <a:pt x="4191929" y="682460"/>
                    <a:pt x="4189316" y="688770"/>
                    <a:pt x="4184664" y="693423"/>
                  </a:cubicBezTo>
                  <a:cubicBezTo>
                    <a:pt x="4180011" y="698075"/>
                    <a:pt x="4173701" y="700688"/>
                    <a:pt x="4167122" y="700688"/>
                  </a:cubicBezTo>
                  <a:lnTo>
                    <a:pt x="24807" y="700688"/>
                  </a:lnTo>
                  <a:cubicBezTo>
                    <a:pt x="18228" y="700688"/>
                    <a:pt x="11918" y="698075"/>
                    <a:pt x="7266" y="693423"/>
                  </a:cubicBezTo>
                  <a:cubicBezTo>
                    <a:pt x="2614" y="688770"/>
                    <a:pt x="0" y="682460"/>
                    <a:pt x="0" y="675881"/>
                  </a:cubicBezTo>
                  <a:lnTo>
                    <a:pt x="0" y="24807"/>
                  </a:lnTo>
                  <a:cubicBezTo>
                    <a:pt x="0" y="18228"/>
                    <a:pt x="2614" y="11918"/>
                    <a:pt x="7266" y="7266"/>
                  </a:cubicBezTo>
                  <a:cubicBezTo>
                    <a:pt x="11918" y="2614"/>
                    <a:pt x="18228" y="0"/>
                    <a:pt x="24807" y="0"/>
                  </a:cubicBezTo>
                  <a:close/>
                </a:path>
              </a:pathLst>
            </a:custGeom>
            <a:solidFill>
              <a:srgbClr val="FFEDD7"/>
            </a:solidFill>
            <a:ln w="57150" cap="rnd">
              <a:solidFill>
                <a:srgbClr val="696000"/>
              </a:solidFill>
              <a:prstDash val="lgDash"/>
              <a:round/>
            </a:ln>
          </p:spPr>
        </p:sp>
        <p:sp>
          <p:nvSpPr>
            <p:cNvPr id="11" name="TextBox 11"/>
            <p:cNvSpPr txBox="1"/>
            <p:nvPr/>
          </p:nvSpPr>
          <p:spPr>
            <a:xfrm>
              <a:off x="0" y="-47625"/>
              <a:ext cx="4191929" cy="74831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5400000">
            <a:off x="1335528" y="4551539"/>
            <a:ext cx="4098243" cy="6091982"/>
          </a:xfrm>
          <a:custGeom>
            <a:avLst/>
            <a:gdLst/>
            <a:ahLst/>
            <a:cxnLst/>
            <a:rect l="l" t="t" r="r" b="b"/>
            <a:pathLst>
              <a:path w="4098243" h="6091982">
                <a:moveTo>
                  <a:pt x="0" y="0"/>
                </a:moveTo>
                <a:lnTo>
                  <a:pt x="4098243" y="0"/>
                </a:lnTo>
                <a:lnTo>
                  <a:pt x="4098243" y="6091982"/>
                </a:lnTo>
                <a:lnTo>
                  <a:pt x="0" y="60919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4499544" y="3540814"/>
            <a:ext cx="3362178" cy="4114800"/>
          </a:xfrm>
          <a:custGeom>
            <a:avLst/>
            <a:gdLst/>
            <a:ahLst/>
            <a:cxnLst/>
            <a:rect l="l" t="t" r="r" b="b"/>
            <a:pathLst>
              <a:path w="3362178" h="4114800">
                <a:moveTo>
                  <a:pt x="0" y="0"/>
                </a:moveTo>
                <a:lnTo>
                  <a:pt x="3362178" y="0"/>
                </a:lnTo>
                <a:lnTo>
                  <a:pt x="336217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5509453" y="8009258"/>
            <a:ext cx="2506456" cy="2277742"/>
          </a:xfrm>
          <a:custGeom>
            <a:avLst/>
            <a:gdLst/>
            <a:ahLst/>
            <a:cxnLst/>
            <a:rect l="l" t="t" r="r" b="b"/>
            <a:pathLst>
              <a:path w="2506456" h="2277742">
                <a:moveTo>
                  <a:pt x="0" y="0"/>
                </a:moveTo>
                <a:lnTo>
                  <a:pt x="2506456" y="0"/>
                </a:lnTo>
                <a:lnTo>
                  <a:pt x="2506456" y="2277742"/>
                </a:lnTo>
                <a:lnTo>
                  <a:pt x="0" y="22777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330696" y="4928316"/>
            <a:ext cx="6173507" cy="1898353"/>
          </a:xfrm>
          <a:custGeom>
            <a:avLst/>
            <a:gdLst/>
            <a:ahLst/>
            <a:cxnLst/>
            <a:rect l="l" t="t" r="r" b="b"/>
            <a:pathLst>
              <a:path w="6173507" h="1898353">
                <a:moveTo>
                  <a:pt x="0" y="0"/>
                </a:moveTo>
                <a:lnTo>
                  <a:pt x="6173507" y="0"/>
                </a:lnTo>
                <a:lnTo>
                  <a:pt x="6173507" y="1898353"/>
                </a:lnTo>
                <a:lnTo>
                  <a:pt x="0" y="18983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26425" y="-2338"/>
            <a:ext cx="1256711" cy="1256711"/>
          </a:xfrm>
          <a:custGeom>
            <a:avLst/>
            <a:gdLst/>
            <a:ahLst/>
            <a:cxnLst/>
            <a:rect l="l" t="t" r="r" b="b"/>
            <a:pathLst>
              <a:path w="1256711" h="1256711">
                <a:moveTo>
                  <a:pt x="0" y="0"/>
                </a:moveTo>
                <a:lnTo>
                  <a:pt x="1256712" y="0"/>
                </a:lnTo>
                <a:lnTo>
                  <a:pt x="1256712" y="1256711"/>
                </a:lnTo>
                <a:lnTo>
                  <a:pt x="0" y="1256711"/>
                </a:lnTo>
                <a:lnTo>
                  <a:pt x="0" y="0"/>
                </a:lnTo>
                <a:close/>
              </a:path>
            </a:pathLst>
          </a:custGeom>
          <a:blipFill>
            <a:blip r:embed="rId12"/>
            <a:stretch>
              <a:fillRect/>
            </a:stretch>
          </a:blipFill>
        </p:spPr>
      </p:sp>
      <p:sp>
        <p:nvSpPr>
          <p:cNvPr id="17" name="TextBox 17"/>
          <p:cNvSpPr txBox="1"/>
          <p:nvPr/>
        </p:nvSpPr>
        <p:spPr>
          <a:xfrm>
            <a:off x="1172208" y="714428"/>
            <a:ext cx="15761333" cy="2374232"/>
          </a:xfrm>
          <a:prstGeom prst="rect">
            <a:avLst/>
          </a:prstGeom>
        </p:spPr>
        <p:txBody>
          <a:bodyPr lIns="0" tIns="0" rIns="0" bIns="0" rtlCol="0" anchor="t">
            <a:spAutoFit/>
          </a:bodyPr>
          <a:lstStyle/>
          <a:p>
            <a:pPr algn="l">
              <a:lnSpc>
                <a:spcPts val="4702"/>
              </a:lnSpc>
              <a:spcBef>
                <a:spcPct val="0"/>
              </a:spcBef>
            </a:pPr>
            <a:r>
              <a:rPr lang="en-US" sz="3359" dirty="0">
                <a:solidFill>
                  <a:srgbClr val="000000"/>
                </a:solidFill>
                <a:latin typeface="Arimo"/>
                <a:ea typeface="Arimo"/>
                <a:cs typeface="Arimo"/>
                <a:sym typeface="Arimo"/>
              </a:rPr>
              <a:t>Tomando como punto de partida la reflexión que llevaron a cabo, realicen de manera individual un cuadro comparativo donde anoten la manera en la que han entendido la evaluación formativa en su trayectoria como docentes y cómo la entienden ahora en el marco de la NEM.</a:t>
            </a:r>
          </a:p>
        </p:txBody>
      </p:sp>
      <p:sp>
        <p:nvSpPr>
          <p:cNvPr id="18" name="TextBox 18"/>
          <p:cNvSpPr txBox="1"/>
          <p:nvPr/>
        </p:nvSpPr>
        <p:spPr>
          <a:xfrm>
            <a:off x="1230287" y="3637504"/>
            <a:ext cx="9720262" cy="739739"/>
          </a:xfrm>
          <a:prstGeom prst="rect">
            <a:avLst/>
          </a:prstGeom>
        </p:spPr>
        <p:txBody>
          <a:bodyPr lIns="0" tIns="0" rIns="0" bIns="0" rtlCol="0" anchor="t">
            <a:spAutoFit/>
          </a:bodyPr>
          <a:lstStyle/>
          <a:p>
            <a:pPr algn="ctr">
              <a:lnSpc>
                <a:spcPts val="5951"/>
              </a:lnSpc>
              <a:spcBef>
                <a:spcPct val="0"/>
              </a:spcBef>
            </a:pPr>
            <a:r>
              <a:rPr lang="en-US" sz="4251">
                <a:solidFill>
                  <a:srgbClr val="292F4F"/>
                </a:solidFill>
                <a:latin typeface="Arimo Bold"/>
                <a:ea typeface="Arimo Bold"/>
                <a:cs typeface="Arimo Bold"/>
                <a:sym typeface="Arimo Bold"/>
              </a:rPr>
              <a:t>Consideren los siguientes elementos:</a:t>
            </a:r>
          </a:p>
        </p:txBody>
      </p:sp>
      <p:sp>
        <p:nvSpPr>
          <p:cNvPr id="19" name="TextBox 19"/>
          <p:cNvSpPr txBox="1"/>
          <p:nvPr/>
        </p:nvSpPr>
        <p:spPr>
          <a:xfrm>
            <a:off x="609600" y="7052453"/>
            <a:ext cx="5375248" cy="974626"/>
          </a:xfrm>
          <a:prstGeom prst="rect">
            <a:avLst/>
          </a:prstGeom>
        </p:spPr>
        <p:txBody>
          <a:bodyPr wrap="square" lIns="0" tIns="0" rIns="0" bIns="0" rtlCol="0" anchor="t">
            <a:spAutoFit/>
          </a:bodyPr>
          <a:lstStyle/>
          <a:p>
            <a:pPr algn="ctr">
              <a:lnSpc>
                <a:spcPts val="7637"/>
              </a:lnSpc>
              <a:spcBef>
                <a:spcPct val="0"/>
              </a:spcBef>
            </a:pPr>
            <a:r>
              <a:rPr lang="en-US" sz="5455" dirty="0">
                <a:solidFill>
                  <a:srgbClr val="292F4F"/>
                </a:solidFill>
                <a:latin typeface="Arimo Bold"/>
                <a:ea typeface="Arimo Bold"/>
                <a:cs typeface="Arimo Bold"/>
                <a:sym typeface="Arimo Bold"/>
              </a:rPr>
              <a:t>Características</a:t>
            </a:r>
          </a:p>
        </p:txBody>
      </p:sp>
      <p:sp>
        <p:nvSpPr>
          <p:cNvPr id="20" name="TextBox 20"/>
          <p:cNvSpPr txBox="1"/>
          <p:nvPr/>
        </p:nvSpPr>
        <p:spPr>
          <a:xfrm>
            <a:off x="6241452" y="5164837"/>
            <a:ext cx="10521229" cy="5027017"/>
          </a:xfrm>
          <a:prstGeom prst="rect">
            <a:avLst/>
          </a:prstGeom>
        </p:spPr>
        <p:txBody>
          <a:bodyPr lIns="0" tIns="0" rIns="0" bIns="0" rtlCol="0" anchor="t">
            <a:spAutoFit/>
          </a:bodyPr>
          <a:lstStyle/>
          <a:p>
            <a:pPr marL="755056" lvl="1" indent="-377528" algn="l">
              <a:lnSpc>
                <a:spcPts val="4896"/>
              </a:lnSpc>
              <a:buFont typeface="Arial"/>
              <a:buChar char="•"/>
            </a:pPr>
            <a:r>
              <a:rPr lang="en-US" sz="3497" dirty="0">
                <a:solidFill>
                  <a:srgbClr val="000000"/>
                </a:solidFill>
                <a:latin typeface="Arimo"/>
                <a:ea typeface="Arimo"/>
                <a:cs typeface="Arimo"/>
                <a:sym typeface="Arimo"/>
              </a:rPr>
              <a:t>Momentos en los que se realiza.</a:t>
            </a:r>
          </a:p>
          <a:p>
            <a:pPr marL="755056" lvl="1" indent="-377528" algn="l">
              <a:lnSpc>
                <a:spcPts val="4896"/>
              </a:lnSpc>
              <a:buFont typeface="Arial"/>
              <a:buChar char="•"/>
            </a:pPr>
            <a:r>
              <a:rPr lang="en-US" sz="3497" dirty="0">
                <a:solidFill>
                  <a:srgbClr val="000000"/>
                </a:solidFill>
                <a:latin typeface="Arimo"/>
                <a:ea typeface="Arimo"/>
                <a:cs typeface="Arimo"/>
                <a:sym typeface="Arimo"/>
              </a:rPr>
              <a:t>Dimensiones que considera.</a:t>
            </a:r>
          </a:p>
          <a:p>
            <a:pPr marL="755056" lvl="1" indent="-377528" algn="l">
              <a:lnSpc>
                <a:spcPts val="4896"/>
              </a:lnSpc>
              <a:buFont typeface="Arial"/>
              <a:buChar char="•"/>
            </a:pPr>
            <a:r>
              <a:rPr lang="en-US" sz="3497" dirty="0">
                <a:solidFill>
                  <a:srgbClr val="000000"/>
                </a:solidFill>
                <a:latin typeface="Arimo"/>
                <a:ea typeface="Arimo"/>
                <a:cs typeface="Arimo"/>
                <a:sym typeface="Arimo"/>
              </a:rPr>
              <a:t>Responsabilidades de alumnas y alumnos.</a:t>
            </a:r>
          </a:p>
          <a:p>
            <a:pPr marL="755056" lvl="1" indent="-377528" algn="l">
              <a:lnSpc>
                <a:spcPts val="4896"/>
              </a:lnSpc>
              <a:buFont typeface="Arial"/>
              <a:buChar char="•"/>
            </a:pPr>
            <a:r>
              <a:rPr lang="en-US" sz="3497" dirty="0">
                <a:solidFill>
                  <a:srgbClr val="000000"/>
                </a:solidFill>
                <a:latin typeface="Arimo"/>
                <a:ea typeface="Arimo"/>
                <a:cs typeface="Arimo"/>
                <a:sym typeface="Arimo"/>
              </a:rPr>
              <a:t>Responsabilidades de maestras y maestros.</a:t>
            </a:r>
          </a:p>
          <a:p>
            <a:pPr marL="755056" lvl="1" indent="-377528" algn="l">
              <a:lnSpc>
                <a:spcPts val="4896"/>
              </a:lnSpc>
              <a:buFont typeface="Arial"/>
              <a:buChar char="•"/>
            </a:pPr>
            <a:r>
              <a:rPr lang="en-US" sz="3497" dirty="0">
                <a:solidFill>
                  <a:srgbClr val="000000"/>
                </a:solidFill>
                <a:latin typeface="Arimo"/>
                <a:ea typeface="Arimo"/>
                <a:cs typeface="Arimo"/>
                <a:sym typeface="Arimo"/>
              </a:rPr>
              <a:t>Finalidades.</a:t>
            </a:r>
          </a:p>
          <a:p>
            <a:pPr marL="755056" lvl="1" indent="-377528" algn="l">
              <a:lnSpc>
                <a:spcPts val="4896"/>
              </a:lnSpc>
              <a:buFont typeface="Arial"/>
              <a:buChar char="•"/>
            </a:pPr>
            <a:r>
              <a:rPr lang="en-US" sz="3497" dirty="0">
                <a:solidFill>
                  <a:srgbClr val="000000"/>
                </a:solidFill>
                <a:latin typeface="Arimo"/>
                <a:ea typeface="Arimo"/>
                <a:cs typeface="Arimo"/>
                <a:sym typeface="Arimo"/>
              </a:rPr>
              <a:t>Herramientas utilizadas.</a:t>
            </a:r>
          </a:p>
          <a:p>
            <a:pPr marL="755056" lvl="1" indent="-377528" algn="l">
              <a:lnSpc>
                <a:spcPts val="4896"/>
              </a:lnSpc>
              <a:buFont typeface="Arial"/>
              <a:buChar char="•"/>
            </a:pPr>
            <a:r>
              <a:rPr lang="en-US" sz="3497" dirty="0">
                <a:solidFill>
                  <a:srgbClr val="000000"/>
                </a:solidFill>
                <a:latin typeface="Arimo"/>
                <a:ea typeface="Arimo"/>
                <a:cs typeface="Arimo"/>
                <a:sym typeface="Arimo"/>
              </a:rPr>
              <a:t>Usos de la evaluación formativa.</a:t>
            </a:r>
          </a:p>
          <a:p>
            <a:pPr marL="755056" lvl="1" indent="-377528" algn="l">
              <a:lnSpc>
                <a:spcPts val="4896"/>
              </a:lnSpc>
              <a:buFont typeface="Arial"/>
              <a:buChar char="•"/>
            </a:pPr>
            <a:r>
              <a:rPr lang="en-US" sz="3497" dirty="0">
                <a:solidFill>
                  <a:srgbClr val="000000"/>
                </a:solidFill>
                <a:latin typeface="Arimo"/>
                <a:ea typeface="Arimo"/>
                <a:cs typeface="Arimo"/>
                <a:sym typeface="Arimo"/>
              </a:rPr>
              <a:t>Otros aspectos.</a:t>
            </a:r>
          </a:p>
        </p:txBody>
      </p:sp>
      <p:grpSp>
        <p:nvGrpSpPr>
          <p:cNvPr id="21" name="Group 21"/>
          <p:cNvGrpSpPr/>
          <p:nvPr/>
        </p:nvGrpSpPr>
        <p:grpSpPr>
          <a:xfrm>
            <a:off x="16773240" y="423842"/>
            <a:ext cx="1127994" cy="3091093"/>
            <a:chOff x="418818" y="-2076122"/>
            <a:chExt cx="1503991" cy="4121458"/>
          </a:xfrm>
        </p:grpSpPr>
        <p:grpSp>
          <p:nvGrpSpPr>
            <p:cNvPr id="22" name="Group 22"/>
            <p:cNvGrpSpPr/>
            <p:nvPr/>
          </p:nvGrpSpPr>
          <p:grpSpPr>
            <a:xfrm>
              <a:off x="566805" y="689332"/>
              <a:ext cx="1356004" cy="1356004"/>
              <a:chOff x="106640" y="413191"/>
              <a:chExt cx="812800" cy="812800"/>
            </a:xfrm>
          </p:grpSpPr>
          <p:sp>
            <p:nvSpPr>
              <p:cNvPr id="23" name="Freeform 23"/>
              <p:cNvSpPr/>
              <p:nvPr/>
            </p:nvSpPr>
            <p:spPr>
              <a:xfrm>
                <a:off x="106640" y="41319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24" name="TextBox 24"/>
            <p:cNvSpPr txBox="1"/>
            <p:nvPr/>
          </p:nvSpPr>
          <p:spPr>
            <a:xfrm rot="16200000">
              <a:off x="-840698" y="-816606"/>
              <a:ext cx="2946499"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31264" y="5143500"/>
            <a:ext cx="4995530" cy="5286275"/>
          </a:xfrm>
          <a:custGeom>
            <a:avLst/>
            <a:gdLst/>
            <a:ahLst/>
            <a:cxnLst/>
            <a:rect l="l" t="t" r="r" b="b"/>
            <a:pathLst>
              <a:path w="4995530" h="5286275">
                <a:moveTo>
                  <a:pt x="0" y="0"/>
                </a:moveTo>
                <a:lnTo>
                  <a:pt x="4995530" y="0"/>
                </a:lnTo>
                <a:lnTo>
                  <a:pt x="4995530" y="5286275"/>
                </a:lnTo>
                <a:lnTo>
                  <a:pt x="0" y="5286275"/>
                </a:lnTo>
                <a:lnTo>
                  <a:pt x="0" y="0"/>
                </a:lnTo>
                <a:close/>
              </a:path>
            </a:pathLst>
          </a:custGeom>
          <a:blipFill>
            <a:blip r:embed="rId4"/>
            <a:stretch>
              <a:fillRect/>
            </a:stretch>
          </a:blipFill>
        </p:spPr>
      </p:sp>
      <p:grpSp>
        <p:nvGrpSpPr>
          <p:cNvPr id="4" name="Group 4"/>
          <p:cNvGrpSpPr/>
          <p:nvPr/>
        </p:nvGrpSpPr>
        <p:grpSpPr>
          <a:xfrm>
            <a:off x="15346462" y="532541"/>
            <a:ext cx="2184712" cy="1337604"/>
            <a:chOff x="-942004" y="-427468"/>
            <a:chExt cx="2912948" cy="1783472"/>
          </a:xfrm>
        </p:grpSpPr>
        <p:grpSp>
          <p:nvGrpSpPr>
            <p:cNvPr id="5" name="Group 5"/>
            <p:cNvGrpSpPr/>
            <p:nvPr/>
          </p:nvGrpSpPr>
          <p:grpSpPr>
            <a:xfrm>
              <a:off x="388896" y="0"/>
              <a:ext cx="1356004" cy="135600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7" name="TextBox 7"/>
            <p:cNvSpPr txBox="1"/>
            <p:nvPr/>
          </p:nvSpPr>
          <p:spPr>
            <a:xfrm>
              <a:off x="-942004" y="-427468"/>
              <a:ext cx="2912948"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graphicFrame>
        <p:nvGraphicFramePr>
          <p:cNvPr id="8" name="Marcador de contenido 6">
            <a:extLst>
              <a:ext uri="{FF2B5EF4-FFF2-40B4-BE49-F238E27FC236}">
                <a16:creationId xmlns:a16="http://schemas.microsoft.com/office/drawing/2014/main" id="{6E6BF924-F2F0-4C34-AAD2-C6DE7899C5ED}"/>
              </a:ext>
            </a:extLst>
          </p:cNvPr>
          <p:cNvGraphicFramePr>
            <a:graphicFrameLocks/>
          </p:cNvGraphicFramePr>
          <p:nvPr>
            <p:extLst>
              <p:ext uri="{D42A27DB-BD31-4B8C-83A1-F6EECF244321}">
                <p14:modId xmlns:p14="http://schemas.microsoft.com/office/powerpoint/2010/main" val="4197431706"/>
              </p:ext>
            </p:extLst>
          </p:nvPr>
        </p:nvGraphicFramePr>
        <p:xfrm>
          <a:off x="609601" y="831975"/>
          <a:ext cx="13998069" cy="7821463"/>
        </p:xfrm>
        <a:graphic>
          <a:graphicData uri="http://schemas.openxmlformats.org/drawingml/2006/table">
            <a:tbl>
              <a:tblPr firstRow="1" bandRow="1">
                <a:tableStyleId>{5C22544A-7EE6-4342-B048-85BDC9FD1C3A}</a:tableStyleId>
              </a:tblPr>
              <a:tblGrid>
                <a:gridCol w="4666023">
                  <a:extLst>
                    <a:ext uri="{9D8B030D-6E8A-4147-A177-3AD203B41FA5}">
                      <a16:colId xmlns:a16="http://schemas.microsoft.com/office/drawing/2014/main" val="2096327199"/>
                    </a:ext>
                  </a:extLst>
                </a:gridCol>
                <a:gridCol w="4666023">
                  <a:extLst>
                    <a:ext uri="{9D8B030D-6E8A-4147-A177-3AD203B41FA5}">
                      <a16:colId xmlns:a16="http://schemas.microsoft.com/office/drawing/2014/main" val="1129858231"/>
                    </a:ext>
                  </a:extLst>
                </a:gridCol>
                <a:gridCol w="4666023">
                  <a:extLst>
                    <a:ext uri="{9D8B030D-6E8A-4147-A177-3AD203B41FA5}">
                      <a16:colId xmlns:a16="http://schemas.microsoft.com/office/drawing/2014/main" val="1331223132"/>
                    </a:ext>
                  </a:extLst>
                </a:gridCol>
              </a:tblGrid>
              <a:tr h="1474733">
                <a:tc>
                  <a:txBody>
                    <a:bodyPr/>
                    <a:lstStyle/>
                    <a:p>
                      <a:r>
                        <a:rPr lang="es-MX" sz="2800" dirty="0"/>
                        <a:t>Elementos de análisis</a:t>
                      </a:r>
                    </a:p>
                  </a:txBody>
                  <a:tcPr/>
                </a:tc>
                <a:tc>
                  <a:txBody>
                    <a:bodyPr/>
                    <a:lstStyle/>
                    <a:p>
                      <a:r>
                        <a:rPr lang="es-ES" sz="2800" dirty="0"/>
                        <a:t>Evaluación formativa como la realizaban en ciclos escolares anteriores al 2023 - 2024</a:t>
                      </a:r>
                    </a:p>
                  </a:txBody>
                  <a:tcPr/>
                </a:tc>
                <a:tc>
                  <a:txBody>
                    <a:bodyPr/>
                    <a:lstStyle/>
                    <a:p>
                      <a:r>
                        <a:rPr lang="es-ES" sz="2800" dirty="0"/>
                        <a:t>Evaluación formativa como la</a:t>
                      </a:r>
                    </a:p>
                    <a:p>
                      <a:r>
                        <a:rPr lang="es-ES" sz="2800" dirty="0"/>
                        <a:t>realizaron en el ciclo escolar</a:t>
                      </a:r>
                    </a:p>
                    <a:p>
                      <a:r>
                        <a:rPr lang="es-ES" sz="2800" dirty="0"/>
                        <a:t>2023 – 2024, desde la NEM</a:t>
                      </a:r>
                      <a:endParaRPr lang="es-MX" sz="2800" dirty="0"/>
                    </a:p>
                  </a:txBody>
                  <a:tcPr/>
                </a:tc>
                <a:extLst>
                  <a:ext uri="{0D108BD9-81ED-4DB2-BD59-A6C34878D82A}">
                    <a16:rowId xmlns:a16="http://schemas.microsoft.com/office/drawing/2014/main" val="2617008751"/>
                  </a:ext>
                </a:extLst>
              </a:tr>
              <a:tr h="598086">
                <a:tc>
                  <a:txBody>
                    <a:bodyPr/>
                    <a:lstStyle/>
                    <a:p>
                      <a:r>
                        <a:rPr lang="es-MX" sz="2800" dirty="0"/>
                        <a:t>Momentos en los que se realiza.</a:t>
                      </a:r>
                    </a:p>
                  </a:txBody>
                  <a:tcPr/>
                </a:tc>
                <a:tc>
                  <a:txBody>
                    <a:bodyPr/>
                    <a:lstStyle/>
                    <a:p>
                      <a:endParaRPr lang="es-MX" sz="2800"/>
                    </a:p>
                  </a:txBody>
                  <a:tcPr/>
                </a:tc>
                <a:tc>
                  <a:txBody>
                    <a:bodyPr/>
                    <a:lstStyle/>
                    <a:p>
                      <a:endParaRPr lang="es-MX" sz="2800"/>
                    </a:p>
                  </a:txBody>
                  <a:tcPr/>
                </a:tc>
                <a:extLst>
                  <a:ext uri="{0D108BD9-81ED-4DB2-BD59-A6C34878D82A}">
                    <a16:rowId xmlns:a16="http://schemas.microsoft.com/office/drawing/2014/main" val="455593175"/>
                  </a:ext>
                </a:extLst>
              </a:tr>
              <a:tr h="598086">
                <a:tc>
                  <a:txBody>
                    <a:bodyPr/>
                    <a:lstStyle/>
                    <a:p>
                      <a:r>
                        <a:rPr lang="es-MX" sz="2800" dirty="0"/>
                        <a:t>Dimensiones que considera.</a:t>
                      </a:r>
                    </a:p>
                  </a:txBody>
                  <a:tcPr/>
                </a:tc>
                <a:tc>
                  <a:txBody>
                    <a:bodyPr/>
                    <a:lstStyle/>
                    <a:p>
                      <a:endParaRPr lang="es-MX" sz="2800"/>
                    </a:p>
                  </a:txBody>
                  <a:tcPr/>
                </a:tc>
                <a:tc>
                  <a:txBody>
                    <a:bodyPr/>
                    <a:lstStyle/>
                    <a:p>
                      <a:endParaRPr lang="es-MX" sz="2800"/>
                    </a:p>
                  </a:txBody>
                  <a:tcPr/>
                </a:tc>
                <a:extLst>
                  <a:ext uri="{0D108BD9-81ED-4DB2-BD59-A6C34878D82A}">
                    <a16:rowId xmlns:a16="http://schemas.microsoft.com/office/drawing/2014/main" val="266778625"/>
                  </a:ext>
                </a:extLst>
              </a:tr>
              <a:tr h="1032313">
                <a:tc>
                  <a:txBody>
                    <a:bodyPr/>
                    <a:lstStyle/>
                    <a:p>
                      <a:r>
                        <a:rPr lang="es-ES" sz="2800" dirty="0"/>
                        <a:t>Responsabilidades de alumnas y alumnos.</a:t>
                      </a:r>
                    </a:p>
                  </a:txBody>
                  <a:tcPr/>
                </a:tc>
                <a:tc>
                  <a:txBody>
                    <a:bodyPr/>
                    <a:lstStyle/>
                    <a:p>
                      <a:endParaRPr lang="es-MX" sz="2800"/>
                    </a:p>
                  </a:txBody>
                  <a:tcPr/>
                </a:tc>
                <a:tc>
                  <a:txBody>
                    <a:bodyPr/>
                    <a:lstStyle/>
                    <a:p>
                      <a:endParaRPr lang="es-MX" sz="2800"/>
                    </a:p>
                  </a:txBody>
                  <a:tcPr/>
                </a:tc>
                <a:extLst>
                  <a:ext uri="{0D108BD9-81ED-4DB2-BD59-A6C34878D82A}">
                    <a16:rowId xmlns:a16="http://schemas.microsoft.com/office/drawing/2014/main" val="1316465584"/>
                  </a:ext>
                </a:extLst>
              </a:tr>
              <a:tr h="1032313">
                <a:tc>
                  <a:txBody>
                    <a:bodyPr/>
                    <a:lstStyle/>
                    <a:p>
                      <a:r>
                        <a:rPr lang="es-ES" sz="2800" dirty="0"/>
                        <a:t>Responsabilidades de maestras y maestros.</a:t>
                      </a:r>
                    </a:p>
                  </a:txBody>
                  <a:tcPr/>
                </a:tc>
                <a:tc>
                  <a:txBody>
                    <a:bodyPr/>
                    <a:lstStyle/>
                    <a:p>
                      <a:endParaRPr lang="es-MX" sz="2800"/>
                    </a:p>
                  </a:txBody>
                  <a:tcPr/>
                </a:tc>
                <a:tc>
                  <a:txBody>
                    <a:bodyPr/>
                    <a:lstStyle/>
                    <a:p>
                      <a:endParaRPr lang="es-MX" sz="2800"/>
                    </a:p>
                  </a:txBody>
                  <a:tcPr/>
                </a:tc>
                <a:extLst>
                  <a:ext uri="{0D108BD9-81ED-4DB2-BD59-A6C34878D82A}">
                    <a16:rowId xmlns:a16="http://schemas.microsoft.com/office/drawing/2014/main" val="1806397237"/>
                  </a:ext>
                </a:extLst>
              </a:tr>
              <a:tr h="598086">
                <a:tc>
                  <a:txBody>
                    <a:bodyPr/>
                    <a:lstStyle/>
                    <a:p>
                      <a:r>
                        <a:rPr lang="es-MX" sz="2800" dirty="0"/>
                        <a:t>Finalidades.</a:t>
                      </a:r>
                    </a:p>
                  </a:txBody>
                  <a:tcPr/>
                </a:tc>
                <a:tc>
                  <a:txBody>
                    <a:bodyPr/>
                    <a:lstStyle/>
                    <a:p>
                      <a:endParaRPr lang="es-MX" sz="2800"/>
                    </a:p>
                  </a:txBody>
                  <a:tcPr/>
                </a:tc>
                <a:tc>
                  <a:txBody>
                    <a:bodyPr/>
                    <a:lstStyle/>
                    <a:p>
                      <a:endParaRPr lang="es-MX" sz="2800"/>
                    </a:p>
                  </a:txBody>
                  <a:tcPr/>
                </a:tc>
                <a:extLst>
                  <a:ext uri="{0D108BD9-81ED-4DB2-BD59-A6C34878D82A}">
                    <a16:rowId xmlns:a16="http://schemas.microsoft.com/office/drawing/2014/main" val="3980636930"/>
                  </a:ext>
                </a:extLst>
              </a:tr>
              <a:tr h="598086">
                <a:tc>
                  <a:txBody>
                    <a:bodyPr/>
                    <a:lstStyle/>
                    <a:p>
                      <a:r>
                        <a:rPr lang="es-MX" sz="2800" dirty="0"/>
                        <a:t>Herramientas utilizadas.</a:t>
                      </a:r>
                    </a:p>
                  </a:txBody>
                  <a:tcPr/>
                </a:tc>
                <a:tc>
                  <a:txBody>
                    <a:bodyPr/>
                    <a:lstStyle/>
                    <a:p>
                      <a:endParaRPr lang="es-MX" sz="2800"/>
                    </a:p>
                  </a:txBody>
                  <a:tcPr/>
                </a:tc>
                <a:tc>
                  <a:txBody>
                    <a:bodyPr/>
                    <a:lstStyle/>
                    <a:p>
                      <a:endParaRPr lang="es-MX" sz="2800" dirty="0"/>
                    </a:p>
                  </a:txBody>
                  <a:tcPr/>
                </a:tc>
                <a:extLst>
                  <a:ext uri="{0D108BD9-81ED-4DB2-BD59-A6C34878D82A}">
                    <a16:rowId xmlns:a16="http://schemas.microsoft.com/office/drawing/2014/main" val="2533646156"/>
                  </a:ext>
                </a:extLst>
              </a:tr>
              <a:tr h="598086">
                <a:tc>
                  <a:txBody>
                    <a:bodyPr/>
                    <a:lstStyle/>
                    <a:p>
                      <a:r>
                        <a:rPr lang="es-ES" sz="2800" dirty="0"/>
                        <a:t>Usos de la evaluación formativa.</a:t>
                      </a:r>
                    </a:p>
                  </a:txBody>
                  <a:tcPr/>
                </a:tc>
                <a:tc>
                  <a:txBody>
                    <a:bodyPr/>
                    <a:lstStyle/>
                    <a:p>
                      <a:endParaRPr lang="es-MX" sz="2800"/>
                    </a:p>
                  </a:txBody>
                  <a:tcPr/>
                </a:tc>
                <a:tc>
                  <a:txBody>
                    <a:bodyPr/>
                    <a:lstStyle/>
                    <a:p>
                      <a:endParaRPr lang="es-MX" sz="2800" dirty="0"/>
                    </a:p>
                  </a:txBody>
                  <a:tcPr/>
                </a:tc>
                <a:extLst>
                  <a:ext uri="{0D108BD9-81ED-4DB2-BD59-A6C34878D82A}">
                    <a16:rowId xmlns:a16="http://schemas.microsoft.com/office/drawing/2014/main" val="3534640372"/>
                  </a:ext>
                </a:extLst>
              </a:tr>
              <a:tr h="598086">
                <a:tc>
                  <a:txBody>
                    <a:bodyPr/>
                    <a:lstStyle/>
                    <a:p>
                      <a:r>
                        <a:rPr lang="es-ES" sz="2800" dirty="0"/>
                        <a:t>Otros aspectos.</a:t>
                      </a:r>
                    </a:p>
                  </a:txBody>
                  <a:tcPr/>
                </a:tc>
                <a:tc>
                  <a:txBody>
                    <a:bodyPr/>
                    <a:lstStyle/>
                    <a:p>
                      <a:endParaRPr lang="es-MX" sz="2800"/>
                    </a:p>
                  </a:txBody>
                  <a:tcPr/>
                </a:tc>
                <a:tc>
                  <a:txBody>
                    <a:bodyPr/>
                    <a:lstStyle/>
                    <a:p>
                      <a:endParaRPr lang="es-MX" sz="2800" dirty="0"/>
                    </a:p>
                  </a:txBody>
                  <a:tcPr/>
                </a:tc>
                <a:extLst>
                  <a:ext uri="{0D108BD9-81ED-4DB2-BD59-A6C34878D82A}">
                    <a16:rowId xmlns:a16="http://schemas.microsoft.com/office/drawing/2014/main" val="99338722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3374835"/>
            <a:ext cx="16230600" cy="5883465"/>
            <a:chOff x="0" y="0"/>
            <a:chExt cx="4274726" cy="1549555"/>
          </a:xfrm>
        </p:grpSpPr>
        <p:sp>
          <p:nvSpPr>
            <p:cNvPr id="4" name="Freeform 4"/>
            <p:cNvSpPr/>
            <p:nvPr/>
          </p:nvSpPr>
          <p:spPr>
            <a:xfrm>
              <a:off x="0" y="0"/>
              <a:ext cx="4274726" cy="1549555"/>
            </a:xfrm>
            <a:custGeom>
              <a:avLst/>
              <a:gdLst/>
              <a:ahLst/>
              <a:cxnLst/>
              <a:rect l="l" t="t" r="r" b="b"/>
              <a:pathLst>
                <a:path w="4274726" h="1549555">
                  <a:moveTo>
                    <a:pt x="24327" y="0"/>
                  </a:moveTo>
                  <a:lnTo>
                    <a:pt x="4250399" y="0"/>
                  </a:lnTo>
                  <a:cubicBezTo>
                    <a:pt x="4263834" y="0"/>
                    <a:pt x="4274726" y="10891"/>
                    <a:pt x="4274726" y="24327"/>
                  </a:cubicBezTo>
                  <a:lnTo>
                    <a:pt x="4274726" y="1525228"/>
                  </a:lnTo>
                  <a:cubicBezTo>
                    <a:pt x="4274726" y="1538663"/>
                    <a:pt x="4263834" y="1549555"/>
                    <a:pt x="4250399" y="1549555"/>
                  </a:cubicBezTo>
                  <a:lnTo>
                    <a:pt x="24327" y="1549555"/>
                  </a:lnTo>
                  <a:cubicBezTo>
                    <a:pt x="10891" y="1549555"/>
                    <a:pt x="0" y="1538663"/>
                    <a:pt x="0" y="1525228"/>
                  </a:cubicBezTo>
                  <a:lnTo>
                    <a:pt x="0" y="24327"/>
                  </a:lnTo>
                  <a:cubicBezTo>
                    <a:pt x="0" y="10891"/>
                    <a:pt x="10891" y="0"/>
                    <a:pt x="24327"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4274726" cy="159718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692042"/>
            <a:ext cx="16490734" cy="2431179"/>
            <a:chOff x="0" y="0"/>
            <a:chExt cx="4343239" cy="640310"/>
          </a:xfrm>
        </p:grpSpPr>
        <p:sp>
          <p:nvSpPr>
            <p:cNvPr id="7" name="Freeform 7"/>
            <p:cNvSpPr/>
            <p:nvPr/>
          </p:nvSpPr>
          <p:spPr>
            <a:xfrm>
              <a:off x="0" y="0"/>
              <a:ext cx="4343238" cy="640310"/>
            </a:xfrm>
            <a:custGeom>
              <a:avLst/>
              <a:gdLst/>
              <a:ahLst/>
              <a:cxnLst/>
              <a:rect l="l" t="t" r="r" b="b"/>
              <a:pathLst>
                <a:path w="4343238" h="640310">
                  <a:moveTo>
                    <a:pt x="23943" y="0"/>
                  </a:moveTo>
                  <a:lnTo>
                    <a:pt x="4319295" y="0"/>
                  </a:lnTo>
                  <a:cubicBezTo>
                    <a:pt x="4332519" y="0"/>
                    <a:pt x="4343238" y="10720"/>
                    <a:pt x="4343238" y="23943"/>
                  </a:cubicBezTo>
                  <a:lnTo>
                    <a:pt x="4343238" y="616367"/>
                  </a:lnTo>
                  <a:cubicBezTo>
                    <a:pt x="4343238" y="629591"/>
                    <a:pt x="4332519" y="640310"/>
                    <a:pt x="4319295" y="640310"/>
                  </a:cubicBezTo>
                  <a:lnTo>
                    <a:pt x="23943" y="640310"/>
                  </a:lnTo>
                  <a:cubicBezTo>
                    <a:pt x="10720" y="640310"/>
                    <a:pt x="0" y="629591"/>
                    <a:pt x="0" y="616367"/>
                  </a:cubicBezTo>
                  <a:lnTo>
                    <a:pt x="0" y="23943"/>
                  </a:lnTo>
                  <a:cubicBezTo>
                    <a:pt x="0" y="10720"/>
                    <a:pt x="10720" y="0"/>
                    <a:pt x="23943" y="0"/>
                  </a:cubicBezTo>
                  <a:close/>
                </a:path>
              </a:pathLst>
            </a:custGeom>
            <a:solidFill>
              <a:srgbClr val="FFEDD7"/>
            </a:solidFill>
            <a:ln w="57150" cap="rnd">
              <a:solidFill>
                <a:srgbClr val="696000"/>
              </a:solidFill>
              <a:prstDash val="lgDash"/>
              <a:round/>
            </a:ln>
          </p:spPr>
        </p:sp>
        <p:sp>
          <p:nvSpPr>
            <p:cNvPr id="8" name="TextBox 8"/>
            <p:cNvSpPr txBox="1"/>
            <p:nvPr/>
          </p:nvSpPr>
          <p:spPr>
            <a:xfrm>
              <a:off x="0" y="-47625"/>
              <a:ext cx="4343239" cy="68793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1333175" y="8956890"/>
            <a:ext cx="6954825" cy="1330110"/>
          </a:xfrm>
          <a:custGeom>
            <a:avLst/>
            <a:gdLst/>
            <a:ahLst/>
            <a:cxnLst/>
            <a:rect l="l" t="t" r="r" b="b"/>
            <a:pathLst>
              <a:path w="6954825" h="1330110">
                <a:moveTo>
                  <a:pt x="0" y="0"/>
                </a:moveTo>
                <a:lnTo>
                  <a:pt x="6954825" y="0"/>
                </a:lnTo>
                <a:lnTo>
                  <a:pt x="6954825" y="1330110"/>
                </a:lnTo>
                <a:lnTo>
                  <a:pt x="0" y="1330110"/>
                </a:lnTo>
                <a:lnTo>
                  <a:pt x="0" y="0"/>
                </a:lnTo>
                <a:close/>
              </a:path>
            </a:pathLst>
          </a:custGeom>
          <a:blipFill>
            <a:blip r:embed="rId4"/>
            <a:stretch>
              <a:fillRect/>
            </a:stretch>
          </a:blipFill>
        </p:spPr>
      </p:sp>
      <p:sp>
        <p:nvSpPr>
          <p:cNvPr id="12" name="TextBox 12"/>
          <p:cNvSpPr txBox="1"/>
          <p:nvPr/>
        </p:nvSpPr>
        <p:spPr>
          <a:xfrm>
            <a:off x="1028700" y="933450"/>
            <a:ext cx="16230600" cy="3888131"/>
          </a:xfrm>
          <a:prstGeom prst="rect">
            <a:avLst/>
          </a:prstGeom>
        </p:spPr>
        <p:txBody>
          <a:bodyPr lIns="0" tIns="0" rIns="0" bIns="0" rtlCol="0" anchor="t">
            <a:spAutoFit/>
          </a:bodyPr>
          <a:lstStyle/>
          <a:p>
            <a:pPr marL="793214" lvl="1" indent="-396607" algn="l">
              <a:lnSpc>
                <a:spcPts val="5143"/>
              </a:lnSpc>
              <a:buFont typeface="Arial"/>
              <a:buChar char="•"/>
            </a:pPr>
            <a:r>
              <a:rPr lang="en-US" sz="3673" dirty="0">
                <a:solidFill>
                  <a:srgbClr val="000000"/>
                </a:solidFill>
                <a:latin typeface="Arimo Bold"/>
                <a:ea typeface="Arimo Bold"/>
                <a:cs typeface="Arimo Bold"/>
                <a:sym typeface="Arimo Bold"/>
              </a:rPr>
              <a:t>A partir del análisis de sus respuestas, en colectivo discutan ¿cuáles son los rasgos o componentes que hacen diferente la manera de entender la evaluación formativa antes y después de la NEM?</a:t>
            </a:r>
          </a:p>
          <a:p>
            <a:pPr algn="l">
              <a:lnSpc>
                <a:spcPts val="5143"/>
              </a:lnSpc>
            </a:pPr>
            <a:endParaRPr lang="en-US" sz="3673" dirty="0">
              <a:solidFill>
                <a:srgbClr val="000000"/>
              </a:solidFill>
              <a:latin typeface="Arimo Bold"/>
              <a:ea typeface="Arimo Bold"/>
              <a:cs typeface="Arimo Bold"/>
              <a:sym typeface="Arimo Bold"/>
            </a:endParaRPr>
          </a:p>
          <a:p>
            <a:pPr marL="793214" lvl="1" indent="-396607" algn="l">
              <a:lnSpc>
                <a:spcPts val="5143"/>
              </a:lnSpc>
              <a:buFont typeface="Arial"/>
              <a:buChar char="•"/>
            </a:pPr>
            <a:r>
              <a:rPr lang="en-US" sz="3673" dirty="0">
                <a:solidFill>
                  <a:srgbClr val="000000"/>
                </a:solidFill>
                <a:latin typeface="Arimo Bold"/>
                <a:ea typeface="Arimo Bold"/>
                <a:cs typeface="Arimo Bold"/>
                <a:sym typeface="Arimo Bold"/>
              </a:rPr>
              <a:t>Posteriormente en colectivo, discutan las siguientes preguntas y tomen acuerdos:</a:t>
            </a:r>
          </a:p>
        </p:txBody>
      </p:sp>
      <p:sp>
        <p:nvSpPr>
          <p:cNvPr id="13" name="TextBox 13"/>
          <p:cNvSpPr txBox="1"/>
          <p:nvPr/>
        </p:nvSpPr>
        <p:spPr>
          <a:xfrm>
            <a:off x="1409439" y="5194659"/>
            <a:ext cx="15199924" cy="3877985"/>
          </a:xfrm>
          <a:prstGeom prst="rect">
            <a:avLst/>
          </a:prstGeom>
        </p:spPr>
        <p:txBody>
          <a:bodyPr wrap="square" lIns="0" tIns="0" rIns="0" bIns="0" rtlCol="0" anchor="t">
            <a:spAutoFit/>
          </a:bodyPr>
          <a:lstStyle/>
          <a:p>
            <a:r>
              <a:rPr lang="es-ES" sz="3600" dirty="0"/>
              <a:t>En la NEM se trabaja con un currículo flexible y deliberativo, que se construye en colectivo y de manera permanente, en este marco ¿qué lugar ocupa la evaluación formativa y qué elementos aporta a un currículo con estas características?</a:t>
            </a:r>
          </a:p>
          <a:p>
            <a:endParaRPr lang="es-ES" sz="3600" dirty="0"/>
          </a:p>
          <a:p>
            <a:r>
              <a:rPr lang="es-ES" sz="3600" dirty="0"/>
              <a:t>¿Qué importancia tienen las aportaciones o hallazgos de la evaluación formativa en los ajustes que se hacen tanto al Programa analítico como a la planeación didáctica?</a:t>
            </a:r>
            <a:endParaRPr lang="es-MX" sz="3600" dirty="0"/>
          </a:p>
        </p:txBody>
      </p:sp>
      <p:sp>
        <p:nvSpPr>
          <p:cNvPr id="14" name="Freeform 14"/>
          <p:cNvSpPr/>
          <p:nvPr/>
        </p:nvSpPr>
        <p:spPr>
          <a:xfrm>
            <a:off x="4378349" y="8999827"/>
            <a:ext cx="6954825" cy="1330110"/>
          </a:xfrm>
          <a:custGeom>
            <a:avLst/>
            <a:gdLst/>
            <a:ahLst/>
            <a:cxnLst/>
            <a:rect l="l" t="t" r="r" b="b"/>
            <a:pathLst>
              <a:path w="6954825" h="1330110">
                <a:moveTo>
                  <a:pt x="0" y="0"/>
                </a:moveTo>
                <a:lnTo>
                  <a:pt x="6954826" y="0"/>
                </a:lnTo>
                <a:lnTo>
                  <a:pt x="6954826" y="1330110"/>
                </a:lnTo>
                <a:lnTo>
                  <a:pt x="0" y="1330110"/>
                </a:lnTo>
                <a:lnTo>
                  <a:pt x="0" y="0"/>
                </a:lnTo>
                <a:close/>
              </a:path>
            </a:pathLst>
          </a:custGeom>
          <a:blipFill>
            <a:blip r:embed="rId4"/>
            <a:stretch>
              <a:fillRect/>
            </a:stretch>
          </a:blipFill>
        </p:spPr>
      </p:sp>
      <p:sp>
        <p:nvSpPr>
          <p:cNvPr id="15" name="Freeform 15"/>
          <p:cNvSpPr/>
          <p:nvPr/>
        </p:nvSpPr>
        <p:spPr>
          <a:xfrm>
            <a:off x="-2576476" y="8999827"/>
            <a:ext cx="6954825" cy="1330110"/>
          </a:xfrm>
          <a:custGeom>
            <a:avLst/>
            <a:gdLst/>
            <a:ahLst/>
            <a:cxnLst/>
            <a:rect l="l" t="t" r="r" b="b"/>
            <a:pathLst>
              <a:path w="6954825" h="1330110">
                <a:moveTo>
                  <a:pt x="0" y="0"/>
                </a:moveTo>
                <a:lnTo>
                  <a:pt x="6954825" y="0"/>
                </a:lnTo>
                <a:lnTo>
                  <a:pt x="6954825" y="1330110"/>
                </a:lnTo>
                <a:lnTo>
                  <a:pt x="0" y="1330110"/>
                </a:lnTo>
                <a:lnTo>
                  <a:pt x="0" y="0"/>
                </a:lnTo>
                <a:close/>
              </a:path>
            </a:pathLst>
          </a:custGeom>
          <a:blipFill>
            <a:blip r:embed="rId4"/>
            <a:stretch>
              <a:fillRect/>
            </a:stretch>
          </a:blipFill>
        </p:spPr>
      </p:sp>
      <p:grpSp>
        <p:nvGrpSpPr>
          <p:cNvPr id="16" name="Group 16"/>
          <p:cNvGrpSpPr/>
          <p:nvPr/>
        </p:nvGrpSpPr>
        <p:grpSpPr>
          <a:xfrm>
            <a:off x="392436" y="1754999"/>
            <a:ext cx="1017003" cy="3071269"/>
            <a:chOff x="388896" y="0"/>
            <a:chExt cx="1356004" cy="4095025"/>
          </a:xfrm>
        </p:grpSpPr>
        <p:grpSp>
          <p:nvGrpSpPr>
            <p:cNvPr id="17" name="Group 17"/>
            <p:cNvGrpSpPr/>
            <p:nvPr/>
          </p:nvGrpSpPr>
          <p:grpSpPr>
            <a:xfrm>
              <a:off x="388896" y="0"/>
              <a:ext cx="1356004" cy="135600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a:stretch>
              </a:blipFill>
            </p:spPr>
          </p:sp>
        </p:grpSp>
        <p:sp>
          <p:nvSpPr>
            <p:cNvPr id="19" name="TextBox 19"/>
            <p:cNvSpPr txBox="1"/>
            <p:nvPr/>
          </p:nvSpPr>
          <p:spPr>
            <a:xfrm rot="16200000">
              <a:off x="-372204" y="2493217"/>
              <a:ext cx="2776148"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93908" y="2219617"/>
            <a:ext cx="15781278" cy="5600082"/>
            <a:chOff x="0" y="0"/>
            <a:chExt cx="4156386" cy="1474919"/>
          </a:xfrm>
        </p:grpSpPr>
        <p:sp>
          <p:nvSpPr>
            <p:cNvPr id="4" name="Freeform 4"/>
            <p:cNvSpPr/>
            <p:nvPr/>
          </p:nvSpPr>
          <p:spPr>
            <a:xfrm>
              <a:off x="0" y="0"/>
              <a:ext cx="4156386" cy="1474919"/>
            </a:xfrm>
            <a:custGeom>
              <a:avLst/>
              <a:gdLst/>
              <a:ahLst/>
              <a:cxnLst/>
              <a:rect l="l" t="t" r="r" b="b"/>
              <a:pathLst>
                <a:path w="4156386" h="1474919">
                  <a:moveTo>
                    <a:pt x="25019" y="0"/>
                  </a:moveTo>
                  <a:lnTo>
                    <a:pt x="4131366" y="0"/>
                  </a:lnTo>
                  <a:cubicBezTo>
                    <a:pt x="4138002" y="0"/>
                    <a:pt x="4144366" y="2636"/>
                    <a:pt x="4149058" y="7328"/>
                  </a:cubicBezTo>
                  <a:cubicBezTo>
                    <a:pt x="4153750" y="12020"/>
                    <a:pt x="4156386" y="18384"/>
                    <a:pt x="4156386" y="25019"/>
                  </a:cubicBezTo>
                  <a:lnTo>
                    <a:pt x="4156386" y="1449899"/>
                  </a:lnTo>
                  <a:cubicBezTo>
                    <a:pt x="4156386" y="1456535"/>
                    <a:pt x="4153750" y="1462899"/>
                    <a:pt x="4149058" y="1467591"/>
                  </a:cubicBezTo>
                  <a:cubicBezTo>
                    <a:pt x="4144366" y="1472283"/>
                    <a:pt x="4138002" y="1474919"/>
                    <a:pt x="4131366" y="1474919"/>
                  </a:cubicBezTo>
                  <a:lnTo>
                    <a:pt x="25019" y="1474919"/>
                  </a:lnTo>
                  <a:cubicBezTo>
                    <a:pt x="18384" y="1474919"/>
                    <a:pt x="12020" y="1472283"/>
                    <a:pt x="7328" y="1467591"/>
                  </a:cubicBezTo>
                  <a:cubicBezTo>
                    <a:pt x="2636" y="1462899"/>
                    <a:pt x="0" y="1456535"/>
                    <a:pt x="0" y="1449899"/>
                  </a:cubicBezTo>
                  <a:lnTo>
                    <a:pt x="0" y="25019"/>
                  </a:lnTo>
                  <a:cubicBezTo>
                    <a:pt x="0" y="18384"/>
                    <a:pt x="2636" y="12020"/>
                    <a:pt x="7328" y="7328"/>
                  </a:cubicBezTo>
                  <a:cubicBezTo>
                    <a:pt x="12020" y="2636"/>
                    <a:pt x="18384" y="0"/>
                    <a:pt x="25019"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4156386" cy="152254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93908" y="358531"/>
            <a:ext cx="13875087" cy="1690238"/>
          </a:xfrm>
          <a:custGeom>
            <a:avLst/>
            <a:gdLst/>
            <a:ahLst/>
            <a:cxnLst/>
            <a:rect l="l" t="t" r="r" b="b"/>
            <a:pathLst>
              <a:path w="13875087" h="1690238">
                <a:moveTo>
                  <a:pt x="0" y="0"/>
                </a:moveTo>
                <a:lnTo>
                  <a:pt x="13875087" y="0"/>
                </a:lnTo>
                <a:lnTo>
                  <a:pt x="13875087" y="1690238"/>
                </a:lnTo>
                <a:lnTo>
                  <a:pt x="0" y="16902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09854" y="492953"/>
            <a:ext cx="1028700" cy="1300095"/>
          </a:xfrm>
          <a:custGeom>
            <a:avLst/>
            <a:gdLst/>
            <a:ahLst/>
            <a:cxnLst/>
            <a:rect l="l" t="t" r="r" b="b"/>
            <a:pathLst>
              <a:path w="1028700" h="1300095">
                <a:moveTo>
                  <a:pt x="0" y="0"/>
                </a:moveTo>
                <a:lnTo>
                  <a:pt x="1028700" y="0"/>
                </a:lnTo>
                <a:lnTo>
                  <a:pt x="1028700" y="1300094"/>
                </a:lnTo>
                <a:lnTo>
                  <a:pt x="0" y="13000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254208" y="2711603"/>
            <a:ext cx="14860679" cy="4492284"/>
          </a:xfrm>
          <a:prstGeom prst="rect">
            <a:avLst/>
          </a:prstGeom>
        </p:spPr>
        <p:txBody>
          <a:bodyPr lIns="0" tIns="0" rIns="0" bIns="0" rtlCol="0" anchor="t">
            <a:spAutoFit/>
          </a:bodyPr>
          <a:lstStyle/>
          <a:p>
            <a:pPr algn="l">
              <a:lnSpc>
                <a:spcPts val="7120"/>
              </a:lnSpc>
              <a:spcBef>
                <a:spcPct val="0"/>
              </a:spcBef>
            </a:pPr>
            <a:r>
              <a:rPr lang="en-US" sz="5086" dirty="0">
                <a:solidFill>
                  <a:srgbClr val="000000"/>
                </a:solidFill>
                <a:latin typeface="Arimo"/>
                <a:ea typeface="Arimo"/>
                <a:cs typeface="Arimo"/>
                <a:sym typeface="Arimo"/>
              </a:rPr>
              <a:t>Formen equipos de trabajo en donde cada uno comparta una experiencia práctica de evaluación formativa que haya realizado (conforme a lo diseñado en su planeación didáctica) durante el ciclo escolar que acaba de concluir.</a:t>
            </a:r>
          </a:p>
        </p:txBody>
      </p:sp>
      <p:sp>
        <p:nvSpPr>
          <p:cNvPr id="9" name="Freeform 9"/>
          <p:cNvSpPr/>
          <p:nvPr/>
        </p:nvSpPr>
        <p:spPr>
          <a:xfrm>
            <a:off x="14948646" y="736225"/>
            <a:ext cx="2884712" cy="2625088"/>
          </a:xfrm>
          <a:custGeom>
            <a:avLst/>
            <a:gdLst/>
            <a:ahLst/>
            <a:cxnLst/>
            <a:rect l="l" t="t" r="r" b="b"/>
            <a:pathLst>
              <a:path w="2884712" h="2625088">
                <a:moveTo>
                  <a:pt x="0" y="0"/>
                </a:moveTo>
                <a:lnTo>
                  <a:pt x="2884711" y="0"/>
                </a:lnTo>
                <a:lnTo>
                  <a:pt x="2884711" y="2625088"/>
                </a:lnTo>
                <a:lnTo>
                  <a:pt x="0" y="2625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948646" y="6202142"/>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09854" y="7879583"/>
            <a:ext cx="2554288" cy="2407417"/>
          </a:xfrm>
          <a:custGeom>
            <a:avLst/>
            <a:gdLst/>
            <a:ahLst/>
            <a:cxnLst/>
            <a:rect l="l" t="t" r="r" b="b"/>
            <a:pathLst>
              <a:path w="2554288" h="2407417">
                <a:moveTo>
                  <a:pt x="0" y="0"/>
                </a:moveTo>
                <a:lnTo>
                  <a:pt x="2554288" y="0"/>
                </a:lnTo>
                <a:lnTo>
                  <a:pt x="2554288" y="2407417"/>
                </a:lnTo>
                <a:lnTo>
                  <a:pt x="0" y="24074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TextBox 13"/>
          <p:cNvSpPr txBox="1"/>
          <p:nvPr/>
        </p:nvSpPr>
        <p:spPr>
          <a:xfrm>
            <a:off x="1165200" y="661919"/>
            <a:ext cx="13254793" cy="959430"/>
          </a:xfrm>
          <a:prstGeom prst="rect">
            <a:avLst/>
          </a:prstGeom>
        </p:spPr>
        <p:txBody>
          <a:bodyPr lIns="0" tIns="0" rIns="0" bIns="0" rtlCol="0" anchor="t">
            <a:spAutoFit/>
          </a:bodyPr>
          <a:lstStyle/>
          <a:p>
            <a:pPr algn="ctr">
              <a:lnSpc>
                <a:spcPts val="8190"/>
              </a:lnSpc>
              <a:spcBef>
                <a:spcPct val="0"/>
              </a:spcBef>
            </a:pPr>
            <a:r>
              <a:rPr lang="en-US" sz="5850" dirty="0">
                <a:solidFill>
                  <a:srgbClr val="00B0F0"/>
                </a:solidFill>
                <a:effectLst>
                  <a:outerShdw blurRad="38100" dist="38100" dir="2700000" algn="tl">
                    <a:srgbClr val="000000">
                      <a:alpha val="43137"/>
                    </a:srgbClr>
                  </a:outerShdw>
                </a:effectLst>
                <a:latin typeface="Arimo Bold"/>
                <a:ea typeface="Arimo Bold"/>
                <a:cs typeface="Arimo Bold"/>
                <a:sym typeface="Arimo Bold"/>
              </a:rPr>
              <a:t>Experiencias de evaluación formativa</a:t>
            </a:r>
          </a:p>
        </p:txBody>
      </p:sp>
      <p:grpSp>
        <p:nvGrpSpPr>
          <p:cNvPr id="14" name="Group 14"/>
          <p:cNvGrpSpPr/>
          <p:nvPr/>
        </p:nvGrpSpPr>
        <p:grpSpPr>
          <a:xfrm>
            <a:off x="16645036" y="2852811"/>
            <a:ext cx="1033872" cy="3133589"/>
            <a:chOff x="549366" y="-1148448"/>
            <a:chExt cx="1378494" cy="4178118"/>
          </a:xfrm>
        </p:grpSpPr>
        <p:grpSp>
          <p:nvGrpSpPr>
            <p:cNvPr id="15" name="Group 15"/>
            <p:cNvGrpSpPr/>
            <p:nvPr/>
          </p:nvGrpSpPr>
          <p:grpSpPr>
            <a:xfrm>
              <a:off x="571856" y="-1148448"/>
              <a:ext cx="1356004" cy="1356004"/>
              <a:chOff x="109668" y="-688389"/>
              <a:chExt cx="812800" cy="812800"/>
            </a:xfrm>
          </p:grpSpPr>
          <p:sp>
            <p:nvSpPr>
              <p:cNvPr id="16" name="Freeform 16"/>
              <p:cNvSpPr/>
              <p:nvPr/>
            </p:nvSpPr>
            <p:spPr>
              <a:xfrm>
                <a:off x="109668" y="-68838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a:stretch>
              </a:blipFill>
            </p:spPr>
          </p:sp>
        </p:grpSp>
        <p:sp>
          <p:nvSpPr>
            <p:cNvPr id="17" name="TextBox 17"/>
            <p:cNvSpPr txBox="1"/>
            <p:nvPr/>
          </p:nvSpPr>
          <p:spPr>
            <a:xfrm rot="16200000">
              <a:off x="-559405" y="1493431"/>
              <a:ext cx="2645010"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5139253" y="3604937"/>
            <a:ext cx="7218073" cy="6875215"/>
          </a:xfrm>
          <a:custGeom>
            <a:avLst/>
            <a:gdLst/>
            <a:ahLst/>
            <a:cxnLst/>
            <a:rect l="l" t="t" r="r" b="b"/>
            <a:pathLst>
              <a:path w="7218073" h="6875215">
                <a:moveTo>
                  <a:pt x="0" y="0"/>
                </a:moveTo>
                <a:lnTo>
                  <a:pt x="7218073" y="0"/>
                </a:lnTo>
                <a:lnTo>
                  <a:pt x="7218073" y="6875215"/>
                </a:lnTo>
                <a:lnTo>
                  <a:pt x="0" y="6875215"/>
                </a:lnTo>
                <a:lnTo>
                  <a:pt x="0" y="0"/>
                </a:lnTo>
                <a:close/>
              </a:path>
            </a:pathLst>
          </a:custGeom>
          <a:blipFill>
            <a:blip r:embed="rId4"/>
            <a:stretch>
              <a:fillRect/>
            </a:stretch>
          </a:blipFill>
        </p:spPr>
      </p:sp>
      <p:grpSp>
        <p:nvGrpSpPr>
          <p:cNvPr id="4" name="Group 4"/>
          <p:cNvGrpSpPr/>
          <p:nvPr/>
        </p:nvGrpSpPr>
        <p:grpSpPr>
          <a:xfrm>
            <a:off x="1312482" y="2969709"/>
            <a:ext cx="16183303" cy="6911678"/>
            <a:chOff x="0" y="0"/>
            <a:chExt cx="4262269" cy="1820360"/>
          </a:xfrm>
        </p:grpSpPr>
        <p:sp>
          <p:nvSpPr>
            <p:cNvPr id="5" name="Freeform 5"/>
            <p:cNvSpPr/>
            <p:nvPr/>
          </p:nvSpPr>
          <p:spPr>
            <a:xfrm>
              <a:off x="0" y="0"/>
              <a:ext cx="4262269" cy="1820360"/>
            </a:xfrm>
            <a:custGeom>
              <a:avLst/>
              <a:gdLst/>
              <a:ahLst/>
              <a:cxnLst/>
              <a:rect l="l" t="t" r="r" b="b"/>
              <a:pathLst>
                <a:path w="4262269" h="1820360">
                  <a:moveTo>
                    <a:pt x="24398" y="0"/>
                  </a:moveTo>
                  <a:lnTo>
                    <a:pt x="4237871" y="0"/>
                  </a:lnTo>
                  <a:cubicBezTo>
                    <a:pt x="4251346" y="0"/>
                    <a:pt x="4262269" y="10923"/>
                    <a:pt x="4262269" y="24398"/>
                  </a:cubicBezTo>
                  <a:lnTo>
                    <a:pt x="4262269" y="1795962"/>
                  </a:lnTo>
                  <a:cubicBezTo>
                    <a:pt x="4262269" y="1809436"/>
                    <a:pt x="4251346" y="1820360"/>
                    <a:pt x="4237871" y="1820360"/>
                  </a:cubicBezTo>
                  <a:lnTo>
                    <a:pt x="24398" y="1820360"/>
                  </a:lnTo>
                  <a:cubicBezTo>
                    <a:pt x="10923" y="1820360"/>
                    <a:pt x="0" y="1809436"/>
                    <a:pt x="0" y="1795962"/>
                  </a:cubicBezTo>
                  <a:lnTo>
                    <a:pt x="0" y="24398"/>
                  </a:lnTo>
                  <a:cubicBezTo>
                    <a:pt x="0" y="10923"/>
                    <a:pt x="10923" y="0"/>
                    <a:pt x="24398" y="0"/>
                  </a:cubicBezTo>
                  <a:close/>
                </a:path>
              </a:pathLst>
            </a:custGeom>
            <a:solidFill>
              <a:srgbClr val="FFEDD7"/>
            </a:solidFill>
            <a:ln w="57150" cap="rnd">
              <a:solidFill>
                <a:srgbClr val="696000"/>
              </a:solidFill>
              <a:prstDash val="lgDash"/>
              <a:round/>
            </a:ln>
          </p:spPr>
        </p:sp>
        <p:sp>
          <p:nvSpPr>
            <p:cNvPr id="6" name="TextBox 6"/>
            <p:cNvSpPr txBox="1"/>
            <p:nvPr/>
          </p:nvSpPr>
          <p:spPr>
            <a:xfrm>
              <a:off x="0" y="-47625"/>
              <a:ext cx="4262269" cy="186798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34618" y="406908"/>
            <a:ext cx="16420738" cy="2384019"/>
            <a:chOff x="0" y="0"/>
            <a:chExt cx="4324803" cy="627890"/>
          </a:xfrm>
        </p:grpSpPr>
        <p:sp>
          <p:nvSpPr>
            <p:cNvPr id="8" name="Freeform 8"/>
            <p:cNvSpPr/>
            <p:nvPr/>
          </p:nvSpPr>
          <p:spPr>
            <a:xfrm>
              <a:off x="0" y="0"/>
              <a:ext cx="4324803" cy="627890"/>
            </a:xfrm>
            <a:custGeom>
              <a:avLst/>
              <a:gdLst/>
              <a:ahLst/>
              <a:cxnLst/>
              <a:rect l="l" t="t" r="r" b="b"/>
              <a:pathLst>
                <a:path w="4324803" h="627890">
                  <a:moveTo>
                    <a:pt x="24045" y="0"/>
                  </a:moveTo>
                  <a:lnTo>
                    <a:pt x="4300758" y="0"/>
                  </a:lnTo>
                  <a:cubicBezTo>
                    <a:pt x="4307136" y="0"/>
                    <a:pt x="4313251" y="2533"/>
                    <a:pt x="4317761" y="7043"/>
                  </a:cubicBezTo>
                  <a:cubicBezTo>
                    <a:pt x="4322270" y="11552"/>
                    <a:pt x="4324803" y="17668"/>
                    <a:pt x="4324803" y="24045"/>
                  </a:cubicBezTo>
                  <a:lnTo>
                    <a:pt x="4324803" y="603845"/>
                  </a:lnTo>
                  <a:cubicBezTo>
                    <a:pt x="4324803" y="610222"/>
                    <a:pt x="4322270" y="616338"/>
                    <a:pt x="4317761" y="620847"/>
                  </a:cubicBezTo>
                  <a:cubicBezTo>
                    <a:pt x="4313251" y="625357"/>
                    <a:pt x="4307136" y="627890"/>
                    <a:pt x="4300758" y="627890"/>
                  </a:cubicBezTo>
                  <a:lnTo>
                    <a:pt x="24045" y="627890"/>
                  </a:lnTo>
                  <a:cubicBezTo>
                    <a:pt x="17668" y="627890"/>
                    <a:pt x="11552" y="625357"/>
                    <a:pt x="7043" y="620847"/>
                  </a:cubicBezTo>
                  <a:cubicBezTo>
                    <a:pt x="2533" y="616338"/>
                    <a:pt x="0" y="610222"/>
                    <a:pt x="0" y="603845"/>
                  </a:cubicBezTo>
                  <a:lnTo>
                    <a:pt x="0" y="24045"/>
                  </a:lnTo>
                  <a:cubicBezTo>
                    <a:pt x="0" y="17668"/>
                    <a:pt x="2533" y="11552"/>
                    <a:pt x="7043" y="7043"/>
                  </a:cubicBezTo>
                  <a:cubicBezTo>
                    <a:pt x="11552" y="2533"/>
                    <a:pt x="17668" y="0"/>
                    <a:pt x="24045" y="0"/>
                  </a:cubicBezTo>
                  <a:close/>
                </a:path>
              </a:pathLst>
            </a:custGeom>
            <a:solidFill>
              <a:srgbClr val="FFEDD7"/>
            </a:solidFill>
            <a:ln w="57150" cap="rnd">
              <a:solidFill>
                <a:srgbClr val="696000"/>
              </a:solidFill>
              <a:prstDash val="lgDash"/>
              <a:round/>
            </a:ln>
          </p:spPr>
        </p:sp>
        <p:sp>
          <p:nvSpPr>
            <p:cNvPr id="9" name="TextBox 9"/>
            <p:cNvSpPr txBox="1"/>
            <p:nvPr/>
          </p:nvSpPr>
          <p:spPr>
            <a:xfrm>
              <a:off x="0" y="-47625"/>
              <a:ext cx="4324803" cy="67551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513680" y="3182688"/>
            <a:ext cx="15780908" cy="6399995"/>
          </a:xfrm>
          <a:prstGeom prst="rect">
            <a:avLst/>
          </a:prstGeom>
        </p:spPr>
        <p:txBody>
          <a:bodyPr lIns="0" tIns="0" rIns="0" bIns="0" rtlCol="0" anchor="t">
            <a:spAutoFit/>
          </a:bodyPr>
          <a:lstStyle/>
          <a:p>
            <a:pPr marL="707423" lvl="1" indent="-353711" algn="l">
              <a:lnSpc>
                <a:spcPts val="4587"/>
              </a:lnSpc>
              <a:buFont typeface="Arial"/>
              <a:buChar char="•"/>
            </a:pPr>
            <a:r>
              <a:rPr lang="en-US" sz="3276" dirty="0">
                <a:solidFill>
                  <a:srgbClr val="000000"/>
                </a:solidFill>
                <a:latin typeface="Arimo"/>
                <a:ea typeface="Arimo"/>
                <a:cs typeface="Arimo"/>
                <a:sym typeface="Arimo"/>
              </a:rPr>
              <a:t>¿Se trató de un proceso de evaluación formativa colectiva, individual o ambas?</a:t>
            </a:r>
          </a:p>
          <a:p>
            <a:pPr marL="707423" lvl="1" indent="-353711" algn="l">
              <a:lnSpc>
                <a:spcPts val="4587"/>
              </a:lnSpc>
              <a:buFont typeface="Arial"/>
              <a:buChar char="•"/>
            </a:pPr>
            <a:r>
              <a:rPr lang="en-US" sz="3276" dirty="0">
                <a:solidFill>
                  <a:srgbClr val="000000"/>
                </a:solidFill>
                <a:latin typeface="Arimo"/>
                <a:ea typeface="Arimo"/>
                <a:cs typeface="Arimo"/>
                <a:sym typeface="Arimo"/>
              </a:rPr>
              <a:t>¿Qué contenidos y PDA tenían planeado trabajar?</a:t>
            </a:r>
          </a:p>
          <a:p>
            <a:pPr marL="707423" lvl="1" indent="-353711" algn="l">
              <a:lnSpc>
                <a:spcPts val="4587"/>
              </a:lnSpc>
              <a:buFont typeface="Arial"/>
              <a:buChar char="•"/>
            </a:pPr>
            <a:r>
              <a:rPr lang="en-US" sz="3276" dirty="0">
                <a:solidFill>
                  <a:srgbClr val="000000"/>
                </a:solidFill>
                <a:latin typeface="Arimo"/>
                <a:ea typeface="Arimo"/>
                <a:cs typeface="Arimo"/>
                <a:sym typeface="Arimo"/>
              </a:rPr>
              <a:t>¿Cómo realizaron la evaluación formativa?, es decir, ¿qué observaron, preguntaron o escucharon?, ¿qué promovieron en el trabajo con niñas, niños y adolescentes?</a:t>
            </a:r>
          </a:p>
          <a:p>
            <a:pPr marL="707423" lvl="1" indent="-353711" algn="l">
              <a:lnSpc>
                <a:spcPts val="4587"/>
              </a:lnSpc>
              <a:buFont typeface="Arial"/>
              <a:buChar char="•"/>
            </a:pPr>
            <a:r>
              <a:rPr lang="en-US" sz="3276" dirty="0">
                <a:solidFill>
                  <a:srgbClr val="000000"/>
                </a:solidFill>
                <a:latin typeface="Arimo"/>
                <a:ea typeface="Arimo"/>
                <a:cs typeface="Arimo"/>
                <a:sym typeface="Arimo"/>
              </a:rPr>
              <a:t>¿Cómo trabajaron y participaron niñas, niños y adolescentes en la experiencia de aprendizaje?</a:t>
            </a:r>
          </a:p>
          <a:p>
            <a:pPr marL="707423" lvl="1" indent="-353711" algn="l">
              <a:lnSpc>
                <a:spcPts val="4587"/>
              </a:lnSpc>
              <a:buFont typeface="Arial"/>
              <a:buChar char="•"/>
            </a:pPr>
            <a:r>
              <a:rPr lang="en-US" sz="3276" dirty="0">
                <a:solidFill>
                  <a:srgbClr val="000000"/>
                </a:solidFill>
                <a:latin typeface="Arimo"/>
                <a:ea typeface="Arimo"/>
                <a:cs typeface="Arimo"/>
                <a:sym typeface="Arimo"/>
              </a:rPr>
              <a:t>¿Registraron lo observado, comentado o escuchado?, ¿qué herramientas utilizaron para ello? ¿Cómo llevaron a cabo la retroalimentación?</a:t>
            </a:r>
          </a:p>
          <a:p>
            <a:pPr marL="707423" lvl="1" indent="-353711" algn="l">
              <a:lnSpc>
                <a:spcPts val="4587"/>
              </a:lnSpc>
              <a:buFont typeface="Arial"/>
              <a:buChar char="•"/>
            </a:pPr>
            <a:r>
              <a:rPr lang="en-US" sz="3276" dirty="0">
                <a:solidFill>
                  <a:srgbClr val="000000"/>
                </a:solidFill>
                <a:latin typeface="Arimo"/>
                <a:ea typeface="Arimo"/>
                <a:cs typeface="Arimo"/>
                <a:sym typeface="Arimo"/>
              </a:rPr>
              <a:t>¿Qué ajustes realizaron al Programa analítico o a la planeación didáctica a partir de lo anterior?</a:t>
            </a:r>
          </a:p>
        </p:txBody>
      </p:sp>
      <p:sp>
        <p:nvSpPr>
          <p:cNvPr id="11" name="Freeform 11"/>
          <p:cNvSpPr/>
          <p:nvPr/>
        </p:nvSpPr>
        <p:spPr>
          <a:xfrm>
            <a:off x="16290718" y="1390054"/>
            <a:ext cx="1444666" cy="1579654"/>
          </a:xfrm>
          <a:custGeom>
            <a:avLst/>
            <a:gdLst/>
            <a:ahLst/>
            <a:cxnLst/>
            <a:rect l="l" t="t" r="r" b="b"/>
            <a:pathLst>
              <a:path w="1444666" h="1579654">
                <a:moveTo>
                  <a:pt x="0" y="0"/>
                </a:moveTo>
                <a:lnTo>
                  <a:pt x="1444665" y="0"/>
                </a:lnTo>
                <a:lnTo>
                  <a:pt x="1444665" y="1579655"/>
                </a:lnTo>
                <a:lnTo>
                  <a:pt x="0" y="1579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5393975" y="9127626"/>
            <a:ext cx="1900613" cy="1159374"/>
          </a:xfrm>
          <a:custGeom>
            <a:avLst/>
            <a:gdLst/>
            <a:ahLst/>
            <a:cxnLst/>
            <a:rect l="l" t="t" r="r" b="b"/>
            <a:pathLst>
              <a:path w="1900613" h="1159374">
                <a:moveTo>
                  <a:pt x="0" y="0"/>
                </a:moveTo>
                <a:lnTo>
                  <a:pt x="1900613" y="0"/>
                </a:lnTo>
                <a:lnTo>
                  <a:pt x="1900613" y="1159374"/>
                </a:lnTo>
                <a:lnTo>
                  <a:pt x="0" y="1159374"/>
                </a:lnTo>
                <a:lnTo>
                  <a:pt x="0" y="0"/>
                </a:lnTo>
                <a:close/>
              </a:path>
            </a:pathLst>
          </a:custGeom>
          <a:blipFill>
            <a:blip r:embed="rId7"/>
            <a:stretch>
              <a:fillRect/>
            </a:stretch>
          </a:blipFill>
        </p:spPr>
      </p:sp>
      <p:sp>
        <p:nvSpPr>
          <p:cNvPr id="13" name="Freeform 13"/>
          <p:cNvSpPr/>
          <p:nvPr/>
        </p:nvSpPr>
        <p:spPr>
          <a:xfrm>
            <a:off x="7136608" y="9272720"/>
            <a:ext cx="2826620" cy="869186"/>
          </a:xfrm>
          <a:custGeom>
            <a:avLst/>
            <a:gdLst/>
            <a:ahLst/>
            <a:cxnLst/>
            <a:rect l="l" t="t" r="r" b="b"/>
            <a:pathLst>
              <a:path w="2826620" h="869186">
                <a:moveTo>
                  <a:pt x="0" y="0"/>
                </a:moveTo>
                <a:lnTo>
                  <a:pt x="2826620" y="0"/>
                </a:lnTo>
                <a:lnTo>
                  <a:pt x="2826620" y="869186"/>
                </a:lnTo>
                <a:lnTo>
                  <a:pt x="0" y="8691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809119" y="558970"/>
            <a:ext cx="15481599" cy="2031806"/>
          </a:xfrm>
          <a:prstGeom prst="rect">
            <a:avLst/>
          </a:prstGeom>
        </p:spPr>
        <p:txBody>
          <a:bodyPr lIns="0" tIns="0" rIns="0" bIns="0" rtlCol="0" anchor="t">
            <a:spAutoFit/>
          </a:bodyPr>
          <a:lstStyle/>
          <a:p>
            <a:pPr algn="l">
              <a:lnSpc>
                <a:spcPts val="5366"/>
              </a:lnSpc>
              <a:spcBef>
                <a:spcPct val="0"/>
              </a:spcBef>
            </a:pPr>
            <a:r>
              <a:rPr lang="en-US" sz="3833" dirty="0">
                <a:solidFill>
                  <a:srgbClr val="000000"/>
                </a:solidFill>
                <a:latin typeface="Arimo"/>
                <a:ea typeface="Arimo"/>
                <a:cs typeface="Arimo"/>
                <a:sym typeface="Arimo"/>
              </a:rPr>
              <a:t>Tomen en cuenta los siguientes aspectos y los que ustedes consideren a partir de sus conocimientos y experiencia: Ubicar fase, grado y, en su caso, disciplina.</a:t>
            </a:r>
          </a:p>
        </p:txBody>
      </p:sp>
      <p:grpSp>
        <p:nvGrpSpPr>
          <p:cNvPr id="15" name="Group 15"/>
          <p:cNvGrpSpPr/>
          <p:nvPr/>
        </p:nvGrpSpPr>
        <p:grpSpPr>
          <a:xfrm>
            <a:off x="16786086" y="3837989"/>
            <a:ext cx="1017003" cy="3204555"/>
            <a:chOff x="388896" y="0"/>
            <a:chExt cx="1356004" cy="4272740"/>
          </a:xfrm>
        </p:grpSpPr>
        <p:grpSp>
          <p:nvGrpSpPr>
            <p:cNvPr id="16" name="Group 16"/>
            <p:cNvGrpSpPr/>
            <p:nvPr/>
          </p:nvGrpSpPr>
          <p:grpSpPr>
            <a:xfrm>
              <a:off x="388896" y="0"/>
              <a:ext cx="1356004" cy="13560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8" name="TextBox 18"/>
            <p:cNvSpPr txBox="1"/>
            <p:nvPr/>
          </p:nvSpPr>
          <p:spPr>
            <a:xfrm rot="16200000">
              <a:off x="18684" y="2562232"/>
              <a:ext cx="2993548"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484784" y="857582"/>
            <a:ext cx="15544793" cy="8745336"/>
            <a:chOff x="0" y="0"/>
            <a:chExt cx="4094102" cy="2303298"/>
          </a:xfrm>
        </p:grpSpPr>
        <p:sp>
          <p:nvSpPr>
            <p:cNvPr id="4" name="Freeform 4"/>
            <p:cNvSpPr/>
            <p:nvPr/>
          </p:nvSpPr>
          <p:spPr>
            <a:xfrm>
              <a:off x="0" y="0"/>
              <a:ext cx="4094102" cy="2303298"/>
            </a:xfrm>
            <a:custGeom>
              <a:avLst/>
              <a:gdLst/>
              <a:ahLst/>
              <a:cxnLst/>
              <a:rect l="l" t="t" r="r" b="b"/>
              <a:pathLst>
                <a:path w="4094102" h="2303298">
                  <a:moveTo>
                    <a:pt x="25400" y="0"/>
                  </a:moveTo>
                  <a:lnTo>
                    <a:pt x="4068702" y="0"/>
                  </a:lnTo>
                  <a:cubicBezTo>
                    <a:pt x="4082730" y="0"/>
                    <a:pt x="4094102" y="11372"/>
                    <a:pt x="4094102" y="25400"/>
                  </a:cubicBezTo>
                  <a:lnTo>
                    <a:pt x="4094102" y="2277898"/>
                  </a:lnTo>
                  <a:cubicBezTo>
                    <a:pt x="4094102" y="2284635"/>
                    <a:pt x="4091425" y="2291095"/>
                    <a:pt x="4086662" y="2295859"/>
                  </a:cubicBezTo>
                  <a:cubicBezTo>
                    <a:pt x="4081899" y="2300622"/>
                    <a:pt x="4075438" y="2303298"/>
                    <a:pt x="4068702" y="2303298"/>
                  </a:cubicBezTo>
                  <a:lnTo>
                    <a:pt x="25400" y="2303298"/>
                  </a:lnTo>
                  <a:cubicBezTo>
                    <a:pt x="11372" y="2303298"/>
                    <a:pt x="0" y="2291926"/>
                    <a:pt x="0" y="2277898"/>
                  </a:cubicBezTo>
                  <a:lnTo>
                    <a:pt x="0" y="25400"/>
                  </a:lnTo>
                  <a:cubicBezTo>
                    <a:pt x="0" y="11372"/>
                    <a:pt x="11372" y="0"/>
                    <a:pt x="25400"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4094102" cy="2350923"/>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654708" y="1384932"/>
            <a:ext cx="14437713" cy="8207375"/>
          </a:xfrm>
          <a:prstGeom prst="rect">
            <a:avLst/>
          </a:prstGeom>
        </p:spPr>
        <p:txBody>
          <a:bodyPr lIns="0" tIns="0" rIns="0" bIns="0" rtlCol="0" anchor="t">
            <a:spAutoFit/>
          </a:bodyPr>
          <a:lstStyle/>
          <a:p>
            <a:pPr marL="992798" lvl="1" indent="-496399" algn="l">
              <a:lnSpc>
                <a:spcPts val="6437"/>
              </a:lnSpc>
              <a:buAutoNum type="arabicPeriod"/>
            </a:pPr>
            <a:r>
              <a:rPr lang="en-US" sz="4598" dirty="0">
                <a:solidFill>
                  <a:srgbClr val="000000"/>
                </a:solidFill>
                <a:latin typeface="Arimo"/>
                <a:ea typeface="Arimo"/>
                <a:cs typeface="Arimo"/>
                <a:sym typeface="Arimo"/>
              </a:rPr>
              <a:t>Elijan la experiencia que consideren, reúne los aspectos más relevantes de la evaluación formativa.</a:t>
            </a:r>
          </a:p>
          <a:p>
            <a:pPr marL="992798" lvl="1" indent="-496399" algn="l">
              <a:lnSpc>
                <a:spcPts val="6437"/>
              </a:lnSpc>
              <a:buAutoNum type="arabicPeriod"/>
            </a:pPr>
            <a:r>
              <a:rPr lang="en-US" sz="4598" dirty="0">
                <a:solidFill>
                  <a:srgbClr val="000000"/>
                </a:solidFill>
                <a:latin typeface="Arimo"/>
                <a:ea typeface="Arimo"/>
                <a:cs typeface="Arimo"/>
                <a:sym typeface="Arimo"/>
              </a:rPr>
              <a:t>Posteriormente, narren brevemente por escrito, la experiencia elegida. Solo una por equipo. Consideren los aspectos mencionados en el punto anterior.</a:t>
            </a:r>
          </a:p>
          <a:p>
            <a:pPr marL="992798" lvl="1" indent="-496399" algn="l">
              <a:lnSpc>
                <a:spcPts val="6437"/>
              </a:lnSpc>
              <a:buAutoNum type="arabicPeriod"/>
            </a:pPr>
            <a:r>
              <a:rPr lang="en-US" sz="4598" dirty="0">
                <a:solidFill>
                  <a:srgbClr val="000000"/>
                </a:solidFill>
                <a:latin typeface="Arimo"/>
                <a:ea typeface="Arimo"/>
                <a:cs typeface="Arimo"/>
                <a:sym typeface="Arimo"/>
              </a:rPr>
              <a:t>En plenaria lean la experiencia de cada equipo y comenten al respeto.</a:t>
            </a:r>
          </a:p>
          <a:p>
            <a:pPr marL="992798" lvl="1" indent="-496399" algn="l">
              <a:lnSpc>
                <a:spcPts val="6437"/>
              </a:lnSpc>
              <a:buAutoNum type="arabicPeriod"/>
            </a:pPr>
            <a:endParaRPr lang="en-US" sz="4598" dirty="0">
              <a:solidFill>
                <a:srgbClr val="000000"/>
              </a:solidFill>
              <a:latin typeface="Arimo"/>
              <a:ea typeface="Arimo"/>
              <a:cs typeface="Arimo"/>
              <a:sym typeface="Arimo"/>
            </a:endParaRPr>
          </a:p>
        </p:txBody>
      </p:sp>
      <p:sp>
        <p:nvSpPr>
          <p:cNvPr id="7" name="Freeform 7"/>
          <p:cNvSpPr/>
          <p:nvPr/>
        </p:nvSpPr>
        <p:spPr>
          <a:xfrm>
            <a:off x="14375159" y="5000725"/>
            <a:ext cx="4995530" cy="5286275"/>
          </a:xfrm>
          <a:custGeom>
            <a:avLst/>
            <a:gdLst/>
            <a:ahLst/>
            <a:cxnLst/>
            <a:rect l="l" t="t" r="r" b="b"/>
            <a:pathLst>
              <a:path w="4995530" h="5286275">
                <a:moveTo>
                  <a:pt x="0" y="0"/>
                </a:moveTo>
                <a:lnTo>
                  <a:pt x="4995530" y="0"/>
                </a:lnTo>
                <a:lnTo>
                  <a:pt x="4995530" y="5286275"/>
                </a:lnTo>
                <a:lnTo>
                  <a:pt x="0" y="5286275"/>
                </a:lnTo>
                <a:lnTo>
                  <a:pt x="0" y="0"/>
                </a:lnTo>
                <a:close/>
              </a:path>
            </a:pathLst>
          </a:custGeom>
          <a:blipFill>
            <a:blip r:embed="rId4"/>
            <a:stretch>
              <a:fillRect/>
            </a:stretch>
          </a:blipFill>
        </p:spPr>
      </p:sp>
      <p:sp>
        <p:nvSpPr>
          <p:cNvPr id="8" name="Freeform 8"/>
          <p:cNvSpPr/>
          <p:nvPr/>
        </p:nvSpPr>
        <p:spPr>
          <a:xfrm rot="-4134329" flipH="1">
            <a:off x="13399727" y="-67467"/>
            <a:ext cx="4430763" cy="4751489"/>
          </a:xfrm>
          <a:custGeom>
            <a:avLst/>
            <a:gdLst/>
            <a:ahLst/>
            <a:cxnLst/>
            <a:rect l="l" t="t" r="r" b="b"/>
            <a:pathLst>
              <a:path w="4430763" h="4751489">
                <a:moveTo>
                  <a:pt x="4430763" y="0"/>
                </a:moveTo>
                <a:lnTo>
                  <a:pt x="0" y="0"/>
                </a:lnTo>
                <a:lnTo>
                  <a:pt x="0" y="4751489"/>
                </a:lnTo>
                <a:lnTo>
                  <a:pt x="4430763" y="4751489"/>
                </a:lnTo>
                <a:lnTo>
                  <a:pt x="4430763"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3781490" y="8720709"/>
            <a:ext cx="7315200" cy="1170432"/>
          </a:xfrm>
          <a:custGeom>
            <a:avLst/>
            <a:gdLst/>
            <a:ahLst/>
            <a:cxnLst/>
            <a:rect l="l" t="t" r="r" b="b"/>
            <a:pathLst>
              <a:path w="7315200" h="1170432">
                <a:moveTo>
                  <a:pt x="0" y="0"/>
                </a:moveTo>
                <a:lnTo>
                  <a:pt x="7315200" y="0"/>
                </a:lnTo>
                <a:lnTo>
                  <a:pt x="7315200" y="1170432"/>
                </a:lnTo>
                <a:lnTo>
                  <a:pt x="0" y="1170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15605843" y="1336199"/>
            <a:ext cx="1017003" cy="3171328"/>
            <a:chOff x="388896" y="0"/>
            <a:chExt cx="1356004" cy="4228436"/>
          </a:xfrm>
        </p:grpSpPr>
        <p:grpSp>
          <p:nvGrpSpPr>
            <p:cNvPr id="14" name="Group 14"/>
            <p:cNvGrpSpPr/>
            <p:nvPr/>
          </p:nvGrpSpPr>
          <p:grpSpPr>
            <a:xfrm>
              <a:off x="388896" y="0"/>
              <a:ext cx="1356004" cy="135600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
          <p:nvSpPr>
            <p:cNvPr id="16" name="TextBox 16"/>
            <p:cNvSpPr txBox="1"/>
            <p:nvPr/>
          </p:nvSpPr>
          <p:spPr>
            <a:xfrm rot="16200000">
              <a:off x="-285492" y="2593558"/>
              <a:ext cx="2842289"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3148039"/>
            <a:ext cx="16798165" cy="5623730"/>
            <a:chOff x="0" y="0"/>
            <a:chExt cx="4424208" cy="1481147"/>
          </a:xfrm>
        </p:grpSpPr>
        <p:sp>
          <p:nvSpPr>
            <p:cNvPr id="4" name="Freeform 4"/>
            <p:cNvSpPr/>
            <p:nvPr/>
          </p:nvSpPr>
          <p:spPr>
            <a:xfrm>
              <a:off x="0" y="0"/>
              <a:ext cx="4424208" cy="1481147"/>
            </a:xfrm>
            <a:custGeom>
              <a:avLst/>
              <a:gdLst/>
              <a:ahLst/>
              <a:cxnLst/>
              <a:rect l="l" t="t" r="r" b="b"/>
              <a:pathLst>
                <a:path w="4424208" h="1481147">
                  <a:moveTo>
                    <a:pt x="23505" y="0"/>
                  </a:moveTo>
                  <a:lnTo>
                    <a:pt x="4400703" y="0"/>
                  </a:lnTo>
                  <a:cubicBezTo>
                    <a:pt x="4406937" y="0"/>
                    <a:pt x="4412916" y="2476"/>
                    <a:pt x="4417323" y="6884"/>
                  </a:cubicBezTo>
                  <a:cubicBezTo>
                    <a:pt x="4421732" y="11292"/>
                    <a:pt x="4424208" y="17271"/>
                    <a:pt x="4424208" y="23505"/>
                  </a:cubicBezTo>
                  <a:lnTo>
                    <a:pt x="4424208" y="1457642"/>
                  </a:lnTo>
                  <a:cubicBezTo>
                    <a:pt x="4424208" y="1463876"/>
                    <a:pt x="4421732" y="1469855"/>
                    <a:pt x="4417323" y="1474263"/>
                  </a:cubicBezTo>
                  <a:cubicBezTo>
                    <a:pt x="4412916" y="1478671"/>
                    <a:pt x="4406937" y="1481147"/>
                    <a:pt x="4400703" y="1481147"/>
                  </a:cubicBezTo>
                  <a:lnTo>
                    <a:pt x="23505" y="1481147"/>
                  </a:lnTo>
                  <a:cubicBezTo>
                    <a:pt x="17271" y="1481147"/>
                    <a:pt x="11292" y="1478671"/>
                    <a:pt x="6884" y="1474263"/>
                  </a:cubicBezTo>
                  <a:cubicBezTo>
                    <a:pt x="2476" y="1469855"/>
                    <a:pt x="0" y="1463876"/>
                    <a:pt x="0" y="1457642"/>
                  </a:cubicBezTo>
                  <a:lnTo>
                    <a:pt x="0" y="23505"/>
                  </a:lnTo>
                  <a:cubicBezTo>
                    <a:pt x="0" y="17271"/>
                    <a:pt x="2476" y="11292"/>
                    <a:pt x="6884" y="6884"/>
                  </a:cubicBezTo>
                  <a:cubicBezTo>
                    <a:pt x="11292" y="2476"/>
                    <a:pt x="17271" y="0"/>
                    <a:pt x="23505" y="0"/>
                  </a:cubicBezTo>
                  <a:close/>
                </a:path>
              </a:pathLst>
            </a:custGeom>
            <a:solidFill>
              <a:srgbClr val="FFEDD7"/>
            </a:solidFill>
            <a:ln w="57150" cap="rnd">
              <a:solidFill>
                <a:srgbClr val="696000"/>
              </a:solidFill>
              <a:prstDash val="lgDash"/>
              <a:round/>
            </a:ln>
          </p:spPr>
        </p:sp>
        <p:sp>
          <p:nvSpPr>
            <p:cNvPr id="5" name="TextBox 5"/>
            <p:cNvSpPr txBox="1"/>
            <p:nvPr/>
          </p:nvSpPr>
          <p:spPr>
            <a:xfrm>
              <a:off x="0" y="-47625"/>
              <a:ext cx="4424208" cy="1528772"/>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697621" y="617913"/>
            <a:ext cx="12435960" cy="2180861"/>
            <a:chOff x="0" y="0"/>
            <a:chExt cx="3275315" cy="574383"/>
          </a:xfrm>
        </p:grpSpPr>
        <p:sp>
          <p:nvSpPr>
            <p:cNvPr id="7" name="Freeform 7"/>
            <p:cNvSpPr/>
            <p:nvPr/>
          </p:nvSpPr>
          <p:spPr>
            <a:xfrm>
              <a:off x="0" y="0"/>
              <a:ext cx="3275315" cy="574383"/>
            </a:xfrm>
            <a:custGeom>
              <a:avLst/>
              <a:gdLst/>
              <a:ahLst/>
              <a:cxnLst/>
              <a:rect l="l" t="t" r="r" b="b"/>
              <a:pathLst>
                <a:path w="3275315" h="574383">
                  <a:moveTo>
                    <a:pt x="31750" y="0"/>
                  </a:moveTo>
                  <a:lnTo>
                    <a:pt x="3243565" y="0"/>
                  </a:lnTo>
                  <a:cubicBezTo>
                    <a:pt x="3261100" y="0"/>
                    <a:pt x="3275315" y="14215"/>
                    <a:pt x="3275315" y="31750"/>
                  </a:cubicBezTo>
                  <a:lnTo>
                    <a:pt x="3275315" y="542633"/>
                  </a:lnTo>
                  <a:cubicBezTo>
                    <a:pt x="3275315" y="551054"/>
                    <a:pt x="3271970" y="559130"/>
                    <a:pt x="3266015" y="565084"/>
                  </a:cubicBezTo>
                  <a:cubicBezTo>
                    <a:pt x="3260061" y="571038"/>
                    <a:pt x="3251986" y="574383"/>
                    <a:pt x="3243565" y="574383"/>
                  </a:cubicBezTo>
                  <a:lnTo>
                    <a:pt x="31750" y="574383"/>
                  </a:lnTo>
                  <a:cubicBezTo>
                    <a:pt x="14215" y="574383"/>
                    <a:pt x="0" y="560168"/>
                    <a:pt x="0" y="542633"/>
                  </a:cubicBezTo>
                  <a:lnTo>
                    <a:pt x="0" y="31750"/>
                  </a:lnTo>
                  <a:cubicBezTo>
                    <a:pt x="0" y="23329"/>
                    <a:pt x="3345" y="15253"/>
                    <a:pt x="9299" y="9299"/>
                  </a:cubicBezTo>
                  <a:cubicBezTo>
                    <a:pt x="15253" y="3345"/>
                    <a:pt x="23329" y="0"/>
                    <a:pt x="31750" y="0"/>
                  </a:cubicBezTo>
                  <a:close/>
                </a:path>
              </a:pathLst>
            </a:custGeom>
            <a:solidFill>
              <a:srgbClr val="FFEDD7"/>
            </a:solidFill>
            <a:ln w="57150" cap="rnd">
              <a:solidFill>
                <a:srgbClr val="696000"/>
              </a:solidFill>
              <a:prstDash val="lgDash"/>
              <a:round/>
            </a:ln>
          </p:spPr>
        </p:sp>
        <p:sp>
          <p:nvSpPr>
            <p:cNvPr id="8" name="TextBox 8"/>
            <p:cNvSpPr txBox="1"/>
            <p:nvPr/>
          </p:nvSpPr>
          <p:spPr>
            <a:xfrm>
              <a:off x="0" y="-47625"/>
              <a:ext cx="3275315" cy="62200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3521469"/>
            <a:ext cx="15835530" cy="4445920"/>
          </a:xfrm>
          <a:prstGeom prst="rect">
            <a:avLst/>
          </a:prstGeom>
        </p:spPr>
        <p:txBody>
          <a:bodyPr lIns="0" tIns="0" rIns="0" bIns="0" rtlCol="0" anchor="t">
            <a:spAutoFit/>
          </a:bodyPr>
          <a:lstStyle/>
          <a:p>
            <a:pPr marL="909755" lvl="1" indent="-454877" algn="l">
              <a:lnSpc>
                <a:spcPts val="5899"/>
              </a:lnSpc>
              <a:buAutoNum type="arabicPeriod"/>
            </a:pPr>
            <a:r>
              <a:rPr lang="en-US" sz="4213" dirty="0">
                <a:solidFill>
                  <a:srgbClr val="000000"/>
                </a:solidFill>
                <a:latin typeface="Arimo"/>
                <a:ea typeface="Arimo"/>
                <a:cs typeface="Arimo"/>
                <a:sym typeface="Arimo"/>
              </a:rPr>
              <a:t>De las experiencias compartidas, ¿qué podrían recuperar para fortalecer su propia práctica docente?</a:t>
            </a:r>
          </a:p>
          <a:p>
            <a:pPr marL="909755" lvl="1" indent="-454877" algn="l">
              <a:lnSpc>
                <a:spcPts val="5899"/>
              </a:lnSpc>
              <a:buAutoNum type="arabicPeriod"/>
            </a:pPr>
            <a:r>
              <a:rPr lang="en-US" sz="4213" dirty="0">
                <a:solidFill>
                  <a:srgbClr val="000000"/>
                </a:solidFill>
                <a:latin typeface="Arimo"/>
                <a:ea typeface="Arimo"/>
                <a:cs typeface="Arimo"/>
                <a:sym typeface="Arimo"/>
              </a:rPr>
              <a:t>¿En qué sentido esta nueva visión de la evaluación formativa modificó su práctica docente?</a:t>
            </a:r>
          </a:p>
          <a:p>
            <a:pPr marL="909755" lvl="1" indent="-454877" algn="l">
              <a:lnSpc>
                <a:spcPts val="5899"/>
              </a:lnSpc>
              <a:buAutoNum type="arabicPeriod"/>
            </a:pPr>
            <a:r>
              <a:rPr lang="en-US" sz="4213" dirty="0">
                <a:solidFill>
                  <a:srgbClr val="000000"/>
                </a:solidFill>
                <a:latin typeface="Arimo"/>
                <a:ea typeface="Arimo"/>
                <a:cs typeface="Arimo"/>
                <a:sym typeface="Arimo"/>
              </a:rPr>
              <a:t>¿Cómo involucraron a las familias en la manera de comprender y llevar a cabo la evaluación formativa?</a:t>
            </a:r>
          </a:p>
        </p:txBody>
      </p:sp>
      <p:sp>
        <p:nvSpPr>
          <p:cNvPr id="10" name="Freeform 10"/>
          <p:cNvSpPr/>
          <p:nvPr/>
        </p:nvSpPr>
        <p:spPr>
          <a:xfrm>
            <a:off x="14151710" y="7028692"/>
            <a:ext cx="3913883" cy="3258308"/>
          </a:xfrm>
          <a:custGeom>
            <a:avLst/>
            <a:gdLst/>
            <a:ahLst/>
            <a:cxnLst/>
            <a:rect l="l" t="t" r="r" b="b"/>
            <a:pathLst>
              <a:path w="3913883" h="3258308">
                <a:moveTo>
                  <a:pt x="0" y="0"/>
                </a:moveTo>
                <a:lnTo>
                  <a:pt x="3913883" y="0"/>
                </a:lnTo>
                <a:lnTo>
                  <a:pt x="3913883" y="3258308"/>
                </a:lnTo>
                <a:lnTo>
                  <a:pt x="0" y="325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644407" y="813145"/>
            <a:ext cx="2996259" cy="2588019"/>
          </a:xfrm>
          <a:custGeom>
            <a:avLst/>
            <a:gdLst/>
            <a:ahLst/>
            <a:cxnLst/>
            <a:rect l="l" t="t" r="r" b="b"/>
            <a:pathLst>
              <a:path w="2996259" h="2588019">
                <a:moveTo>
                  <a:pt x="0" y="0"/>
                </a:moveTo>
                <a:lnTo>
                  <a:pt x="2996259" y="0"/>
                </a:lnTo>
                <a:lnTo>
                  <a:pt x="2996259" y="2588018"/>
                </a:lnTo>
                <a:lnTo>
                  <a:pt x="0" y="2588018"/>
                </a:lnTo>
                <a:lnTo>
                  <a:pt x="0" y="0"/>
                </a:lnTo>
                <a:close/>
              </a:path>
            </a:pathLst>
          </a:custGeom>
          <a:blipFill>
            <a:blip r:embed="rId6"/>
            <a:stretch>
              <a:fillRect/>
            </a:stretch>
          </a:blipFill>
        </p:spPr>
      </p:sp>
      <p:sp>
        <p:nvSpPr>
          <p:cNvPr id="12" name="Freeform 12"/>
          <p:cNvSpPr/>
          <p:nvPr/>
        </p:nvSpPr>
        <p:spPr>
          <a:xfrm>
            <a:off x="0" y="7736054"/>
            <a:ext cx="2754057" cy="2550946"/>
          </a:xfrm>
          <a:custGeom>
            <a:avLst/>
            <a:gdLst/>
            <a:ahLst/>
            <a:cxnLst/>
            <a:rect l="l" t="t" r="r" b="b"/>
            <a:pathLst>
              <a:path w="2754057" h="2550946">
                <a:moveTo>
                  <a:pt x="0" y="0"/>
                </a:moveTo>
                <a:lnTo>
                  <a:pt x="2754057" y="0"/>
                </a:lnTo>
                <a:lnTo>
                  <a:pt x="2754057" y="2550946"/>
                </a:lnTo>
                <a:lnTo>
                  <a:pt x="0" y="25509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259190" y="2499369"/>
            <a:ext cx="1913621" cy="1803588"/>
          </a:xfrm>
          <a:custGeom>
            <a:avLst/>
            <a:gdLst/>
            <a:ahLst/>
            <a:cxnLst/>
            <a:rect l="l" t="t" r="r" b="b"/>
            <a:pathLst>
              <a:path w="1913621" h="1803588">
                <a:moveTo>
                  <a:pt x="0" y="0"/>
                </a:moveTo>
                <a:lnTo>
                  <a:pt x="1913621" y="0"/>
                </a:lnTo>
                <a:lnTo>
                  <a:pt x="1913621" y="1803588"/>
                </a:lnTo>
                <a:lnTo>
                  <a:pt x="0" y="18035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028700" y="832195"/>
            <a:ext cx="13743739" cy="1769715"/>
          </a:xfrm>
          <a:prstGeom prst="rect">
            <a:avLst/>
          </a:prstGeom>
        </p:spPr>
        <p:txBody>
          <a:bodyPr lIns="0" tIns="0" rIns="0" bIns="0" rtlCol="0" anchor="t">
            <a:spAutoFit/>
          </a:bodyPr>
          <a:lstStyle/>
          <a:p>
            <a:pPr algn="l">
              <a:lnSpc>
                <a:spcPts val="4595"/>
              </a:lnSpc>
            </a:pPr>
            <a:r>
              <a:rPr lang="en-US" sz="4140" dirty="0">
                <a:solidFill>
                  <a:srgbClr val="000000"/>
                </a:solidFill>
                <a:latin typeface="Arimo Bold"/>
                <a:ea typeface="Arimo Bold"/>
                <a:cs typeface="Arimo Bold"/>
                <a:sym typeface="Arimo Bold"/>
              </a:rPr>
              <a:t>Por último, para cerrar la sesión, es necesario reflexionar en colectivo sobre las siguientes preguntas: </a:t>
            </a:r>
          </a:p>
        </p:txBody>
      </p:sp>
      <p:grpSp>
        <p:nvGrpSpPr>
          <p:cNvPr id="15" name="Group 15"/>
          <p:cNvGrpSpPr/>
          <p:nvPr/>
        </p:nvGrpSpPr>
        <p:grpSpPr>
          <a:xfrm>
            <a:off x="5495930" y="8358772"/>
            <a:ext cx="3356398" cy="1017003"/>
            <a:chOff x="-2730296" y="0"/>
            <a:chExt cx="4475196" cy="1356004"/>
          </a:xfrm>
        </p:grpSpPr>
        <p:grpSp>
          <p:nvGrpSpPr>
            <p:cNvPr id="16" name="Group 16"/>
            <p:cNvGrpSpPr/>
            <p:nvPr/>
          </p:nvGrpSpPr>
          <p:grpSpPr>
            <a:xfrm>
              <a:off x="388896" y="0"/>
              <a:ext cx="1356004" cy="13560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8" name="TextBox 18"/>
            <p:cNvSpPr txBox="1"/>
            <p:nvPr/>
          </p:nvSpPr>
          <p:spPr>
            <a:xfrm>
              <a:off x="-2730296" y="576005"/>
              <a:ext cx="2946399"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717154" y="95224"/>
            <a:ext cx="10355438" cy="10096552"/>
          </a:xfrm>
          <a:custGeom>
            <a:avLst/>
            <a:gdLst/>
            <a:ahLst/>
            <a:cxnLst/>
            <a:rect l="l" t="t" r="r" b="b"/>
            <a:pathLst>
              <a:path w="10355438" h="10096552">
                <a:moveTo>
                  <a:pt x="0" y="0"/>
                </a:moveTo>
                <a:lnTo>
                  <a:pt x="10355438" y="0"/>
                </a:lnTo>
                <a:lnTo>
                  <a:pt x="10355438" y="10096552"/>
                </a:lnTo>
                <a:lnTo>
                  <a:pt x="0" y="10096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340341" y="4621855"/>
            <a:ext cx="5947659" cy="5665145"/>
          </a:xfrm>
          <a:custGeom>
            <a:avLst/>
            <a:gdLst/>
            <a:ahLst/>
            <a:cxnLst/>
            <a:rect l="l" t="t" r="r" b="b"/>
            <a:pathLst>
              <a:path w="5947659" h="5665145">
                <a:moveTo>
                  <a:pt x="0" y="0"/>
                </a:moveTo>
                <a:lnTo>
                  <a:pt x="5947659" y="0"/>
                </a:lnTo>
                <a:lnTo>
                  <a:pt x="5947659" y="5665145"/>
                </a:lnTo>
                <a:lnTo>
                  <a:pt x="0" y="5665145"/>
                </a:lnTo>
                <a:lnTo>
                  <a:pt x="0" y="0"/>
                </a:lnTo>
                <a:close/>
              </a:path>
            </a:pathLst>
          </a:custGeom>
          <a:blipFill>
            <a:blip r:embed="rId6"/>
            <a:stretch>
              <a:fillRect/>
            </a:stretch>
          </a:blipFill>
        </p:spPr>
      </p:sp>
      <p:sp>
        <p:nvSpPr>
          <p:cNvPr id="5" name="TextBox 5"/>
          <p:cNvSpPr txBox="1"/>
          <p:nvPr/>
        </p:nvSpPr>
        <p:spPr>
          <a:xfrm>
            <a:off x="3717154" y="2587162"/>
            <a:ext cx="8131175" cy="6152149"/>
          </a:xfrm>
          <a:prstGeom prst="rect">
            <a:avLst/>
          </a:prstGeom>
        </p:spPr>
        <p:txBody>
          <a:bodyPr lIns="0" tIns="0" rIns="0" bIns="0" rtlCol="0" anchor="t">
            <a:spAutoFit/>
          </a:bodyPr>
          <a:lstStyle/>
          <a:p>
            <a:pPr algn="ctr">
              <a:lnSpc>
                <a:spcPts val="16245"/>
              </a:lnSpc>
              <a:spcBef>
                <a:spcPct val="0"/>
              </a:spcBef>
            </a:pPr>
            <a:r>
              <a:rPr lang="en-US" sz="11604">
                <a:solidFill>
                  <a:srgbClr val="000000"/>
                </a:solidFill>
                <a:latin typeface="Arimo Bold"/>
                <a:ea typeface="Arimo Bold"/>
                <a:cs typeface="Arimo Bold"/>
                <a:sym typeface="Arimo Bold"/>
              </a:rPr>
              <a:t>Gracias por su atención</a:t>
            </a:r>
          </a:p>
        </p:txBody>
      </p:sp>
      <p:sp>
        <p:nvSpPr>
          <p:cNvPr id="7" name="Freeform 7"/>
          <p:cNvSpPr/>
          <p:nvPr/>
        </p:nvSpPr>
        <p:spPr>
          <a:xfrm>
            <a:off x="11487717" y="1988955"/>
            <a:ext cx="2584875" cy="2433014"/>
          </a:xfrm>
          <a:custGeom>
            <a:avLst/>
            <a:gdLst/>
            <a:ahLst/>
            <a:cxnLst/>
            <a:rect l="l" t="t" r="r" b="b"/>
            <a:pathLst>
              <a:path w="2584875" h="2433014">
                <a:moveTo>
                  <a:pt x="0" y="0"/>
                </a:moveTo>
                <a:lnTo>
                  <a:pt x="2584875" y="0"/>
                </a:lnTo>
                <a:lnTo>
                  <a:pt x="2584875" y="2433013"/>
                </a:lnTo>
                <a:lnTo>
                  <a:pt x="0" y="2433013"/>
                </a:lnTo>
                <a:lnTo>
                  <a:pt x="0" y="0"/>
                </a:lnTo>
                <a:close/>
              </a:path>
            </a:pathLst>
          </a:custGeom>
          <a:blipFill>
            <a:blip r:embed="rId7"/>
            <a:stretch>
              <a:fillRect/>
            </a:stretch>
          </a:blipFill>
        </p:spPr>
      </p:sp>
      <p:sp>
        <p:nvSpPr>
          <p:cNvPr id="8" name="Freeform 8"/>
          <p:cNvSpPr/>
          <p:nvPr/>
        </p:nvSpPr>
        <p:spPr>
          <a:xfrm>
            <a:off x="0" y="0"/>
            <a:ext cx="3754803" cy="3754803"/>
          </a:xfrm>
          <a:custGeom>
            <a:avLst/>
            <a:gdLst/>
            <a:ahLst/>
            <a:cxnLst/>
            <a:rect l="l" t="t" r="r" b="b"/>
            <a:pathLst>
              <a:path w="3754803" h="3754803">
                <a:moveTo>
                  <a:pt x="0" y="0"/>
                </a:moveTo>
                <a:lnTo>
                  <a:pt x="3754803" y="0"/>
                </a:lnTo>
                <a:lnTo>
                  <a:pt x="3754803" y="3754803"/>
                </a:lnTo>
                <a:lnTo>
                  <a:pt x="0" y="3754803"/>
                </a:lnTo>
                <a:lnTo>
                  <a:pt x="0" y="0"/>
                </a:lnTo>
                <a:close/>
              </a:path>
            </a:pathLst>
          </a:custGeom>
          <a:blipFill>
            <a:blip r:embed="rId8"/>
            <a:stretch>
              <a:fillRect/>
            </a:stretch>
          </a:blipFill>
        </p:spPr>
      </p:sp>
      <p:sp>
        <p:nvSpPr>
          <p:cNvPr id="9" name="Freeform 9"/>
          <p:cNvSpPr/>
          <p:nvPr/>
        </p:nvSpPr>
        <p:spPr>
          <a:xfrm>
            <a:off x="10963080" y="6686550"/>
            <a:ext cx="524637" cy="2057400"/>
          </a:xfrm>
          <a:custGeom>
            <a:avLst/>
            <a:gdLst/>
            <a:ahLst/>
            <a:cxnLst/>
            <a:rect l="l" t="t" r="r" b="b"/>
            <a:pathLst>
              <a:path w="524637" h="2057400">
                <a:moveTo>
                  <a:pt x="0" y="0"/>
                </a:moveTo>
                <a:lnTo>
                  <a:pt x="524637" y="0"/>
                </a:lnTo>
                <a:lnTo>
                  <a:pt x="524637"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flipV="1">
            <a:off x="4389572" y="2726103"/>
            <a:ext cx="524637" cy="2057400"/>
          </a:xfrm>
          <a:custGeom>
            <a:avLst/>
            <a:gdLst/>
            <a:ahLst/>
            <a:cxnLst/>
            <a:rect l="l" t="t" r="r" b="b"/>
            <a:pathLst>
              <a:path w="524637" h="2057400">
                <a:moveTo>
                  <a:pt x="524637" y="2057400"/>
                </a:moveTo>
                <a:lnTo>
                  <a:pt x="0" y="2057400"/>
                </a:lnTo>
                <a:lnTo>
                  <a:pt x="0" y="0"/>
                </a:lnTo>
                <a:lnTo>
                  <a:pt x="524637" y="0"/>
                </a:lnTo>
                <a:lnTo>
                  <a:pt x="524637" y="205740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14782800" y="1336199"/>
            <a:ext cx="2207918" cy="1377189"/>
            <a:chOff x="-708494" y="0"/>
            <a:chExt cx="2943889" cy="1836252"/>
          </a:xfrm>
        </p:grpSpPr>
        <p:grpSp>
          <p:nvGrpSpPr>
            <p:cNvPr id="12" name="Group 12"/>
            <p:cNvGrpSpPr/>
            <p:nvPr/>
          </p:nvGrpSpPr>
          <p:grpSpPr>
            <a:xfrm>
              <a:off x="388896" y="0"/>
              <a:ext cx="1356004" cy="13560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4" name="TextBox 14"/>
            <p:cNvSpPr txBox="1"/>
            <p:nvPr/>
          </p:nvSpPr>
          <p:spPr>
            <a:xfrm>
              <a:off x="-708494" y="1408784"/>
              <a:ext cx="2943889"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53532" y="245468"/>
            <a:ext cx="10070568" cy="3046347"/>
          </a:xfrm>
          <a:custGeom>
            <a:avLst/>
            <a:gdLst/>
            <a:ahLst/>
            <a:cxnLst/>
            <a:rect l="l" t="t" r="r" b="b"/>
            <a:pathLst>
              <a:path w="10070568" h="3046347">
                <a:moveTo>
                  <a:pt x="0" y="0"/>
                </a:moveTo>
                <a:lnTo>
                  <a:pt x="10070568" y="0"/>
                </a:lnTo>
                <a:lnTo>
                  <a:pt x="10070568" y="3046347"/>
                </a:lnTo>
                <a:lnTo>
                  <a:pt x="0" y="30463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288834" y="2566667"/>
            <a:ext cx="15325723" cy="7720333"/>
          </a:xfrm>
          <a:custGeom>
            <a:avLst/>
            <a:gdLst/>
            <a:ahLst/>
            <a:cxnLst/>
            <a:rect l="l" t="t" r="r" b="b"/>
            <a:pathLst>
              <a:path w="15325723" h="7720333">
                <a:moveTo>
                  <a:pt x="0" y="0"/>
                </a:moveTo>
                <a:lnTo>
                  <a:pt x="15325722" y="0"/>
                </a:lnTo>
                <a:lnTo>
                  <a:pt x="15325722" y="7720333"/>
                </a:lnTo>
                <a:lnTo>
                  <a:pt x="0" y="7720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a:off x="7228010" y="1256261"/>
            <a:ext cx="10569815" cy="11334922"/>
          </a:xfrm>
          <a:custGeom>
            <a:avLst/>
            <a:gdLst/>
            <a:ahLst/>
            <a:cxnLst/>
            <a:rect l="l" t="t" r="r" b="b"/>
            <a:pathLst>
              <a:path w="10569815" h="11334922">
                <a:moveTo>
                  <a:pt x="10569815" y="0"/>
                </a:moveTo>
                <a:lnTo>
                  <a:pt x="0" y="0"/>
                </a:lnTo>
                <a:lnTo>
                  <a:pt x="0" y="11334922"/>
                </a:lnTo>
                <a:lnTo>
                  <a:pt x="10569815" y="11334922"/>
                </a:lnTo>
                <a:lnTo>
                  <a:pt x="10569815"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3704267" y="4017076"/>
            <a:ext cx="5439733" cy="1088253"/>
          </a:xfrm>
          <a:prstGeom prst="rect">
            <a:avLst/>
          </a:prstGeom>
        </p:spPr>
        <p:txBody>
          <a:bodyPr lIns="0" tIns="0" rIns="0" bIns="0" rtlCol="0" anchor="t">
            <a:spAutoFit/>
          </a:bodyPr>
          <a:lstStyle/>
          <a:p>
            <a:pPr algn="l">
              <a:lnSpc>
                <a:spcPts val="4191"/>
              </a:lnSpc>
            </a:pPr>
            <a:r>
              <a:rPr lang="en-US" sz="4321" dirty="0">
                <a:solidFill>
                  <a:srgbClr val="803069"/>
                </a:solidFill>
                <a:latin typeface="Arimo Bold"/>
                <a:ea typeface="Arimo Bold"/>
                <a:cs typeface="Arimo Bold"/>
                <a:sym typeface="Arimo Bold"/>
              </a:rPr>
              <a:t>Sesión 1: </a:t>
            </a:r>
          </a:p>
          <a:p>
            <a:pPr algn="l">
              <a:lnSpc>
                <a:spcPts val="4191"/>
              </a:lnSpc>
            </a:pPr>
            <a:r>
              <a:rPr lang="en-US" sz="4321" dirty="0">
                <a:solidFill>
                  <a:srgbClr val="000000"/>
                </a:solidFill>
                <a:latin typeface="Arimo"/>
                <a:ea typeface="Arimo"/>
                <a:cs typeface="Arimo"/>
                <a:sym typeface="Arimo"/>
              </a:rPr>
              <a:t>Evaluación formativa</a:t>
            </a:r>
          </a:p>
        </p:txBody>
      </p:sp>
      <p:sp>
        <p:nvSpPr>
          <p:cNvPr id="11" name="TextBox 11"/>
          <p:cNvSpPr txBox="1"/>
          <p:nvPr/>
        </p:nvSpPr>
        <p:spPr>
          <a:xfrm>
            <a:off x="1177298" y="683559"/>
            <a:ext cx="8253500" cy="1111843"/>
          </a:xfrm>
          <a:prstGeom prst="rect">
            <a:avLst/>
          </a:prstGeom>
        </p:spPr>
        <p:txBody>
          <a:bodyPr wrap="square" lIns="0" tIns="0" rIns="0" bIns="0" rtlCol="0" anchor="t">
            <a:spAutoFit/>
          </a:bodyPr>
          <a:lstStyle/>
          <a:p>
            <a:pPr algn="ctr">
              <a:lnSpc>
                <a:spcPts val="9505"/>
              </a:lnSpc>
              <a:spcBef>
                <a:spcPct val="0"/>
              </a:spcBef>
            </a:pPr>
            <a:r>
              <a:rPr lang="en-US" sz="6789" dirty="0">
                <a:solidFill>
                  <a:schemeClr val="accent4">
                    <a:lumMod val="75000"/>
                  </a:schemeClr>
                </a:solidFill>
                <a:latin typeface="Arimo Bold"/>
                <a:ea typeface="Arimo Bold"/>
                <a:cs typeface="Arimo Bold"/>
                <a:sym typeface="Arimo Bold"/>
              </a:rPr>
              <a:t>Agenda de trabajo</a:t>
            </a:r>
          </a:p>
        </p:txBody>
      </p:sp>
      <p:sp>
        <p:nvSpPr>
          <p:cNvPr id="12" name="TextBox 12"/>
          <p:cNvSpPr txBox="1"/>
          <p:nvPr/>
        </p:nvSpPr>
        <p:spPr>
          <a:xfrm>
            <a:off x="4697506" y="7641383"/>
            <a:ext cx="6548887" cy="1615827"/>
          </a:xfrm>
          <a:prstGeom prst="rect">
            <a:avLst/>
          </a:prstGeom>
        </p:spPr>
        <p:txBody>
          <a:bodyPr lIns="0" tIns="0" rIns="0" bIns="0" rtlCol="0" anchor="t">
            <a:spAutoFit/>
          </a:bodyPr>
          <a:lstStyle/>
          <a:p>
            <a:pPr algn="l">
              <a:lnSpc>
                <a:spcPts val="4191"/>
              </a:lnSpc>
            </a:pPr>
            <a:r>
              <a:rPr lang="en-US" sz="4321" dirty="0">
                <a:solidFill>
                  <a:srgbClr val="A25A05"/>
                </a:solidFill>
                <a:latin typeface="Arimo Bold"/>
                <a:ea typeface="Arimo Bold"/>
                <a:cs typeface="Arimo Bold"/>
                <a:sym typeface="Arimo Bold"/>
              </a:rPr>
              <a:t>Sesión 3: </a:t>
            </a:r>
          </a:p>
          <a:p>
            <a:pPr algn="l">
              <a:lnSpc>
                <a:spcPts val="4191"/>
              </a:lnSpc>
            </a:pPr>
            <a:r>
              <a:rPr lang="en-US" sz="4321" dirty="0">
                <a:solidFill>
                  <a:srgbClr val="000000"/>
                </a:solidFill>
                <a:latin typeface="Arimo"/>
                <a:ea typeface="Arimo"/>
                <a:cs typeface="Arimo"/>
                <a:sym typeface="Arimo"/>
              </a:rPr>
              <a:t>Preparación del inicio del ciclo escolar 2024-2025</a:t>
            </a:r>
          </a:p>
        </p:txBody>
      </p:sp>
      <p:sp>
        <p:nvSpPr>
          <p:cNvPr id="13" name="TextBox 13"/>
          <p:cNvSpPr txBox="1"/>
          <p:nvPr/>
        </p:nvSpPr>
        <p:spPr>
          <a:xfrm>
            <a:off x="8282484" y="5829229"/>
            <a:ext cx="5927817" cy="1088253"/>
          </a:xfrm>
          <a:prstGeom prst="rect">
            <a:avLst/>
          </a:prstGeom>
        </p:spPr>
        <p:txBody>
          <a:bodyPr lIns="0" tIns="0" rIns="0" bIns="0" rtlCol="0" anchor="t">
            <a:spAutoFit/>
          </a:bodyPr>
          <a:lstStyle/>
          <a:p>
            <a:pPr algn="l">
              <a:lnSpc>
                <a:spcPts val="4191"/>
              </a:lnSpc>
            </a:pPr>
            <a:r>
              <a:rPr lang="en-US" sz="4321" dirty="0">
                <a:solidFill>
                  <a:srgbClr val="035477"/>
                </a:solidFill>
                <a:latin typeface="Arimo Bold"/>
                <a:ea typeface="Arimo Bold"/>
                <a:cs typeface="Arimo Bold"/>
                <a:sym typeface="Arimo Bold"/>
              </a:rPr>
              <a:t>Sesión 2:</a:t>
            </a:r>
            <a:r>
              <a:rPr lang="en-US" sz="4321" dirty="0">
                <a:solidFill>
                  <a:srgbClr val="000000"/>
                </a:solidFill>
                <a:latin typeface="Arimo Bold"/>
                <a:ea typeface="Arimo Bold"/>
                <a:cs typeface="Arimo Bold"/>
                <a:sym typeface="Arimo Bold"/>
              </a:rPr>
              <a:t> </a:t>
            </a:r>
          </a:p>
          <a:p>
            <a:pPr algn="l">
              <a:lnSpc>
                <a:spcPts val="4191"/>
              </a:lnSpc>
            </a:pPr>
            <a:r>
              <a:rPr lang="en-US" sz="4321" dirty="0">
                <a:solidFill>
                  <a:srgbClr val="000000"/>
                </a:solidFill>
                <a:latin typeface="Arimo"/>
                <a:ea typeface="Arimo"/>
                <a:cs typeface="Arimo"/>
                <a:sym typeface="Arimo"/>
              </a:rPr>
              <a:t>Interculturalidad crítica</a:t>
            </a:r>
          </a:p>
        </p:txBody>
      </p:sp>
      <p:grpSp>
        <p:nvGrpSpPr>
          <p:cNvPr id="14" name="Group 10">
            <a:extLst>
              <a:ext uri="{FF2B5EF4-FFF2-40B4-BE49-F238E27FC236}">
                <a16:creationId xmlns:a16="http://schemas.microsoft.com/office/drawing/2014/main" id="{960EE84E-ED32-41D9-93EB-AA52BC925B4B}"/>
              </a:ext>
            </a:extLst>
          </p:cNvPr>
          <p:cNvGrpSpPr/>
          <p:nvPr/>
        </p:nvGrpSpPr>
        <p:grpSpPr>
          <a:xfrm>
            <a:off x="10677011" y="1150962"/>
            <a:ext cx="2013921" cy="1235358"/>
            <a:chOff x="-364687" y="0"/>
            <a:chExt cx="2685227" cy="1647144"/>
          </a:xfrm>
        </p:grpSpPr>
        <p:grpSp>
          <p:nvGrpSpPr>
            <p:cNvPr id="15" name="Group 11">
              <a:extLst>
                <a:ext uri="{FF2B5EF4-FFF2-40B4-BE49-F238E27FC236}">
                  <a16:creationId xmlns:a16="http://schemas.microsoft.com/office/drawing/2014/main" id="{18183544-EC70-4682-96F4-D1269A4D4450}"/>
                </a:ext>
              </a:extLst>
            </p:cNvPr>
            <p:cNvGrpSpPr/>
            <p:nvPr/>
          </p:nvGrpSpPr>
          <p:grpSpPr>
            <a:xfrm>
              <a:off x="388896" y="0"/>
              <a:ext cx="1356004" cy="1356004"/>
              <a:chOff x="0" y="0"/>
              <a:chExt cx="812800" cy="812800"/>
            </a:xfrm>
          </p:grpSpPr>
          <p:sp>
            <p:nvSpPr>
              <p:cNvPr id="17" name="Freeform 12">
                <a:extLst>
                  <a:ext uri="{FF2B5EF4-FFF2-40B4-BE49-F238E27FC236}">
                    <a16:creationId xmlns:a16="http://schemas.microsoft.com/office/drawing/2014/main" id="{96D31A49-C0B0-425B-9D96-C8A51033BB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sp>
        </p:grpSp>
        <p:sp>
          <p:nvSpPr>
            <p:cNvPr id="16" name="TextBox 13">
              <a:extLst>
                <a:ext uri="{FF2B5EF4-FFF2-40B4-BE49-F238E27FC236}">
                  <a16:creationId xmlns:a16="http://schemas.microsoft.com/office/drawing/2014/main" id="{095F2F7F-BE4B-47AE-975E-5831A3C2111E}"/>
                </a:ext>
              </a:extLst>
            </p:cNvPr>
            <p:cNvSpPr txBox="1"/>
            <p:nvPr/>
          </p:nvSpPr>
          <p:spPr>
            <a:xfrm>
              <a:off x="-364687" y="1219676"/>
              <a:ext cx="268522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
        <p:nvSpPr>
          <p:cNvPr id="18" name="Estrella: 5 puntas 17">
            <a:extLst>
              <a:ext uri="{FF2B5EF4-FFF2-40B4-BE49-F238E27FC236}">
                <a16:creationId xmlns:a16="http://schemas.microsoft.com/office/drawing/2014/main" id="{132DBC94-E40C-470F-8B58-4C959900FBEA}"/>
              </a:ext>
            </a:extLst>
          </p:cNvPr>
          <p:cNvSpPr/>
          <p:nvPr/>
        </p:nvSpPr>
        <p:spPr>
          <a:xfrm>
            <a:off x="3123830" y="3986706"/>
            <a:ext cx="490175"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strella: 5 puntas 18">
            <a:extLst>
              <a:ext uri="{FF2B5EF4-FFF2-40B4-BE49-F238E27FC236}">
                <a16:creationId xmlns:a16="http://schemas.microsoft.com/office/drawing/2014/main" id="{676A21E4-43FE-4A5C-A2C4-9CD783BA5E65}"/>
              </a:ext>
            </a:extLst>
          </p:cNvPr>
          <p:cNvSpPr/>
          <p:nvPr/>
        </p:nvSpPr>
        <p:spPr>
          <a:xfrm>
            <a:off x="7726861" y="5800220"/>
            <a:ext cx="490175"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strella: 5 puntas 19">
            <a:extLst>
              <a:ext uri="{FF2B5EF4-FFF2-40B4-BE49-F238E27FC236}">
                <a16:creationId xmlns:a16="http://schemas.microsoft.com/office/drawing/2014/main" id="{7C04BC80-FA09-47B0-A2C6-FC81AE6D1628}"/>
              </a:ext>
            </a:extLst>
          </p:cNvPr>
          <p:cNvSpPr/>
          <p:nvPr/>
        </p:nvSpPr>
        <p:spPr>
          <a:xfrm>
            <a:off x="4114800" y="7658100"/>
            <a:ext cx="490175"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0" y="1143000"/>
            <a:ext cx="18551079" cy="9553806"/>
          </a:xfrm>
          <a:custGeom>
            <a:avLst/>
            <a:gdLst/>
            <a:ahLst/>
            <a:cxnLst/>
            <a:rect l="l" t="t" r="r" b="b"/>
            <a:pathLst>
              <a:path w="18551079" h="9553806">
                <a:moveTo>
                  <a:pt x="0" y="0"/>
                </a:moveTo>
                <a:lnTo>
                  <a:pt x="18551079" y="0"/>
                </a:lnTo>
                <a:lnTo>
                  <a:pt x="18551079" y="9553806"/>
                </a:lnTo>
                <a:lnTo>
                  <a:pt x="0" y="9553806"/>
                </a:lnTo>
                <a:lnTo>
                  <a:pt x="0" y="0"/>
                </a:lnTo>
                <a:close/>
              </a:path>
            </a:pathLst>
          </a:custGeom>
          <a:blipFill>
            <a:blip r:embed="rId4"/>
            <a:stretch>
              <a:fillRect/>
            </a:stretch>
          </a:blipFill>
        </p:spPr>
      </p:sp>
      <p:sp>
        <p:nvSpPr>
          <p:cNvPr id="4" name="Freeform 4"/>
          <p:cNvSpPr/>
          <p:nvPr/>
        </p:nvSpPr>
        <p:spPr>
          <a:xfrm>
            <a:off x="450842" y="292765"/>
            <a:ext cx="7187208" cy="2174131"/>
          </a:xfrm>
          <a:custGeom>
            <a:avLst/>
            <a:gdLst/>
            <a:ahLst/>
            <a:cxnLst/>
            <a:rect l="l" t="t" r="r" b="b"/>
            <a:pathLst>
              <a:path w="7187208" h="2174131">
                <a:moveTo>
                  <a:pt x="0" y="0"/>
                </a:moveTo>
                <a:lnTo>
                  <a:pt x="7187209" y="0"/>
                </a:lnTo>
                <a:lnTo>
                  <a:pt x="7187209" y="2174131"/>
                </a:lnTo>
                <a:lnTo>
                  <a:pt x="0" y="21741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50842" y="1987385"/>
            <a:ext cx="17765268" cy="7566174"/>
          </a:xfrm>
          <a:prstGeom prst="rect">
            <a:avLst/>
          </a:prstGeom>
        </p:spPr>
        <p:txBody>
          <a:bodyPr wrap="square" lIns="0" tIns="0" rIns="0" bIns="0" rtlCol="0" anchor="t">
            <a:spAutoFit/>
          </a:bodyPr>
          <a:lstStyle/>
          <a:p>
            <a:pPr marL="1023502" lvl="1" indent="-571500" algn="l">
              <a:lnSpc>
                <a:spcPts val="5861"/>
              </a:lnSpc>
              <a:buFont typeface="Arial" panose="020B0604020202020204" pitchFamily="34" charset="0"/>
              <a:buChar char="•"/>
            </a:pPr>
            <a:r>
              <a:rPr lang="en-US" sz="4187" dirty="0">
                <a:solidFill>
                  <a:srgbClr val="000000"/>
                </a:solidFill>
                <a:latin typeface="Arimo"/>
                <a:ea typeface="Arimo"/>
                <a:cs typeface="Arimo"/>
                <a:sym typeface="Arimo"/>
              </a:rPr>
              <a:t>  Discutir y reconfigurar la manera de entender la evaluación formativa y las modificaciones necesarias a las prácticas docentes para llevarla a cabo en el marco de la Nueva Escuela Mexicana.</a:t>
            </a:r>
          </a:p>
          <a:p>
            <a:pPr marL="1023502" lvl="1" indent="-571500" algn="l">
              <a:lnSpc>
                <a:spcPts val="5861"/>
              </a:lnSpc>
              <a:buFont typeface="Arial" panose="020B0604020202020204" pitchFamily="34" charset="0"/>
              <a:buChar char="•"/>
            </a:pPr>
            <a:r>
              <a:rPr lang="en-US" sz="4187" dirty="0">
                <a:solidFill>
                  <a:srgbClr val="000000"/>
                </a:solidFill>
                <a:latin typeface="Arimo"/>
                <a:ea typeface="Arimo"/>
                <a:cs typeface="Arimo"/>
                <a:sym typeface="Arimo"/>
              </a:rPr>
              <a:t>  Profundizar en el conocimiento y la significación de la interculturalidad crítica como uno de los principios de la Nueva Escuela Mexicana y como uno de los ejes articuladores de su propuesta curricular.</a:t>
            </a:r>
          </a:p>
          <a:p>
            <a:pPr marL="1023502" lvl="1" indent="-571500" algn="l">
              <a:lnSpc>
                <a:spcPts val="5861"/>
              </a:lnSpc>
              <a:buFont typeface="Arial" panose="020B0604020202020204" pitchFamily="34" charset="0"/>
              <a:buChar char="•"/>
            </a:pPr>
            <a:r>
              <a:rPr lang="en-US" sz="4187" dirty="0">
                <a:solidFill>
                  <a:srgbClr val="000000"/>
                </a:solidFill>
                <a:latin typeface="Arimo"/>
                <a:ea typeface="Arimo"/>
                <a:cs typeface="Arimo"/>
                <a:sym typeface="Arimo"/>
              </a:rPr>
              <a:t>  Compartir información relevante sobre los procesos de aprendizaje de las y los estudiantes que sirva de base para las maestras o los maestros que trabajarán con ellas y ellos el siguiente ciclo escolar.</a:t>
            </a:r>
          </a:p>
        </p:txBody>
      </p:sp>
      <p:sp>
        <p:nvSpPr>
          <p:cNvPr id="9" name="Freeform 9"/>
          <p:cNvSpPr/>
          <p:nvPr/>
        </p:nvSpPr>
        <p:spPr>
          <a:xfrm>
            <a:off x="8560709" y="-180116"/>
            <a:ext cx="6173507" cy="1898353"/>
          </a:xfrm>
          <a:custGeom>
            <a:avLst/>
            <a:gdLst/>
            <a:ahLst/>
            <a:cxnLst/>
            <a:rect l="l" t="t" r="r" b="b"/>
            <a:pathLst>
              <a:path w="6173507" h="1898353">
                <a:moveTo>
                  <a:pt x="0" y="0"/>
                </a:moveTo>
                <a:lnTo>
                  <a:pt x="6173507" y="0"/>
                </a:lnTo>
                <a:lnTo>
                  <a:pt x="6173507" y="1898353"/>
                </a:lnTo>
                <a:lnTo>
                  <a:pt x="0" y="1898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577859" y="9092441"/>
            <a:ext cx="1913621" cy="1803588"/>
          </a:xfrm>
          <a:custGeom>
            <a:avLst/>
            <a:gdLst/>
            <a:ahLst/>
            <a:cxnLst/>
            <a:rect l="l" t="t" r="r" b="b"/>
            <a:pathLst>
              <a:path w="1913621" h="1803588">
                <a:moveTo>
                  <a:pt x="0" y="0"/>
                </a:moveTo>
                <a:lnTo>
                  <a:pt x="1913622" y="0"/>
                </a:lnTo>
                <a:lnTo>
                  <a:pt x="1913622" y="1803588"/>
                </a:lnTo>
                <a:lnTo>
                  <a:pt x="0" y="18035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MX" dirty="0"/>
          </a:p>
        </p:txBody>
      </p:sp>
      <p:sp>
        <p:nvSpPr>
          <p:cNvPr id="11" name="Freeform 11"/>
          <p:cNvSpPr/>
          <p:nvPr/>
        </p:nvSpPr>
        <p:spPr>
          <a:xfrm>
            <a:off x="450842" y="4213323"/>
            <a:ext cx="16264741" cy="142316"/>
          </a:xfrm>
          <a:custGeom>
            <a:avLst/>
            <a:gdLst/>
            <a:ahLst/>
            <a:cxnLst/>
            <a:rect l="l" t="t" r="r" b="b"/>
            <a:pathLst>
              <a:path w="16264741" h="142316">
                <a:moveTo>
                  <a:pt x="0" y="0"/>
                </a:moveTo>
                <a:lnTo>
                  <a:pt x="16264742" y="0"/>
                </a:lnTo>
                <a:lnTo>
                  <a:pt x="16264742" y="142316"/>
                </a:lnTo>
                <a:lnTo>
                  <a:pt x="0" y="1423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1554779" y="325311"/>
            <a:ext cx="4979336" cy="1169872"/>
          </a:xfrm>
          <a:prstGeom prst="rect">
            <a:avLst/>
          </a:prstGeom>
        </p:spPr>
        <p:txBody>
          <a:bodyPr lIns="0" tIns="0" rIns="0" bIns="0" rtlCol="0" anchor="t">
            <a:spAutoFit/>
          </a:bodyPr>
          <a:lstStyle/>
          <a:p>
            <a:pPr algn="ctr">
              <a:lnSpc>
                <a:spcPts val="9979"/>
              </a:lnSpc>
              <a:spcBef>
                <a:spcPct val="0"/>
              </a:spcBef>
            </a:pPr>
            <a:r>
              <a:rPr lang="en-US" sz="7128" dirty="0">
                <a:solidFill>
                  <a:schemeClr val="accent4">
                    <a:lumMod val="75000"/>
                  </a:schemeClr>
                </a:solidFill>
                <a:latin typeface="Arimo Bold"/>
                <a:ea typeface="Arimo Bold"/>
                <a:cs typeface="Arimo Bold"/>
                <a:sym typeface="Arimo Bold"/>
              </a:rPr>
              <a:t>Propósitos </a:t>
            </a:r>
          </a:p>
        </p:txBody>
      </p:sp>
      <p:sp>
        <p:nvSpPr>
          <p:cNvPr id="13" name="Freeform 13"/>
          <p:cNvSpPr/>
          <p:nvPr/>
        </p:nvSpPr>
        <p:spPr>
          <a:xfrm>
            <a:off x="428338" y="7129711"/>
            <a:ext cx="16264741" cy="142316"/>
          </a:xfrm>
          <a:custGeom>
            <a:avLst/>
            <a:gdLst/>
            <a:ahLst/>
            <a:cxnLst/>
            <a:rect l="l" t="t" r="r" b="b"/>
            <a:pathLst>
              <a:path w="16264741" h="142316">
                <a:moveTo>
                  <a:pt x="0" y="0"/>
                </a:moveTo>
                <a:lnTo>
                  <a:pt x="16264742" y="0"/>
                </a:lnTo>
                <a:lnTo>
                  <a:pt x="16264742" y="142316"/>
                </a:lnTo>
                <a:lnTo>
                  <a:pt x="0" y="1423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0">
            <a:extLst>
              <a:ext uri="{FF2B5EF4-FFF2-40B4-BE49-F238E27FC236}">
                <a16:creationId xmlns:a16="http://schemas.microsoft.com/office/drawing/2014/main" id="{FE4D1D8D-F50D-4040-B0A5-00367FA06A17}"/>
              </a:ext>
            </a:extLst>
          </p:cNvPr>
          <p:cNvGrpSpPr/>
          <p:nvPr/>
        </p:nvGrpSpPr>
        <p:grpSpPr>
          <a:xfrm>
            <a:off x="15496329" y="254014"/>
            <a:ext cx="2013921" cy="1235358"/>
            <a:chOff x="-364687" y="0"/>
            <a:chExt cx="2685227" cy="1647144"/>
          </a:xfrm>
        </p:grpSpPr>
        <p:grpSp>
          <p:nvGrpSpPr>
            <p:cNvPr id="15" name="Group 11">
              <a:extLst>
                <a:ext uri="{FF2B5EF4-FFF2-40B4-BE49-F238E27FC236}">
                  <a16:creationId xmlns:a16="http://schemas.microsoft.com/office/drawing/2014/main" id="{75284A07-961A-40FB-83FB-AC0E12F81EAF}"/>
                </a:ext>
              </a:extLst>
            </p:cNvPr>
            <p:cNvGrpSpPr/>
            <p:nvPr/>
          </p:nvGrpSpPr>
          <p:grpSpPr>
            <a:xfrm>
              <a:off x="388896" y="0"/>
              <a:ext cx="1356004" cy="1356004"/>
              <a:chOff x="0" y="0"/>
              <a:chExt cx="812800" cy="812800"/>
            </a:xfrm>
          </p:grpSpPr>
          <p:sp>
            <p:nvSpPr>
              <p:cNvPr id="17" name="Freeform 12">
                <a:extLst>
                  <a:ext uri="{FF2B5EF4-FFF2-40B4-BE49-F238E27FC236}">
                    <a16:creationId xmlns:a16="http://schemas.microsoft.com/office/drawing/2014/main" id="{C3BDCB54-0A61-45B5-8BBD-D8DB8D26B2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sp>
        </p:grpSp>
        <p:sp>
          <p:nvSpPr>
            <p:cNvPr id="16" name="TextBox 13">
              <a:extLst>
                <a:ext uri="{FF2B5EF4-FFF2-40B4-BE49-F238E27FC236}">
                  <a16:creationId xmlns:a16="http://schemas.microsoft.com/office/drawing/2014/main" id="{D12FFCF6-52CA-42F7-A246-D31840AD2A8E}"/>
                </a:ext>
              </a:extLst>
            </p:cNvPr>
            <p:cNvSpPr txBox="1"/>
            <p:nvPr/>
          </p:nvSpPr>
          <p:spPr>
            <a:xfrm>
              <a:off x="-364687" y="1219676"/>
              <a:ext cx="268522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94361" y="4671202"/>
            <a:ext cx="5947659" cy="5665145"/>
          </a:xfrm>
          <a:custGeom>
            <a:avLst/>
            <a:gdLst/>
            <a:ahLst/>
            <a:cxnLst/>
            <a:rect l="l" t="t" r="r" b="b"/>
            <a:pathLst>
              <a:path w="5947659" h="5665145">
                <a:moveTo>
                  <a:pt x="0" y="0"/>
                </a:moveTo>
                <a:lnTo>
                  <a:pt x="5947659" y="0"/>
                </a:lnTo>
                <a:lnTo>
                  <a:pt x="5947659" y="5665145"/>
                </a:lnTo>
                <a:lnTo>
                  <a:pt x="0" y="5665145"/>
                </a:lnTo>
                <a:lnTo>
                  <a:pt x="0" y="0"/>
                </a:lnTo>
                <a:close/>
              </a:path>
            </a:pathLst>
          </a:custGeom>
          <a:blipFill>
            <a:blip r:embed="rId4"/>
            <a:stretch>
              <a:fillRect/>
            </a:stretch>
          </a:blipFill>
        </p:spPr>
      </p:sp>
      <p:sp>
        <p:nvSpPr>
          <p:cNvPr id="4" name="Freeform 4"/>
          <p:cNvSpPr/>
          <p:nvPr/>
        </p:nvSpPr>
        <p:spPr>
          <a:xfrm>
            <a:off x="2874497" y="1930380"/>
            <a:ext cx="12539006" cy="6426240"/>
          </a:xfrm>
          <a:custGeom>
            <a:avLst/>
            <a:gdLst/>
            <a:ahLst/>
            <a:cxnLst/>
            <a:rect l="l" t="t" r="r" b="b"/>
            <a:pathLst>
              <a:path w="12539006" h="6426240">
                <a:moveTo>
                  <a:pt x="0" y="0"/>
                </a:moveTo>
                <a:lnTo>
                  <a:pt x="12539006" y="0"/>
                </a:lnTo>
                <a:lnTo>
                  <a:pt x="12539006" y="6426240"/>
                </a:lnTo>
                <a:lnTo>
                  <a:pt x="0" y="6426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07431" y="-743917"/>
            <a:ext cx="5688518" cy="5887417"/>
          </a:xfrm>
          <a:custGeom>
            <a:avLst/>
            <a:gdLst/>
            <a:ahLst/>
            <a:cxnLst/>
            <a:rect l="l" t="t" r="r" b="b"/>
            <a:pathLst>
              <a:path w="5688518" h="5887417">
                <a:moveTo>
                  <a:pt x="0" y="0"/>
                </a:moveTo>
                <a:lnTo>
                  <a:pt x="5688518" y="0"/>
                </a:lnTo>
                <a:lnTo>
                  <a:pt x="5688518" y="5887417"/>
                </a:lnTo>
                <a:lnTo>
                  <a:pt x="0" y="58874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8176776" y="7173600"/>
            <a:ext cx="10111224" cy="4521031"/>
          </a:xfrm>
          <a:custGeom>
            <a:avLst/>
            <a:gdLst/>
            <a:ahLst/>
            <a:cxnLst/>
            <a:rect l="l" t="t" r="r" b="b"/>
            <a:pathLst>
              <a:path w="10111224" h="4521031">
                <a:moveTo>
                  <a:pt x="0" y="0"/>
                </a:moveTo>
                <a:lnTo>
                  <a:pt x="10111224" y="0"/>
                </a:lnTo>
                <a:lnTo>
                  <a:pt x="10111224" y="4521030"/>
                </a:lnTo>
                <a:lnTo>
                  <a:pt x="0" y="4521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6824374" y="6921736"/>
            <a:ext cx="4287045" cy="503728"/>
          </a:xfrm>
          <a:custGeom>
            <a:avLst/>
            <a:gdLst/>
            <a:ahLst/>
            <a:cxnLst/>
            <a:rect l="l" t="t" r="r" b="b"/>
            <a:pathLst>
              <a:path w="4287045" h="503728">
                <a:moveTo>
                  <a:pt x="0" y="0"/>
                </a:moveTo>
                <a:lnTo>
                  <a:pt x="4287044" y="0"/>
                </a:lnTo>
                <a:lnTo>
                  <a:pt x="4287044" y="503728"/>
                </a:lnTo>
                <a:lnTo>
                  <a:pt x="0" y="5037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2991301" y="3043045"/>
            <a:ext cx="1310092" cy="1088907"/>
          </a:xfrm>
          <a:custGeom>
            <a:avLst/>
            <a:gdLst/>
            <a:ahLst/>
            <a:cxnLst/>
            <a:rect l="l" t="t" r="r" b="b"/>
            <a:pathLst>
              <a:path w="3763172" h="4114800">
                <a:moveTo>
                  <a:pt x="0" y="0"/>
                </a:moveTo>
                <a:lnTo>
                  <a:pt x="3763172" y="0"/>
                </a:lnTo>
                <a:lnTo>
                  <a:pt x="376317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0" name="Group 10"/>
          <p:cNvGrpSpPr/>
          <p:nvPr/>
        </p:nvGrpSpPr>
        <p:grpSpPr>
          <a:xfrm>
            <a:off x="12158700" y="6268417"/>
            <a:ext cx="2013921" cy="1235358"/>
            <a:chOff x="-364687" y="0"/>
            <a:chExt cx="2685227" cy="1647144"/>
          </a:xfrm>
        </p:grpSpPr>
        <p:grpSp>
          <p:nvGrpSpPr>
            <p:cNvPr id="11" name="Group 11"/>
            <p:cNvGrpSpPr/>
            <p:nvPr/>
          </p:nvGrpSpPr>
          <p:grpSpPr>
            <a:xfrm>
              <a:off x="388896" y="0"/>
              <a:ext cx="1356004" cy="1356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sp>
        </p:grpSp>
        <p:sp>
          <p:nvSpPr>
            <p:cNvPr id="13" name="TextBox 13"/>
            <p:cNvSpPr txBox="1"/>
            <p:nvPr/>
          </p:nvSpPr>
          <p:spPr>
            <a:xfrm>
              <a:off x="-364687" y="1219676"/>
              <a:ext cx="268522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
        <p:nvSpPr>
          <p:cNvPr id="14" name="TextBox 14"/>
          <p:cNvSpPr txBox="1"/>
          <p:nvPr/>
        </p:nvSpPr>
        <p:spPr>
          <a:xfrm>
            <a:off x="4312082" y="4550023"/>
            <a:ext cx="9914491" cy="1274901"/>
          </a:xfrm>
          <a:prstGeom prst="rect">
            <a:avLst/>
          </a:prstGeom>
        </p:spPr>
        <p:txBody>
          <a:bodyPr lIns="0" tIns="0" rIns="0" bIns="0" rtlCol="0" anchor="t">
            <a:spAutoFit/>
          </a:bodyPr>
          <a:lstStyle/>
          <a:p>
            <a:pPr algn="ctr">
              <a:lnSpc>
                <a:spcPts val="10865"/>
              </a:lnSpc>
              <a:spcBef>
                <a:spcPct val="0"/>
              </a:spcBef>
            </a:pPr>
            <a:r>
              <a:rPr lang="en-US" sz="7760" dirty="0">
                <a:solidFill>
                  <a:schemeClr val="accent4">
                    <a:lumMod val="75000"/>
                  </a:schemeClr>
                </a:solidFill>
                <a:effectLst>
                  <a:outerShdw blurRad="38100" dist="38100" dir="2700000" algn="tl">
                    <a:srgbClr val="000000">
                      <a:alpha val="43137"/>
                    </a:srgbClr>
                  </a:outerShdw>
                </a:effectLst>
                <a:latin typeface="Arimo Bold"/>
                <a:ea typeface="Arimo Bold"/>
                <a:cs typeface="Arimo Bold"/>
                <a:sym typeface="Arimo Bold"/>
              </a:rPr>
              <a:t>Evaluación formativa</a:t>
            </a:r>
          </a:p>
        </p:txBody>
      </p:sp>
      <p:sp>
        <p:nvSpPr>
          <p:cNvPr id="15" name="TextBox 15"/>
          <p:cNvSpPr txBox="1"/>
          <p:nvPr/>
        </p:nvSpPr>
        <p:spPr>
          <a:xfrm>
            <a:off x="7478586" y="6075350"/>
            <a:ext cx="2936404" cy="846386"/>
          </a:xfrm>
          <a:prstGeom prst="rect">
            <a:avLst/>
          </a:prstGeom>
        </p:spPr>
        <p:txBody>
          <a:bodyPr wrap="square" lIns="0" tIns="0" rIns="0" bIns="0" rtlCol="0" anchor="t">
            <a:spAutoFit/>
          </a:bodyPr>
          <a:lstStyle/>
          <a:p>
            <a:pPr algn="ctr">
              <a:lnSpc>
                <a:spcPts val="6628"/>
              </a:lnSpc>
              <a:spcBef>
                <a:spcPct val="0"/>
              </a:spcBef>
            </a:pPr>
            <a:r>
              <a:rPr lang="en-US" sz="4734" dirty="0">
                <a:solidFill>
                  <a:srgbClr val="000000"/>
                </a:solidFill>
                <a:latin typeface="Arimo Bold"/>
                <a:ea typeface="Arimo Bold"/>
                <a:cs typeface="Arimo Bold"/>
                <a:sym typeface="Arimo Bold"/>
              </a:rPr>
              <a:t>Sesión 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19228" y="2466896"/>
            <a:ext cx="16211034" cy="6325949"/>
            <a:chOff x="0" y="0"/>
            <a:chExt cx="4269573" cy="1666093"/>
          </a:xfrm>
        </p:grpSpPr>
        <p:sp>
          <p:nvSpPr>
            <p:cNvPr id="4" name="Freeform 4"/>
            <p:cNvSpPr/>
            <p:nvPr/>
          </p:nvSpPr>
          <p:spPr>
            <a:xfrm>
              <a:off x="0" y="0"/>
              <a:ext cx="4269573" cy="1666093"/>
            </a:xfrm>
            <a:custGeom>
              <a:avLst/>
              <a:gdLst/>
              <a:ahLst/>
              <a:cxnLst/>
              <a:rect l="l" t="t" r="r" b="b"/>
              <a:pathLst>
                <a:path w="4269573" h="1666093">
                  <a:moveTo>
                    <a:pt x="24356" y="0"/>
                  </a:moveTo>
                  <a:lnTo>
                    <a:pt x="4245216" y="0"/>
                  </a:lnTo>
                  <a:cubicBezTo>
                    <a:pt x="4251676" y="0"/>
                    <a:pt x="4257871" y="2566"/>
                    <a:pt x="4262439" y="7134"/>
                  </a:cubicBezTo>
                  <a:cubicBezTo>
                    <a:pt x="4267007" y="11701"/>
                    <a:pt x="4269573" y="17896"/>
                    <a:pt x="4269573" y="24356"/>
                  </a:cubicBezTo>
                  <a:lnTo>
                    <a:pt x="4269573" y="1641737"/>
                  </a:lnTo>
                  <a:cubicBezTo>
                    <a:pt x="4269573" y="1648197"/>
                    <a:pt x="4267007" y="1654392"/>
                    <a:pt x="4262439" y="1658960"/>
                  </a:cubicBezTo>
                  <a:cubicBezTo>
                    <a:pt x="4257871" y="1663527"/>
                    <a:pt x="4251676" y="1666093"/>
                    <a:pt x="4245216" y="1666093"/>
                  </a:cubicBezTo>
                  <a:lnTo>
                    <a:pt x="24356" y="1666093"/>
                  </a:lnTo>
                  <a:cubicBezTo>
                    <a:pt x="17896" y="1666093"/>
                    <a:pt x="11701" y="1663527"/>
                    <a:pt x="7134" y="1658960"/>
                  </a:cubicBezTo>
                  <a:cubicBezTo>
                    <a:pt x="2566" y="1654392"/>
                    <a:pt x="0" y="1648197"/>
                    <a:pt x="0" y="1641737"/>
                  </a:cubicBezTo>
                  <a:lnTo>
                    <a:pt x="0" y="24356"/>
                  </a:lnTo>
                  <a:cubicBezTo>
                    <a:pt x="0" y="17896"/>
                    <a:pt x="2566" y="11701"/>
                    <a:pt x="7134" y="7134"/>
                  </a:cubicBezTo>
                  <a:cubicBezTo>
                    <a:pt x="11701" y="2566"/>
                    <a:pt x="17896" y="0"/>
                    <a:pt x="24356" y="0"/>
                  </a:cubicBezTo>
                  <a:close/>
                </a:path>
              </a:pathLst>
            </a:custGeom>
            <a:solidFill>
              <a:srgbClr val="F9F7D1"/>
            </a:solidFill>
            <a:ln w="57150" cap="rnd">
              <a:solidFill>
                <a:srgbClr val="696000"/>
              </a:solidFill>
              <a:prstDash val="lgDash"/>
              <a:round/>
            </a:ln>
          </p:spPr>
        </p:sp>
        <p:sp>
          <p:nvSpPr>
            <p:cNvPr id="5" name="TextBox 5"/>
            <p:cNvSpPr txBox="1"/>
            <p:nvPr/>
          </p:nvSpPr>
          <p:spPr>
            <a:xfrm>
              <a:off x="0" y="-47625"/>
              <a:ext cx="4269573" cy="171371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50842" y="121485"/>
            <a:ext cx="13569958" cy="2345412"/>
          </a:xfrm>
          <a:custGeom>
            <a:avLst/>
            <a:gdLst/>
            <a:ahLst/>
            <a:cxnLst/>
            <a:rect l="l" t="t" r="r" b="b"/>
            <a:pathLst>
              <a:path w="7187208" h="2174131">
                <a:moveTo>
                  <a:pt x="0" y="0"/>
                </a:moveTo>
                <a:lnTo>
                  <a:pt x="7187209" y="0"/>
                </a:lnTo>
                <a:lnTo>
                  <a:pt x="7187209" y="2174131"/>
                </a:lnTo>
                <a:lnTo>
                  <a:pt x="0" y="2174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3944600" y="972741"/>
            <a:ext cx="2931505" cy="1796780"/>
          </a:xfrm>
          <a:custGeom>
            <a:avLst/>
            <a:gdLst/>
            <a:ahLst/>
            <a:cxnLst/>
            <a:rect l="l" t="t" r="r" b="b"/>
            <a:pathLst>
              <a:path w="4181529" h="2550733">
                <a:moveTo>
                  <a:pt x="0" y="0"/>
                </a:moveTo>
                <a:lnTo>
                  <a:pt x="4181529" y="0"/>
                </a:lnTo>
                <a:lnTo>
                  <a:pt x="4181529" y="2550733"/>
                </a:lnTo>
                <a:lnTo>
                  <a:pt x="0" y="2550733"/>
                </a:lnTo>
                <a:lnTo>
                  <a:pt x="0" y="0"/>
                </a:lnTo>
                <a:close/>
              </a:path>
            </a:pathLst>
          </a:custGeom>
          <a:blipFill>
            <a:blip r:embed="rId6"/>
            <a:stretch>
              <a:fillRect/>
            </a:stretch>
          </a:blipFill>
        </p:spPr>
      </p:sp>
      <p:sp>
        <p:nvSpPr>
          <p:cNvPr id="9" name="TextBox 9"/>
          <p:cNvSpPr txBox="1"/>
          <p:nvPr/>
        </p:nvSpPr>
        <p:spPr>
          <a:xfrm>
            <a:off x="1280029" y="2805221"/>
            <a:ext cx="15089433" cy="5578450"/>
          </a:xfrm>
          <a:prstGeom prst="rect">
            <a:avLst/>
          </a:prstGeom>
        </p:spPr>
        <p:txBody>
          <a:bodyPr lIns="0" tIns="0" rIns="0" bIns="0" rtlCol="0" anchor="t">
            <a:spAutoFit/>
          </a:bodyPr>
          <a:lstStyle/>
          <a:p>
            <a:pPr algn="ctr">
              <a:lnSpc>
                <a:spcPts val="8705"/>
              </a:lnSpc>
              <a:spcBef>
                <a:spcPct val="0"/>
              </a:spcBef>
            </a:pPr>
            <a:r>
              <a:rPr lang="en-US" sz="6218" dirty="0">
                <a:solidFill>
                  <a:srgbClr val="000000"/>
                </a:solidFill>
                <a:latin typeface="Arimo"/>
                <a:ea typeface="Arimo"/>
                <a:cs typeface="Arimo"/>
                <a:sym typeface="Arimo"/>
              </a:rPr>
              <a:t>Discutir y reconfigurar la manera de entender la evaluación formativa y las modificaciones necesarias a las prácticas docentes para llevarla a cabo en el marco de la Nueva Escuela Mexicana</a:t>
            </a:r>
          </a:p>
        </p:txBody>
      </p:sp>
      <p:sp>
        <p:nvSpPr>
          <p:cNvPr id="10" name="Freeform 10"/>
          <p:cNvSpPr/>
          <p:nvPr/>
        </p:nvSpPr>
        <p:spPr>
          <a:xfrm>
            <a:off x="-678667" y="8243070"/>
            <a:ext cx="2663059" cy="2593705"/>
          </a:xfrm>
          <a:custGeom>
            <a:avLst/>
            <a:gdLst/>
            <a:ahLst/>
            <a:cxnLst/>
            <a:rect l="l" t="t" r="r" b="b"/>
            <a:pathLst>
              <a:path w="4335517" h="4114800">
                <a:moveTo>
                  <a:pt x="0" y="0"/>
                </a:moveTo>
                <a:lnTo>
                  <a:pt x="4335518" y="0"/>
                </a:lnTo>
                <a:lnTo>
                  <a:pt x="433551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989155" y="286655"/>
            <a:ext cx="10579075" cy="1372171"/>
          </a:xfrm>
          <a:prstGeom prst="rect">
            <a:avLst/>
          </a:prstGeom>
        </p:spPr>
        <p:txBody>
          <a:bodyPr wrap="square" lIns="0" tIns="0" rIns="0" bIns="0" rtlCol="0" anchor="t">
            <a:spAutoFit/>
          </a:bodyPr>
          <a:lstStyle/>
          <a:p>
            <a:pPr algn="ctr">
              <a:lnSpc>
                <a:spcPts val="10713"/>
              </a:lnSpc>
              <a:spcBef>
                <a:spcPct val="0"/>
              </a:spcBef>
            </a:pPr>
            <a:r>
              <a:rPr lang="en-US" sz="7652" dirty="0">
                <a:solidFill>
                  <a:schemeClr val="accent4">
                    <a:lumMod val="75000"/>
                  </a:schemeClr>
                </a:solidFill>
                <a:latin typeface="Arimo Bold"/>
                <a:ea typeface="Arimo Bold"/>
                <a:cs typeface="Arimo Bold"/>
                <a:sym typeface="Arimo Bold"/>
              </a:rPr>
              <a:t>Propósito de la sesión</a:t>
            </a:r>
          </a:p>
        </p:txBody>
      </p:sp>
      <p:grpSp>
        <p:nvGrpSpPr>
          <p:cNvPr id="12" name="Group 12"/>
          <p:cNvGrpSpPr/>
          <p:nvPr/>
        </p:nvGrpSpPr>
        <p:grpSpPr>
          <a:xfrm>
            <a:off x="16661133" y="3353676"/>
            <a:ext cx="1017003" cy="3174801"/>
            <a:chOff x="388896" y="0"/>
            <a:chExt cx="1356004" cy="4233070"/>
          </a:xfrm>
        </p:grpSpPr>
        <p:grpSp>
          <p:nvGrpSpPr>
            <p:cNvPr id="13" name="Group 13"/>
            <p:cNvGrpSpPr/>
            <p:nvPr/>
          </p:nvGrpSpPr>
          <p:grpSpPr>
            <a:xfrm>
              <a:off x="388896" y="0"/>
              <a:ext cx="1356004" cy="135600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
          <p:nvSpPr>
            <p:cNvPr id="15" name="TextBox 15"/>
            <p:cNvSpPr txBox="1"/>
            <p:nvPr/>
          </p:nvSpPr>
          <p:spPr>
            <a:xfrm rot="16200000">
              <a:off x="-421009" y="2565745"/>
              <a:ext cx="2907182"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35383" y="1028700"/>
            <a:ext cx="17159310" cy="8928226"/>
            <a:chOff x="0" y="0"/>
            <a:chExt cx="4519325" cy="2351467"/>
          </a:xfrm>
        </p:grpSpPr>
        <p:sp>
          <p:nvSpPr>
            <p:cNvPr id="4" name="Freeform 4"/>
            <p:cNvSpPr/>
            <p:nvPr/>
          </p:nvSpPr>
          <p:spPr>
            <a:xfrm>
              <a:off x="0" y="0"/>
              <a:ext cx="4519325" cy="2351467"/>
            </a:xfrm>
            <a:custGeom>
              <a:avLst/>
              <a:gdLst/>
              <a:ahLst/>
              <a:cxnLst/>
              <a:rect l="l" t="t" r="r" b="b"/>
              <a:pathLst>
                <a:path w="4519325" h="2351467">
                  <a:moveTo>
                    <a:pt x="23010" y="0"/>
                  </a:moveTo>
                  <a:lnTo>
                    <a:pt x="4496314" y="0"/>
                  </a:lnTo>
                  <a:cubicBezTo>
                    <a:pt x="4502417" y="0"/>
                    <a:pt x="4508270" y="2424"/>
                    <a:pt x="4512585" y="6740"/>
                  </a:cubicBezTo>
                  <a:cubicBezTo>
                    <a:pt x="4516900" y="11055"/>
                    <a:pt x="4519325" y="16907"/>
                    <a:pt x="4519325" y="23010"/>
                  </a:cubicBezTo>
                  <a:lnTo>
                    <a:pt x="4519325" y="2328457"/>
                  </a:lnTo>
                  <a:cubicBezTo>
                    <a:pt x="4519325" y="2334559"/>
                    <a:pt x="4516900" y="2340412"/>
                    <a:pt x="4512585" y="2344727"/>
                  </a:cubicBezTo>
                  <a:cubicBezTo>
                    <a:pt x="4508270" y="2349043"/>
                    <a:pt x="4502417" y="2351467"/>
                    <a:pt x="4496314" y="2351467"/>
                  </a:cubicBezTo>
                  <a:lnTo>
                    <a:pt x="23010" y="2351467"/>
                  </a:lnTo>
                  <a:cubicBezTo>
                    <a:pt x="16907" y="2351467"/>
                    <a:pt x="11055" y="2349043"/>
                    <a:pt x="6740" y="2344727"/>
                  </a:cubicBezTo>
                  <a:cubicBezTo>
                    <a:pt x="2424" y="2340412"/>
                    <a:pt x="0" y="2334559"/>
                    <a:pt x="0" y="2328457"/>
                  </a:cubicBezTo>
                  <a:lnTo>
                    <a:pt x="0" y="23010"/>
                  </a:lnTo>
                  <a:cubicBezTo>
                    <a:pt x="0" y="16907"/>
                    <a:pt x="2424" y="11055"/>
                    <a:pt x="6740" y="6740"/>
                  </a:cubicBezTo>
                  <a:cubicBezTo>
                    <a:pt x="11055" y="2424"/>
                    <a:pt x="16907" y="0"/>
                    <a:pt x="23010" y="0"/>
                  </a:cubicBezTo>
                  <a:close/>
                </a:path>
              </a:pathLst>
            </a:custGeom>
            <a:solidFill>
              <a:srgbClr val="F9F7D1"/>
            </a:solidFill>
            <a:ln w="57150" cap="rnd">
              <a:solidFill>
                <a:srgbClr val="696000"/>
              </a:solidFill>
              <a:prstDash val="lgDash"/>
              <a:round/>
            </a:ln>
          </p:spPr>
        </p:sp>
        <p:sp>
          <p:nvSpPr>
            <p:cNvPr id="5" name="TextBox 5"/>
            <p:cNvSpPr txBox="1"/>
            <p:nvPr/>
          </p:nvSpPr>
          <p:spPr>
            <a:xfrm>
              <a:off x="0" y="-47625"/>
              <a:ext cx="4519325" cy="2399092"/>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50842" y="292765"/>
            <a:ext cx="7187208" cy="2174131"/>
          </a:xfrm>
          <a:custGeom>
            <a:avLst/>
            <a:gdLst/>
            <a:ahLst/>
            <a:cxnLst/>
            <a:rect l="l" t="t" r="r" b="b"/>
            <a:pathLst>
              <a:path w="7187208" h="2174131">
                <a:moveTo>
                  <a:pt x="0" y="0"/>
                </a:moveTo>
                <a:lnTo>
                  <a:pt x="7187209" y="0"/>
                </a:lnTo>
                <a:lnTo>
                  <a:pt x="7187209" y="2174131"/>
                </a:lnTo>
                <a:lnTo>
                  <a:pt x="0" y="21741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flipH="1">
            <a:off x="16194881" y="7398269"/>
            <a:ext cx="2397919" cy="3069557"/>
          </a:xfrm>
          <a:custGeom>
            <a:avLst/>
            <a:gdLst/>
            <a:ahLst/>
            <a:cxnLst/>
            <a:rect l="l" t="t" r="r" b="b"/>
            <a:pathLst>
              <a:path w="2477932" h="3314959">
                <a:moveTo>
                  <a:pt x="2477932" y="0"/>
                </a:moveTo>
                <a:lnTo>
                  <a:pt x="0" y="0"/>
                </a:lnTo>
                <a:lnTo>
                  <a:pt x="0" y="3314958"/>
                </a:lnTo>
                <a:lnTo>
                  <a:pt x="2477932" y="3314958"/>
                </a:lnTo>
                <a:lnTo>
                  <a:pt x="2477932" y="0"/>
                </a:lnTo>
                <a:close/>
              </a:path>
            </a:pathLst>
          </a:custGeom>
          <a:blipFill>
            <a:blip r:embed="rId6"/>
            <a:stretch>
              <a:fillRect/>
            </a:stretch>
          </a:blipFill>
        </p:spPr>
      </p:sp>
      <p:sp>
        <p:nvSpPr>
          <p:cNvPr id="10" name="TextBox 10"/>
          <p:cNvSpPr txBox="1"/>
          <p:nvPr/>
        </p:nvSpPr>
        <p:spPr>
          <a:xfrm>
            <a:off x="1692460" y="190570"/>
            <a:ext cx="4703973" cy="1381212"/>
          </a:xfrm>
          <a:prstGeom prst="rect">
            <a:avLst/>
          </a:prstGeom>
        </p:spPr>
        <p:txBody>
          <a:bodyPr lIns="0" tIns="0" rIns="0" bIns="0" rtlCol="0" anchor="t">
            <a:spAutoFit/>
          </a:bodyPr>
          <a:lstStyle/>
          <a:p>
            <a:pPr algn="ctr">
              <a:lnSpc>
                <a:spcPts val="11813"/>
              </a:lnSpc>
              <a:spcBef>
                <a:spcPct val="0"/>
              </a:spcBef>
            </a:pPr>
            <a:r>
              <a:rPr lang="en-US" sz="8437" dirty="0">
                <a:solidFill>
                  <a:schemeClr val="accent4">
                    <a:lumMod val="75000"/>
                  </a:schemeClr>
                </a:solidFill>
                <a:effectLst>
                  <a:outerShdw blurRad="38100" dist="38100" dir="2700000" algn="tl">
                    <a:srgbClr val="000000">
                      <a:alpha val="43137"/>
                    </a:srgbClr>
                  </a:outerShdw>
                </a:effectLst>
                <a:latin typeface="Arimo Bold"/>
                <a:ea typeface="Arimo Bold"/>
                <a:cs typeface="Arimo Bold"/>
                <a:sym typeface="Arimo Bold"/>
              </a:rPr>
              <a:t>Insumos </a:t>
            </a:r>
          </a:p>
        </p:txBody>
      </p:sp>
      <p:grpSp>
        <p:nvGrpSpPr>
          <p:cNvPr id="11" name="Group 11"/>
          <p:cNvGrpSpPr/>
          <p:nvPr/>
        </p:nvGrpSpPr>
        <p:grpSpPr>
          <a:xfrm>
            <a:off x="14540925" y="390595"/>
            <a:ext cx="3226878" cy="1017003"/>
            <a:chOff x="-2557601" y="0"/>
            <a:chExt cx="4302501" cy="1356004"/>
          </a:xfrm>
        </p:grpSpPr>
        <p:grpSp>
          <p:nvGrpSpPr>
            <p:cNvPr id="12" name="Group 12"/>
            <p:cNvGrpSpPr/>
            <p:nvPr/>
          </p:nvGrpSpPr>
          <p:grpSpPr>
            <a:xfrm>
              <a:off x="388896" y="0"/>
              <a:ext cx="1356004" cy="13560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a:stretch>
              </a:blipFill>
            </p:spPr>
          </p:sp>
        </p:grpSp>
        <p:sp>
          <p:nvSpPr>
            <p:cNvPr id="14" name="TextBox 14"/>
            <p:cNvSpPr txBox="1"/>
            <p:nvPr/>
          </p:nvSpPr>
          <p:spPr>
            <a:xfrm>
              <a:off x="-2557601" y="437500"/>
              <a:ext cx="294649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
        <p:nvSpPr>
          <p:cNvPr id="15" name="Marcador de contenido 2">
            <a:extLst>
              <a:ext uri="{FF2B5EF4-FFF2-40B4-BE49-F238E27FC236}">
                <a16:creationId xmlns:a16="http://schemas.microsoft.com/office/drawing/2014/main" id="{AA0004D0-C39C-4CF8-88CE-1FF86AD05307}"/>
              </a:ext>
            </a:extLst>
          </p:cNvPr>
          <p:cNvSpPr txBox="1">
            <a:spLocks/>
          </p:cNvSpPr>
          <p:nvPr/>
        </p:nvSpPr>
        <p:spPr>
          <a:xfrm>
            <a:off x="1937259" y="2245971"/>
            <a:ext cx="11626341" cy="69826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dirty="0"/>
              <a:t>Cápsula 1 del Presidente Andrés Manuel López Obrador. Disponible en: </a:t>
            </a:r>
            <a:r>
              <a:rPr lang="es-ES" dirty="0">
                <a:hlinkClick r:id="rId8"/>
              </a:rPr>
              <a:t>http://gestion.cte.sep.gob.mx/s81_2024_videos/Capsula1_Lo_que_somos_se_lo_debemos_a_nuestras_maestras_y_maestros.mp4</a:t>
            </a:r>
            <a:r>
              <a:rPr lang="es-ES" dirty="0"/>
              <a:t> </a:t>
            </a:r>
          </a:p>
          <a:p>
            <a:pPr marL="0" indent="0">
              <a:buNone/>
            </a:pPr>
            <a:r>
              <a:rPr lang="es-ES" dirty="0"/>
              <a:t>Cápsula 2 del Presidente Andrés Manuel López Obrador. Disponible</a:t>
            </a:r>
          </a:p>
          <a:p>
            <a:pPr marL="0" indent="0">
              <a:buNone/>
            </a:pPr>
            <a:r>
              <a:rPr lang="es-ES" dirty="0"/>
              <a:t>en: </a:t>
            </a:r>
            <a:r>
              <a:rPr lang="es-ES" dirty="0">
                <a:hlinkClick r:id="rId9"/>
              </a:rPr>
              <a:t>http://gestion.cte.sep.gob.mx/s81_2024_videos/Capsula2_Lo_que_somos_se_lo_debemos_a_nuestras_maestras_y_maestros.mp4</a:t>
            </a:r>
            <a:r>
              <a:rPr lang="es-ES" dirty="0"/>
              <a:t> </a:t>
            </a:r>
          </a:p>
          <a:p>
            <a:pPr marL="0" indent="0">
              <a:buNone/>
            </a:pPr>
            <a:r>
              <a:rPr lang="es-ES" dirty="0"/>
              <a:t>Video de la Secretaria de Educación Pública.</a:t>
            </a:r>
          </a:p>
          <a:p>
            <a:pPr marL="0" indent="0">
              <a:buNone/>
            </a:pPr>
            <a:r>
              <a:rPr lang="es-ES" dirty="0"/>
              <a:t>Texto de Ángel Díaz Barriga La evaluación formativa es un reto pedagógico – didáctico en el trabajo docente. Disponible en: </a:t>
            </a:r>
            <a:r>
              <a:rPr lang="es-ES" dirty="0">
                <a:hlinkClick r:id="rId10"/>
              </a:rPr>
              <a:t>http://gestion.cte.sep.gob.mx/insumos/docs/2324_s81_La_evaluacion_formativa_reto_pedagogico_didactico.pdf</a:t>
            </a:r>
            <a:r>
              <a:rPr lang="es-ES" dirty="0"/>
              <a:t> </a:t>
            </a:r>
            <a:endParaRPr lang="es-MX" dirty="0"/>
          </a:p>
          <a:p>
            <a:pPr marL="0" indent="0">
              <a:buFont typeface="Arial" pitchFamily="34" charset="0"/>
              <a:buNone/>
            </a:pPr>
            <a:endParaRPr lang="es-MX"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54613" y="646381"/>
            <a:ext cx="16649336" cy="7957697"/>
            <a:chOff x="0" y="0"/>
            <a:chExt cx="4385010" cy="2095854"/>
          </a:xfrm>
        </p:grpSpPr>
        <p:sp>
          <p:nvSpPr>
            <p:cNvPr id="4" name="Freeform 4"/>
            <p:cNvSpPr/>
            <p:nvPr/>
          </p:nvSpPr>
          <p:spPr>
            <a:xfrm>
              <a:off x="0" y="0"/>
              <a:ext cx="4385010" cy="2095854"/>
            </a:xfrm>
            <a:custGeom>
              <a:avLst/>
              <a:gdLst/>
              <a:ahLst/>
              <a:cxnLst/>
              <a:rect l="l" t="t" r="r" b="b"/>
              <a:pathLst>
                <a:path w="4385010" h="2095854">
                  <a:moveTo>
                    <a:pt x="23715" y="0"/>
                  </a:moveTo>
                  <a:lnTo>
                    <a:pt x="4361295" y="0"/>
                  </a:lnTo>
                  <a:cubicBezTo>
                    <a:pt x="4367585" y="0"/>
                    <a:pt x="4373617" y="2499"/>
                    <a:pt x="4378064" y="6946"/>
                  </a:cubicBezTo>
                  <a:cubicBezTo>
                    <a:pt x="4382512" y="11393"/>
                    <a:pt x="4385010" y="17425"/>
                    <a:pt x="4385010" y="23715"/>
                  </a:cubicBezTo>
                  <a:lnTo>
                    <a:pt x="4385010" y="2072139"/>
                  </a:lnTo>
                  <a:cubicBezTo>
                    <a:pt x="4385010" y="2085237"/>
                    <a:pt x="4374393" y="2095854"/>
                    <a:pt x="4361295" y="2095854"/>
                  </a:cubicBezTo>
                  <a:lnTo>
                    <a:pt x="23715" y="2095854"/>
                  </a:lnTo>
                  <a:cubicBezTo>
                    <a:pt x="10618" y="2095854"/>
                    <a:pt x="0" y="2085237"/>
                    <a:pt x="0" y="2072139"/>
                  </a:cubicBezTo>
                  <a:lnTo>
                    <a:pt x="0" y="23715"/>
                  </a:lnTo>
                  <a:cubicBezTo>
                    <a:pt x="0" y="10618"/>
                    <a:pt x="10618" y="0"/>
                    <a:pt x="23715" y="0"/>
                  </a:cubicBezTo>
                  <a:close/>
                </a:path>
              </a:pathLst>
            </a:custGeom>
            <a:solidFill>
              <a:srgbClr val="F9F7D1"/>
            </a:solidFill>
            <a:ln w="57150" cap="rnd">
              <a:solidFill>
                <a:srgbClr val="696000"/>
              </a:solidFill>
              <a:prstDash val="lgDash"/>
              <a:round/>
            </a:ln>
          </p:spPr>
        </p:sp>
        <p:sp>
          <p:nvSpPr>
            <p:cNvPr id="5" name="TextBox 5"/>
            <p:cNvSpPr txBox="1"/>
            <p:nvPr/>
          </p:nvSpPr>
          <p:spPr>
            <a:xfrm>
              <a:off x="0" y="-47625"/>
              <a:ext cx="4385010" cy="214347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429922" y="1392729"/>
            <a:ext cx="13760004" cy="6358593"/>
          </a:xfrm>
          <a:prstGeom prst="rect">
            <a:avLst/>
          </a:prstGeom>
        </p:spPr>
        <p:txBody>
          <a:bodyPr lIns="0" tIns="0" rIns="0" bIns="0" rtlCol="0" anchor="t">
            <a:spAutoFit/>
          </a:bodyPr>
          <a:lstStyle/>
          <a:p>
            <a:pPr algn="ctr">
              <a:lnSpc>
                <a:spcPts val="7168"/>
              </a:lnSpc>
              <a:spcBef>
                <a:spcPct val="0"/>
              </a:spcBef>
            </a:pPr>
            <a:r>
              <a:rPr lang="en-US" sz="5120" dirty="0">
                <a:solidFill>
                  <a:srgbClr val="000000"/>
                </a:solidFill>
                <a:latin typeface="Arimo"/>
                <a:ea typeface="Arimo"/>
                <a:cs typeface="Arimo"/>
                <a:sym typeface="Arimo"/>
              </a:rPr>
              <a:t>Ver y comentar la </a:t>
            </a:r>
            <a:r>
              <a:rPr lang="en-US" sz="5120" dirty="0">
                <a:solidFill>
                  <a:srgbClr val="000000"/>
                </a:solidFill>
                <a:latin typeface="Arimo Bold"/>
                <a:ea typeface="Arimo Bold"/>
                <a:cs typeface="Arimo Bold"/>
                <a:sym typeface="Arimo Bold"/>
              </a:rPr>
              <a:t>Cápsula 1</a:t>
            </a:r>
            <a:r>
              <a:rPr lang="en-US" sz="5120" dirty="0">
                <a:solidFill>
                  <a:srgbClr val="000000"/>
                </a:solidFill>
                <a:latin typeface="Arimo"/>
                <a:ea typeface="Arimo"/>
                <a:cs typeface="Arimo"/>
                <a:sym typeface="Arimo"/>
              </a:rPr>
              <a:t> y la </a:t>
            </a:r>
            <a:r>
              <a:rPr lang="en-US" sz="5120" dirty="0">
                <a:solidFill>
                  <a:srgbClr val="000000"/>
                </a:solidFill>
                <a:latin typeface="Arimo Bold"/>
                <a:ea typeface="Arimo Bold"/>
                <a:cs typeface="Arimo Bold"/>
                <a:sym typeface="Arimo Bold"/>
              </a:rPr>
              <a:t>Cápsula 2</a:t>
            </a:r>
            <a:r>
              <a:rPr lang="en-US" sz="5120" dirty="0">
                <a:solidFill>
                  <a:srgbClr val="000000"/>
                </a:solidFill>
                <a:latin typeface="Arimo"/>
                <a:ea typeface="Arimo"/>
                <a:cs typeface="Arimo"/>
                <a:sym typeface="Arimo"/>
              </a:rPr>
              <a:t> del</a:t>
            </a:r>
            <a:r>
              <a:rPr lang="en-US" sz="5120" dirty="0">
                <a:solidFill>
                  <a:srgbClr val="000000"/>
                </a:solidFill>
                <a:latin typeface="Arimo Bold"/>
                <a:ea typeface="Arimo Bold"/>
                <a:cs typeface="Arimo Bold"/>
                <a:sym typeface="Arimo Bold"/>
              </a:rPr>
              <a:t> Presidente Andrés Manuel López Obrador</a:t>
            </a:r>
            <a:r>
              <a:rPr lang="en-US" sz="5120" dirty="0">
                <a:solidFill>
                  <a:srgbClr val="000000"/>
                </a:solidFill>
                <a:latin typeface="Arimo"/>
                <a:ea typeface="Arimo"/>
                <a:cs typeface="Arimo"/>
                <a:sym typeface="Arimo"/>
              </a:rPr>
              <a:t>, de la serie </a:t>
            </a:r>
            <a:r>
              <a:rPr lang="en-US" sz="5120" dirty="0">
                <a:solidFill>
                  <a:srgbClr val="000000"/>
                </a:solidFill>
                <a:latin typeface="Arimo Bold"/>
                <a:ea typeface="Arimo Bold"/>
                <a:cs typeface="Arimo Bold"/>
                <a:sym typeface="Arimo Bold"/>
              </a:rPr>
              <a:t>Todo lo que somos</a:t>
            </a:r>
            <a:r>
              <a:rPr lang="en-US" sz="5120" dirty="0">
                <a:solidFill>
                  <a:srgbClr val="000000"/>
                </a:solidFill>
                <a:latin typeface="Arimo"/>
                <a:ea typeface="Arimo"/>
                <a:cs typeface="Arimo"/>
                <a:sym typeface="Arimo"/>
              </a:rPr>
              <a:t>, </a:t>
            </a:r>
            <a:r>
              <a:rPr lang="en-US" sz="5120" dirty="0">
                <a:solidFill>
                  <a:srgbClr val="000000"/>
                </a:solidFill>
                <a:latin typeface="Arimo Bold"/>
                <a:ea typeface="Arimo Bold"/>
                <a:cs typeface="Arimo Bold"/>
                <a:sym typeface="Arimo Bold"/>
              </a:rPr>
              <a:t>se lo debemos a nuestras maestras y nuestros maestros</a:t>
            </a:r>
            <a:r>
              <a:rPr lang="en-US" sz="5120" dirty="0">
                <a:solidFill>
                  <a:srgbClr val="000000"/>
                </a:solidFill>
                <a:latin typeface="Arimo"/>
                <a:ea typeface="Arimo"/>
                <a:cs typeface="Arimo"/>
                <a:sym typeface="Arimo"/>
              </a:rPr>
              <a:t>, así como el </a:t>
            </a:r>
            <a:r>
              <a:rPr lang="en-US" sz="5120" dirty="0">
                <a:solidFill>
                  <a:srgbClr val="000000"/>
                </a:solidFill>
                <a:latin typeface="Arimo Bold"/>
                <a:ea typeface="Arimo Bold"/>
                <a:cs typeface="Arimo Bold"/>
                <a:sym typeface="Arimo Bold"/>
              </a:rPr>
              <a:t>video</a:t>
            </a:r>
            <a:r>
              <a:rPr lang="en-US" sz="5120" dirty="0">
                <a:solidFill>
                  <a:srgbClr val="000000"/>
                </a:solidFill>
                <a:latin typeface="Arimo"/>
                <a:ea typeface="Arimo"/>
                <a:cs typeface="Arimo"/>
                <a:sym typeface="Arimo"/>
              </a:rPr>
              <a:t> de la </a:t>
            </a:r>
            <a:r>
              <a:rPr lang="en-US" sz="5120" dirty="0">
                <a:solidFill>
                  <a:srgbClr val="000000"/>
                </a:solidFill>
                <a:latin typeface="Arimo Bold"/>
                <a:ea typeface="Arimo Bold"/>
                <a:cs typeface="Arimo Bold"/>
                <a:sym typeface="Arimo Bold"/>
              </a:rPr>
              <a:t>Maestra Leticia Ramírez Amaya</a:t>
            </a:r>
            <a:r>
              <a:rPr lang="en-US" sz="5120" dirty="0">
                <a:solidFill>
                  <a:srgbClr val="000000"/>
                </a:solidFill>
                <a:latin typeface="Arimo"/>
                <a:ea typeface="Arimo"/>
                <a:cs typeface="Arimo"/>
                <a:sym typeface="Arimo"/>
              </a:rPr>
              <a:t>, Secretaria de Educación Pública.</a:t>
            </a:r>
          </a:p>
        </p:txBody>
      </p:sp>
      <p:sp>
        <p:nvSpPr>
          <p:cNvPr id="7" name="Freeform 7"/>
          <p:cNvSpPr/>
          <p:nvPr/>
        </p:nvSpPr>
        <p:spPr>
          <a:xfrm>
            <a:off x="13940002" y="4572026"/>
            <a:ext cx="5400650" cy="5714974"/>
          </a:xfrm>
          <a:custGeom>
            <a:avLst/>
            <a:gdLst/>
            <a:ahLst/>
            <a:cxnLst/>
            <a:rect l="l" t="t" r="r" b="b"/>
            <a:pathLst>
              <a:path w="5400650" h="5714974">
                <a:moveTo>
                  <a:pt x="0" y="0"/>
                </a:moveTo>
                <a:lnTo>
                  <a:pt x="5400650" y="0"/>
                </a:lnTo>
                <a:lnTo>
                  <a:pt x="5400650" y="5714974"/>
                </a:lnTo>
                <a:lnTo>
                  <a:pt x="0" y="5714974"/>
                </a:lnTo>
                <a:lnTo>
                  <a:pt x="0" y="0"/>
                </a:lnTo>
                <a:close/>
              </a:path>
            </a:pathLst>
          </a:custGeom>
          <a:blipFill>
            <a:blip r:embed="rId4"/>
            <a:stretch>
              <a:fillRect/>
            </a:stretch>
          </a:blipFill>
        </p:spPr>
      </p:sp>
      <p:sp>
        <p:nvSpPr>
          <p:cNvPr id="8" name="Freeform 8"/>
          <p:cNvSpPr/>
          <p:nvPr/>
        </p:nvSpPr>
        <p:spPr>
          <a:xfrm>
            <a:off x="254613" y="353173"/>
            <a:ext cx="1444666" cy="1579654"/>
          </a:xfrm>
          <a:custGeom>
            <a:avLst/>
            <a:gdLst/>
            <a:ahLst/>
            <a:cxnLst/>
            <a:rect l="l" t="t" r="r" b="b"/>
            <a:pathLst>
              <a:path w="1444666" h="1579654">
                <a:moveTo>
                  <a:pt x="0" y="0"/>
                </a:moveTo>
                <a:lnTo>
                  <a:pt x="1444665" y="0"/>
                </a:lnTo>
                <a:lnTo>
                  <a:pt x="1444665" y="1579654"/>
                </a:lnTo>
                <a:lnTo>
                  <a:pt x="0" y="1579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1829394">
            <a:off x="14202677" y="-80903"/>
            <a:ext cx="4343640" cy="2219205"/>
          </a:xfrm>
          <a:custGeom>
            <a:avLst/>
            <a:gdLst/>
            <a:ahLst/>
            <a:cxnLst/>
            <a:rect l="l" t="t" r="r" b="b"/>
            <a:pathLst>
              <a:path w="4343640" h="2219205">
                <a:moveTo>
                  <a:pt x="0" y="0"/>
                </a:moveTo>
                <a:lnTo>
                  <a:pt x="4343640" y="0"/>
                </a:lnTo>
                <a:lnTo>
                  <a:pt x="4343640" y="2219206"/>
                </a:lnTo>
                <a:lnTo>
                  <a:pt x="0" y="22192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1320372" y="7952789"/>
            <a:ext cx="3321013" cy="1017003"/>
            <a:chOff x="388896" y="0"/>
            <a:chExt cx="4428014" cy="1356004"/>
          </a:xfrm>
        </p:grpSpPr>
        <p:grpSp>
          <p:nvGrpSpPr>
            <p:cNvPr id="11" name="Group 11"/>
            <p:cNvGrpSpPr/>
            <p:nvPr/>
          </p:nvGrpSpPr>
          <p:grpSpPr>
            <a:xfrm>
              <a:off x="388896" y="0"/>
              <a:ext cx="1356004" cy="135600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
          <p:nvSpPr>
            <p:cNvPr id="13" name="TextBox 13"/>
            <p:cNvSpPr txBox="1"/>
            <p:nvPr/>
          </p:nvSpPr>
          <p:spPr>
            <a:xfrm>
              <a:off x="1514912" y="928536"/>
              <a:ext cx="3301998"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54613" y="646381"/>
            <a:ext cx="16649336" cy="7957697"/>
            <a:chOff x="0" y="0"/>
            <a:chExt cx="4385010" cy="2095854"/>
          </a:xfrm>
        </p:grpSpPr>
        <p:sp>
          <p:nvSpPr>
            <p:cNvPr id="4" name="Freeform 4"/>
            <p:cNvSpPr/>
            <p:nvPr/>
          </p:nvSpPr>
          <p:spPr>
            <a:xfrm>
              <a:off x="0" y="0"/>
              <a:ext cx="4385010" cy="2095854"/>
            </a:xfrm>
            <a:custGeom>
              <a:avLst/>
              <a:gdLst/>
              <a:ahLst/>
              <a:cxnLst/>
              <a:rect l="l" t="t" r="r" b="b"/>
              <a:pathLst>
                <a:path w="4385010" h="2095854">
                  <a:moveTo>
                    <a:pt x="23715" y="0"/>
                  </a:moveTo>
                  <a:lnTo>
                    <a:pt x="4361295" y="0"/>
                  </a:lnTo>
                  <a:cubicBezTo>
                    <a:pt x="4367585" y="0"/>
                    <a:pt x="4373617" y="2499"/>
                    <a:pt x="4378064" y="6946"/>
                  </a:cubicBezTo>
                  <a:cubicBezTo>
                    <a:pt x="4382512" y="11393"/>
                    <a:pt x="4385010" y="17425"/>
                    <a:pt x="4385010" y="23715"/>
                  </a:cubicBezTo>
                  <a:lnTo>
                    <a:pt x="4385010" y="2072139"/>
                  </a:lnTo>
                  <a:cubicBezTo>
                    <a:pt x="4385010" y="2085237"/>
                    <a:pt x="4374393" y="2095854"/>
                    <a:pt x="4361295" y="2095854"/>
                  </a:cubicBezTo>
                  <a:lnTo>
                    <a:pt x="23715" y="2095854"/>
                  </a:lnTo>
                  <a:cubicBezTo>
                    <a:pt x="10618" y="2095854"/>
                    <a:pt x="0" y="2085237"/>
                    <a:pt x="0" y="2072139"/>
                  </a:cubicBezTo>
                  <a:lnTo>
                    <a:pt x="0" y="23715"/>
                  </a:lnTo>
                  <a:cubicBezTo>
                    <a:pt x="0" y="10618"/>
                    <a:pt x="10618" y="0"/>
                    <a:pt x="23715" y="0"/>
                  </a:cubicBezTo>
                  <a:close/>
                </a:path>
              </a:pathLst>
            </a:custGeom>
            <a:solidFill>
              <a:srgbClr val="F9F7D1"/>
            </a:solidFill>
            <a:ln w="57150" cap="rnd">
              <a:solidFill>
                <a:srgbClr val="696000"/>
              </a:solidFill>
              <a:prstDash val="lgDash"/>
              <a:round/>
            </a:ln>
          </p:spPr>
        </p:sp>
        <p:sp>
          <p:nvSpPr>
            <p:cNvPr id="5" name="TextBox 5"/>
            <p:cNvSpPr txBox="1"/>
            <p:nvPr/>
          </p:nvSpPr>
          <p:spPr>
            <a:xfrm>
              <a:off x="0" y="-47625"/>
              <a:ext cx="4385010" cy="214347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28700" y="1190625"/>
            <a:ext cx="14803561" cy="6668492"/>
          </a:xfrm>
          <a:prstGeom prst="rect">
            <a:avLst/>
          </a:prstGeom>
        </p:spPr>
        <p:txBody>
          <a:bodyPr lIns="0" tIns="0" rIns="0" bIns="0" rtlCol="0" anchor="t">
            <a:spAutoFit/>
          </a:bodyPr>
          <a:lstStyle/>
          <a:p>
            <a:pPr algn="l">
              <a:lnSpc>
                <a:spcPts val="6526"/>
              </a:lnSpc>
              <a:spcBef>
                <a:spcPct val="0"/>
              </a:spcBef>
            </a:pPr>
            <a:r>
              <a:rPr lang="en-US" sz="4661" dirty="0">
                <a:solidFill>
                  <a:srgbClr val="696000"/>
                </a:solidFill>
                <a:latin typeface="Arimo Bold"/>
                <a:ea typeface="Arimo Bold"/>
                <a:cs typeface="Arimo Bold"/>
                <a:sym typeface="Arimo Bold"/>
              </a:rPr>
              <a:t>La evaluación formativa</a:t>
            </a:r>
            <a:r>
              <a:rPr lang="en-US" sz="4661" dirty="0">
                <a:solidFill>
                  <a:srgbClr val="000000"/>
                </a:solidFill>
                <a:latin typeface="Arimo"/>
                <a:ea typeface="Arimo"/>
                <a:cs typeface="Arimo"/>
                <a:sym typeface="Arimo"/>
              </a:rPr>
              <a:t> se encuentra estrechamiente asociada a las actividades de aprendizaje que realizan niñas, niños y adolescentes. Los aciertos o dificultades de aprendizaje que muestran al efectuar sus actividades necesitan que cada maestro interprete las razones que subyacen en las mismas (falta de antecedentes, complejidad de la tarea, ausencia de significación de lo solicitado).</a:t>
            </a:r>
          </a:p>
        </p:txBody>
      </p:sp>
      <p:sp>
        <p:nvSpPr>
          <p:cNvPr id="8" name="Freeform 8"/>
          <p:cNvSpPr/>
          <p:nvPr/>
        </p:nvSpPr>
        <p:spPr>
          <a:xfrm>
            <a:off x="13743247" y="6780071"/>
            <a:ext cx="4754496" cy="4114800"/>
          </a:xfrm>
          <a:custGeom>
            <a:avLst/>
            <a:gdLst/>
            <a:ahLst/>
            <a:cxnLst/>
            <a:rect l="l" t="t" r="r" b="b"/>
            <a:pathLst>
              <a:path w="4754496" h="4114800">
                <a:moveTo>
                  <a:pt x="0" y="0"/>
                </a:moveTo>
                <a:lnTo>
                  <a:pt x="4754496" y="0"/>
                </a:lnTo>
                <a:lnTo>
                  <a:pt x="47544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0" y="0"/>
            <a:ext cx="1193727" cy="1331744"/>
          </a:xfrm>
          <a:custGeom>
            <a:avLst/>
            <a:gdLst/>
            <a:ahLst/>
            <a:cxnLst/>
            <a:rect l="l" t="t" r="r" b="b"/>
            <a:pathLst>
              <a:path w="1193727" h="1331744">
                <a:moveTo>
                  <a:pt x="1193727" y="0"/>
                </a:moveTo>
                <a:lnTo>
                  <a:pt x="0" y="0"/>
                </a:lnTo>
                <a:lnTo>
                  <a:pt x="0" y="1331744"/>
                </a:lnTo>
                <a:lnTo>
                  <a:pt x="1193727" y="1331744"/>
                </a:lnTo>
                <a:lnTo>
                  <a:pt x="119372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flipH="1">
            <a:off x="2301919" y="7950808"/>
            <a:ext cx="2512035" cy="2336192"/>
          </a:xfrm>
          <a:custGeom>
            <a:avLst/>
            <a:gdLst/>
            <a:ahLst/>
            <a:cxnLst/>
            <a:rect l="l" t="t" r="r" b="b"/>
            <a:pathLst>
              <a:path w="2512035" h="2336192">
                <a:moveTo>
                  <a:pt x="2512035" y="0"/>
                </a:moveTo>
                <a:lnTo>
                  <a:pt x="0" y="0"/>
                </a:lnTo>
                <a:lnTo>
                  <a:pt x="0" y="2336192"/>
                </a:lnTo>
                <a:lnTo>
                  <a:pt x="2512035" y="2336192"/>
                </a:lnTo>
                <a:lnTo>
                  <a:pt x="2512035" y="0"/>
                </a:lnTo>
                <a:close/>
              </a:path>
            </a:pathLst>
          </a:custGeom>
          <a:blipFill>
            <a:blip r:embed="rId8"/>
            <a:stretch>
              <a:fillRect/>
            </a:stretch>
          </a:blipFill>
        </p:spPr>
      </p:sp>
      <p:grpSp>
        <p:nvGrpSpPr>
          <p:cNvPr id="11" name="Group 11"/>
          <p:cNvGrpSpPr/>
          <p:nvPr/>
        </p:nvGrpSpPr>
        <p:grpSpPr>
          <a:xfrm>
            <a:off x="16547224" y="3837989"/>
            <a:ext cx="1017003" cy="3088729"/>
            <a:chOff x="388896" y="0"/>
            <a:chExt cx="1356004" cy="4118304"/>
          </a:xfrm>
        </p:grpSpPr>
        <p:grpSp>
          <p:nvGrpSpPr>
            <p:cNvPr id="12" name="Group 12"/>
            <p:cNvGrpSpPr/>
            <p:nvPr/>
          </p:nvGrpSpPr>
          <p:grpSpPr>
            <a:xfrm>
              <a:off x="388896" y="0"/>
              <a:ext cx="1356004" cy="135600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sp>
        </p:grpSp>
        <p:sp>
          <p:nvSpPr>
            <p:cNvPr id="14" name="TextBox 14"/>
            <p:cNvSpPr txBox="1"/>
            <p:nvPr/>
          </p:nvSpPr>
          <p:spPr>
            <a:xfrm rot="16200000">
              <a:off x="-197952" y="2555478"/>
              <a:ext cx="2698185"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29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254613" y="646381"/>
            <a:ext cx="16649336" cy="7957697"/>
            <a:chOff x="0" y="0"/>
            <a:chExt cx="4385010" cy="2095854"/>
          </a:xfrm>
        </p:grpSpPr>
        <p:sp>
          <p:nvSpPr>
            <p:cNvPr id="4" name="Freeform 4"/>
            <p:cNvSpPr/>
            <p:nvPr/>
          </p:nvSpPr>
          <p:spPr>
            <a:xfrm>
              <a:off x="0" y="0"/>
              <a:ext cx="4385010" cy="2095854"/>
            </a:xfrm>
            <a:custGeom>
              <a:avLst/>
              <a:gdLst/>
              <a:ahLst/>
              <a:cxnLst/>
              <a:rect l="l" t="t" r="r" b="b"/>
              <a:pathLst>
                <a:path w="4385010" h="2095854">
                  <a:moveTo>
                    <a:pt x="23715" y="0"/>
                  </a:moveTo>
                  <a:lnTo>
                    <a:pt x="4361295" y="0"/>
                  </a:lnTo>
                  <a:cubicBezTo>
                    <a:pt x="4367585" y="0"/>
                    <a:pt x="4373617" y="2499"/>
                    <a:pt x="4378064" y="6946"/>
                  </a:cubicBezTo>
                  <a:cubicBezTo>
                    <a:pt x="4382512" y="11393"/>
                    <a:pt x="4385010" y="17425"/>
                    <a:pt x="4385010" y="23715"/>
                  </a:cubicBezTo>
                  <a:lnTo>
                    <a:pt x="4385010" y="2072139"/>
                  </a:lnTo>
                  <a:cubicBezTo>
                    <a:pt x="4385010" y="2085237"/>
                    <a:pt x="4374393" y="2095854"/>
                    <a:pt x="4361295" y="2095854"/>
                  </a:cubicBezTo>
                  <a:lnTo>
                    <a:pt x="23715" y="2095854"/>
                  </a:lnTo>
                  <a:cubicBezTo>
                    <a:pt x="10618" y="2095854"/>
                    <a:pt x="0" y="2085237"/>
                    <a:pt x="0" y="2072139"/>
                  </a:cubicBezTo>
                  <a:lnTo>
                    <a:pt x="0" y="23715"/>
                  </a:lnTo>
                  <a:cubicBezTo>
                    <a:pt x="0" y="10618"/>
                    <a:pt x="10618" y="0"/>
                    <a:pt x="23715" y="0"/>
                  </a:cubicBezTo>
                  <a:close/>
                </a:path>
              </a:pathLst>
            </a:custGeom>
            <a:solidFill>
              <a:srgbClr val="F9F7D1"/>
            </a:solidFill>
            <a:ln w="57150" cap="rnd">
              <a:solidFill>
                <a:srgbClr val="696000"/>
              </a:solidFill>
              <a:prstDash val="lgDash"/>
              <a:round/>
            </a:ln>
          </p:spPr>
        </p:sp>
        <p:sp>
          <p:nvSpPr>
            <p:cNvPr id="5" name="TextBox 5"/>
            <p:cNvSpPr txBox="1"/>
            <p:nvPr/>
          </p:nvSpPr>
          <p:spPr>
            <a:xfrm>
              <a:off x="0" y="-47625"/>
              <a:ext cx="4385010" cy="214347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53808" y="914400"/>
            <a:ext cx="15050945" cy="7271221"/>
          </a:xfrm>
          <a:prstGeom prst="rect">
            <a:avLst/>
          </a:prstGeom>
        </p:spPr>
        <p:txBody>
          <a:bodyPr lIns="0" tIns="0" rIns="0" bIns="0" rtlCol="0" anchor="t">
            <a:spAutoFit/>
          </a:bodyPr>
          <a:lstStyle/>
          <a:p>
            <a:pPr algn="l">
              <a:lnSpc>
                <a:spcPts val="6318"/>
              </a:lnSpc>
              <a:spcBef>
                <a:spcPct val="0"/>
              </a:spcBef>
            </a:pPr>
            <a:r>
              <a:rPr lang="en-US" sz="4513" dirty="0">
                <a:solidFill>
                  <a:srgbClr val="68553C"/>
                </a:solidFill>
                <a:latin typeface="Arimo Bold"/>
                <a:ea typeface="Arimo Bold"/>
                <a:cs typeface="Arimo Bold"/>
                <a:sym typeface="Arimo Bold"/>
              </a:rPr>
              <a:t>La evaluación formativa</a:t>
            </a:r>
            <a:r>
              <a:rPr lang="en-US" sz="4513" dirty="0">
                <a:solidFill>
                  <a:srgbClr val="000000"/>
                </a:solidFill>
                <a:latin typeface="Arimo"/>
                <a:ea typeface="Arimo"/>
                <a:cs typeface="Arimo"/>
                <a:sym typeface="Arimo"/>
              </a:rPr>
              <a:t> no se puede formalizer, surge del trabajo escolar, requiere que niñas, niños y adolescentes estén en disponibilidad de reflexionar sobre sus logros, sus pendientes de trabajo, las dificultades que enfrentan y, sobre todo, sus compromisos personales y grupales para continuar trabajando. </a:t>
            </a:r>
          </a:p>
          <a:p>
            <a:pPr algn="l">
              <a:lnSpc>
                <a:spcPts val="6318"/>
              </a:lnSpc>
              <a:spcBef>
                <a:spcPct val="0"/>
              </a:spcBef>
            </a:pPr>
            <a:r>
              <a:rPr lang="en-US" sz="4513" dirty="0">
                <a:solidFill>
                  <a:srgbClr val="000000"/>
                </a:solidFill>
                <a:latin typeface="Arimo"/>
                <a:ea typeface="Arimo"/>
                <a:cs typeface="Arimo"/>
                <a:sym typeface="Arimo"/>
              </a:rPr>
              <a:t>Actividades de aprendizaje y evaluación formativa son acciones que se desarrollan de forma paralela. (SEP, 2023, p.44).</a:t>
            </a:r>
          </a:p>
        </p:txBody>
      </p:sp>
      <p:sp>
        <p:nvSpPr>
          <p:cNvPr id="8" name="Freeform 8"/>
          <p:cNvSpPr/>
          <p:nvPr/>
        </p:nvSpPr>
        <p:spPr>
          <a:xfrm>
            <a:off x="17077706" y="2075266"/>
            <a:ext cx="2179911" cy="2096678"/>
          </a:xfrm>
          <a:custGeom>
            <a:avLst/>
            <a:gdLst/>
            <a:ahLst/>
            <a:cxnLst/>
            <a:rect l="l" t="t" r="r" b="b"/>
            <a:pathLst>
              <a:path w="2179911" h="2096678">
                <a:moveTo>
                  <a:pt x="0" y="0"/>
                </a:moveTo>
                <a:lnTo>
                  <a:pt x="2179911" y="0"/>
                </a:lnTo>
                <a:lnTo>
                  <a:pt x="2179911" y="2096678"/>
                </a:lnTo>
                <a:lnTo>
                  <a:pt x="0" y="2096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104753" y="210734"/>
            <a:ext cx="1945906" cy="1864532"/>
          </a:xfrm>
          <a:custGeom>
            <a:avLst/>
            <a:gdLst/>
            <a:ahLst/>
            <a:cxnLst/>
            <a:rect l="l" t="t" r="r" b="b"/>
            <a:pathLst>
              <a:path w="1945906" h="1864532">
                <a:moveTo>
                  <a:pt x="0" y="0"/>
                </a:moveTo>
                <a:lnTo>
                  <a:pt x="1945906" y="0"/>
                </a:lnTo>
                <a:lnTo>
                  <a:pt x="1945906" y="1864532"/>
                </a:lnTo>
                <a:lnTo>
                  <a:pt x="0" y="18645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flipH="1">
            <a:off x="0" y="8229600"/>
            <a:ext cx="2230244" cy="2057400"/>
          </a:xfrm>
          <a:custGeom>
            <a:avLst/>
            <a:gdLst/>
            <a:ahLst/>
            <a:cxnLst/>
            <a:rect l="l" t="t" r="r" b="b"/>
            <a:pathLst>
              <a:path w="2230244" h="2057400">
                <a:moveTo>
                  <a:pt x="2230244" y="0"/>
                </a:moveTo>
                <a:lnTo>
                  <a:pt x="0" y="0"/>
                </a:lnTo>
                <a:lnTo>
                  <a:pt x="0" y="2057400"/>
                </a:lnTo>
                <a:lnTo>
                  <a:pt x="2230244" y="2057400"/>
                </a:lnTo>
                <a:lnTo>
                  <a:pt x="2230244" y="0"/>
                </a:lnTo>
                <a:close/>
              </a:path>
            </a:pathLst>
          </a:custGeom>
          <a:blipFill>
            <a:blip r:embed="rId8"/>
            <a:stretch>
              <a:fillRect/>
            </a:stretch>
          </a:blipFill>
        </p:spPr>
      </p:sp>
      <p:sp>
        <p:nvSpPr>
          <p:cNvPr id="12" name="Freeform 12"/>
          <p:cNvSpPr/>
          <p:nvPr/>
        </p:nvSpPr>
        <p:spPr>
          <a:xfrm>
            <a:off x="13914365" y="7616440"/>
            <a:ext cx="4095209" cy="2412783"/>
          </a:xfrm>
          <a:custGeom>
            <a:avLst/>
            <a:gdLst/>
            <a:ahLst/>
            <a:cxnLst/>
            <a:rect l="l" t="t" r="r" b="b"/>
            <a:pathLst>
              <a:path w="4095209" h="2412783">
                <a:moveTo>
                  <a:pt x="0" y="0"/>
                </a:moveTo>
                <a:lnTo>
                  <a:pt x="4095210" y="0"/>
                </a:lnTo>
                <a:lnTo>
                  <a:pt x="4095210" y="2412782"/>
                </a:lnTo>
                <a:lnTo>
                  <a:pt x="0" y="24127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3" name="Group 13"/>
          <p:cNvGrpSpPr/>
          <p:nvPr/>
        </p:nvGrpSpPr>
        <p:grpSpPr>
          <a:xfrm>
            <a:off x="16395447" y="2339733"/>
            <a:ext cx="1017004" cy="3168015"/>
            <a:chOff x="388896" y="-2868017"/>
            <a:chExt cx="1356004" cy="4224021"/>
          </a:xfrm>
        </p:grpSpPr>
        <p:grpSp>
          <p:nvGrpSpPr>
            <p:cNvPr id="14" name="Group 14"/>
            <p:cNvGrpSpPr/>
            <p:nvPr/>
          </p:nvGrpSpPr>
          <p:grpSpPr>
            <a:xfrm>
              <a:off x="388896" y="0"/>
              <a:ext cx="1356004" cy="135600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sp>
        </p:grpSp>
        <p:sp>
          <p:nvSpPr>
            <p:cNvPr id="16" name="TextBox 16"/>
            <p:cNvSpPr txBox="1"/>
            <p:nvPr/>
          </p:nvSpPr>
          <p:spPr>
            <a:xfrm rot="16200000">
              <a:off x="-634830" y="-1628477"/>
              <a:ext cx="2906547" cy="42746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Arimo"/>
                  <a:ea typeface="Arimo"/>
                  <a:cs typeface="Arimo"/>
                  <a:sym typeface="Arimo"/>
                </a:rPr>
                <a:t>docentesaldia.com</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1249</Words>
  <Application>Microsoft Office PowerPoint</Application>
  <PresentationFormat>Personalizado</PresentationFormat>
  <Paragraphs>102</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Arimo Bold</vt:lpstr>
      <vt:lpstr>Arimo</vt:lpstr>
      <vt:lpstr>Crusoe Text Bold</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Intensivo de Formación Continua para Docentes</dc:title>
  <dc:creator>Marcela Berenice Rodriguez Cardenas</dc:creator>
  <cp:lastModifiedBy>Marcela Berenice Rodriguez Cardenas</cp:lastModifiedBy>
  <cp:revision>16</cp:revision>
  <dcterms:created xsi:type="dcterms:W3CDTF">2006-08-16T00:00:00Z</dcterms:created>
  <dcterms:modified xsi:type="dcterms:W3CDTF">2024-07-07T18:20:23Z</dcterms:modified>
  <dc:identifier>DAGKMFStl4w</dc:identifier>
</cp:coreProperties>
</file>