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rusoe Text Bold" panose="020B0604020202020204" charset="0"/>
      <p:regular r:id="rId16"/>
    </p:embeddedFont>
    <p:embeddedFont>
      <p:font typeface="Marykat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mo Bold" panose="020B0604020202020204" charset="0"/>
      <p:regular r:id="rId22"/>
    </p:embeddedFont>
    <p:embeddedFont>
      <p:font typeface="Arimo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1" d="100"/>
          <a:sy n="31" d="100"/>
        </p:scale>
        <p:origin x="2050" y="8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9.svg"/><Relationship Id="rId10" Type="http://schemas.openxmlformats.org/officeDocument/2006/relationships/image" Target="../media/image5.jpeg"/><Relationship Id="rId4" Type="http://schemas.openxmlformats.org/officeDocument/2006/relationships/image" Target="../media/image38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5.jpeg"/><Relationship Id="rId4" Type="http://schemas.openxmlformats.org/officeDocument/2006/relationships/image" Target="../media/image21.png"/><Relationship Id="rId9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.sv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9.sv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21.png"/><Relationship Id="rId9" Type="http://schemas.openxmlformats.org/officeDocument/2006/relationships/image" Target="../media/image5.jpe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5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5.jpe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gestion.cte.sep.gob.mx/s81_2024_videos/Capsula5_Lo_que_somos_se_lo_debemos_a_nuestras_maestras_y_maestros.mp4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12" Type="http://schemas.openxmlformats.org/officeDocument/2006/relationships/hyperlink" Target="http://gestion.cte.sep.gob.mx/insumos/docs/ANEXO_ACUERDO_080823_FASES_2_A_6.pdf?171961290299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hyperlink" Target="http://gestion.cte.sep.gob.mx/insumos/docs/ANEXO_ACUERDO_070823_FASE_1.pdf?1719612902991" TargetMode="External"/><Relationship Id="rId5" Type="http://schemas.openxmlformats.org/officeDocument/2006/relationships/image" Target="../media/image33.svg"/><Relationship Id="rId10" Type="http://schemas.openxmlformats.org/officeDocument/2006/relationships/hyperlink" Target="http://gestion.cte.sep.gob.mx/insumos/php/docs/Plan_de_Estudios_para_la_Educacion_Preescolar_Primaria_y_Secundaria.pdf?179612902991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://gestion.cte.sep.gob.mx/s81_2024_videos/Capsula6_Lo_que_somos_se_lo_debemos_a_nuestras_maestras_y_maestros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4258" y="687477"/>
            <a:ext cx="16736237" cy="8912046"/>
          </a:xfrm>
          <a:custGeom>
            <a:avLst/>
            <a:gdLst/>
            <a:ahLst/>
            <a:cxnLst/>
            <a:rect l="l" t="t" r="r" b="b"/>
            <a:pathLst>
              <a:path w="16736237" h="8912046">
                <a:moveTo>
                  <a:pt x="0" y="0"/>
                </a:moveTo>
                <a:lnTo>
                  <a:pt x="16736237" y="0"/>
                </a:lnTo>
                <a:lnTo>
                  <a:pt x="16736237" y="8912046"/>
                </a:lnTo>
                <a:lnTo>
                  <a:pt x="0" y="8912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78214" y="1626898"/>
            <a:ext cx="11488324" cy="364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6"/>
              </a:lnSpc>
              <a:spcBef>
                <a:spcPct val="0"/>
              </a:spcBef>
            </a:pPr>
            <a:r>
              <a:rPr lang="en-US" sz="6947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Taller Intensivo de Formación Continua para Docentes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4511868"/>
            <a:ext cx="5459906" cy="5775132"/>
          </a:xfrm>
          <a:custGeom>
            <a:avLst/>
            <a:gdLst/>
            <a:ahLst/>
            <a:cxnLst/>
            <a:rect l="l" t="t" r="r" b="b"/>
            <a:pathLst>
              <a:path w="5459906" h="5775132">
                <a:moveTo>
                  <a:pt x="0" y="0"/>
                </a:moveTo>
                <a:lnTo>
                  <a:pt x="5459906" y="0"/>
                </a:lnTo>
                <a:lnTo>
                  <a:pt x="5459906" y="5775132"/>
                </a:lnTo>
                <a:lnTo>
                  <a:pt x="0" y="5775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408240" y="5071762"/>
            <a:ext cx="1157588" cy="11575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417787" y="6134100"/>
            <a:ext cx="4697254" cy="150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  <a:spcBef>
                <a:spcPct val="0"/>
              </a:spcBef>
            </a:pPr>
            <a:r>
              <a:rPr lang="en-US" sz="4321">
                <a:solidFill>
                  <a:srgbClr val="3B52D0"/>
                </a:solidFill>
                <a:latin typeface="Arimo Bold"/>
                <a:ea typeface="Arimo Bold"/>
                <a:cs typeface="Arimo Bold"/>
                <a:sym typeface="Arimo Bold"/>
              </a:rPr>
              <a:t>Educación Básica</a:t>
            </a:r>
          </a:p>
          <a:p>
            <a:pPr algn="ctr">
              <a:lnSpc>
                <a:spcPts val="6049"/>
              </a:lnSpc>
              <a:spcBef>
                <a:spcPct val="0"/>
              </a:spcBef>
            </a:pPr>
            <a:r>
              <a:rPr lang="en-US" sz="4321">
                <a:solidFill>
                  <a:srgbClr val="3B52D0"/>
                </a:solidFill>
                <a:latin typeface="Arimo Bold"/>
                <a:ea typeface="Arimo Bold"/>
                <a:cs typeface="Arimo Bold"/>
                <a:sym typeface="Arimo Bold"/>
              </a:rPr>
              <a:t>Julio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82354" y="6047422"/>
            <a:ext cx="198352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docentesaldia.com</a:t>
            </a:r>
          </a:p>
        </p:txBody>
      </p:sp>
      <p:sp>
        <p:nvSpPr>
          <p:cNvPr id="13" name="Rectángulo: esquinas diagonales cortadas 12">
            <a:extLst>
              <a:ext uri="{FF2B5EF4-FFF2-40B4-BE49-F238E27FC236}">
                <a16:creationId xmlns:a16="http://schemas.microsoft.com/office/drawing/2014/main" id="{17BE0932-07EB-40B8-8E6B-A96AD4BCE33E}"/>
              </a:ext>
            </a:extLst>
          </p:cNvPr>
          <p:cNvSpPr/>
          <p:nvPr/>
        </p:nvSpPr>
        <p:spPr>
          <a:xfrm>
            <a:off x="6705600" y="6047422"/>
            <a:ext cx="6122496" cy="1596164"/>
          </a:xfrm>
          <a:prstGeom prst="snip2Diag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6146" y="654314"/>
            <a:ext cx="16823154" cy="8603986"/>
            <a:chOff x="0" y="0"/>
            <a:chExt cx="4430790" cy="2266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0790" cy="2266070"/>
            </a:xfrm>
            <a:custGeom>
              <a:avLst/>
              <a:gdLst/>
              <a:ahLst/>
              <a:cxnLst/>
              <a:rect l="l" t="t" r="r" b="b"/>
              <a:pathLst>
                <a:path w="4430790" h="2266070">
                  <a:moveTo>
                    <a:pt x="23470" y="0"/>
                  </a:moveTo>
                  <a:lnTo>
                    <a:pt x="4407320" y="0"/>
                  </a:lnTo>
                  <a:cubicBezTo>
                    <a:pt x="4413544" y="0"/>
                    <a:pt x="4419514" y="2473"/>
                    <a:pt x="4423916" y="6874"/>
                  </a:cubicBezTo>
                  <a:cubicBezTo>
                    <a:pt x="4428317" y="11276"/>
                    <a:pt x="4430790" y="17245"/>
                    <a:pt x="4430790" y="23470"/>
                  </a:cubicBezTo>
                  <a:lnTo>
                    <a:pt x="4430790" y="2242601"/>
                  </a:lnTo>
                  <a:cubicBezTo>
                    <a:pt x="4430790" y="2248825"/>
                    <a:pt x="4428317" y="2254795"/>
                    <a:pt x="4423916" y="2259196"/>
                  </a:cubicBezTo>
                  <a:cubicBezTo>
                    <a:pt x="4419514" y="2263598"/>
                    <a:pt x="4413544" y="2266070"/>
                    <a:pt x="4407320" y="2266070"/>
                  </a:cubicBezTo>
                  <a:lnTo>
                    <a:pt x="23470" y="2266070"/>
                  </a:lnTo>
                  <a:cubicBezTo>
                    <a:pt x="10508" y="2266070"/>
                    <a:pt x="0" y="2255563"/>
                    <a:pt x="0" y="2242601"/>
                  </a:cubicBezTo>
                  <a:lnTo>
                    <a:pt x="0" y="23470"/>
                  </a:lnTo>
                  <a:cubicBezTo>
                    <a:pt x="0" y="17245"/>
                    <a:pt x="2473" y="11276"/>
                    <a:pt x="6874" y="6874"/>
                  </a:cubicBezTo>
                  <a:cubicBezTo>
                    <a:pt x="11276" y="2473"/>
                    <a:pt x="17245" y="0"/>
                    <a:pt x="23470" y="0"/>
                  </a:cubicBezTo>
                  <a:close/>
                </a:path>
              </a:pathLst>
            </a:custGeom>
            <a:solidFill>
              <a:srgbClr val="FFEDD7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30790" cy="2313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7477" y="933450"/>
            <a:ext cx="14863694" cy="763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 esta información elaboren una descripción, ficha, presentación, video o cualquier otro recurso que les permita compartir el conocimiento que tienen de su grupo o grupos con sus colegas.</a:t>
            </a:r>
          </a:p>
          <a:p>
            <a:pPr algn="l">
              <a:lnSpc>
                <a:spcPts val="6080"/>
              </a:lnSpc>
            </a:pPr>
            <a:endParaRPr lang="en-US" sz="4342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080"/>
              </a:lnSpc>
            </a:pPr>
            <a:r>
              <a:rPr lang="en-US" sz="434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Organicen binas, de tal manera que puedan intercambiar la información del grupo o grupos que atendieron en el ciclo escolar 2023-2024, con las o los docentes que los recibirán el siguiente año.</a:t>
            </a:r>
          </a:p>
          <a:p>
            <a:pPr algn="l">
              <a:lnSpc>
                <a:spcPts val="6080"/>
              </a:lnSpc>
            </a:pPr>
            <a:endParaRPr lang="en-US" sz="4342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/>
          <p:cNvSpPr/>
          <p:nvPr/>
        </p:nvSpPr>
        <p:spPr>
          <a:xfrm rot="1250423">
            <a:off x="14831218" y="196987"/>
            <a:ext cx="3255818" cy="1663427"/>
          </a:xfrm>
          <a:custGeom>
            <a:avLst/>
            <a:gdLst/>
            <a:ahLst/>
            <a:cxnLst/>
            <a:rect l="l" t="t" r="r" b="b"/>
            <a:pathLst>
              <a:path w="3255818" h="1663427">
                <a:moveTo>
                  <a:pt x="0" y="0"/>
                </a:moveTo>
                <a:lnTo>
                  <a:pt x="3255818" y="0"/>
                </a:lnTo>
                <a:lnTo>
                  <a:pt x="3255818" y="1663426"/>
                </a:lnTo>
                <a:lnTo>
                  <a:pt x="0" y="1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550" y="8660984"/>
            <a:ext cx="1365853" cy="1626016"/>
          </a:xfrm>
          <a:custGeom>
            <a:avLst/>
            <a:gdLst/>
            <a:ahLst/>
            <a:cxnLst/>
            <a:rect l="l" t="t" r="r" b="b"/>
            <a:pathLst>
              <a:path w="1365853" h="1626016">
                <a:moveTo>
                  <a:pt x="0" y="0"/>
                </a:moveTo>
                <a:lnTo>
                  <a:pt x="1365853" y="0"/>
                </a:lnTo>
                <a:lnTo>
                  <a:pt x="1365853" y="1626016"/>
                </a:lnTo>
                <a:lnTo>
                  <a:pt x="0" y="1626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06071" y="6724170"/>
            <a:ext cx="3933616" cy="3402578"/>
          </a:xfrm>
          <a:custGeom>
            <a:avLst/>
            <a:gdLst/>
            <a:ahLst/>
            <a:cxnLst/>
            <a:rect l="l" t="t" r="r" b="b"/>
            <a:pathLst>
              <a:path w="3933616" h="3402578">
                <a:moveTo>
                  <a:pt x="0" y="0"/>
                </a:moveTo>
                <a:lnTo>
                  <a:pt x="3933616" y="0"/>
                </a:lnTo>
                <a:lnTo>
                  <a:pt x="3933616" y="3402577"/>
                </a:lnTo>
                <a:lnTo>
                  <a:pt x="0" y="3402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490447" y="8821237"/>
            <a:ext cx="3277356" cy="1017003"/>
            <a:chOff x="-2624906" y="0"/>
            <a:chExt cx="4369806" cy="1356004"/>
          </a:xfrm>
        </p:grpSpPr>
        <p:grpSp>
          <p:nvGrpSpPr>
            <p:cNvPr id="11" name="Group 11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-2624906" y="627348"/>
              <a:ext cx="3144403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5302" y="574674"/>
            <a:ext cx="16713998" cy="8683626"/>
            <a:chOff x="0" y="0"/>
            <a:chExt cx="4402041" cy="22870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02041" cy="2287045"/>
            </a:xfrm>
            <a:custGeom>
              <a:avLst/>
              <a:gdLst/>
              <a:ahLst/>
              <a:cxnLst/>
              <a:rect l="l" t="t" r="r" b="b"/>
              <a:pathLst>
                <a:path w="4402041" h="2287045">
                  <a:moveTo>
                    <a:pt x="23623" y="0"/>
                  </a:moveTo>
                  <a:lnTo>
                    <a:pt x="4378417" y="0"/>
                  </a:lnTo>
                  <a:cubicBezTo>
                    <a:pt x="4384683" y="0"/>
                    <a:pt x="4390691" y="2489"/>
                    <a:pt x="4395122" y="6919"/>
                  </a:cubicBezTo>
                  <a:cubicBezTo>
                    <a:pt x="4399552" y="11349"/>
                    <a:pt x="4402041" y="17358"/>
                    <a:pt x="4402041" y="23623"/>
                  </a:cubicBezTo>
                  <a:lnTo>
                    <a:pt x="4402041" y="2263422"/>
                  </a:lnTo>
                  <a:cubicBezTo>
                    <a:pt x="4402041" y="2269688"/>
                    <a:pt x="4399552" y="2275696"/>
                    <a:pt x="4395122" y="2280126"/>
                  </a:cubicBezTo>
                  <a:cubicBezTo>
                    <a:pt x="4390691" y="2284557"/>
                    <a:pt x="4384683" y="2287045"/>
                    <a:pt x="4378417" y="2287045"/>
                  </a:cubicBezTo>
                  <a:lnTo>
                    <a:pt x="23623" y="2287045"/>
                  </a:lnTo>
                  <a:cubicBezTo>
                    <a:pt x="17358" y="2287045"/>
                    <a:pt x="11349" y="2284557"/>
                    <a:pt x="6919" y="2280126"/>
                  </a:cubicBezTo>
                  <a:cubicBezTo>
                    <a:pt x="2489" y="2275696"/>
                    <a:pt x="0" y="2269688"/>
                    <a:pt x="0" y="2263422"/>
                  </a:cubicBezTo>
                  <a:lnTo>
                    <a:pt x="0" y="23623"/>
                  </a:lnTo>
                  <a:cubicBezTo>
                    <a:pt x="0" y="17358"/>
                    <a:pt x="2489" y="11349"/>
                    <a:pt x="6919" y="6919"/>
                  </a:cubicBezTo>
                  <a:cubicBezTo>
                    <a:pt x="11349" y="2489"/>
                    <a:pt x="17358" y="0"/>
                    <a:pt x="23623" y="0"/>
                  </a:cubicBezTo>
                  <a:close/>
                </a:path>
              </a:pathLst>
            </a:custGeom>
            <a:solidFill>
              <a:srgbClr val="FFEDD7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02041" cy="2334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178751" y="479334"/>
            <a:ext cx="1379162" cy="1098733"/>
          </a:xfrm>
          <a:custGeom>
            <a:avLst/>
            <a:gdLst/>
            <a:ahLst/>
            <a:cxnLst/>
            <a:rect l="l" t="t" r="r" b="b"/>
            <a:pathLst>
              <a:path w="1379162" h="1098733">
                <a:moveTo>
                  <a:pt x="0" y="0"/>
                </a:moveTo>
                <a:lnTo>
                  <a:pt x="1379163" y="0"/>
                </a:lnTo>
                <a:lnTo>
                  <a:pt x="1379163" y="1098732"/>
                </a:lnTo>
                <a:lnTo>
                  <a:pt x="0" y="109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33175" y="8956890"/>
            <a:ext cx="6954825" cy="1330110"/>
          </a:xfrm>
          <a:custGeom>
            <a:avLst/>
            <a:gdLst/>
            <a:ahLst/>
            <a:cxnLst/>
            <a:rect l="l" t="t" r="r" b="b"/>
            <a:pathLst>
              <a:path w="6954825" h="1330110">
                <a:moveTo>
                  <a:pt x="0" y="0"/>
                </a:moveTo>
                <a:lnTo>
                  <a:pt x="6954825" y="0"/>
                </a:lnTo>
                <a:lnTo>
                  <a:pt x="6954825" y="1330110"/>
                </a:lnTo>
                <a:lnTo>
                  <a:pt x="0" y="1330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139512"/>
            <a:ext cx="15089466" cy="745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1"/>
              </a:lnSpc>
            </a:pPr>
            <a:r>
              <a:rPr lang="en-US" sz="42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secundarias generales y técnicas pueden intercambiar información entre docentes de las diferentes disciplinas de un campo formativo, por ejemplo, la maestra o el maestro de Biología puede dialogar con la maestra o el maestro de Física. </a:t>
            </a:r>
          </a:p>
          <a:p>
            <a:pPr algn="l">
              <a:lnSpc>
                <a:spcPts val="5971"/>
              </a:lnSpc>
            </a:pPr>
            <a:endParaRPr lang="en-US" sz="426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971"/>
              </a:lnSpc>
            </a:pPr>
            <a:r>
              <a:rPr lang="en-US" sz="42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probable que una o un docente tenga que hablar con dos o más compañeros para este intercambio de información, si el tiempo lo permite establezcan rondas de diálogo para tener la oportunidad de conversar con las y los docentes que consideren necesario. </a:t>
            </a:r>
          </a:p>
        </p:txBody>
      </p:sp>
      <p:sp>
        <p:nvSpPr>
          <p:cNvPr id="9" name="Freeform 9"/>
          <p:cNvSpPr/>
          <p:nvPr/>
        </p:nvSpPr>
        <p:spPr>
          <a:xfrm>
            <a:off x="4378349" y="8999827"/>
            <a:ext cx="6954825" cy="1330110"/>
          </a:xfrm>
          <a:custGeom>
            <a:avLst/>
            <a:gdLst/>
            <a:ahLst/>
            <a:cxnLst/>
            <a:rect l="l" t="t" r="r" b="b"/>
            <a:pathLst>
              <a:path w="6954825" h="1330110">
                <a:moveTo>
                  <a:pt x="0" y="0"/>
                </a:moveTo>
                <a:lnTo>
                  <a:pt x="6954826" y="0"/>
                </a:lnTo>
                <a:lnTo>
                  <a:pt x="6954826" y="1330110"/>
                </a:lnTo>
                <a:lnTo>
                  <a:pt x="0" y="1330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576476" y="8999827"/>
            <a:ext cx="6954825" cy="1330110"/>
          </a:xfrm>
          <a:custGeom>
            <a:avLst/>
            <a:gdLst/>
            <a:ahLst/>
            <a:cxnLst/>
            <a:rect l="l" t="t" r="r" b="b"/>
            <a:pathLst>
              <a:path w="6954825" h="1330110">
                <a:moveTo>
                  <a:pt x="0" y="0"/>
                </a:moveTo>
                <a:lnTo>
                  <a:pt x="6954825" y="0"/>
                </a:lnTo>
                <a:lnTo>
                  <a:pt x="6954825" y="1330110"/>
                </a:lnTo>
                <a:lnTo>
                  <a:pt x="0" y="1330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933076" y="2831468"/>
            <a:ext cx="1017003" cy="3146809"/>
            <a:chOff x="388896" y="0"/>
            <a:chExt cx="1356004" cy="4195743"/>
          </a:xfrm>
        </p:grpSpPr>
        <p:grpSp>
          <p:nvGrpSpPr>
            <p:cNvPr id="12" name="Group 12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-428014" y="2566286"/>
              <a:ext cx="2831446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81411" y="3837989"/>
            <a:ext cx="7218073" cy="6875215"/>
          </a:xfrm>
          <a:custGeom>
            <a:avLst/>
            <a:gdLst/>
            <a:ahLst/>
            <a:cxnLst/>
            <a:rect l="l" t="t" r="r" b="b"/>
            <a:pathLst>
              <a:path w="7218073" h="6875215">
                <a:moveTo>
                  <a:pt x="0" y="0"/>
                </a:moveTo>
                <a:lnTo>
                  <a:pt x="7218073" y="0"/>
                </a:lnTo>
                <a:lnTo>
                  <a:pt x="7218073" y="6875215"/>
                </a:lnTo>
                <a:lnTo>
                  <a:pt x="0" y="6875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12482" y="2969709"/>
            <a:ext cx="16183303" cy="6911678"/>
            <a:chOff x="0" y="0"/>
            <a:chExt cx="4262269" cy="1820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62269" cy="1820360"/>
            </a:xfrm>
            <a:custGeom>
              <a:avLst/>
              <a:gdLst/>
              <a:ahLst/>
              <a:cxnLst/>
              <a:rect l="l" t="t" r="r" b="b"/>
              <a:pathLst>
                <a:path w="4262269" h="1820360">
                  <a:moveTo>
                    <a:pt x="24398" y="0"/>
                  </a:moveTo>
                  <a:lnTo>
                    <a:pt x="4237871" y="0"/>
                  </a:lnTo>
                  <a:cubicBezTo>
                    <a:pt x="4251346" y="0"/>
                    <a:pt x="4262269" y="10923"/>
                    <a:pt x="4262269" y="24398"/>
                  </a:cubicBezTo>
                  <a:lnTo>
                    <a:pt x="4262269" y="1795962"/>
                  </a:lnTo>
                  <a:cubicBezTo>
                    <a:pt x="4262269" y="1809436"/>
                    <a:pt x="4251346" y="1820360"/>
                    <a:pt x="4237871" y="1820360"/>
                  </a:cubicBezTo>
                  <a:lnTo>
                    <a:pt x="24398" y="1820360"/>
                  </a:lnTo>
                  <a:cubicBezTo>
                    <a:pt x="10923" y="1820360"/>
                    <a:pt x="0" y="1809436"/>
                    <a:pt x="0" y="1795962"/>
                  </a:cubicBezTo>
                  <a:lnTo>
                    <a:pt x="0" y="24398"/>
                  </a:lnTo>
                  <a:cubicBezTo>
                    <a:pt x="0" y="10923"/>
                    <a:pt x="10923" y="0"/>
                    <a:pt x="24398" y="0"/>
                  </a:cubicBezTo>
                  <a:close/>
                </a:path>
              </a:pathLst>
            </a:custGeom>
            <a:solidFill>
              <a:srgbClr val="FFEDD7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62269" cy="1867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4618" y="406908"/>
            <a:ext cx="16420738" cy="2384019"/>
            <a:chOff x="0" y="0"/>
            <a:chExt cx="4324803" cy="627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24803" cy="627890"/>
            </a:xfrm>
            <a:custGeom>
              <a:avLst/>
              <a:gdLst/>
              <a:ahLst/>
              <a:cxnLst/>
              <a:rect l="l" t="t" r="r" b="b"/>
              <a:pathLst>
                <a:path w="4324803" h="627890">
                  <a:moveTo>
                    <a:pt x="24045" y="0"/>
                  </a:moveTo>
                  <a:lnTo>
                    <a:pt x="4300758" y="0"/>
                  </a:lnTo>
                  <a:cubicBezTo>
                    <a:pt x="4307136" y="0"/>
                    <a:pt x="4313251" y="2533"/>
                    <a:pt x="4317761" y="7043"/>
                  </a:cubicBezTo>
                  <a:cubicBezTo>
                    <a:pt x="4322270" y="11552"/>
                    <a:pt x="4324803" y="17668"/>
                    <a:pt x="4324803" y="24045"/>
                  </a:cubicBezTo>
                  <a:lnTo>
                    <a:pt x="4324803" y="603845"/>
                  </a:lnTo>
                  <a:cubicBezTo>
                    <a:pt x="4324803" y="610222"/>
                    <a:pt x="4322270" y="616338"/>
                    <a:pt x="4317761" y="620847"/>
                  </a:cubicBezTo>
                  <a:cubicBezTo>
                    <a:pt x="4313251" y="625357"/>
                    <a:pt x="4307136" y="627890"/>
                    <a:pt x="4300758" y="627890"/>
                  </a:cubicBezTo>
                  <a:lnTo>
                    <a:pt x="24045" y="627890"/>
                  </a:lnTo>
                  <a:cubicBezTo>
                    <a:pt x="17668" y="627890"/>
                    <a:pt x="11552" y="625357"/>
                    <a:pt x="7043" y="620847"/>
                  </a:cubicBezTo>
                  <a:cubicBezTo>
                    <a:pt x="2533" y="616338"/>
                    <a:pt x="0" y="610222"/>
                    <a:pt x="0" y="603845"/>
                  </a:cubicBezTo>
                  <a:lnTo>
                    <a:pt x="0" y="24045"/>
                  </a:lnTo>
                  <a:cubicBezTo>
                    <a:pt x="0" y="17668"/>
                    <a:pt x="2533" y="11552"/>
                    <a:pt x="7043" y="7043"/>
                  </a:cubicBezTo>
                  <a:cubicBezTo>
                    <a:pt x="11552" y="2533"/>
                    <a:pt x="17668" y="0"/>
                    <a:pt x="24045" y="0"/>
                  </a:cubicBezTo>
                  <a:close/>
                </a:path>
              </a:pathLst>
            </a:custGeom>
            <a:solidFill>
              <a:srgbClr val="FFEDD7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324803" cy="675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17377" y="3383480"/>
            <a:ext cx="14777038" cy="574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8"/>
              </a:lnSpc>
            </a:pPr>
            <a:r>
              <a:rPr lang="en-US" sz="41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•Contenidos que será necesario profundizar una vez que inicie el siguiente ciclo escolar.</a:t>
            </a:r>
          </a:p>
          <a:p>
            <a:pPr algn="l">
              <a:lnSpc>
                <a:spcPts val="5038"/>
              </a:lnSpc>
            </a:pPr>
            <a:r>
              <a:rPr lang="en-US" sz="41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•Identificar intereses de las y los estudiantes, situaciones, temas o problemáticas que puedan recuperar para diseñar proyectos.</a:t>
            </a:r>
          </a:p>
          <a:p>
            <a:pPr algn="l">
              <a:lnSpc>
                <a:spcPts val="5038"/>
              </a:lnSpc>
            </a:pPr>
            <a:r>
              <a:rPr lang="en-US" sz="41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 Identificar algunas estrategias para aquellos estudiantes que requieren apoyos específicos.</a:t>
            </a:r>
          </a:p>
          <a:p>
            <a:pPr algn="l">
              <a:lnSpc>
                <a:spcPts val="5038"/>
              </a:lnSpc>
            </a:pPr>
            <a:r>
              <a:rPr lang="en-US" sz="41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•Otras consideraciones que resulten relevantes para recibir a sus estudiantes.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90718" y="1390054"/>
            <a:ext cx="1444666" cy="1579654"/>
          </a:xfrm>
          <a:custGeom>
            <a:avLst/>
            <a:gdLst/>
            <a:ahLst/>
            <a:cxnLst/>
            <a:rect l="l" t="t" r="r" b="b"/>
            <a:pathLst>
              <a:path w="1444666" h="1579654">
                <a:moveTo>
                  <a:pt x="0" y="0"/>
                </a:moveTo>
                <a:lnTo>
                  <a:pt x="1444665" y="0"/>
                </a:lnTo>
                <a:lnTo>
                  <a:pt x="1444665" y="1579655"/>
                </a:lnTo>
                <a:lnTo>
                  <a:pt x="0" y="1579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93975" y="9127626"/>
            <a:ext cx="1900613" cy="1159374"/>
          </a:xfrm>
          <a:custGeom>
            <a:avLst/>
            <a:gdLst/>
            <a:ahLst/>
            <a:cxnLst/>
            <a:rect l="l" t="t" r="r" b="b"/>
            <a:pathLst>
              <a:path w="1900613" h="1159374">
                <a:moveTo>
                  <a:pt x="0" y="0"/>
                </a:moveTo>
                <a:lnTo>
                  <a:pt x="1900613" y="0"/>
                </a:lnTo>
                <a:lnTo>
                  <a:pt x="1900613" y="1159374"/>
                </a:lnTo>
                <a:lnTo>
                  <a:pt x="0" y="1159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36608" y="9272720"/>
            <a:ext cx="2826620" cy="869186"/>
          </a:xfrm>
          <a:custGeom>
            <a:avLst/>
            <a:gdLst/>
            <a:ahLst/>
            <a:cxnLst/>
            <a:rect l="l" t="t" r="r" b="b"/>
            <a:pathLst>
              <a:path w="2826620" h="869186">
                <a:moveTo>
                  <a:pt x="0" y="0"/>
                </a:moveTo>
                <a:lnTo>
                  <a:pt x="2826620" y="0"/>
                </a:lnTo>
                <a:lnTo>
                  <a:pt x="2826620" y="869186"/>
                </a:lnTo>
                <a:lnTo>
                  <a:pt x="0" y="869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558970"/>
            <a:ext cx="15262018" cy="190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  <a:spcBef>
                <a:spcPct val="0"/>
              </a:spcBef>
            </a:pPr>
            <a:r>
              <a:rPr lang="en-US" sz="358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intención es que cada docente pueda recibir información del grupo o grupos que atenderá y empezar a conocerlos; se sugiere que sea un diálogo libre, del que cada docente pueda obtener información acerca de: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786086" y="3837989"/>
            <a:ext cx="1017003" cy="3208781"/>
            <a:chOff x="388896" y="0"/>
            <a:chExt cx="1356004" cy="4278375"/>
          </a:xfrm>
        </p:grpSpPr>
        <p:grpSp>
          <p:nvGrpSpPr>
            <p:cNvPr id="16" name="Group 16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8" name="TextBox 18"/>
            <p:cNvSpPr txBox="1"/>
            <p:nvPr/>
          </p:nvSpPr>
          <p:spPr>
            <a:xfrm rot="16200000">
              <a:off x="-379077" y="2618667"/>
              <a:ext cx="2891948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4784" y="857582"/>
            <a:ext cx="15544793" cy="8745336"/>
            <a:chOff x="0" y="0"/>
            <a:chExt cx="4094102" cy="2303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4102" cy="2303298"/>
            </a:xfrm>
            <a:custGeom>
              <a:avLst/>
              <a:gdLst/>
              <a:ahLst/>
              <a:cxnLst/>
              <a:rect l="l" t="t" r="r" b="b"/>
              <a:pathLst>
                <a:path w="4094102" h="2303298">
                  <a:moveTo>
                    <a:pt x="25400" y="0"/>
                  </a:moveTo>
                  <a:lnTo>
                    <a:pt x="4068702" y="0"/>
                  </a:lnTo>
                  <a:cubicBezTo>
                    <a:pt x="4082730" y="0"/>
                    <a:pt x="4094102" y="11372"/>
                    <a:pt x="4094102" y="25400"/>
                  </a:cubicBezTo>
                  <a:lnTo>
                    <a:pt x="4094102" y="2277898"/>
                  </a:lnTo>
                  <a:cubicBezTo>
                    <a:pt x="4094102" y="2284635"/>
                    <a:pt x="4091425" y="2291095"/>
                    <a:pt x="4086662" y="2295859"/>
                  </a:cubicBezTo>
                  <a:cubicBezTo>
                    <a:pt x="4081899" y="2300622"/>
                    <a:pt x="4075438" y="2303298"/>
                    <a:pt x="4068702" y="2303298"/>
                  </a:cubicBezTo>
                  <a:lnTo>
                    <a:pt x="25400" y="2303298"/>
                  </a:lnTo>
                  <a:cubicBezTo>
                    <a:pt x="11372" y="2303298"/>
                    <a:pt x="0" y="2291926"/>
                    <a:pt x="0" y="2277898"/>
                  </a:cubicBezTo>
                  <a:lnTo>
                    <a:pt x="0" y="25400"/>
                  </a:lnTo>
                  <a:cubicBezTo>
                    <a:pt x="0" y="11372"/>
                    <a:pt x="11372" y="0"/>
                    <a:pt x="25400" y="0"/>
                  </a:cubicBezTo>
                  <a:close/>
                </a:path>
              </a:pathLst>
            </a:custGeom>
            <a:solidFill>
              <a:srgbClr val="FFEDD7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94102" cy="2350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6414" y="1460815"/>
            <a:ext cx="13268745" cy="742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3"/>
              </a:lnSpc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plenaria, compartan sus apreciaciones sobre el ejercicio anterior, así como las notas o compromisos que hayan definido.</a:t>
            </a:r>
          </a:p>
          <a:p>
            <a:pPr algn="l">
              <a:lnSpc>
                <a:spcPts val="6563"/>
              </a:lnSpc>
            </a:pPr>
            <a:endParaRPr lang="en-US" sz="4688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563"/>
              </a:lnSpc>
            </a:pPr>
            <a:r>
              <a:rPr lang="en-US" sz="468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concluir la sesión, en colectivo, tomen acuerdos sobre los aspectos que como escuela deben considerar para iniciar el ciclo escolar 2024-2025.</a:t>
            </a:r>
          </a:p>
        </p:txBody>
      </p:sp>
      <p:sp>
        <p:nvSpPr>
          <p:cNvPr id="7" name="Freeform 7"/>
          <p:cNvSpPr/>
          <p:nvPr/>
        </p:nvSpPr>
        <p:spPr>
          <a:xfrm>
            <a:off x="14375159" y="5000725"/>
            <a:ext cx="4995530" cy="5286275"/>
          </a:xfrm>
          <a:custGeom>
            <a:avLst/>
            <a:gdLst/>
            <a:ahLst/>
            <a:cxnLst/>
            <a:rect l="l" t="t" r="r" b="b"/>
            <a:pathLst>
              <a:path w="4995530" h="5286275">
                <a:moveTo>
                  <a:pt x="0" y="0"/>
                </a:moveTo>
                <a:lnTo>
                  <a:pt x="4995530" y="0"/>
                </a:lnTo>
                <a:lnTo>
                  <a:pt x="4995530" y="5286275"/>
                </a:lnTo>
                <a:lnTo>
                  <a:pt x="0" y="5286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34329" flipH="1">
            <a:off x="13399727" y="-67467"/>
            <a:ext cx="4430763" cy="4751489"/>
          </a:xfrm>
          <a:custGeom>
            <a:avLst/>
            <a:gdLst/>
            <a:ahLst/>
            <a:cxnLst/>
            <a:rect l="l" t="t" r="r" b="b"/>
            <a:pathLst>
              <a:path w="4430763" h="4751489">
                <a:moveTo>
                  <a:pt x="4430763" y="0"/>
                </a:moveTo>
                <a:lnTo>
                  <a:pt x="0" y="0"/>
                </a:lnTo>
                <a:lnTo>
                  <a:pt x="0" y="4751489"/>
                </a:lnTo>
                <a:lnTo>
                  <a:pt x="4430763" y="4751489"/>
                </a:lnTo>
                <a:lnTo>
                  <a:pt x="44307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81490" y="9116568"/>
            <a:ext cx="7315200" cy="1170432"/>
          </a:xfrm>
          <a:custGeom>
            <a:avLst/>
            <a:gdLst/>
            <a:ahLst/>
            <a:cxnLst/>
            <a:rect l="l" t="t" r="r" b="b"/>
            <a:pathLst>
              <a:path w="7315200" h="1170432">
                <a:moveTo>
                  <a:pt x="0" y="0"/>
                </a:moveTo>
                <a:lnTo>
                  <a:pt x="7315200" y="0"/>
                </a:lnTo>
                <a:lnTo>
                  <a:pt x="7315200" y="1170432"/>
                </a:lnTo>
                <a:lnTo>
                  <a:pt x="0" y="1170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605843" y="1336199"/>
            <a:ext cx="1017003" cy="2949210"/>
            <a:chOff x="388896" y="0"/>
            <a:chExt cx="1356004" cy="3932280"/>
          </a:xfrm>
        </p:grpSpPr>
        <p:grpSp>
          <p:nvGrpSpPr>
            <p:cNvPr id="11" name="Group 11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 rot="16200000">
              <a:off x="-57440" y="2440060"/>
              <a:ext cx="2556972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40341" y="4621855"/>
            <a:ext cx="5947659" cy="5665145"/>
          </a:xfrm>
          <a:custGeom>
            <a:avLst/>
            <a:gdLst/>
            <a:ahLst/>
            <a:cxnLst/>
            <a:rect l="l" t="t" r="r" b="b"/>
            <a:pathLst>
              <a:path w="5947659" h="5665145">
                <a:moveTo>
                  <a:pt x="0" y="0"/>
                </a:moveTo>
                <a:lnTo>
                  <a:pt x="5947659" y="0"/>
                </a:lnTo>
                <a:lnTo>
                  <a:pt x="5947659" y="5665145"/>
                </a:lnTo>
                <a:lnTo>
                  <a:pt x="0" y="5665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9121" y="-60561"/>
            <a:ext cx="17829758" cy="10408121"/>
          </a:xfrm>
          <a:custGeom>
            <a:avLst/>
            <a:gdLst/>
            <a:ahLst/>
            <a:cxnLst/>
            <a:rect l="l" t="t" r="r" b="b"/>
            <a:pathLst>
              <a:path w="17829758" h="10408121">
                <a:moveTo>
                  <a:pt x="0" y="0"/>
                </a:moveTo>
                <a:lnTo>
                  <a:pt x="17829758" y="0"/>
                </a:lnTo>
                <a:lnTo>
                  <a:pt x="17829758" y="10408122"/>
                </a:lnTo>
                <a:lnTo>
                  <a:pt x="0" y="10408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37188" y="2641710"/>
            <a:ext cx="1401931" cy="1319567"/>
          </a:xfrm>
          <a:custGeom>
            <a:avLst/>
            <a:gdLst/>
            <a:ahLst/>
            <a:cxnLst/>
            <a:rect l="l" t="t" r="r" b="b"/>
            <a:pathLst>
              <a:path w="1401931" h="1319567">
                <a:moveTo>
                  <a:pt x="0" y="0"/>
                </a:moveTo>
                <a:lnTo>
                  <a:pt x="1401931" y="0"/>
                </a:lnTo>
                <a:lnTo>
                  <a:pt x="1401931" y="1319567"/>
                </a:lnTo>
                <a:lnTo>
                  <a:pt x="0" y="131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3754803" cy="3754803"/>
          </a:xfrm>
          <a:custGeom>
            <a:avLst/>
            <a:gdLst/>
            <a:ahLst/>
            <a:cxnLst/>
            <a:rect l="l" t="t" r="r" b="b"/>
            <a:pathLst>
              <a:path w="3754803" h="3754803">
                <a:moveTo>
                  <a:pt x="0" y="0"/>
                </a:moveTo>
                <a:lnTo>
                  <a:pt x="3754803" y="0"/>
                </a:lnTo>
                <a:lnTo>
                  <a:pt x="3754803" y="3754803"/>
                </a:lnTo>
                <a:lnTo>
                  <a:pt x="0" y="3754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632317" y="375945"/>
            <a:ext cx="1017003" cy="101700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4225215" y="6511151"/>
            <a:ext cx="424800" cy="1382484"/>
          </a:xfrm>
          <a:custGeom>
            <a:avLst/>
            <a:gdLst/>
            <a:ahLst/>
            <a:cxnLst/>
            <a:rect l="l" t="t" r="r" b="b"/>
            <a:pathLst>
              <a:path w="424800" h="1382484">
                <a:moveTo>
                  <a:pt x="0" y="0"/>
                </a:moveTo>
                <a:lnTo>
                  <a:pt x="424799" y="0"/>
                </a:lnTo>
                <a:lnTo>
                  <a:pt x="424799" y="1382484"/>
                </a:lnTo>
                <a:lnTo>
                  <a:pt x="0" y="1382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3946121" y="6511151"/>
            <a:ext cx="424800" cy="1382484"/>
          </a:xfrm>
          <a:custGeom>
            <a:avLst/>
            <a:gdLst/>
            <a:ahLst/>
            <a:cxnLst/>
            <a:rect l="l" t="t" r="r" b="b"/>
            <a:pathLst>
              <a:path w="424800" h="1382484">
                <a:moveTo>
                  <a:pt x="0" y="1382484"/>
                </a:moveTo>
                <a:lnTo>
                  <a:pt x="424800" y="1382484"/>
                </a:lnTo>
                <a:lnTo>
                  <a:pt x="424800" y="0"/>
                </a:lnTo>
                <a:lnTo>
                  <a:pt x="0" y="0"/>
                </a:lnTo>
                <a:lnTo>
                  <a:pt x="0" y="138248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40341" y="4028402"/>
            <a:ext cx="442313" cy="1638196"/>
          </a:xfrm>
          <a:custGeom>
            <a:avLst/>
            <a:gdLst/>
            <a:ahLst/>
            <a:cxnLst/>
            <a:rect l="l" t="t" r="r" b="b"/>
            <a:pathLst>
              <a:path w="442313" h="1638196">
                <a:moveTo>
                  <a:pt x="0" y="0"/>
                </a:moveTo>
                <a:lnTo>
                  <a:pt x="442313" y="0"/>
                </a:lnTo>
                <a:lnTo>
                  <a:pt x="442313" y="1638196"/>
                </a:lnTo>
                <a:lnTo>
                  <a:pt x="0" y="1638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34827" y="2017832"/>
            <a:ext cx="7969421" cy="3648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4"/>
              </a:lnSpc>
              <a:spcBef>
                <a:spcPct val="0"/>
              </a:spcBef>
            </a:pPr>
            <a:r>
              <a:rPr lang="en-US" sz="1034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</a:t>
            </a:r>
          </a:p>
        </p:txBody>
      </p:sp>
      <p:sp>
        <p:nvSpPr>
          <p:cNvPr id="13" name="Freeform 13"/>
          <p:cNvSpPr/>
          <p:nvPr/>
        </p:nvSpPr>
        <p:spPr>
          <a:xfrm flipV="1">
            <a:off x="4313670" y="2255957"/>
            <a:ext cx="442313" cy="1638196"/>
          </a:xfrm>
          <a:custGeom>
            <a:avLst/>
            <a:gdLst/>
            <a:ahLst/>
            <a:cxnLst/>
            <a:rect l="l" t="t" r="r" b="b"/>
            <a:pathLst>
              <a:path w="442313" h="1638196">
                <a:moveTo>
                  <a:pt x="0" y="1638195"/>
                </a:moveTo>
                <a:lnTo>
                  <a:pt x="442313" y="1638195"/>
                </a:lnTo>
                <a:lnTo>
                  <a:pt x="442313" y="0"/>
                </a:lnTo>
                <a:lnTo>
                  <a:pt x="0" y="0"/>
                </a:lnTo>
                <a:lnTo>
                  <a:pt x="0" y="163819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20451" y="7954196"/>
            <a:ext cx="3923549" cy="2393365"/>
          </a:xfrm>
          <a:custGeom>
            <a:avLst/>
            <a:gdLst/>
            <a:ahLst/>
            <a:cxnLst/>
            <a:rect l="l" t="t" r="r" b="b"/>
            <a:pathLst>
              <a:path w="3923549" h="2393365">
                <a:moveTo>
                  <a:pt x="0" y="0"/>
                </a:moveTo>
                <a:lnTo>
                  <a:pt x="3923549" y="0"/>
                </a:lnTo>
                <a:lnTo>
                  <a:pt x="3923549" y="2393365"/>
                </a:lnTo>
                <a:lnTo>
                  <a:pt x="0" y="2393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628451">
            <a:off x="12242923" y="1326676"/>
            <a:ext cx="240769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docentesaldia.com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34841" y="5878671"/>
            <a:ext cx="9605962" cy="201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59"/>
              </a:lnSpc>
              <a:spcBef>
                <a:spcPct val="0"/>
              </a:spcBef>
            </a:pPr>
            <a:r>
              <a:rPr lang="en-US" sz="11685" u="sng" dirty="0">
                <a:solidFill>
                  <a:srgbClr val="3B52D0"/>
                </a:solidFill>
                <a:latin typeface="Marykate"/>
                <a:ea typeface="Marykate"/>
                <a:cs typeface="Marykate"/>
                <a:sym typeface="Marykate"/>
              </a:rPr>
              <a:t>Feliz receso escolar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3532" y="245468"/>
            <a:ext cx="10070568" cy="3046347"/>
          </a:xfrm>
          <a:custGeom>
            <a:avLst/>
            <a:gdLst/>
            <a:ahLst/>
            <a:cxnLst/>
            <a:rect l="l" t="t" r="r" b="b"/>
            <a:pathLst>
              <a:path w="10070568" h="3046347">
                <a:moveTo>
                  <a:pt x="0" y="0"/>
                </a:moveTo>
                <a:lnTo>
                  <a:pt x="10070568" y="0"/>
                </a:lnTo>
                <a:lnTo>
                  <a:pt x="10070568" y="3046347"/>
                </a:lnTo>
                <a:lnTo>
                  <a:pt x="0" y="3046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8834" y="2566667"/>
            <a:ext cx="15325723" cy="7720333"/>
          </a:xfrm>
          <a:custGeom>
            <a:avLst/>
            <a:gdLst/>
            <a:ahLst/>
            <a:cxnLst/>
            <a:rect l="l" t="t" r="r" b="b"/>
            <a:pathLst>
              <a:path w="15325723" h="7720333">
                <a:moveTo>
                  <a:pt x="0" y="0"/>
                </a:moveTo>
                <a:lnTo>
                  <a:pt x="15325722" y="0"/>
                </a:lnTo>
                <a:lnTo>
                  <a:pt x="15325722" y="7720333"/>
                </a:lnTo>
                <a:lnTo>
                  <a:pt x="0" y="7720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228010" y="1256261"/>
            <a:ext cx="10569815" cy="11334922"/>
          </a:xfrm>
          <a:custGeom>
            <a:avLst/>
            <a:gdLst/>
            <a:ahLst/>
            <a:cxnLst/>
            <a:rect l="l" t="t" r="r" b="b"/>
            <a:pathLst>
              <a:path w="10569815" h="11334922">
                <a:moveTo>
                  <a:pt x="10569815" y="0"/>
                </a:moveTo>
                <a:lnTo>
                  <a:pt x="0" y="0"/>
                </a:lnTo>
                <a:lnTo>
                  <a:pt x="0" y="11334922"/>
                </a:lnTo>
                <a:lnTo>
                  <a:pt x="10569815" y="11334922"/>
                </a:lnTo>
                <a:lnTo>
                  <a:pt x="105698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33734" y="3606570"/>
            <a:ext cx="1157588" cy="115758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827647">
            <a:off x="3109686" y="3703149"/>
            <a:ext cx="1189162" cy="456404"/>
          </a:xfrm>
          <a:custGeom>
            <a:avLst/>
            <a:gdLst/>
            <a:ahLst/>
            <a:cxnLst/>
            <a:rect l="l" t="t" r="r" b="b"/>
            <a:pathLst>
              <a:path w="1189162" h="456404">
                <a:moveTo>
                  <a:pt x="0" y="0"/>
                </a:moveTo>
                <a:lnTo>
                  <a:pt x="1189162" y="0"/>
                </a:lnTo>
                <a:lnTo>
                  <a:pt x="1189162" y="456404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04267" y="4017076"/>
            <a:ext cx="5439733" cy="108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803069"/>
                </a:solidFill>
                <a:latin typeface="Arimo Bold"/>
                <a:ea typeface="Arimo Bold"/>
                <a:cs typeface="Arimo Bold"/>
                <a:sym typeface="Arimo Bold"/>
              </a:rPr>
              <a:t>Sesión 1: </a:t>
            </a:r>
          </a:p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Evaluación formativa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4000" y="801018"/>
            <a:ext cx="7954954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5"/>
              </a:lnSpc>
              <a:spcBef>
                <a:spcPct val="0"/>
              </a:spcBef>
            </a:pPr>
            <a:r>
              <a:rPr lang="en-US" sz="6789" dirty="0">
                <a:solidFill>
                  <a:schemeClr val="accent5">
                    <a:lumMod val="75000"/>
                  </a:schemeClr>
                </a:solidFill>
                <a:latin typeface="Arimo Bold"/>
                <a:ea typeface="Arimo Bold"/>
                <a:cs typeface="Arimo Bold"/>
                <a:sym typeface="Arimo Bold"/>
              </a:rPr>
              <a:t>Agenda de trabajo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97506" y="7641383"/>
            <a:ext cx="6548887" cy="161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A25A05"/>
                </a:solidFill>
                <a:latin typeface="Arimo Bold"/>
                <a:ea typeface="Arimo Bold"/>
                <a:cs typeface="Arimo Bold"/>
                <a:sym typeface="Arimo Bold"/>
              </a:rPr>
              <a:t>Sesión 3: </a:t>
            </a:r>
          </a:p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Preparación del inicio del ciclo escolar 2024-2025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82484" y="5829229"/>
            <a:ext cx="5927817" cy="108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035477"/>
                </a:solidFill>
                <a:latin typeface="Arimo Bold"/>
                <a:ea typeface="Arimo Bold"/>
                <a:cs typeface="Arimo Bold"/>
                <a:sym typeface="Arimo Bold"/>
              </a:rPr>
              <a:t>Sesión 2:</a:t>
            </a:r>
            <a:r>
              <a:rPr lang="en-US" sz="432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l">
              <a:lnSpc>
                <a:spcPts val="4191"/>
              </a:lnSpc>
            </a:pPr>
            <a:r>
              <a:rPr lang="en-US" sz="43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Interculturalidad crítica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39541" y="4590484"/>
            <a:ext cx="217304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docentesaldia.com</a:t>
            </a:r>
          </a:p>
        </p:txBody>
      </p:sp>
      <p:sp>
        <p:nvSpPr>
          <p:cNvPr id="14" name="Freeform 14"/>
          <p:cNvSpPr/>
          <p:nvPr/>
        </p:nvSpPr>
        <p:spPr>
          <a:xfrm rot="-1827647">
            <a:off x="7687904" y="5515303"/>
            <a:ext cx="1189162" cy="456404"/>
          </a:xfrm>
          <a:custGeom>
            <a:avLst/>
            <a:gdLst/>
            <a:ahLst/>
            <a:cxnLst/>
            <a:rect l="l" t="t" r="r" b="b"/>
            <a:pathLst>
              <a:path w="1189162" h="456404">
                <a:moveTo>
                  <a:pt x="0" y="0"/>
                </a:moveTo>
                <a:lnTo>
                  <a:pt x="1189161" y="0"/>
                </a:lnTo>
                <a:lnTo>
                  <a:pt x="1189161" y="456403"/>
                </a:lnTo>
                <a:lnTo>
                  <a:pt x="0" y="456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27647">
            <a:off x="4066034" y="7327456"/>
            <a:ext cx="1189162" cy="456404"/>
          </a:xfrm>
          <a:custGeom>
            <a:avLst/>
            <a:gdLst/>
            <a:ahLst/>
            <a:cxnLst/>
            <a:rect l="l" t="t" r="r" b="b"/>
            <a:pathLst>
              <a:path w="1189162" h="456404">
                <a:moveTo>
                  <a:pt x="0" y="0"/>
                </a:moveTo>
                <a:lnTo>
                  <a:pt x="1189161" y="0"/>
                </a:lnTo>
                <a:lnTo>
                  <a:pt x="1189161" y="456404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116"/>
            <a:ext cx="18288000" cy="10467116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00"/>
            <a:ext cx="18551079" cy="9553806"/>
          </a:xfrm>
          <a:custGeom>
            <a:avLst/>
            <a:gdLst/>
            <a:ahLst/>
            <a:cxnLst/>
            <a:rect l="l" t="t" r="r" b="b"/>
            <a:pathLst>
              <a:path w="18551079" h="9553806">
                <a:moveTo>
                  <a:pt x="0" y="0"/>
                </a:moveTo>
                <a:lnTo>
                  <a:pt x="18551079" y="0"/>
                </a:lnTo>
                <a:lnTo>
                  <a:pt x="18551079" y="9553806"/>
                </a:lnTo>
                <a:lnTo>
                  <a:pt x="0" y="955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0842" y="292765"/>
            <a:ext cx="7187208" cy="2174131"/>
          </a:xfrm>
          <a:custGeom>
            <a:avLst/>
            <a:gdLst/>
            <a:ahLst/>
            <a:cxnLst/>
            <a:rect l="l" t="t" r="r" b="b"/>
            <a:pathLst>
              <a:path w="7187208" h="2174131">
                <a:moveTo>
                  <a:pt x="0" y="0"/>
                </a:moveTo>
                <a:lnTo>
                  <a:pt x="7187209" y="0"/>
                </a:lnTo>
                <a:lnTo>
                  <a:pt x="7187209" y="2174131"/>
                </a:lnTo>
                <a:lnTo>
                  <a:pt x="0" y="2174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0842" y="1987385"/>
            <a:ext cx="17059408" cy="7427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003" lvl="1" indent="-452001" algn="l">
              <a:lnSpc>
                <a:spcPts val="5861"/>
              </a:lnSpc>
              <a:buFont typeface="Arial"/>
              <a:buChar char="•"/>
            </a:pPr>
            <a:r>
              <a:rPr lang="en-US" sz="418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Discutir y reconfigurar la manera de entender la evaluación formativa y las modificaciones necesarias a las prácticas docentes para llevarla a cabo en el marco de la Nueva Escuela Mexicana. </a:t>
            </a:r>
          </a:p>
          <a:p>
            <a:pPr marL="904003" lvl="1" indent="-452001" algn="l">
              <a:lnSpc>
                <a:spcPts val="5861"/>
              </a:lnSpc>
              <a:buFont typeface="Arial"/>
              <a:buChar char="•"/>
            </a:pPr>
            <a:r>
              <a:rPr lang="en-US" sz="418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Profundizar en el conocimiento y la significación de la interculturalidad crítica como uno de los principios de la Nueva Escuela Mexicana y como uno de los ejes articuladores de su propuesta curricular.</a:t>
            </a:r>
          </a:p>
          <a:p>
            <a:pPr marL="904003" lvl="1" indent="-452001" algn="l">
              <a:lnSpc>
                <a:spcPts val="5861"/>
              </a:lnSpc>
              <a:buFont typeface="Arial"/>
              <a:buChar char="•"/>
            </a:pPr>
            <a:r>
              <a:rPr lang="en-US" sz="418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Compartir información relevante sobre los procesos de aprendizaje de las y los estudiantes que sirva de base para las maestras o los maestros que trabajarán con ellas y ellos el siguiente ciclo escolar.</a:t>
            </a:r>
          </a:p>
        </p:txBody>
      </p:sp>
      <p:sp>
        <p:nvSpPr>
          <p:cNvPr id="6" name="Freeform 6"/>
          <p:cNvSpPr/>
          <p:nvPr/>
        </p:nvSpPr>
        <p:spPr>
          <a:xfrm>
            <a:off x="8560709" y="-180116"/>
            <a:ext cx="6173507" cy="1898353"/>
          </a:xfrm>
          <a:custGeom>
            <a:avLst/>
            <a:gdLst/>
            <a:ahLst/>
            <a:cxnLst/>
            <a:rect l="l" t="t" r="r" b="b"/>
            <a:pathLst>
              <a:path w="6173507" h="1898353">
                <a:moveTo>
                  <a:pt x="0" y="0"/>
                </a:moveTo>
                <a:lnTo>
                  <a:pt x="6173507" y="0"/>
                </a:lnTo>
                <a:lnTo>
                  <a:pt x="6173507" y="1898353"/>
                </a:lnTo>
                <a:lnTo>
                  <a:pt x="0" y="1898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0842" y="4213323"/>
            <a:ext cx="16264741" cy="142316"/>
          </a:xfrm>
          <a:custGeom>
            <a:avLst/>
            <a:gdLst/>
            <a:ahLst/>
            <a:cxnLst/>
            <a:rect l="l" t="t" r="r" b="b"/>
            <a:pathLst>
              <a:path w="16264741" h="142316">
                <a:moveTo>
                  <a:pt x="0" y="0"/>
                </a:moveTo>
                <a:lnTo>
                  <a:pt x="16264742" y="0"/>
                </a:lnTo>
                <a:lnTo>
                  <a:pt x="16264742" y="142316"/>
                </a:lnTo>
                <a:lnTo>
                  <a:pt x="0" y="14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8338" y="7129711"/>
            <a:ext cx="16264741" cy="142316"/>
          </a:xfrm>
          <a:custGeom>
            <a:avLst/>
            <a:gdLst/>
            <a:ahLst/>
            <a:cxnLst/>
            <a:rect l="l" t="t" r="r" b="b"/>
            <a:pathLst>
              <a:path w="16264741" h="142316">
                <a:moveTo>
                  <a:pt x="0" y="0"/>
                </a:moveTo>
                <a:lnTo>
                  <a:pt x="16264742" y="0"/>
                </a:lnTo>
                <a:lnTo>
                  <a:pt x="16264742" y="142316"/>
                </a:lnTo>
                <a:lnTo>
                  <a:pt x="0" y="14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79868" y="5349593"/>
            <a:ext cx="1958864" cy="1780118"/>
          </a:xfrm>
          <a:custGeom>
            <a:avLst/>
            <a:gdLst/>
            <a:ahLst/>
            <a:cxnLst/>
            <a:rect l="l" t="t" r="r" b="b"/>
            <a:pathLst>
              <a:path w="1958864" h="1780118">
                <a:moveTo>
                  <a:pt x="0" y="0"/>
                </a:moveTo>
                <a:lnTo>
                  <a:pt x="1958864" y="0"/>
                </a:lnTo>
                <a:lnTo>
                  <a:pt x="1958864" y="1780118"/>
                </a:lnTo>
                <a:lnTo>
                  <a:pt x="0" y="1780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4779" y="325311"/>
            <a:ext cx="4979336" cy="11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9"/>
              </a:lnSpc>
              <a:spcBef>
                <a:spcPct val="0"/>
              </a:spcBef>
            </a:pPr>
            <a:r>
              <a:rPr lang="en-US" sz="7128" dirty="0">
                <a:solidFill>
                  <a:schemeClr val="accent5">
                    <a:lumMod val="75000"/>
                  </a:schemeClr>
                </a:solidFill>
                <a:latin typeface="Arimo Bold"/>
                <a:ea typeface="Arimo Bold"/>
                <a:cs typeface="Arimo Bold"/>
                <a:sym typeface="Arimo Bold"/>
              </a:rPr>
              <a:t>Propósitos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92400" y="1270443"/>
            <a:ext cx="2065847" cy="30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docentesaldia.com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979400" y="114300"/>
            <a:ext cx="1157588" cy="11575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32388" y="3768970"/>
            <a:ext cx="5947659" cy="5665145"/>
          </a:xfrm>
          <a:custGeom>
            <a:avLst/>
            <a:gdLst/>
            <a:ahLst/>
            <a:cxnLst/>
            <a:rect l="l" t="t" r="r" b="b"/>
            <a:pathLst>
              <a:path w="5947659" h="5665145">
                <a:moveTo>
                  <a:pt x="0" y="0"/>
                </a:moveTo>
                <a:lnTo>
                  <a:pt x="5947659" y="0"/>
                </a:lnTo>
                <a:lnTo>
                  <a:pt x="5947659" y="5665145"/>
                </a:lnTo>
                <a:lnTo>
                  <a:pt x="0" y="5665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98393" y="1930380"/>
            <a:ext cx="12539006" cy="6426240"/>
          </a:xfrm>
          <a:custGeom>
            <a:avLst/>
            <a:gdLst/>
            <a:ahLst/>
            <a:cxnLst/>
            <a:rect l="l" t="t" r="r" b="b"/>
            <a:pathLst>
              <a:path w="12539006" h="6426240">
                <a:moveTo>
                  <a:pt x="0" y="0"/>
                </a:moveTo>
                <a:lnTo>
                  <a:pt x="12539006" y="0"/>
                </a:lnTo>
                <a:lnTo>
                  <a:pt x="12539006" y="6426240"/>
                </a:lnTo>
                <a:lnTo>
                  <a:pt x="0" y="6426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7431" y="-743917"/>
            <a:ext cx="5688518" cy="5887417"/>
          </a:xfrm>
          <a:custGeom>
            <a:avLst/>
            <a:gdLst/>
            <a:ahLst/>
            <a:cxnLst/>
            <a:rect l="l" t="t" r="r" b="b"/>
            <a:pathLst>
              <a:path w="5688518" h="5887417">
                <a:moveTo>
                  <a:pt x="0" y="0"/>
                </a:moveTo>
                <a:lnTo>
                  <a:pt x="5688518" y="0"/>
                </a:lnTo>
                <a:lnTo>
                  <a:pt x="5688518" y="5887417"/>
                </a:lnTo>
                <a:lnTo>
                  <a:pt x="0" y="58874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76776" y="7173600"/>
            <a:ext cx="10111224" cy="4521031"/>
          </a:xfrm>
          <a:custGeom>
            <a:avLst/>
            <a:gdLst/>
            <a:ahLst/>
            <a:cxnLst/>
            <a:rect l="l" t="t" r="r" b="b"/>
            <a:pathLst>
              <a:path w="10111224" h="4521031">
                <a:moveTo>
                  <a:pt x="0" y="0"/>
                </a:moveTo>
                <a:lnTo>
                  <a:pt x="10111224" y="0"/>
                </a:lnTo>
                <a:lnTo>
                  <a:pt x="10111224" y="4521030"/>
                </a:lnTo>
                <a:lnTo>
                  <a:pt x="0" y="4521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24374" y="6921736"/>
            <a:ext cx="4287045" cy="503728"/>
          </a:xfrm>
          <a:custGeom>
            <a:avLst/>
            <a:gdLst/>
            <a:ahLst/>
            <a:cxnLst/>
            <a:rect l="l" t="t" r="r" b="b"/>
            <a:pathLst>
              <a:path w="4287045" h="503728">
                <a:moveTo>
                  <a:pt x="0" y="0"/>
                </a:moveTo>
                <a:lnTo>
                  <a:pt x="4287044" y="0"/>
                </a:lnTo>
                <a:lnTo>
                  <a:pt x="4287044" y="503728"/>
                </a:lnTo>
                <a:lnTo>
                  <a:pt x="0" y="503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0729" y="6209242"/>
            <a:ext cx="2312442" cy="2528515"/>
          </a:xfrm>
          <a:custGeom>
            <a:avLst/>
            <a:gdLst/>
            <a:ahLst/>
            <a:cxnLst/>
            <a:rect l="l" t="t" r="r" b="b"/>
            <a:pathLst>
              <a:path w="2312442" h="2528515">
                <a:moveTo>
                  <a:pt x="0" y="0"/>
                </a:moveTo>
                <a:lnTo>
                  <a:pt x="2312443" y="0"/>
                </a:lnTo>
                <a:lnTo>
                  <a:pt x="2312443" y="2528516"/>
                </a:lnTo>
                <a:lnTo>
                  <a:pt x="0" y="25285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410247" y="6140085"/>
            <a:ext cx="1982105" cy="1367872"/>
            <a:chOff x="-400153" y="0"/>
            <a:chExt cx="2642805" cy="1823829"/>
          </a:xfrm>
        </p:grpSpPr>
        <p:grpSp>
          <p:nvGrpSpPr>
            <p:cNvPr id="10" name="Group 10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-400153" y="1396361"/>
              <a:ext cx="2642805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68042" y="3338701"/>
            <a:ext cx="771009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6000" b="1" dirty="0">
                <a:solidFill>
                  <a:schemeClr val="accent5">
                    <a:lumMod val="75000"/>
                  </a:schemeClr>
                </a:solidFill>
              </a:rPr>
              <a:t>Preparación del inicio del ciclo escolar</a:t>
            </a:r>
            <a:br>
              <a:rPr lang="es-ES" sz="6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accent5">
                    <a:lumMod val="75000"/>
                  </a:schemeClr>
                </a:solidFill>
              </a:rPr>
              <a:t>2024-2025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34885" y="6092020"/>
            <a:ext cx="320411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28"/>
              </a:lnSpc>
              <a:spcBef>
                <a:spcPct val="0"/>
              </a:spcBef>
            </a:pPr>
            <a:r>
              <a:rPr lang="en-US" sz="4734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Sesión 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228" y="2466896"/>
            <a:ext cx="16211034" cy="6325949"/>
            <a:chOff x="0" y="0"/>
            <a:chExt cx="4269573" cy="16660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9573" cy="1666093"/>
            </a:xfrm>
            <a:custGeom>
              <a:avLst/>
              <a:gdLst/>
              <a:ahLst/>
              <a:cxnLst/>
              <a:rect l="l" t="t" r="r" b="b"/>
              <a:pathLst>
                <a:path w="4269573" h="1666093">
                  <a:moveTo>
                    <a:pt x="24356" y="0"/>
                  </a:moveTo>
                  <a:lnTo>
                    <a:pt x="4245216" y="0"/>
                  </a:lnTo>
                  <a:cubicBezTo>
                    <a:pt x="4251676" y="0"/>
                    <a:pt x="4257871" y="2566"/>
                    <a:pt x="4262439" y="7134"/>
                  </a:cubicBezTo>
                  <a:cubicBezTo>
                    <a:pt x="4267007" y="11701"/>
                    <a:pt x="4269573" y="17896"/>
                    <a:pt x="4269573" y="24356"/>
                  </a:cubicBezTo>
                  <a:lnTo>
                    <a:pt x="4269573" y="1641737"/>
                  </a:lnTo>
                  <a:cubicBezTo>
                    <a:pt x="4269573" y="1648197"/>
                    <a:pt x="4267007" y="1654392"/>
                    <a:pt x="4262439" y="1658960"/>
                  </a:cubicBezTo>
                  <a:cubicBezTo>
                    <a:pt x="4257871" y="1663527"/>
                    <a:pt x="4251676" y="1666093"/>
                    <a:pt x="4245216" y="1666093"/>
                  </a:cubicBezTo>
                  <a:lnTo>
                    <a:pt x="24356" y="1666093"/>
                  </a:lnTo>
                  <a:cubicBezTo>
                    <a:pt x="17896" y="1666093"/>
                    <a:pt x="11701" y="1663527"/>
                    <a:pt x="7134" y="1658960"/>
                  </a:cubicBezTo>
                  <a:cubicBezTo>
                    <a:pt x="2566" y="1654392"/>
                    <a:pt x="0" y="1648197"/>
                    <a:pt x="0" y="1641737"/>
                  </a:cubicBezTo>
                  <a:lnTo>
                    <a:pt x="0" y="24356"/>
                  </a:lnTo>
                  <a:cubicBezTo>
                    <a:pt x="0" y="17896"/>
                    <a:pt x="2566" y="11701"/>
                    <a:pt x="7134" y="7134"/>
                  </a:cubicBezTo>
                  <a:cubicBezTo>
                    <a:pt x="11701" y="2566"/>
                    <a:pt x="17896" y="0"/>
                    <a:pt x="24356" y="0"/>
                  </a:cubicBezTo>
                  <a:close/>
                </a:path>
              </a:pathLst>
            </a:custGeom>
            <a:solidFill>
              <a:srgbClr val="F9F7D1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69573" cy="1713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0842" y="292765"/>
            <a:ext cx="14712958" cy="2174131"/>
          </a:xfrm>
          <a:custGeom>
            <a:avLst/>
            <a:gdLst/>
            <a:ahLst/>
            <a:cxnLst/>
            <a:rect l="l" t="t" r="r" b="b"/>
            <a:pathLst>
              <a:path w="7187208" h="2174131">
                <a:moveTo>
                  <a:pt x="0" y="0"/>
                </a:moveTo>
                <a:lnTo>
                  <a:pt x="7187209" y="0"/>
                </a:lnTo>
                <a:lnTo>
                  <a:pt x="7187209" y="2174131"/>
                </a:lnTo>
                <a:lnTo>
                  <a:pt x="0" y="2174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69479" y="1569018"/>
            <a:ext cx="2260783" cy="1379077"/>
          </a:xfrm>
          <a:custGeom>
            <a:avLst/>
            <a:gdLst/>
            <a:ahLst/>
            <a:cxnLst/>
            <a:rect l="l" t="t" r="r" b="b"/>
            <a:pathLst>
              <a:path w="2260783" h="1379077">
                <a:moveTo>
                  <a:pt x="0" y="0"/>
                </a:moveTo>
                <a:lnTo>
                  <a:pt x="2260783" y="0"/>
                </a:lnTo>
                <a:lnTo>
                  <a:pt x="2260783" y="1379078"/>
                </a:lnTo>
                <a:lnTo>
                  <a:pt x="0" y="1379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80029" y="2805221"/>
            <a:ext cx="15089433" cy="550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5"/>
              </a:lnSpc>
              <a:spcBef>
                <a:spcPct val="0"/>
              </a:spcBef>
            </a:pPr>
            <a:r>
              <a:rPr lang="en-US" sz="621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Compartir información relevante sobre los procesos de aprendizaje de las y los estudiantes que sirva de base para las maestras o los maestros que trabajarán con ellas y ellos el siguiente ciclo escolar.</a:t>
            </a:r>
          </a:p>
        </p:txBody>
      </p:sp>
      <p:sp>
        <p:nvSpPr>
          <p:cNvPr id="9" name="Freeform 9"/>
          <p:cNvSpPr/>
          <p:nvPr/>
        </p:nvSpPr>
        <p:spPr>
          <a:xfrm>
            <a:off x="-1448531" y="7798938"/>
            <a:ext cx="4335517" cy="4114800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47361" y="314337"/>
            <a:ext cx="11607894" cy="125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3"/>
              </a:lnSpc>
              <a:spcBef>
                <a:spcPct val="0"/>
              </a:spcBef>
            </a:pPr>
            <a:r>
              <a:rPr lang="en-US" sz="7652" dirty="0">
                <a:solidFill>
                  <a:schemeClr val="accent5">
                    <a:lumMod val="75000"/>
                  </a:schemeClr>
                </a:solidFill>
                <a:latin typeface="Arimo Bold"/>
                <a:ea typeface="Arimo Bold"/>
                <a:cs typeface="Arimo Bold"/>
                <a:sym typeface="Arimo Bold"/>
              </a:rPr>
              <a:t>Propósito de la sesión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61133" y="3353676"/>
            <a:ext cx="1017003" cy="3335147"/>
            <a:chOff x="388896" y="0"/>
            <a:chExt cx="1356004" cy="4446861"/>
          </a:xfrm>
        </p:grpSpPr>
        <p:grpSp>
          <p:nvGrpSpPr>
            <p:cNvPr id="12" name="Group 12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-474606" y="2725939"/>
              <a:ext cx="3014376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5383" y="1028700"/>
            <a:ext cx="17159310" cy="8928226"/>
            <a:chOff x="0" y="0"/>
            <a:chExt cx="4519325" cy="2351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9325" cy="2351467"/>
            </a:xfrm>
            <a:custGeom>
              <a:avLst/>
              <a:gdLst/>
              <a:ahLst/>
              <a:cxnLst/>
              <a:rect l="l" t="t" r="r" b="b"/>
              <a:pathLst>
                <a:path w="4519325" h="2351467">
                  <a:moveTo>
                    <a:pt x="23010" y="0"/>
                  </a:moveTo>
                  <a:lnTo>
                    <a:pt x="4496314" y="0"/>
                  </a:lnTo>
                  <a:cubicBezTo>
                    <a:pt x="4502417" y="0"/>
                    <a:pt x="4508270" y="2424"/>
                    <a:pt x="4512585" y="6740"/>
                  </a:cubicBezTo>
                  <a:cubicBezTo>
                    <a:pt x="4516900" y="11055"/>
                    <a:pt x="4519325" y="16907"/>
                    <a:pt x="4519325" y="23010"/>
                  </a:cubicBezTo>
                  <a:lnTo>
                    <a:pt x="4519325" y="2328457"/>
                  </a:lnTo>
                  <a:cubicBezTo>
                    <a:pt x="4519325" y="2334559"/>
                    <a:pt x="4516900" y="2340412"/>
                    <a:pt x="4512585" y="2344727"/>
                  </a:cubicBezTo>
                  <a:cubicBezTo>
                    <a:pt x="4508270" y="2349043"/>
                    <a:pt x="4502417" y="2351467"/>
                    <a:pt x="4496314" y="2351467"/>
                  </a:cubicBezTo>
                  <a:lnTo>
                    <a:pt x="23010" y="2351467"/>
                  </a:lnTo>
                  <a:cubicBezTo>
                    <a:pt x="16907" y="2351467"/>
                    <a:pt x="11055" y="2349043"/>
                    <a:pt x="6740" y="2344727"/>
                  </a:cubicBezTo>
                  <a:cubicBezTo>
                    <a:pt x="2424" y="2340412"/>
                    <a:pt x="0" y="2334559"/>
                    <a:pt x="0" y="2328457"/>
                  </a:cubicBezTo>
                  <a:lnTo>
                    <a:pt x="0" y="23010"/>
                  </a:lnTo>
                  <a:cubicBezTo>
                    <a:pt x="0" y="16907"/>
                    <a:pt x="2424" y="11055"/>
                    <a:pt x="6740" y="6740"/>
                  </a:cubicBezTo>
                  <a:cubicBezTo>
                    <a:pt x="11055" y="2424"/>
                    <a:pt x="16907" y="0"/>
                    <a:pt x="23010" y="0"/>
                  </a:cubicBezTo>
                  <a:close/>
                </a:path>
              </a:pathLst>
            </a:custGeom>
            <a:solidFill>
              <a:srgbClr val="F9F7D1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19325" cy="2399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0842" y="292765"/>
            <a:ext cx="7187208" cy="2174131"/>
          </a:xfrm>
          <a:custGeom>
            <a:avLst/>
            <a:gdLst/>
            <a:ahLst/>
            <a:cxnLst/>
            <a:rect l="l" t="t" r="r" b="b"/>
            <a:pathLst>
              <a:path w="7187208" h="2174131">
                <a:moveTo>
                  <a:pt x="0" y="0"/>
                </a:moveTo>
                <a:lnTo>
                  <a:pt x="7187209" y="0"/>
                </a:lnTo>
                <a:lnTo>
                  <a:pt x="7187209" y="2174131"/>
                </a:lnTo>
                <a:lnTo>
                  <a:pt x="0" y="2174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194881" y="7398269"/>
            <a:ext cx="2477932" cy="3314959"/>
          </a:xfrm>
          <a:custGeom>
            <a:avLst/>
            <a:gdLst/>
            <a:ahLst/>
            <a:cxnLst/>
            <a:rect l="l" t="t" r="r" b="b"/>
            <a:pathLst>
              <a:path w="2477932" h="3314959">
                <a:moveTo>
                  <a:pt x="2477932" y="0"/>
                </a:moveTo>
                <a:lnTo>
                  <a:pt x="0" y="0"/>
                </a:lnTo>
                <a:lnTo>
                  <a:pt x="0" y="3314958"/>
                </a:lnTo>
                <a:lnTo>
                  <a:pt x="2477932" y="3314958"/>
                </a:lnTo>
                <a:lnTo>
                  <a:pt x="247793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92460" y="190570"/>
            <a:ext cx="4703973" cy="138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3"/>
              </a:lnSpc>
              <a:spcBef>
                <a:spcPct val="0"/>
              </a:spcBef>
            </a:pPr>
            <a:r>
              <a:rPr lang="en-US" sz="8437" dirty="0">
                <a:solidFill>
                  <a:schemeClr val="accent5">
                    <a:lumMod val="75000"/>
                  </a:schemeClr>
                </a:solidFill>
                <a:latin typeface="Arimo Bold"/>
                <a:ea typeface="Arimo Bold"/>
                <a:cs typeface="Arimo Bold"/>
                <a:sym typeface="Arimo Bold"/>
              </a:rPr>
              <a:t>Insumos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412532" y="390595"/>
            <a:ext cx="3355270" cy="1017003"/>
            <a:chOff x="-2728791" y="0"/>
            <a:chExt cx="4473691" cy="1356004"/>
          </a:xfrm>
        </p:grpSpPr>
        <p:grpSp>
          <p:nvGrpSpPr>
            <p:cNvPr id="10" name="Group 10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-2728791" y="416352"/>
              <a:ext cx="3303906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04D0EB-FD06-4249-9123-C7542A5AE37E}"/>
              </a:ext>
            </a:extLst>
          </p:cNvPr>
          <p:cNvSpPr/>
          <p:nvPr/>
        </p:nvSpPr>
        <p:spPr>
          <a:xfrm>
            <a:off x="914400" y="2060566"/>
            <a:ext cx="15544727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Cápsula 5 del Presidente Andrés Manuel López Obrador. Disponible en: </a:t>
            </a:r>
            <a:r>
              <a:rPr lang="es-ES" sz="2800" dirty="0">
                <a:hlinkClick r:id="rId8"/>
              </a:rPr>
              <a:t>http://gestion.cte.sep.gob.mx/s81_2024_videos/Capsula5_Lo_que_somos_se_lo_debemos_a_nuestras_maestras_y_maestros.mp4</a:t>
            </a:r>
            <a:r>
              <a:rPr lang="es-ES" sz="2800" dirty="0"/>
              <a:t> </a:t>
            </a:r>
          </a:p>
          <a:p>
            <a:r>
              <a:rPr lang="es-ES" sz="2800" dirty="0"/>
              <a:t>Cápsula 6 del Presidente Andrés Manuel López Obrador. Disponible en: </a:t>
            </a:r>
            <a:r>
              <a:rPr lang="es-ES" sz="2800" dirty="0">
                <a:hlinkClick r:id="rId9"/>
              </a:rPr>
              <a:t>http://gestion.cte.sep.gob.mx/s81_2024_videos/Capsula6_Lo_que_somos_se_lo_debemos_a_nuestras_maestras_y_maestros.mp4</a:t>
            </a:r>
            <a:r>
              <a:rPr lang="es-ES" sz="2800" dirty="0"/>
              <a:t> </a:t>
            </a:r>
          </a:p>
          <a:p>
            <a:r>
              <a:rPr lang="es-ES" sz="2800" dirty="0"/>
              <a:t>Plan de Estudio para la educación preescolar, primaria y secundaria 2022. Disponible en: </a:t>
            </a:r>
            <a:r>
              <a:rPr lang="es-ES" sz="2800" dirty="0">
                <a:hlinkClick r:id="rId10"/>
              </a:rPr>
              <a:t>http://gestion.cte.sep.gob.mx/insumos/php/docs/Plan_de_Estudios_para_la_Educacion_Preescolar_Primaria_y_Secundaria.pdf?179612902991</a:t>
            </a:r>
            <a:r>
              <a:rPr lang="es-ES" sz="2800" dirty="0"/>
              <a:t> </a:t>
            </a:r>
          </a:p>
          <a:p>
            <a:r>
              <a:rPr lang="es-ES" sz="2800" dirty="0"/>
              <a:t>Currículo Nacional aplicable a la Educación Inicial: Programa Sintético de la Fase 1. Disponible en: </a:t>
            </a:r>
            <a:r>
              <a:rPr lang="es-ES" sz="2800" dirty="0">
                <a:hlinkClick r:id="rId11"/>
              </a:rPr>
              <a:t>http://gestion.cte.sep.gob.mx/insumos/docs/ANEXO_ACUERDO_070823_FASE_1.pdf?1719612902991</a:t>
            </a:r>
            <a:r>
              <a:rPr lang="es-ES" sz="2800" dirty="0"/>
              <a:t> </a:t>
            </a:r>
          </a:p>
          <a:p>
            <a:r>
              <a:rPr lang="es-ES" sz="2800" dirty="0"/>
              <a:t>Programas de Estudio para la educación preescolar, primaria y secundaria: Programas Sintéticos de las Fases 2 a 6. Disponible en: </a:t>
            </a:r>
            <a:r>
              <a:rPr lang="es-ES" sz="2800" dirty="0">
                <a:hlinkClick r:id="rId12"/>
              </a:rPr>
              <a:t>http://gestion.cte.sep.gob.mx/insumos/docs/ANEXO_ACUERDO_080823_FASES_2_A_6.pdf?1719612902991</a:t>
            </a:r>
            <a:r>
              <a:rPr lang="es-ES" sz="2800" dirty="0"/>
              <a:t> </a:t>
            </a:r>
          </a:p>
          <a:p>
            <a:r>
              <a:rPr lang="es-ES" sz="2800" dirty="0"/>
              <a:t>Información de los aprendizajes de los estudiantes por grupo.</a:t>
            </a:r>
          </a:p>
          <a:p>
            <a:r>
              <a:rPr lang="es-ES" sz="2800" dirty="0"/>
              <a:t>Programa analítico de la escuela.</a:t>
            </a:r>
            <a:endParaRPr lang="es-MX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4613" y="646381"/>
            <a:ext cx="16649336" cy="7957697"/>
            <a:chOff x="0" y="0"/>
            <a:chExt cx="4385010" cy="2095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5010" cy="2095854"/>
            </a:xfrm>
            <a:custGeom>
              <a:avLst/>
              <a:gdLst/>
              <a:ahLst/>
              <a:cxnLst/>
              <a:rect l="l" t="t" r="r" b="b"/>
              <a:pathLst>
                <a:path w="4385010" h="2095854">
                  <a:moveTo>
                    <a:pt x="23715" y="0"/>
                  </a:moveTo>
                  <a:lnTo>
                    <a:pt x="4361295" y="0"/>
                  </a:lnTo>
                  <a:cubicBezTo>
                    <a:pt x="4367585" y="0"/>
                    <a:pt x="4373617" y="2499"/>
                    <a:pt x="4378064" y="6946"/>
                  </a:cubicBezTo>
                  <a:cubicBezTo>
                    <a:pt x="4382512" y="11393"/>
                    <a:pt x="4385010" y="17425"/>
                    <a:pt x="4385010" y="23715"/>
                  </a:cubicBezTo>
                  <a:lnTo>
                    <a:pt x="4385010" y="2072139"/>
                  </a:lnTo>
                  <a:cubicBezTo>
                    <a:pt x="4385010" y="2085237"/>
                    <a:pt x="4374393" y="2095854"/>
                    <a:pt x="4361295" y="2095854"/>
                  </a:cubicBezTo>
                  <a:lnTo>
                    <a:pt x="23715" y="2095854"/>
                  </a:lnTo>
                  <a:cubicBezTo>
                    <a:pt x="10618" y="2095854"/>
                    <a:pt x="0" y="2085237"/>
                    <a:pt x="0" y="2072139"/>
                  </a:cubicBezTo>
                  <a:lnTo>
                    <a:pt x="0" y="23715"/>
                  </a:lnTo>
                  <a:cubicBezTo>
                    <a:pt x="0" y="10618"/>
                    <a:pt x="10618" y="0"/>
                    <a:pt x="23715" y="0"/>
                  </a:cubicBezTo>
                  <a:close/>
                </a:path>
              </a:pathLst>
            </a:custGeom>
            <a:solidFill>
              <a:srgbClr val="F9F7D1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5010" cy="214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9278" y="1374496"/>
            <a:ext cx="12240724" cy="587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9"/>
              </a:lnSpc>
              <a:spcBef>
                <a:spcPct val="0"/>
              </a:spcBef>
            </a:pPr>
            <a:r>
              <a:rPr lang="en-US" sz="5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iniciar observen y comenten la </a:t>
            </a:r>
            <a:r>
              <a:rPr lang="en-US" sz="55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Cápsula 5</a:t>
            </a:r>
            <a:r>
              <a:rPr lang="en-US" sz="5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la </a:t>
            </a:r>
            <a:r>
              <a:rPr lang="en-US" sz="55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Cápsula 6</a:t>
            </a:r>
            <a:r>
              <a:rPr lang="en-US" sz="5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55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Presidente Andrés Manuel López Obrador</a:t>
            </a:r>
            <a:r>
              <a:rPr lang="en-US" sz="5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de la </a:t>
            </a:r>
            <a:r>
              <a:rPr lang="en-US" sz="55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serie Todo lo que somos, se lo debemos a nuestras maestras y nuestros maestros.</a:t>
            </a:r>
          </a:p>
        </p:txBody>
      </p:sp>
      <p:sp>
        <p:nvSpPr>
          <p:cNvPr id="7" name="Freeform 7"/>
          <p:cNvSpPr/>
          <p:nvPr/>
        </p:nvSpPr>
        <p:spPr>
          <a:xfrm>
            <a:off x="13940002" y="4572026"/>
            <a:ext cx="5400650" cy="5714974"/>
          </a:xfrm>
          <a:custGeom>
            <a:avLst/>
            <a:gdLst/>
            <a:ahLst/>
            <a:cxnLst/>
            <a:rect l="l" t="t" r="r" b="b"/>
            <a:pathLst>
              <a:path w="5400650" h="5714974">
                <a:moveTo>
                  <a:pt x="0" y="0"/>
                </a:moveTo>
                <a:lnTo>
                  <a:pt x="5400650" y="0"/>
                </a:lnTo>
                <a:lnTo>
                  <a:pt x="5400650" y="5714974"/>
                </a:lnTo>
                <a:lnTo>
                  <a:pt x="0" y="571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613" y="353173"/>
            <a:ext cx="1444666" cy="1579654"/>
          </a:xfrm>
          <a:custGeom>
            <a:avLst/>
            <a:gdLst/>
            <a:ahLst/>
            <a:cxnLst/>
            <a:rect l="l" t="t" r="r" b="b"/>
            <a:pathLst>
              <a:path w="1444666" h="1579654">
                <a:moveTo>
                  <a:pt x="0" y="0"/>
                </a:moveTo>
                <a:lnTo>
                  <a:pt x="1444665" y="0"/>
                </a:lnTo>
                <a:lnTo>
                  <a:pt x="1444665" y="1579654"/>
                </a:lnTo>
                <a:lnTo>
                  <a:pt x="0" y="157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29394">
            <a:off x="14202677" y="-80903"/>
            <a:ext cx="4343640" cy="2219205"/>
          </a:xfrm>
          <a:custGeom>
            <a:avLst/>
            <a:gdLst/>
            <a:ahLst/>
            <a:cxnLst/>
            <a:rect l="l" t="t" r="r" b="b"/>
            <a:pathLst>
              <a:path w="4343640" h="2219205">
                <a:moveTo>
                  <a:pt x="0" y="0"/>
                </a:moveTo>
                <a:lnTo>
                  <a:pt x="4343640" y="0"/>
                </a:lnTo>
                <a:lnTo>
                  <a:pt x="4343640" y="2219206"/>
                </a:lnTo>
                <a:lnTo>
                  <a:pt x="0" y="2219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0372" y="7952789"/>
            <a:ext cx="3465006" cy="1017003"/>
            <a:chOff x="388896" y="0"/>
            <a:chExt cx="4620006" cy="1356004"/>
          </a:xfrm>
        </p:grpSpPr>
        <p:grpSp>
          <p:nvGrpSpPr>
            <p:cNvPr id="11" name="Group 11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894104" y="913936"/>
              <a:ext cx="4114798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4613" y="646381"/>
            <a:ext cx="16649336" cy="7957697"/>
            <a:chOff x="0" y="0"/>
            <a:chExt cx="4385010" cy="2095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5010" cy="2095854"/>
            </a:xfrm>
            <a:custGeom>
              <a:avLst/>
              <a:gdLst/>
              <a:ahLst/>
              <a:cxnLst/>
              <a:rect l="l" t="t" r="r" b="b"/>
              <a:pathLst>
                <a:path w="4385010" h="2095854">
                  <a:moveTo>
                    <a:pt x="23715" y="0"/>
                  </a:moveTo>
                  <a:lnTo>
                    <a:pt x="4361295" y="0"/>
                  </a:lnTo>
                  <a:cubicBezTo>
                    <a:pt x="4367585" y="0"/>
                    <a:pt x="4373617" y="2499"/>
                    <a:pt x="4378064" y="6946"/>
                  </a:cubicBezTo>
                  <a:cubicBezTo>
                    <a:pt x="4382512" y="11393"/>
                    <a:pt x="4385010" y="17425"/>
                    <a:pt x="4385010" y="23715"/>
                  </a:cubicBezTo>
                  <a:lnTo>
                    <a:pt x="4385010" y="2072139"/>
                  </a:lnTo>
                  <a:cubicBezTo>
                    <a:pt x="4385010" y="2085237"/>
                    <a:pt x="4374393" y="2095854"/>
                    <a:pt x="4361295" y="2095854"/>
                  </a:cubicBezTo>
                  <a:lnTo>
                    <a:pt x="23715" y="2095854"/>
                  </a:lnTo>
                  <a:cubicBezTo>
                    <a:pt x="10618" y="2095854"/>
                    <a:pt x="0" y="2085237"/>
                    <a:pt x="0" y="2072139"/>
                  </a:cubicBezTo>
                  <a:lnTo>
                    <a:pt x="0" y="23715"/>
                  </a:lnTo>
                  <a:cubicBezTo>
                    <a:pt x="0" y="10618"/>
                    <a:pt x="10618" y="0"/>
                    <a:pt x="23715" y="0"/>
                  </a:cubicBezTo>
                  <a:close/>
                </a:path>
              </a:pathLst>
            </a:custGeom>
            <a:solidFill>
              <a:srgbClr val="F9F7D1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5010" cy="214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78840" y="914400"/>
            <a:ext cx="13688447" cy="679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0"/>
              </a:lnSpc>
              <a:spcBef>
                <a:spcPct val="0"/>
              </a:spcBef>
            </a:pPr>
            <a:r>
              <a:rPr lang="en-US" sz="47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Octava Sesión Ordinaria del Consejo Técnico Escolar se les propuso integrar información que consideren relevante para preparar el inicio del ciclo escolar 2024-2025, entre otros aspectos, se les sugirió organizar información concerniente a los aprendizajes de sus estudiantes, así como del proceso de apropiación del Plan y Programas de Estudio.</a:t>
            </a:r>
          </a:p>
        </p:txBody>
      </p:sp>
      <p:sp>
        <p:nvSpPr>
          <p:cNvPr id="7" name="Freeform 7"/>
          <p:cNvSpPr/>
          <p:nvPr/>
        </p:nvSpPr>
        <p:spPr>
          <a:xfrm>
            <a:off x="14853599" y="7314682"/>
            <a:ext cx="3434401" cy="2972318"/>
          </a:xfrm>
          <a:custGeom>
            <a:avLst/>
            <a:gdLst/>
            <a:ahLst/>
            <a:cxnLst/>
            <a:rect l="l" t="t" r="r" b="b"/>
            <a:pathLst>
              <a:path w="3434401" h="2972318">
                <a:moveTo>
                  <a:pt x="0" y="0"/>
                </a:moveTo>
                <a:lnTo>
                  <a:pt x="3434401" y="0"/>
                </a:lnTo>
                <a:lnTo>
                  <a:pt x="3434401" y="2972318"/>
                </a:lnTo>
                <a:lnTo>
                  <a:pt x="0" y="2972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0" y="0"/>
            <a:ext cx="1193727" cy="1331744"/>
          </a:xfrm>
          <a:custGeom>
            <a:avLst/>
            <a:gdLst/>
            <a:ahLst/>
            <a:cxnLst/>
            <a:rect l="l" t="t" r="r" b="b"/>
            <a:pathLst>
              <a:path w="1193727" h="1331744">
                <a:moveTo>
                  <a:pt x="1193727" y="0"/>
                </a:moveTo>
                <a:lnTo>
                  <a:pt x="0" y="0"/>
                </a:lnTo>
                <a:lnTo>
                  <a:pt x="0" y="1331744"/>
                </a:lnTo>
                <a:lnTo>
                  <a:pt x="1193727" y="1331744"/>
                </a:lnTo>
                <a:lnTo>
                  <a:pt x="11937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719898" y="7950808"/>
            <a:ext cx="2512035" cy="2336192"/>
          </a:xfrm>
          <a:custGeom>
            <a:avLst/>
            <a:gdLst/>
            <a:ahLst/>
            <a:cxnLst/>
            <a:rect l="l" t="t" r="r" b="b"/>
            <a:pathLst>
              <a:path w="2512035" h="2336192">
                <a:moveTo>
                  <a:pt x="2512035" y="0"/>
                </a:moveTo>
                <a:lnTo>
                  <a:pt x="0" y="0"/>
                </a:lnTo>
                <a:lnTo>
                  <a:pt x="0" y="2336192"/>
                </a:lnTo>
                <a:lnTo>
                  <a:pt x="2512035" y="2336192"/>
                </a:lnTo>
                <a:lnTo>
                  <a:pt x="251203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547225" y="1425929"/>
            <a:ext cx="1017004" cy="3429064"/>
            <a:chOff x="388896" y="-3216081"/>
            <a:chExt cx="1356004" cy="4572085"/>
          </a:xfrm>
        </p:grpSpPr>
        <p:grpSp>
          <p:nvGrpSpPr>
            <p:cNvPr id="11" name="Group 11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 rot="16200000">
              <a:off x="-659101" y="-1637407"/>
              <a:ext cx="3584816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4613" y="646381"/>
            <a:ext cx="16649336" cy="7957697"/>
            <a:chOff x="0" y="0"/>
            <a:chExt cx="4385010" cy="2095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5010" cy="2095854"/>
            </a:xfrm>
            <a:custGeom>
              <a:avLst/>
              <a:gdLst/>
              <a:ahLst/>
              <a:cxnLst/>
              <a:rect l="l" t="t" r="r" b="b"/>
              <a:pathLst>
                <a:path w="4385010" h="2095854">
                  <a:moveTo>
                    <a:pt x="23715" y="0"/>
                  </a:moveTo>
                  <a:lnTo>
                    <a:pt x="4361295" y="0"/>
                  </a:lnTo>
                  <a:cubicBezTo>
                    <a:pt x="4367585" y="0"/>
                    <a:pt x="4373617" y="2499"/>
                    <a:pt x="4378064" y="6946"/>
                  </a:cubicBezTo>
                  <a:cubicBezTo>
                    <a:pt x="4382512" y="11393"/>
                    <a:pt x="4385010" y="17425"/>
                    <a:pt x="4385010" y="23715"/>
                  </a:cubicBezTo>
                  <a:lnTo>
                    <a:pt x="4385010" y="2072139"/>
                  </a:lnTo>
                  <a:cubicBezTo>
                    <a:pt x="4385010" y="2085237"/>
                    <a:pt x="4374393" y="2095854"/>
                    <a:pt x="4361295" y="2095854"/>
                  </a:cubicBezTo>
                  <a:lnTo>
                    <a:pt x="23715" y="2095854"/>
                  </a:lnTo>
                  <a:cubicBezTo>
                    <a:pt x="10618" y="2095854"/>
                    <a:pt x="0" y="2085237"/>
                    <a:pt x="0" y="2072139"/>
                  </a:cubicBezTo>
                  <a:lnTo>
                    <a:pt x="0" y="23715"/>
                  </a:lnTo>
                  <a:cubicBezTo>
                    <a:pt x="0" y="10618"/>
                    <a:pt x="10618" y="0"/>
                    <a:pt x="23715" y="0"/>
                  </a:cubicBezTo>
                  <a:close/>
                </a:path>
              </a:pathLst>
            </a:custGeom>
            <a:solidFill>
              <a:srgbClr val="F9F7D1"/>
            </a:solidFill>
            <a:ln w="57150" cap="rnd">
              <a:solidFill>
                <a:srgbClr val="696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5010" cy="214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3808" y="952500"/>
            <a:ext cx="14537930" cy="707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esta tercera sesión se les sugiere recuperar la información y compartirla con sus colegas, por ejemplo: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•Los avances del grupo.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•Los contenidos en los que consideran necesario profundizar.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•Las características o dinámica de trabajo del grupo, su disposición para dialogar, participar, investigar, etc.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•Los temas de interés para sus estudiantes.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•Los proyectos que propusieron sus estudiantes.</a:t>
            </a:r>
          </a:p>
          <a:p>
            <a:pPr algn="l">
              <a:lnSpc>
                <a:spcPts val="4663"/>
              </a:lnSpc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•La incorporación de los ejes articuladores en la planeación y desarrollo de los proyectos que realizaron.</a:t>
            </a:r>
          </a:p>
          <a:p>
            <a:pPr algn="l"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•Otro tipo de información que pueda ser importante para planear el trabajo del siguiente ciclo lectivo.</a:t>
            </a:r>
          </a:p>
        </p:txBody>
      </p:sp>
      <p:sp>
        <p:nvSpPr>
          <p:cNvPr id="7" name="Freeform 7"/>
          <p:cNvSpPr/>
          <p:nvPr/>
        </p:nvSpPr>
        <p:spPr>
          <a:xfrm>
            <a:off x="17077706" y="2075266"/>
            <a:ext cx="2179911" cy="2096678"/>
          </a:xfrm>
          <a:custGeom>
            <a:avLst/>
            <a:gdLst/>
            <a:ahLst/>
            <a:cxnLst/>
            <a:rect l="l" t="t" r="r" b="b"/>
            <a:pathLst>
              <a:path w="2179911" h="2096678">
                <a:moveTo>
                  <a:pt x="0" y="0"/>
                </a:moveTo>
                <a:lnTo>
                  <a:pt x="2179911" y="0"/>
                </a:lnTo>
                <a:lnTo>
                  <a:pt x="2179911" y="2096678"/>
                </a:lnTo>
                <a:lnTo>
                  <a:pt x="0" y="209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04753" y="210734"/>
            <a:ext cx="1945906" cy="1864532"/>
          </a:xfrm>
          <a:custGeom>
            <a:avLst/>
            <a:gdLst/>
            <a:ahLst/>
            <a:cxnLst/>
            <a:rect l="l" t="t" r="r" b="b"/>
            <a:pathLst>
              <a:path w="1945906" h="1864532">
                <a:moveTo>
                  <a:pt x="0" y="0"/>
                </a:moveTo>
                <a:lnTo>
                  <a:pt x="1945906" y="0"/>
                </a:lnTo>
                <a:lnTo>
                  <a:pt x="1945906" y="1864532"/>
                </a:lnTo>
                <a:lnTo>
                  <a:pt x="0" y="1864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229600"/>
            <a:ext cx="2230244" cy="2057400"/>
          </a:xfrm>
          <a:custGeom>
            <a:avLst/>
            <a:gdLst/>
            <a:ahLst/>
            <a:cxnLst/>
            <a:rect l="l" t="t" r="r" b="b"/>
            <a:pathLst>
              <a:path w="2230244" h="2057400">
                <a:moveTo>
                  <a:pt x="2230244" y="0"/>
                </a:moveTo>
                <a:lnTo>
                  <a:pt x="0" y="0"/>
                </a:lnTo>
                <a:lnTo>
                  <a:pt x="0" y="2057400"/>
                </a:lnTo>
                <a:lnTo>
                  <a:pt x="2230244" y="2057400"/>
                </a:lnTo>
                <a:lnTo>
                  <a:pt x="223024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05770" y="7728587"/>
            <a:ext cx="2971936" cy="1750981"/>
          </a:xfrm>
          <a:custGeom>
            <a:avLst/>
            <a:gdLst/>
            <a:ahLst/>
            <a:cxnLst/>
            <a:rect l="l" t="t" r="r" b="b"/>
            <a:pathLst>
              <a:path w="2971936" h="1750981">
                <a:moveTo>
                  <a:pt x="0" y="0"/>
                </a:moveTo>
                <a:lnTo>
                  <a:pt x="2971936" y="0"/>
                </a:lnTo>
                <a:lnTo>
                  <a:pt x="2971936" y="1750982"/>
                </a:lnTo>
                <a:lnTo>
                  <a:pt x="0" y="17509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395447" y="4490745"/>
            <a:ext cx="1017003" cy="3183615"/>
            <a:chOff x="388896" y="0"/>
            <a:chExt cx="1356004" cy="4244819"/>
          </a:xfrm>
        </p:grpSpPr>
        <p:grpSp>
          <p:nvGrpSpPr>
            <p:cNvPr id="12" name="Group 12"/>
            <p:cNvGrpSpPr/>
            <p:nvPr/>
          </p:nvGrpSpPr>
          <p:grpSpPr>
            <a:xfrm>
              <a:off x="388896" y="0"/>
              <a:ext cx="1356004" cy="135600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-87542" y="2622829"/>
              <a:ext cx="2816513" cy="427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1014</Words>
  <Application>Microsoft Office PowerPoint</Application>
  <PresentationFormat>Personalizado</PresentationFormat>
  <Paragraphs>66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Crusoe Text Bold</vt:lpstr>
      <vt:lpstr>Marykate</vt:lpstr>
      <vt:lpstr>Calibri</vt:lpstr>
      <vt:lpstr>Arial</vt:lpstr>
      <vt:lpstr>Arimo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Sesión 3</dc:title>
  <cp:lastModifiedBy>Marcela Berenice Rodriguez Cardenas</cp:lastModifiedBy>
  <cp:revision>3</cp:revision>
  <dcterms:created xsi:type="dcterms:W3CDTF">2006-08-16T00:00:00Z</dcterms:created>
  <dcterms:modified xsi:type="dcterms:W3CDTF">2024-07-07T21:34:54Z</dcterms:modified>
  <dc:identifier>DAGKTJxIVtI</dc:identifier>
</cp:coreProperties>
</file>