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Pagkaki" panose="020B0604020202020204" charset="0"/>
      <p:regular r:id="rId24"/>
    </p:embeddedFont>
    <p:embeddedFont>
      <p:font typeface="Calibri" panose="020F0502020204030204" pitchFamily="34" charset="0"/>
      <p:regular r:id="rId25"/>
      <p:bold r:id="rId26"/>
      <p:italic r:id="rId27"/>
      <p:boldItalic r:id="rId28"/>
    </p:embeddedFont>
    <p:embeddedFont>
      <p:font typeface="Arimo" panose="020B0604020202020204" charset="0"/>
      <p:regular r:id="rId29"/>
    </p:embeddedFont>
    <p:embeddedFont>
      <p:font typeface="Arimo Bold" panose="020B0604020202020204" charset="0"/>
      <p:regular r:id="rId30"/>
    </p:embeddedFont>
    <p:embeddedFont>
      <p:font typeface="Canva Sans" panose="020B0604020202020204" charset="0"/>
      <p:regular r:id="rId31"/>
    </p:embeddedFont>
    <p:embeddedFont>
      <p:font typeface="DM Sans" panose="020B0604020202020204" charset="0"/>
      <p:regular r:id="rId32"/>
    </p:embeddedFont>
    <p:embeddedFont>
      <p:font typeface="DM Sans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1.svg"/><Relationship Id="rId7"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svg"/><Relationship Id="rId7" Type="http://schemas.openxmlformats.org/officeDocument/2006/relationships/image" Target="../media/image4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10" Type="http://schemas.openxmlformats.org/officeDocument/2006/relationships/image" Target="../media/image15.jpeg"/><Relationship Id="rId4" Type="http://schemas.openxmlformats.org/officeDocument/2006/relationships/image" Target="../media/image42.png"/><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5.jpeg"/><Relationship Id="rId5" Type="http://schemas.openxmlformats.org/officeDocument/2006/relationships/image" Target="../media/image19.svg"/><Relationship Id="rId10" Type="http://schemas.openxmlformats.org/officeDocument/2006/relationships/image" Target="../media/image46.png"/><Relationship Id="rId4" Type="http://schemas.openxmlformats.org/officeDocument/2006/relationships/image" Target="../media/image18.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svg"/><Relationship Id="rId7" Type="http://schemas.openxmlformats.org/officeDocument/2006/relationships/image" Target="../media/image3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5.jpeg"/><Relationship Id="rId5" Type="http://schemas.openxmlformats.org/officeDocument/2006/relationships/image" Target="../media/image30.svg"/><Relationship Id="rId10" Type="http://schemas.openxmlformats.org/officeDocument/2006/relationships/image" Target="../media/image47.png"/><Relationship Id="rId4" Type="http://schemas.openxmlformats.org/officeDocument/2006/relationships/image" Target="../media/image29.png"/><Relationship Id="rId9"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svg"/><Relationship Id="rId7"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svg"/><Relationship Id="rId10" Type="http://schemas.openxmlformats.org/officeDocument/2006/relationships/image" Target="../media/image15.jpeg"/><Relationship Id="rId4" Type="http://schemas.openxmlformats.org/officeDocument/2006/relationships/image" Target="../media/image1.png"/><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1.svg"/><Relationship Id="rId7"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9.svg"/><Relationship Id="rId5" Type="http://schemas.openxmlformats.org/officeDocument/2006/relationships/image" Target="../media/image4.sv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gestion.cte.sep.gob.mx/insumos/docs/2425_s0_Anexo3_Recibir_a_esta_poblacion_nos_ha_enriquecido.pdf" TargetMode="External"/><Relationship Id="rId18" Type="http://schemas.openxmlformats.org/officeDocument/2006/relationships/hyperlink" Target="https://www.youtube.com/watch?v=aB32q7Bcv0E" TargetMode="External"/><Relationship Id="rId3" Type="http://schemas.openxmlformats.org/officeDocument/2006/relationships/image" Target="../media/image10.svg"/><Relationship Id="rId21" Type="http://schemas.openxmlformats.org/officeDocument/2006/relationships/hyperlink" Target="https://www.youtube.com/watch?v=bmcPneC1PWo" TargetMode="External"/><Relationship Id="rId7" Type="http://schemas.openxmlformats.org/officeDocument/2006/relationships/image" Target="../media/image51.svg"/><Relationship Id="rId12" Type="http://schemas.openxmlformats.org/officeDocument/2006/relationships/hyperlink" Target="http://gestion.cte.sep.gob.mx/insumos/docs/2425_s0_Anexo2_Hay_que_avanzar_lo_mas_rapido.pdf" TargetMode="External"/><Relationship Id="rId17" Type="http://schemas.openxmlformats.org/officeDocument/2006/relationships/hyperlink" Target="http://gestion.cte.sep.gob.mx/insumos/docs/2425_s0_insumos_docen_instrumento_registro_barreras_aprendizaje_participacion.pdf" TargetMode="External"/><Relationship Id="rId2" Type="http://schemas.openxmlformats.org/officeDocument/2006/relationships/image" Target="../media/image9.png"/><Relationship Id="rId16" Type="http://schemas.openxmlformats.org/officeDocument/2006/relationships/hyperlink" Target="http://gestion.cte.sep.gob.mx/insumos/docs/2425_s0_insumos_direc_proceso_mejora_continua.pdf" TargetMode="External"/><Relationship Id="rId20" Type="http://schemas.openxmlformats.org/officeDocument/2006/relationships/hyperlink" Target="https://www.youtube.com/watch?v=jCMNJOiXsH4" TargetMode="Externa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hyperlink" Target="http://gestion.cte.sep.gob.mx/insumos/docs/2425_s0_Anexo1_Eres_la_persona_que_le_brinda_seguridad.pdf" TargetMode="External"/><Relationship Id="rId5" Type="http://schemas.openxmlformats.org/officeDocument/2006/relationships/image" Target="../media/image43.svg"/><Relationship Id="rId15" Type="http://schemas.openxmlformats.org/officeDocument/2006/relationships/hyperlink" Target="http://gestion.cte.sep.gob.mx/insumos/docs/2425_s0_insumos_docen_evalua_diagnostica.pdf" TargetMode="External"/><Relationship Id="rId10" Type="http://schemas.openxmlformats.org/officeDocument/2006/relationships/image" Target="../media/image15.jpeg"/><Relationship Id="rId19" Type="http://schemas.openxmlformats.org/officeDocument/2006/relationships/hyperlink" Target="https://www.youtube.com/watch?v=I00CzdADDo0" TargetMode="External"/><Relationship Id="rId4" Type="http://schemas.openxmlformats.org/officeDocument/2006/relationships/image" Target="../media/image42.png"/><Relationship Id="rId9" Type="http://schemas.openxmlformats.org/officeDocument/2006/relationships/image" Target="../media/image41.svg"/><Relationship Id="rId14" Type="http://schemas.openxmlformats.org/officeDocument/2006/relationships/hyperlink" Target="http://gestion.cte.sep.gob.mx/insumos/docs/2425_s0_Infografia_Protocolo_NNA_situacion_Migracion.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svg"/><Relationship Id="rId10" Type="http://schemas.openxmlformats.org/officeDocument/2006/relationships/image" Target="../media/image15.jpeg"/><Relationship Id="rId4" Type="http://schemas.openxmlformats.org/officeDocument/2006/relationships/image" Target="../media/image18.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5.png"/><Relationship Id="rId5" Type="http://schemas.openxmlformats.org/officeDocument/2006/relationships/image" Target="../media/image32.svg"/><Relationship Id="rId10" Type="http://schemas.openxmlformats.org/officeDocument/2006/relationships/image" Target="../media/image15.jpeg"/><Relationship Id="rId4" Type="http://schemas.openxmlformats.org/officeDocument/2006/relationships/image" Target="../media/image31.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1.svg"/><Relationship Id="rId7" Type="http://schemas.openxmlformats.org/officeDocument/2006/relationships/image" Target="../media/image3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6.svg"/><Relationship Id="rId7"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svg"/><Relationship Id="rId7"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svg"/><Relationship Id="rId10" Type="http://schemas.openxmlformats.org/officeDocument/2006/relationships/image" Target="../media/image15.jpeg"/><Relationship Id="rId4" Type="http://schemas.openxmlformats.org/officeDocument/2006/relationships/image" Target="../media/image1.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386524">
            <a:off x="-857016" y="2710238"/>
            <a:ext cx="6662047" cy="8912437"/>
          </a:xfrm>
          <a:custGeom>
            <a:avLst/>
            <a:gdLst/>
            <a:ahLst/>
            <a:cxnLst/>
            <a:rect l="l" t="t" r="r" b="b"/>
            <a:pathLst>
              <a:path w="6662047" h="8912437">
                <a:moveTo>
                  <a:pt x="0" y="0"/>
                </a:moveTo>
                <a:lnTo>
                  <a:pt x="6662047" y="0"/>
                </a:lnTo>
                <a:lnTo>
                  <a:pt x="6662047" y="8912437"/>
                </a:lnTo>
                <a:lnTo>
                  <a:pt x="0" y="89124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208754">
            <a:off x="5739158" y="1587138"/>
            <a:ext cx="1726277" cy="4967705"/>
          </a:xfrm>
          <a:custGeom>
            <a:avLst/>
            <a:gdLst/>
            <a:ahLst/>
            <a:cxnLst/>
            <a:rect l="l" t="t" r="r" b="b"/>
            <a:pathLst>
              <a:path w="1726277" h="4967705">
                <a:moveTo>
                  <a:pt x="0" y="0"/>
                </a:moveTo>
                <a:lnTo>
                  <a:pt x="1726278" y="0"/>
                </a:lnTo>
                <a:lnTo>
                  <a:pt x="1726278" y="4967704"/>
                </a:lnTo>
                <a:lnTo>
                  <a:pt x="0" y="4967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48989">
            <a:off x="6283980" y="6636676"/>
            <a:ext cx="2292679" cy="2934629"/>
          </a:xfrm>
          <a:custGeom>
            <a:avLst/>
            <a:gdLst/>
            <a:ahLst/>
            <a:cxnLst/>
            <a:rect l="l" t="t" r="r" b="b"/>
            <a:pathLst>
              <a:path w="2292679" h="2934629">
                <a:moveTo>
                  <a:pt x="0" y="0"/>
                </a:moveTo>
                <a:lnTo>
                  <a:pt x="2292679" y="0"/>
                </a:lnTo>
                <a:lnTo>
                  <a:pt x="2292679" y="2934629"/>
                </a:lnTo>
                <a:lnTo>
                  <a:pt x="0" y="29346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57697">
            <a:off x="671774" y="1069839"/>
            <a:ext cx="5871317" cy="1445812"/>
          </a:xfrm>
          <a:custGeom>
            <a:avLst/>
            <a:gdLst/>
            <a:ahLst/>
            <a:cxnLst/>
            <a:rect l="l" t="t" r="r" b="b"/>
            <a:pathLst>
              <a:path w="5871317" h="1445812">
                <a:moveTo>
                  <a:pt x="0" y="0"/>
                </a:moveTo>
                <a:lnTo>
                  <a:pt x="5871317" y="0"/>
                </a:lnTo>
                <a:lnTo>
                  <a:pt x="5871317" y="1445812"/>
                </a:lnTo>
                <a:lnTo>
                  <a:pt x="0" y="14458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340480">
            <a:off x="16599291" y="249244"/>
            <a:ext cx="993356" cy="2001724"/>
          </a:xfrm>
          <a:custGeom>
            <a:avLst/>
            <a:gdLst/>
            <a:ahLst/>
            <a:cxnLst/>
            <a:rect l="l" t="t" r="r" b="b"/>
            <a:pathLst>
              <a:path w="993356" h="2001724">
                <a:moveTo>
                  <a:pt x="0" y="0"/>
                </a:moveTo>
                <a:lnTo>
                  <a:pt x="993356" y="0"/>
                </a:lnTo>
                <a:lnTo>
                  <a:pt x="993356" y="2001725"/>
                </a:lnTo>
                <a:lnTo>
                  <a:pt x="0" y="20017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2550163" y="1028700"/>
            <a:ext cx="704383" cy="826256"/>
          </a:xfrm>
          <a:custGeom>
            <a:avLst/>
            <a:gdLst/>
            <a:ahLst/>
            <a:cxnLst/>
            <a:rect l="l" t="t" r="r" b="b"/>
            <a:pathLst>
              <a:path w="704383" h="826256">
                <a:moveTo>
                  <a:pt x="0" y="0"/>
                </a:moveTo>
                <a:lnTo>
                  <a:pt x="704383" y="0"/>
                </a:lnTo>
                <a:lnTo>
                  <a:pt x="704383" y="826256"/>
                </a:lnTo>
                <a:lnTo>
                  <a:pt x="0" y="82625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8" name="Group 8"/>
          <p:cNvGrpSpPr/>
          <p:nvPr/>
        </p:nvGrpSpPr>
        <p:grpSpPr>
          <a:xfrm>
            <a:off x="9489775" y="6914938"/>
            <a:ext cx="7412355" cy="1467609"/>
            <a:chOff x="0" y="0"/>
            <a:chExt cx="2022212" cy="400388"/>
          </a:xfrm>
        </p:grpSpPr>
        <p:sp>
          <p:nvSpPr>
            <p:cNvPr id="9" name="Freeform 9"/>
            <p:cNvSpPr/>
            <p:nvPr/>
          </p:nvSpPr>
          <p:spPr>
            <a:xfrm>
              <a:off x="0" y="0"/>
              <a:ext cx="2022211" cy="400388"/>
            </a:xfrm>
            <a:custGeom>
              <a:avLst/>
              <a:gdLst/>
              <a:ahLst/>
              <a:cxnLst/>
              <a:rect l="l" t="t" r="r" b="b"/>
              <a:pathLst>
                <a:path w="2022211" h="400388">
                  <a:moveTo>
                    <a:pt x="53268" y="0"/>
                  </a:moveTo>
                  <a:lnTo>
                    <a:pt x="1968944" y="0"/>
                  </a:lnTo>
                  <a:cubicBezTo>
                    <a:pt x="1983071" y="0"/>
                    <a:pt x="1996620" y="5612"/>
                    <a:pt x="2006610" y="15602"/>
                  </a:cubicBezTo>
                  <a:cubicBezTo>
                    <a:pt x="2016599" y="25591"/>
                    <a:pt x="2022211" y="39140"/>
                    <a:pt x="2022211" y="53268"/>
                  </a:cubicBezTo>
                  <a:lnTo>
                    <a:pt x="2022211" y="347120"/>
                  </a:lnTo>
                  <a:cubicBezTo>
                    <a:pt x="2022211" y="376539"/>
                    <a:pt x="1998363" y="400388"/>
                    <a:pt x="1968944" y="400388"/>
                  </a:cubicBezTo>
                  <a:lnTo>
                    <a:pt x="53268" y="400388"/>
                  </a:lnTo>
                  <a:cubicBezTo>
                    <a:pt x="23849" y="400388"/>
                    <a:pt x="0" y="376539"/>
                    <a:pt x="0" y="347120"/>
                  </a:cubicBezTo>
                  <a:lnTo>
                    <a:pt x="0" y="53268"/>
                  </a:lnTo>
                  <a:cubicBezTo>
                    <a:pt x="0" y="23849"/>
                    <a:pt x="23849" y="0"/>
                    <a:pt x="53268" y="0"/>
                  </a:cubicBezTo>
                  <a:close/>
                </a:path>
              </a:pathLst>
            </a:custGeom>
            <a:solidFill>
              <a:srgbClr val="89D2C2"/>
            </a:solidFill>
            <a:ln w="38100" cap="rnd">
              <a:solidFill>
                <a:srgbClr val="000000"/>
              </a:solidFill>
              <a:prstDash val="solid"/>
              <a:round/>
            </a:ln>
          </p:spPr>
        </p:sp>
        <p:sp>
          <p:nvSpPr>
            <p:cNvPr id="10" name="TextBox 10"/>
            <p:cNvSpPr txBox="1"/>
            <p:nvPr/>
          </p:nvSpPr>
          <p:spPr>
            <a:xfrm>
              <a:off x="0" y="-38100"/>
              <a:ext cx="2022212" cy="438488"/>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4648098">
            <a:off x="14305421" y="8156637"/>
            <a:ext cx="2426998" cy="3523771"/>
          </a:xfrm>
          <a:custGeom>
            <a:avLst/>
            <a:gdLst/>
            <a:ahLst/>
            <a:cxnLst/>
            <a:rect l="l" t="t" r="r" b="b"/>
            <a:pathLst>
              <a:path w="2426998" h="3523771">
                <a:moveTo>
                  <a:pt x="0" y="0"/>
                </a:moveTo>
                <a:lnTo>
                  <a:pt x="2426997" y="0"/>
                </a:lnTo>
                <a:lnTo>
                  <a:pt x="2426997" y="3523772"/>
                </a:lnTo>
                <a:lnTo>
                  <a:pt x="0" y="35237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2" name="Group 12"/>
          <p:cNvGrpSpPr/>
          <p:nvPr/>
        </p:nvGrpSpPr>
        <p:grpSpPr>
          <a:xfrm>
            <a:off x="11075659" y="886303"/>
            <a:ext cx="1111051" cy="111105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6"/>
              <a:stretch>
                <a:fillRect/>
              </a:stretch>
            </a:blipFill>
          </p:spPr>
        </p:sp>
      </p:grpSp>
      <p:sp>
        <p:nvSpPr>
          <p:cNvPr id="14" name="TextBox 14"/>
          <p:cNvSpPr txBox="1"/>
          <p:nvPr/>
        </p:nvSpPr>
        <p:spPr>
          <a:xfrm>
            <a:off x="7960728" y="3042049"/>
            <a:ext cx="10575912" cy="1382869"/>
          </a:xfrm>
          <a:prstGeom prst="rect">
            <a:avLst/>
          </a:prstGeom>
        </p:spPr>
        <p:txBody>
          <a:bodyPr lIns="0" tIns="0" rIns="0" bIns="0" rtlCol="0" anchor="t">
            <a:spAutoFit/>
          </a:bodyPr>
          <a:lstStyle/>
          <a:p>
            <a:pPr algn="ctr">
              <a:lnSpc>
                <a:spcPts val="9735"/>
              </a:lnSpc>
            </a:pPr>
            <a:r>
              <a:rPr lang="en-US" sz="12169" dirty="0">
                <a:solidFill>
                  <a:srgbClr val="F2BD01"/>
                </a:solidFill>
                <a:latin typeface="Pagkaki"/>
                <a:ea typeface="Pagkaki"/>
                <a:cs typeface="Pagkaki"/>
                <a:sym typeface="Pagkaki"/>
              </a:rPr>
              <a:t>FASE INTENSIVA </a:t>
            </a:r>
          </a:p>
        </p:txBody>
      </p:sp>
      <p:sp>
        <p:nvSpPr>
          <p:cNvPr id="15" name="TextBox 15"/>
          <p:cNvSpPr txBox="1"/>
          <p:nvPr/>
        </p:nvSpPr>
        <p:spPr>
          <a:xfrm>
            <a:off x="7430319" y="4061333"/>
            <a:ext cx="10812273" cy="2447919"/>
          </a:xfrm>
          <a:prstGeom prst="rect">
            <a:avLst/>
          </a:prstGeom>
        </p:spPr>
        <p:txBody>
          <a:bodyPr lIns="0" tIns="0" rIns="0" bIns="0" rtlCol="0" anchor="t">
            <a:spAutoFit/>
          </a:bodyPr>
          <a:lstStyle/>
          <a:p>
            <a:pPr algn="ctr">
              <a:lnSpc>
                <a:spcPts val="9290"/>
              </a:lnSpc>
            </a:pPr>
            <a:r>
              <a:rPr lang="en-US" sz="10322">
                <a:solidFill>
                  <a:srgbClr val="E96C07"/>
                </a:solidFill>
                <a:latin typeface="Pagkaki"/>
                <a:ea typeface="Pagkaki"/>
                <a:cs typeface="Pagkaki"/>
                <a:sym typeface="Pagkaki"/>
              </a:rPr>
              <a:t>DEL CONSEJO TÉCNICO ESCOLAR</a:t>
            </a:r>
          </a:p>
        </p:txBody>
      </p:sp>
      <p:sp>
        <p:nvSpPr>
          <p:cNvPr id="16" name="TextBox 16"/>
          <p:cNvSpPr txBox="1"/>
          <p:nvPr/>
        </p:nvSpPr>
        <p:spPr>
          <a:xfrm>
            <a:off x="8693461" y="6065815"/>
            <a:ext cx="8664138" cy="588874"/>
          </a:xfrm>
          <a:prstGeom prst="rect">
            <a:avLst/>
          </a:prstGeom>
        </p:spPr>
        <p:txBody>
          <a:bodyPr lIns="0" tIns="0" rIns="0" bIns="0" rtlCol="0" anchor="t">
            <a:spAutoFit/>
          </a:bodyPr>
          <a:lstStyle/>
          <a:p>
            <a:pPr algn="ctr">
              <a:lnSpc>
                <a:spcPts val="4797"/>
              </a:lnSpc>
            </a:pPr>
            <a:r>
              <a:rPr lang="en-US" sz="3426" dirty="0">
                <a:solidFill>
                  <a:srgbClr val="000000"/>
                </a:solidFill>
                <a:latin typeface="DM Sans Bold"/>
                <a:ea typeface="DM Sans Bold"/>
                <a:cs typeface="DM Sans Bold"/>
                <a:sym typeface="DM Sans Bold"/>
              </a:rPr>
              <a:t>CICLO ESCOLAR 2024-2025</a:t>
            </a:r>
          </a:p>
        </p:txBody>
      </p:sp>
      <p:sp>
        <p:nvSpPr>
          <p:cNvPr id="17" name="TextBox 17"/>
          <p:cNvSpPr txBox="1"/>
          <p:nvPr/>
        </p:nvSpPr>
        <p:spPr>
          <a:xfrm>
            <a:off x="10055309" y="7220123"/>
            <a:ext cx="6281287" cy="914388"/>
          </a:xfrm>
          <a:prstGeom prst="rect">
            <a:avLst/>
          </a:prstGeom>
        </p:spPr>
        <p:txBody>
          <a:bodyPr lIns="0" tIns="0" rIns="0" bIns="0" rtlCol="0" anchor="t">
            <a:spAutoFit/>
          </a:bodyPr>
          <a:lstStyle/>
          <a:p>
            <a:pPr algn="ctr">
              <a:lnSpc>
                <a:spcPts val="3544"/>
              </a:lnSpc>
            </a:pPr>
            <a:r>
              <a:rPr lang="en-US" sz="3475" dirty="0">
                <a:solidFill>
                  <a:srgbClr val="000000"/>
                </a:solidFill>
                <a:latin typeface="DM Sans Bold"/>
                <a:ea typeface="DM Sans Bold"/>
                <a:cs typeface="DM Sans Bold"/>
                <a:sym typeface="DM Sans Bold"/>
              </a:rPr>
              <a:t>EDUCACIÓN BÁSICA</a:t>
            </a:r>
          </a:p>
          <a:p>
            <a:pPr algn="ctr">
              <a:lnSpc>
                <a:spcPts val="3544"/>
              </a:lnSpc>
            </a:pPr>
            <a:r>
              <a:rPr lang="en-US" sz="3475" dirty="0">
                <a:solidFill>
                  <a:srgbClr val="000000"/>
                </a:solidFill>
                <a:latin typeface="DM Sans Bold"/>
                <a:ea typeface="DM Sans Bold"/>
                <a:cs typeface="DM Sans Bold"/>
                <a:sym typeface="DM Sans Bold"/>
              </a:rPr>
              <a:t>21 al 23 de agosto de 2024</a:t>
            </a:r>
          </a:p>
        </p:txBody>
      </p:sp>
      <p:sp>
        <p:nvSpPr>
          <p:cNvPr id="18" name="TextBox 18"/>
          <p:cNvSpPr txBox="1"/>
          <p:nvPr/>
        </p:nvSpPr>
        <p:spPr>
          <a:xfrm>
            <a:off x="12072435" y="56054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2688993"/>
            <a:chOff x="0" y="0"/>
            <a:chExt cx="7087847" cy="839432"/>
          </a:xfrm>
        </p:grpSpPr>
        <p:sp>
          <p:nvSpPr>
            <p:cNvPr id="3" name="Freeform 3"/>
            <p:cNvSpPr/>
            <p:nvPr/>
          </p:nvSpPr>
          <p:spPr>
            <a:xfrm>
              <a:off x="0" y="0"/>
              <a:ext cx="7087846" cy="839432"/>
            </a:xfrm>
            <a:custGeom>
              <a:avLst/>
              <a:gdLst/>
              <a:ahLst/>
              <a:cxnLst/>
              <a:rect l="l" t="t" r="r" b="b"/>
              <a:pathLst>
                <a:path w="7087846" h="839432">
                  <a:moveTo>
                    <a:pt x="34098" y="0"/>
                  </a:moveTo>
                  <a:lnTo>
                    <a:pt x="7053749" y="0"/>
                  </a:lnTo>
                  <a:cubicBezTo>
                    <a:pt x="7072580" y="0"/>
                    <a:pt x="7087846" y="15266"/>
                    <a:pt x="7087846" y="34098"/>
                  </a:cubicBezTo>
                  <a:lnTo>
                    <a:pt x="7087846" y="805334"/>
                  </a:lnTo>
                  <a:cubicBezTo>
                    <a:pt x="7087846" y="824166"/>
                    <a:pt x="7072580" y="839432"/>
                    <a:pt x="7053749" y="839432"/>
                  </a:cubicBezTo>
                  <a:lnTo>
                    <a:pt x="34098" y="839432"/>
                  </a:lnTo>
                  <a:cubicBezTo>
                    <a:pt x="25055" y="839432"/>
                    <a:pt x="16382" y="835839"/>
                    <a:pt x="9987" y="829445"/>
                  </a:cubicBezTo>
                  <a:cubicBezTo>
                    <a:pt x="3592" y="823050"/>
                    <a:pt x="0" y="814377"/>
                    <a:pt x="0" y="805334"/>
                  </a:cubicBezTo>
                  <a:lnTo>
                    <a:pt x="0" y="34098"/>
                  </a:lnTo>
                  <a:cubicBezTo>
                    <a:pt x="0" y="15266"/>
                    <a:pt x="15266" y="0"/>
                    <a:pt x="34098" y="0"/>
                  </a:cubicBezTo>
                  <a:close/>
                </a:path>
              </a:pathLst>
            </a:custGeom>
            <a:solidFill>
              <a:srgbClr val="F6E8B7"/>
            </a:solidFill>
          </p:spPr>
        </p:sp>
        <p:sp>
          <p:nvSpPr>
            <p:cNvPr id="4" name="TextBox 4"/>
            <p:cNvSpPr txBox="1"/>
            <p:nvPr/>
          </p:nvSpPr>
          <p:spPr>
            <a:xfrm>
              <a:off x="0" y="-38100"/>
              <a:ext cx="7087847" cy="87753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325508" y="6820148"/>
            <a:ext cx="3211734" cy="4039917"/>
          </a:xfrm>
          <a:custGeom>
            <a:avLst/>
            <a:gdLst/>
            <a:ahLst/>
            <a:cxnLst/>
            <a:rect l="l" t="t" r="r" b="b"/>
            <a:pathLst>
              <a:path w="3211734" h="4039917">
                <a:moveTo>
                  <a:pt x="0" y="0"/>
                </a:moveTo>
                <a:lnTo>
                  <a:pt x="3211734" y="0"/>
                </a:lnTo>
                <a:lnTo>
                  <a:pt x="3211734" y="4039917"/>
                </a:lnTo>
                <a:lnTo>
                  <a:pt x="0" y="40399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25077">
            <a:off x="16612782" y="1053352"/>
            <a:ext cx="1711662" cy="4149483"/>
          </a:xfrm>
          <a:custGeom>
            <a:avLst/>
            <a:gdLst/>
            <a:ahLst/>
            <a:cxnLst/>
            <a:rect l="l" t="t" r="r" b="b"/>
            <a:pathLst>
              <a:path w="1711662" h="4149483">
                <a:moveTo>
                  <a:pt x="0" y="0"/>
                </a:moveTo>
                <a:lnTo>
                  <a:pt x="1711662" y="0"/>
                </a:lnTo>
                <a:lnTo>
                  <a:pt x="1711662" y="4149484"/>
                </a:lnTo>
                <a:lnTo>
                  <a:pt x="0" y="4149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843205">
            <a:off x="179502" y="107969"/>
            <a:ext cx="1313964" cy="2325601"/>
          </a:xfrm>
          <a:custGeom>
            <a:avLst/>
            <a:gdLst/>
            <a:ahLst/>
            <a:cxnLst/>
            <a:rect l="l" t="t" r="r" b="b"/>
            <a:pathLst>
              <a:path w="1313964" h="2325601">
                <a:moveTo>
                  <a:pt x="0" y="0"/>
                </a:moveTo>
                <a:lnTo>
                  <a:pt x="1313965" y="0"/>
                </a:lnTo>
                <a:lnTo>
                  <a:pt x="1313965" y="2325601"/>
                </a:lnTo>
                <a:lnTo>
                  <a:pt x="0" y="23256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179411" y="3128094"/>
            <a:ext cx="426952" cy="42695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DB1"/>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flipV="1">
            <a:off x="392887" y="3555046"/>
            <a:ext cx="0" cy="5285061"/>
          </a:xfrm>
          <a:prstGeom prst="line">
            <a:avLst/>
          </a:prstGeom>
          <a:ln w="28575" cap="flat">
            <a:solidFill>
              <a:srgbClr val="000000"/>
            </a:solidFill>
            <a:prstDash val="lgDash"/>
            <a:headEnd type="none" w="sm" len="sm"/>
            <a:tailEnd type="none" w="sm" len="sm"/>
          </a:ln>
        </p:spPr>
      </p:sp>
      <p:grpSp>
        <p:nvGrpSpPr>
          <p:cNvPr id="12" name="Group 12"/>
          <p:cNvGrpSpPr/>
          <p:nvPr/>
        </p:nvGrpSpPr>
        <p:grpSpPr>
          <a:xfrm>
            <a:off x="179411" y="5143500"/>
            <a:ext cx="426952" cy="42695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854E"/>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79411" y="8840106"/>
            <a:ext cx="426952" cy="42695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D2C2"/>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028700" y="2450051"/>
            <a:ext cx="7830780" cy="481330"/>
          </a:xfrm>
          <a:prstGeom prst="rect">
            <a:avLst/>
          </a:prstGeom>
        </p:spPr>
        <p:txBody>
          <a:bodyPr lIns="0" tIns="0" rIns="0" bIns="0" rtlCol="0" anchor="t">
            <a:spAutoFit/>
          </a:bodyPr>
          <a:lstStyle/>
          <a:p>
            <a:pPr algn="l">
              <a:lnSpc>
                <a:spcPts val="3739"/>
              </a:lnSpc>
            </a:pPr>
            <a:r>
              <a:rPr lang="en-US" sz="3399">
                <a:solidFill>
                  <a:srgbClr val="000000"/>
                </a:solidFill>
                <a:latin typeface="DM Sans Bold"/>
                <a:ea typeface="DM Sans Bold"/>
                <a:cs typeface="DM Sans Bold"/>
                <a:sym typeface="DM Sans Bold"/>
              </a:rPr>
              <a:t>A partir de lo anterior reflexionen:</a:t>
            </a:r>
          </a:p>
        </p:txBody>
      </p:sp>
      <p:sp>
        <p:nvSpPr>
          <p:cNvPr id="19" name="TextBox 19"/>
          <p:cNvSpPr txBox="1"/>
          <p:nvPr/>
        </p:nvSpPr>
        <p:spPr>
          <a:xfrm>
            <a:off x="2137044" y="536862"/>
            <a:ext cx="13397777" cy="1429289"/>
          </a:xfrm>
          <a:prstGeom prst="rect">
            <a:avLst/>
          </a:prstGeom>
        </p:spPr>
        <p:txBody>
          <a:bodyPr lIns="0" tIns="0" rIns="0" bIns="0" rtlCol="0" anchor="t">
            <a:spAutoFit/>
          </a:bodyPr>
          <a:lstStyle/>
          <a:p>
            <a:pPr algn="ctr">
              <a:lnSpc>
                <a:spcPts val="5666"/>
              </a:lnSpc>
              <a:spcBef>
                <a:spcPct val="0"/>
              </a:spcBef>
            </a:pPr>
            <a:r>
              <a:rPr lang="en-US" sz="4047" dirty="0">
                <a:solidFill>
                  <a:srgbClr val="000000"/>
                </a:solidFill>
                <a:latin typeface="Arimo"/>
                <a:ea typeface="Arimo"/>
                <a:cs typeface="Arimo"/>
                <a:sym typeface="Arimo"/>
              </a:rPr>
              <a:t>Revisen el video Protocolo para el acceso de niñas, niños y adolescentes en situación de migración a la educación.</a:t>
            </a:r>
          </a:p>
        </p:txBody>
      </p:sp>
      <p:sp>
        <p:nvSpPr>
          <p:cNvPr id="20" name="TextBox 20"/>
          <p:cNvSpPr txBox="1"/>
          <p:nvPr/>
        </p:nvSpPr>
        <p:spPr>
          <a:xfrm>
            <a:off x="836485" y="2994294"/>
            <a:ext cx="15438219" cy="6722291"/>
          </a:xfrm>
          <a:prstGeom prst="rect">
            <a:avLst/>
          </a:prstGeom>
        </p:spPr>
        <p:txBody>
          <a:bodyPr lIns="0" tIns="0" rIns="0" bIns="0" rtlCol="0" anchor="t">
            <a:spAutoFit/>
          </a:bodyPr>
          <a:lstStyle/>
          <a:p>
            <a:pPr algn="l">
              <a:lnSpc>
                <a:spcPts val="4136"/>
              </a:lnSpc>
              <a:spcBef>
                <a:spcPct val="0"/>
              </a:spcBef>
            </a:pPr>
            <a:r>
              <a:rPr lang="en-US" sz="2954" dirty="0">
                <a:solidFill>
                  <a:srgbClr val="000000"/>
                </a:solidFill>
                <a:latin typeface="Canva Sans"/>
                <a:ea typeface="Canva Sans"/>
                <a:cs typeface="Canva Sans"/>
                <a:sym typeface="Canva Sans"/>
              </a:rPr>
              <a:t>¿Han recibido solicitudes de inscripción a la escuela de poblaciones en situación de migración interna o externa?, ¿qué hicieron?, ¿conocían el protocolo de acceso?, ¿lo aplicaron?</a:t>
            </a:r>
          </a:p>
          <a:p>
            <a:pPr algn="l">
              <a:lnSpc>
                <a:spcPts val="4136"/>
              </a:lnSpc>
              <a:spcBef>
                <a:spcPct val="0"/>
              </a:spcBef>
            </a:pPr>
            <a:endParaRPr lang="en-US" sz="2954" dirty="0">
              <a:solidFill>
                <a:srgbClr val="000000"/>
              </a:solidFill>
              <a:latin typeface="Canva Sans"/>
              <a:ea typeface="Canva Sans"/>
              <a:cs typeface="Canva Sans"/>
              <a:sym typeface="Canva Sans"/>
            </a:endParaRPr>
          </a:p>
          <a:p>
            <a:pPr algn="l">
              <a:lnSpc>
                <a:spcPts val="4136"/>
              </a:lnSpc>
              <a:spcBef>
                <a:spcPct val="0"/>
              </a:spcBef>
            </a:pPr>
            <a:r>
              <a:rPr lang="en-US" sz="2954" dirty="0">
                <a:solidFill>
                  <a:srgbClr val="000000"/>
                </a:solidFill>
                <a:latin typeface="Canva Sans"/>
                <a:ea typeface="Canva Sans"/>
                <a:cs typeface="Canva Sans"/>
                <a:sym typeface="Canva Sans"/>
              </a:rPr>
              <a:t>En su escuela, ¿qué requisitos de inscripción podrían limitar el acceso a la educación?</a:t>
            </a:r>
          </a:p>
          <a:p>
            <a:pPr algn="l">
              <a:lnSpc>
                <a:spcPts val="4136"/>
              </a:lnSpc>
              <a:spcBef>
                <a:spcPct val="0"/>
              </a:spcBef>
            </a:pPr>
            <a:endParaRPr lang="en-US" sz="2954" dirty="0">
              <a:solidFill>
                <a:srgbClr val="000000"/>
              </a:solidFill>
              <a:latin typeface="Canva Sans"/>
              <a:ea typeface="Canva Sans"/>
              <a:cs typeface="Canva Sans"/>
              <a:sym typeface="Canva Sans"/>
            </a:endParaRPr>
          </a:p>
          <a:p>
            <a:pPr algn="l">
              <a:lnSpc>
                <a:spcPts val="4136"/>
              </a:lnSpc>
              <a:spcBef>
                <a:spcPct val="0"/>
              </a:spcBef>
            </a:pPr>
            <a:r>
              <a:rPr lang="en-US" sz="2954" dirty="0">
                <a:solidFill>
                  <a:srgbClr val="000000"/>
                </a:solidFill>
                <a:latin typeface="Canva Sans"/>
                <a:ea typeface="Canva Sans"/>
                <a:cs typeface="Canva Sans"/>
                <a:sym typeface="Canva Sans"/>
              </a:rPr>
              <a:t>Además de los procesos de inscripción, ¿qué otras normas, procedimientos o prácticas afectan el aprendizaje, la convivencia o la participación plena de niñas, niños y adolescentes en la escuela?</a:t>
            </a:r>
          </a:p>
          <a:p>
            <a:pPr algn="l">
              <a:lnSpc>
                <a:spcPts val="4136"/>
              </a:lnSpc>
              <a:spcBef>
                <a:spcPct val="0"/>
              </a:spcBef>
            </a:pPr>
            <a:endParaRPr lang="en-US" sz="2954" dirty="0">
              <a:solidFill>
                <a:srgbClr val="000000"/>
              </a:solidFill>
              <a:latin typeface="Canva Sans"/>
              <a:ea typeface="Canva Sans"/>
              <a:cs typeface="Canva Sans"/>
              <a:sym typeface="Canva Sans"/>
            </a:endParaRPr>
          </a:p>
          <a:p>
            <a:pPr algn="l">
              <a:lnSpc>
                <a:spcPts val="4136"/>
              </a:lnSpc>
              <a:spcBef>
                <a:spcPct val="0"/>
              </a:spcBef>
            </a:pPr>
            <a:r>
              <a:rPr lang="en-US" sz="2954" dirty="0">
                <a:solidFill>
                  <a:srgbClr val="000000"/>
                </a:solidFill>
                <a:latin typeface="Canva Sans"/>
                <a:ea typeface="Canva Sans"/>
                <a:cs typeface="Canva Sans"/>
                <a:sym typeface="Canva Sans"/>
              </a:rPr>
              <a:t>En su comunidad ¿qué poblaciones ven limitado el ejercicio de su derecho a la educación?, ¿qué podrían hacer al respecto?</a:t>
            </a:r>
          </a:p>
        </p:txBody>
      </p:sp>
      <p:grpSp>
        <p:nvGrpSpPr>
          <p:cNvPr id="21" name="Group 21"/>
          <p:cNvGrpSpPr/>
          <p:nvPr/>
        </p:nvGrpSpPr>
        <p:grpSpPr>
          <a:xfrm>
            <a:off x="179411" y="6820148"/>
            <a:ext cx="426952" cy="42695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0C0F0"/>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6148249" y="4245925"/>
            <a:ext cx="1111051" cy="111105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26" name="TextBox 26"/>
          <p:cNvSpPr txBox="1"/>
          <p:nvPr/>
        </p:nvSpPr>
        <p:spPr>
          <a:xfrm rot="2987107">
            <a:off x="16327771" y="414232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DD"/>
        </a:solidFill>
        <a:effectLst/>
      </p:bgPr>
    </p:bg>
    <p:spTree>
      <p:nvGrpSpPr>
        <p:cNvPr id="1" name=""/>
        <p:cNvGrpSpPr/>
        <p:nvPr/>
      </p:nvGrpSpPr>
      <p:grpSpPr>
        <a:xfrm>
          <a:off x="0" y="0"/>
          <a:ext cx="0" cy="0"/>
          <a:chOff x="0" y="0"/>
          <a:chExt cx="0" cy="0"/>
        </a:xfrm>
      </p:grpSpPr>
      <p:sp>
        <p:nvSpPr>
          <p:cNvPr id="2" name="Freeform 2"/>
          <p:cNvSpPr/>
          <p:nvPr/>
        </p:nvSpPr>
        <p:spPr>
          <a:xfrm rot="1612353">
            <a:off x="-334351" y="6772603"/>
            <a:ext cx="2231751" cy="4497231"/>
          </a:xfrm>
          <a:custGeom>
            <a:avLst/>
            <a:gdLst/>
            <a:ahLst/>
            <a:cxnLst/>
            <a:rect l="l" t="t" r="r" b="b"/>
            <a:pathLst>
              <a:path w="2231751" h="4497231">
                <a:moveTo>
                  <a:pt x="0" y="0"/>
                </a:moveTo>
                <a:lnTo>
                  <a:pt x="2231751" y="0"/>
                </a:lnTo>
                <a:lnTo>
                  <a:pt x="2231751" y="4497231"/>
                </a:lnTo>
                <a:lnTo>
                  <a:pt x="0" y="44972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1629">
            <a:off x="15818905" y="-420003"/>
            <a:ext cx="2445017" cy="3783391"/>
          </a:xfrm>
          <a:custGeom>
            <a:avLst/>
            <a:gdLst/>
            <a:ahLst/>
            <a:cxnLst/>
            <a:rect l="l" t="t" r="r" b="b"/>
            <a:pathLst>
              <a:path w="2445017" h="3783391">
                <a:moveTo>
                  <a:pt x="0" y="0"/>
                </a:moveTo>
                <a:lnTo>
                  <a:pt x="2445016" y="0"/>
                </a:lnTo>
                <a:lnTo>
                  <a:pt x="2445016" y="3783391"/>
                </a:lnTo>
                <a:lnTo>
                  <a:pt x="0" y="3783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280347" y="5795914"/>
            <a:ext cx="4007653" cy="5970434"/>
          </a:xfrm>
          <a:custGeom>
            <a:avLst/>
            <a:gdLst/>
            <a:ahLst/>
            <a:cxnLst/>
            <a:rect l="l" t="t" r="r" b="b"/>
            <a:pathLst>
              <a:path w="4007653" h="5970434">
                <a:moveTo>
                  <a:pt x="0" y="0"/>
                </a:moveTo>
                <a:lnTo>
                  <a:pt x="4007653" y="0"/>
                </a:lnTo>
                <a:lnTo>
                  <a:pt x="4007653" y="5970433"/>
                </a:lnTo>
                <a:lnTo>
                  <a:pt x="0" y="5970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136" y="107226"/>
            <a:ext cx="3840905" cy="2765452"/>
          </a:xfrm>
          <a:custGeom>
            <a:avLst/>
            <a:gdLst/>
            <a:ahLst/>
            <a:cxnLst/>
            <a:rect l="l" t="t" r="r" b="b"/>
            <a:pathLst>
              <a:path w="3840905" h="2765452">
                <a:moveTo>
                  <a:pt x="0" y="0"/>
                </a:moveTo>
                <a:lnTo>
                  <a:pt x="3840905" y="0"/>
                </a:lnTo>
                <a:lnTo>
                  <a:pt x="3840905" y="2765452"/>
                </a:lnTo>
                <a:lnTo>
                  <a:pt x="0" y="27654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840905" y="722718"/>
            <a:ext cx="11357644" cy="2665731"/>
          </a:xfrm>
          <a:prstGeom prst="rect">
            <a:avLst/>
          </a:prstGeom>
        </p:spPr>
        <p:txBody>
          <a:bodyPr lIns="0" tIns="0" rIns="0" bIns="0" rtlCol="0" anchor="t">
            <a:spAutoFit/>
          </a:bodyPr>
          <a:lstStyle/>
          <a:p>
            <a:pPr algn="ctr">
              <a:lnSpc>
                <a:spcPts val="5319"/>
              </a:lnSpc>
              <a:spcBef>
                <a:spcPct val="0"/>
              </a:spcBef>
            </a:pPr>
            <a:r>
              <a:rPr lang="en-US" sz="3799" dirty="0">
                <a:solidFill>
                  <a:srgbClr val="000000"/>
                </a:solidFill>
                <a:latin typeface="Arimo"/>
                <a:ea typeface="Arimo"/>
                <a:cs typeface="Arimo"/>
                <a:sym typeface="Arimo"/>
              </a:rPr>
              <a:t>Este es un momento propicio para revisar otras prácticas en la escuela que podrían estar limitando el acceso, permanencia, aprendizaje y conclusión de la educación básica de niñas, niños y adolescentes.</a:t>
            </a:r>
          </a:p>
        </p:txBody>
      </p:sp>
      <p:sp>
        <p:nvSpPr>
          <p:cNvPr id="7" name="TextBox 7"/>
          <p:cNvSpPr txBox="1"/>
          <p:nvPr/>
        </p:nvSpPr>
        <p:spPr>
          <a:xfrm>
            <a:off x="0" y="4036148"/>
            <a:ext cx="15826657" cy="1998981"/>
          </a:xfrm>
          <a:prstGeom prst="rect">
            <a:avLst/>
          </a:prstGeom>
        </p:spPr>
        <p:txBody>
          <a:bodyPr lIns="0" tIns="0" rIns="0" bIns="0" rtlCol="0" anchor="t">
            <a:spAutoFit/>
          </a:bodyPr>
          <a:lstStyle/>
          <a:p>
            <a:pPr algn="ctr">
              <a:lnSpc>
                <a:spcPts val="5319"/>
              </a:lnSpc>
              <a:spcBef>
                <a:spcPct val="0"/>
              </a:spcBef>
            </a:pPr>
            <a:r>
              <a:rPr lang="en-US" sz="3799" dirty="0">
                <a:solidFill>
                  <a:srgbClr val="000000"/>
                </a:solidFill>
                <a:latin typeface="Arimo"/>
                <a:ea typeface="Arimo"/>
                <a:cs typeface="Arimo"/>
                <a:sym typeface="Arimo"/>
              </a:rPr>
              <a:t>En los insumos de esta sesión podrán encontrar el documento “Instrumento de registro de las Barreras para el Aprendizaje y la Participación” que puede servir de apoyo.</a:t>
            </a:r>
          </a:p>
        </p:txBody>
      </p:sp>
      <p:sp>
        <p:nvSpPr>
          <p:cNvPr id="8" name="TextBox 8"/>
          <p:cNvSpPr txBox="1"/>
          <p:nvPr/>
        </p:nvSpPr>
        <p:spPr>
          <a:xfrm>
            <a:off x="3465178" y="6684905"/>
            <a:ext cx="10027066" cy="3332481"/>
          </a:xfrm>
          <a:prstGeom prst="rect">
            <a:avLst/>
          </a:prstGeom>
        </p:spPr>
        <p:txBody>
          <a:bodyPr lIns="0" tIns="0" rIns="0" bIns="0" rtlCol="0" anchor="t">
            <a:spAutoFit/>
          </a:bodyPr>
          <a:lstStyle/>
          <a:p>
            <a:pPr algn="ctr">
              <a:lnSpc>
                <a:spcPts val="5319"/>
              </a:lnSpc>
              <a:spcBef>
                <a:spcPct val="0"/>
              </a:spcBef>
            </a:pPr>
            <a:r>
              <a:rPr lang="en-US" sz="3799">
                <a:solidFill>
                  <a:srgbClr val="000000"/>
                </a:solidFill>
                <a:latin typeface="Arimo"/>
                <a:ea typeface="Arimo"/>
                <a:cs typeface="Arimo"/>
                <a:sym typeface="Arimo"/>
              </a:rPr>
              <a:t>Es importante analizar las prácticas inclusivas en el diagnóstico socioeducativo de la escuela, el cual es el punto de partida para la construcción del Programa de mejora continua y del Programa Analítico.</a:t>
            </a:r>
          </a:p>
        </p:txBody>
      </p:sp>
      <p:grpSp>
        <p:nvGrpSpPr>
          <p:cNvPr id="9" name="Group 9"/>
          <p:cNvGrpSpPr/>
          <p:nvPr/>
        </p:nvGrpSpPr>
        <p:grpSpPr>
          <a:xfrm>
            <a:off x="15826657" y="3972213"/>
            <a:ext cx="1111051" cy="11110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1" name="TextBox 11"/>
          <p:cNvSpPr txBox="1"/>
          <p:nvPr/>
        </p:nvSpPr>
        <p:spPr>
          <a:xfrm>
            <a:off x="15429087" y="5470159"/>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526246"/>
            <a:chOff x="0" y="0"/>
            <a:chExt cx="7087847" cy="1100800"/>
          </a:xfrm>
        </p:grpSpPr>
        <p:sp>
          <p:nvSpPr>
            <p:cNvPr id="3" name="Freeform 3"/>
            <p:cNvSpPr/>
            <p:nvPr/>
          </p:nvSpPr>
          <p:spPr>
            <a:xfrm>
              <a:off x="0" y="0"/>
              <a:ext cx="7087846" cy="1100800"/>
            </a:xfrm>
            <a:custGeom>
              <a:avLst/>
              <a:gdLst/>
              <a:ahLst/>
              <a:cxnLst/>
              <a:rect l="l" t="t" r="r" b="b"/>
              <a:pathLst>
                <a:path w="7087846" h="1100800">
                  <a:moveTo>
                    <a:pt x="34098" y="0"/>
                  </a:moveTo>
                  <a:lnTo>
                    <a:pt x="7053749" y="0"/>
                  </a:lnTo>
                  <a:cubicBezTo>
                    <a:pt x="7072580" y="0"/>
                    <a:pt x="7087846" y="15266"/>
                    <a:pt x="7087846" y="34098"/>
                  </a:cubicBezTo>
                  <a:lnTo>
                    <a:pt x="7087846" y="1066702"/>
                  </a:lnTo>
                  <a:cubicBezTo>
                    <a:pt x="7087846" y="1075745"/>
                    <a:pt x="7084254" y="1084418"/>
                    <a:pt x="7077859" y="1090813"/>
                  </a:cubicBezTo>
                  <a:cubicBezTo>
                    <a:pt x="7071464" y="1097208"/>
                    <a:pt x="7062791" y="1100800"/>
                    <a:pt x="7053749" y="1100800"/>
                  </a:cubicBezTo>
                  <a:lnTo>
                    <a:pt x="34098" y="1100800"/>
                  </a:lnTo>
                  <a:cubicBezTo>
                    <a:pt x="15266" y="1100800"/>
                    <a:pt x="0" y="1085534"/>
                    <a:pt x="0" y="1066702"/>
                  </a:cubicBezTo>
                  <a:lnTo>
                    <a:pt x="0" y="34098"/>
                  </a:lnTo>
                  <a:cubicBezTo>
                    <a:pt x="0" y="15266"/>
                    <a:pt x="15266" y="0"/>
                    <a:pt x="34098" y="0"/>
                  </a:cubicBezTo>
                  <a:close/>
                </a:path>
              </a:pathLst>
            </a:custGeom>
            <a:solidFill>
              <a:srgbClr val="89D2C2"/>
            </a:solidFill>
          </p:spPr>
        </p:sp>
        <p:sp>
          <p:nvSpPr>
            <p:cNvPr id="4" name="TextBox 4"/>
            <p:cNvSpPr txBox="1"/>
            <p:nvPr/>
          </p:nvSpPr>
          <p:spPr>
            <a:xfrm>
              <a:off x="0" y="-38100"/>
              <a:ext cx="7087847" cy="1138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3134" y="7139"/>
            <a:ext cx="1368404" cy="1368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6C07"/>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679217" y="2275884"/>
            <a:ext cx="4804691" cy="2372316"/>
          </a:xfrm>
          <a:custGeom>
            <a:avLst/>
            <a:gdLst/>
            <a:ahLst/>
            <a:cxnLst/>
            <a:rect l="l" t="t" r="r" b="b"/>
            <a:pathLst>
              <a:path w="4804691" h="2372316">
                <a:moveTo>
                  <a:pt x="0" y="0"/>
                </a:moveTo>
                <a:lnTo>
                  <a:pt x="4804691" y="0"/>
                </a:lnTo>
                <a:lnTo>
                  <a:pt x="4804691" y="2372316"/>
                </a:lnTo>
                <a:lnTo>
                  <a:pt x="0" y="2372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294748" y="1482181"/>
            <a:ext cx="1467904" cy="1878916"/>
          </a:xfrm>
          <a:custGeom>
            <a:avLst/>
            <a:gdLst/>
            <a:ahLst/>
            <a:cxnLst/>
            <a:rect l="l" t="t" r="r" b="b"/>
            <a:pathLst>
              <a:path w="1467904" h="1878916">
                <a:moveTo>
                  <a:pt x="0" y="0"/>
                </a:moveTo>
                <a:lnTo>
                  <a:pt x="1467904" y="0"/>
                </a:lnTo>
                <a:lnTo>
                  <a:pt x="1467904" y="1878916"/>
                </a:lnTo>
                <a:lnTo>
                  <a:pt x="0" y="1878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416736" y="828851"/>
            <a:ext cx="16153241" cy="2532246"/>
          </a:xfrm>
          <a:prstGeom prst="rect">
            <a:avLst/>
          </a:prstGeom>
        </p:spPr>
        <p:txBody>
          <a:bodyPr lIns="0" tIns="0" rIns="0" bIns="0" rtlCol="0" anchor="t">
            <a:spAutoFit/>
          </a:bodyPr>
          <a:lstStyle/>
          <a:p>
            <a:pPr algn="ctr">
              <a:lnSpc>
                <a:spcPts val="6397"/>
              </a:lnSpc>
            </a:pPr>
            <a:r>
              <a:rPr lang="en-US" sz="8307" dirty="0">
                <a:solidFill>
                  <a:srgbClr val="FFFFFF"/>
                </a:solidFill>
                <a:latin typeface="Pagkaki"/>
                <a:ea typeface="Pagkaki"/>
                <a:cs typeface="Pagkaki"/>
                <a:sym typeface="Pagkaki"/>
              </a:rPr>
              <a:t>   EL PROCESO DE MEJORA CONTINUA COMO VÍA PARA EL FORTALECIMIENTO DE LA EDUCACIÓN PÚBLICA</a:t>
            </a:r>
          </a:p>
        </p:txBody>
      </p:sp>
      <p:sp>
        <p:nvSpPr>
          <p:cNvPr id="11" name="TextBox 11"/>
          <p:cNvSpPr txBox="1"/>
          <p:nvPr/>
        </p:nvSpPr>
        <p:spPr>
          <a:xfrm>
            <a:off x="1373134" y="4117"/>
            <a:ext cx="1380929" cy="1226820"/>
          </a:xfrm>
          <a:prstGeom prst="rect">
            <a:avLst/>
          </a:prstGeom>
        </p:spPr>
        <p:txBody>
          <a:bodyPr lIns="0" tIns="0" rIns="0" bIns="0" rtlCol="0" anchor="t">
            <a:spAutoFit/>
          </a:bodyPr>
          <a:lstStyle/>
          <a:p>
            <a:pPr algn="ctr">
              <a:lnSpc>
                <a:spcPts val="10080"/>
              </a:lnSpc>
            </a:pPr>
            <a:r>
              <a:rPr lang="en-US" sz="7200">
                <a:solidFill>
                  <a:srgbClr val="FFFFFF"/>
                </a:solidFill>
                <a:latin typeface="DM Sans Bold"/>
                <a:ea typeface="DM Sans Bold"/>
                <a:cs typeface="DM Sans Bold"/>
                <a:sym typeface="DM Sans Bold"/>
              </a:rPr>
              <a:t>2</a:t>
            </a:r>
          </a:p>
        </p:txBody>
      </p:sp>
      <p:sp>
        <p:nvSpPr>
          <p:cNvPr id="12" name="TextBox 12"/>
          <p:cNvSpPr txBox="1"/>
          <p:nvPr/>
        </p:nvSpPr>
        <p:spPr>
          <a:xfrm>
            <a:off x="695411" y="3637322"/>
            <a:ext cx="16874567" cy="6214886"/>
          </a:xfrm>
          <a:prstGeom prst="rect">
            <a:avLst/>
          </a:prstGeom>
        </p:spPr>
        <p:txBody>
          <a:bodyPr lIns="0" tIns="0" rIns="0" bIns="0" rtlCol="0" anchor="t">
            <a:spAutoFit/>
          </a:bodyPr>
          <a:lstStyle/>
          <a:p>
            <a:pPr algn="l">
              <a:lnSpc>
                <a:spcPts val="3755"/>
              </a:lnSpc>
            </a:pPr>
            <a:r>
              <a:rPr lang="en-US" sz="3413" dirty="0">
                <a:solidFill>
                  <a:srgbClr val="000000"/>
                </a:solidFill>
                <a:latin typeface="DM Sans Bold"/>
                <a:ea typeface="DM Sans Bold"/>
                <a:cs typeface="DM Sans Bold"/>
                <a:sym typeface="DM Sans Bold"/>
              </a:rPr>
              <a:t>Todas las escuelas tienen el compromiso de brindar una educación que contribuya al desarrollo integral de sus estudiantes, para lograrlo es necesario que el Proceso de Mejora Continua se constituya como una práctica permanente.</a:t>
            </a:r>
          </a:p>
          <a:p>
            <a:pPr algn="l">
              <a:lnSpc>
                <a:spcPts val="3755"/>
              </a:lnSpc>
            </a:pPr>
            <a:endParaRPr lang="en-US" sz="3413" dirty="0">
              <a:solidFill>
                <a:srgbClr val="000000"/>
              </a:solidFill>
              <a:latin typeface="DM Sans Bold"/>
              <a:ea typeface="DM Sans Bold"/>
              <a:cs typeface="DM Sans Bold"/>
              <a:sym typeface="DM Sans Bold"/>
            </a:endParaRPr>
          </a:p>
          <a:p>
            <a:pPr algn="l">
              <a:lnSpc>
                <a:spcPts val="3755"/>
              </a:lnSpc>
            </a:pPr>
            <a:r>
              <a:rPr lang="en-US" sz="3413" dirty="0">
                <a:solidFill>
                  <a:srgbClr val="000000"/>
                </a:solidFill>
                <a:latin typeface="DM Sans Bold"/>
                <a:ea typeface="DM Sans Bold"/>
                <a:cs typeface="DM Sans Bold"/>
                <a:sym typeface="DM Sans Bold"/>
              </a:rPr>
              <a:t>El Proceso de Mejora Continua parte de una toma de conciencia respecto de las situaciones o problemas que impiden que en la escuela todas las niñas, niños y adolescentes aprendan y desarrollen sus capacidades humanas; posteriormente, se toman decisiones sobre qué atender y cómo hacerlo, se implementan y se evalúan.</a:t>
            </a:r>
          </a:p>
          <a:p>
            <a:pPr algn="l">
              <a:lnSpc>
                <a:spcPts val="3755"/>
              </a:lnSpc>
            </a:pPr>
            <a:endParaRPr lang="en-US" sz="3413" dirty="0">
              <a:solidFill>
                <a:srgbClr val="000000"/>
              </a:solidFill>
              <a:latin typeface="DM Sans Bold"/>
              <a:ea typeface="DM Sans Bold"/>
              <a:cs typeface="DM Sans Bold"/>
              <a:sym typeface="DM Sans Bold"/>
            </a:endParaRPr>
          </a:p>
          <a:p>
            <a:pPr algn="l">
              <a:lnSpc>
                <a:spcPts val="3755"/>
              </a:lnSpc>
            </a:pPr>
            <a:r>
              <a:rPr lang="en-US" sz="3413" dirty="0">
                <a:solidFill>
                  <a:srgbClr val="000000"/>
                </a:solidFill>
                <a:latin typeface="DM Sans Bold"/>
                <a:ea typeface="DM Sans Bold"/>
                <a:cs typeface="DM Sans Bold"/>
                <a:sym typeface="DM Sans Bold"/>
              </a:rPr>
              <a:t>Así pues, el Proceso de Mejora Continua implica más que solo realizar una planeación.</a:t>
            </a:r>
          </a:p>
        </p:txBody>
      </p:sp>
      <p:grpSp>
        <p:nvGrpSpPr>
          <p:cNvPr id="13" name="Group 13"/>
          <p:cNvGrpSpPr/>
          <p:nvPr/>
        </p:nvGrpSpPr>
        <p:grpSpPr>
          <a:xfrm>
            <a:off x="2198537" y="2497697"/>
            <a:ext cx="1111051" cy="11110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5" name="TextBox 15"/>
          <p:cNvSpPr txBox="1"/>
          <p:nvPr/>
        </p:nvSpPr>
        <p:spPr>
          <a:xfrm>
            <a:off x="3309588" y="3035342"/>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792751">
            <a:off x="15436877" y="6551999"/>
            <a:ext cx="1964875" cy="2515040"/>
          </a:xfrm>
          <a:custGeom>
            <a:avLst/>
            <a:gdLst/>
            <a:ahLst/>
            <a:cxnLst/>
            <a:rect l="l" t="t" r="r" b="b"/>
            <a:pathLst>
              <a:path w="1964875" h="2515040">
                <a:moveTo>
                  <a:pt x="0" y="0"/>
                </a:moveTo>
                <a:lnTo>
                  <a:pt x="1964875" y="0"/>
                </a:lnTo>
                <a:lnTo>
                  <a:pt x="1964875" y="2515039"/>
                </a:lnTo>
                <a:lnTo>
                  <a:pt x="0" y="2515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278696">
            <a:off x="15599911" y="-113298"/>
            <a:ext cx="4625816" cy="2283997"/>
          </a:xfrm>
          <a:custGeom>
            <a:avLst/>
            <a:gdLst/>
            <a:ahLst/>
            <a:cxnLst/>
            <a:rect l="l" t="t" r="r" b="b"/>
            <a:pathLst>
              <a:path w="4625816" h="2283997">
                <a:moveTo>
                  <a:pt x="0" y="0"/>
                </a:moveTo>
                <a:lnTo>
                  <a:pt x="4625816" y="0"/>
                </a:lnTo>
                <a:lnTo>
                  <a:pt x="4625816" y="2283996"/>
                </a:lnTo>
                <a:lnTo>
                  <a:pt x="0" y="22839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745049" y="481469"/>
            <a:ext cx="1635633" cy="2057400"/>
          </a:xfrm>
          <a:custGeom>
            <a:avLst/>
            <a:gdLst/>
            <a:ahLst/>
            <a:cxnLst/>
            <a:rect l="l" t="t" r="r" b="b"/>
            <a:pathLst>
              <a:path w="1635633" h="2057400">
                <a:moveTo>
                  <a:pt x="0" y="0"/>
                </a:moveTo>
                <a:lnTo>
                  <a:pt x="1635633" y="0"/>
                </a:lnTo>
                <a:lnTo>
                  <a:pt x="1635633"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4986581" y="7290102"/>
            <a:ext cx="2240960" cy="2322238"/>
          </a:xfrm>
          <a:custGeom>
            <a:avLst/>
            <a:gdLst/>
            <a:ahLst/>
            <a:cxnLst/>
            <a:rect l="l" t="t" r="r" b="b"/>
            <a:pathLst>
              <a:path w="2240960" h="2322238">
                <a:moveTo>
                  <a:pt x="0" y="0"/>
                </a:moveTo>
                <a:lnTo>
                  <a:pt x="2240959" y="0"/>
                </a:lnTo>
                <a:lnTo>
                  <a:pt x="2240959" y="2322238"/>
                </a:lnTo>
                <a:lnTo>
                  <a:pt x="0" y="23222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430004" y="1510169"/>
            <a:ext cx="6315045" cy="5477630"/>
            <a:chOff x="0" y="0"/>
            <a:chExt cx="8420060" cy="7303506"/>
          </a:xfrm>
        </p:grpSpPr>
        <p:grpSp>
          <p:nvGrpSpPr>
            <p:cNvPr id="7" name="Group 7"/>
            <p:cNvGrpSpPr/>
            <p:nvPr/>
          </p:nvGrpSpPr>
          <p:grpSpPr>
            <a:xfrm>
              <a:off x="0" y="0"/>
              <a:ext cx="8420060" cy="7303506"/>
              <a:chOff x="0" y="0"/>
              <a:chExt cx="1471270" cy="1276170"/>
            </a:xfrm>
          </p:grpSpPr>
          <p:sp>
            <p:nvSpPr>
              <p:cNvPr id="8" name="Freeform 8"/>
              <p:cNvSpPr/>
              <p:nvPr/>
            </p:nvSpPr>
            <p:spPr>
              <a:xfrm>
                <a:off x="0" y="0"/>
                <a:ext cx="1471270" cy="1276170"/>
              </a:xfrm>
              <a:custGeom>
                <a:avLst/>
                <a:gdLst/>
                <a:ahLst/>
                <a:cxnLst/>
                <a:rect l="l" t="t" r="r" b="b"/>
                <a:pathLst>
                  <a:path w="1471270" h="1276170">
                    <a:moveTo>
                      <a:pt x="83623" y="0"/>
                    </a:moveTo>
                    <a:lnTo>
                      <a:pt x="1387647" y="0"/>
                    </a:lnTo>
                    <a:cubicBezTo>
                      <a:pt x="1433830" y="0"/>
                      <a:pt x="1471270" y="37439"/>
                      <a:pt x="1471270" y="83623"/>
                    </a:cubicBezTo>
                    <a:lnTo>
                      <a:pt x="1471270" y="1192547"/>
                    </a:lnTo>
                    <a:cubicBezTo>
                      <a:pt x="1471270" y="1238731"/>
                      <a:pt x="1433830" y="1276170"/>
                      <a:pt x="1387647" y="1276170"/>
                    </a:cubicBezTo>
                    <a:lnTo>
                      <a:pt x="83623" y="1276170"/>
                    </a:lnTo>
                    <a:cubicBezTo>
                      <a:pt x="37439" y="1276170"/>
                      <a:pt x="0" y="1238731"/>
                      <a:pt x="0" y="1192547"/>
                    </a:cubicBezTo>
                    <a:lnTo>
                      <a:pt x="0" y="83623"/>
                    </a:lnTo>
                    <a:cubicBezTo>
                      <a:pt x="0" y="37439"/>
                      <a:pt x="37439" y="0"/>
                      <a:pt x="83623" y="0"/>
                    </a:cubicBezTo>
                    <a:close/>
                  </a:path>
                </a:pathLst>
              </a:custGeom>
              <a:solidFill>
                <a:srgbClr val="D3FBF2"/>
              </a:solidFill>
              <a:ln w="38100" cap="rnd">
                <a:solidFill>
                  <a:srgbClr val="000000"/>
                </a:solidFill>
                <a:prstDash val="solid"/>
                <a:round/>
              </a:ln>
            </p:spPr>
          </p:sp>
          <p:sp>
            <p:nvSpPr>
              <p:cNvPr id="9" name="TextBox 9"/>
              <p:cNvSpPr txBox="1"/>
              <p:nvPr/>
            </p:nvSpPr>
            <p:spPr>
              <a:xfrm>
                <a:off x="0" y="-38100"/>
                <a:ext cx="1471270" cy="1314270"/>
              </a:xfrm>
              <a:prstGeom prst="rect">
                <a:avLst/>
              </a:prstGeom>
            </p:spPr>
            <p:txBody>
              <a:bodyPr lIns="50800" tIns="50800" rIns="50800" bIns="50800" rtlCol="0" anchor="ctr"/>
              <a:lstStyle/>
              <a:p>
                <a:pPr algn="ctr">
                  <a:lnSpc>
                    <a:spcPts val="2660"/>
                  </a:lnSpc>
                </a:pPr>
                <a:endParaRPr/>
              </a:p>
            </p:txBody>
          </p:sp>
        </p:grpSp>
        <p:sp>
          <p:nvSpPr>
            <p:cNvPr id="10" name="TextBox 10"/>
            <p:cNvSpPr txBox="1"/>
            <p:nvPr/>
          </p:nvSpPr>
          <p:spPr>
            <a:xfrm>
              <a:off x="169474" y="338963"/>
              <a:ext cx="8081112" cy="6607741"/>
            </a:xfrm>
            <a:prstGeom prst="rect">
              <a:avLst/>
            </a:prstGeom>
          </p:spPr>
          <p:txBody>
            <a:bodyPr lIns="0" tIns="0" rIns="0" bIns="0" rtlCol="0" anchor="t">
              <a:spAutoFit/>
            </a:bodyPr>
            <a:lstStyle/>
            <a:p>
              <a:pPr algn="ctr">
                <a:lnSpc>
                  <a:spcPts val="5640"/>
                </a:lnSpc>
              </a:pPr>
              <a:r>
                <a:rPr lang="en-US" sz="4029" dirty="0">
                  <a:solidFill>
                    <a:srgbClr val="000000"/>
                  </a:solidFill>
                  <a:latin typeface="DM Sans Bold"/>
                  <a:ea typeface="DM Sans Bold"/>
                  <a:cs typeface="DM Sans Bold"/>
                  <a:sym typeface="DM Sans Bold"/>
                </a:rPr>
                <a:t>El siguiente esquema muestra el Proceso de Mejora Continua, en el círculo externo se presentan sus características y en el interno las fases.</a:t>
              </a:r>
            </a:p>
          </p:txBody>
        </p:sp>
      </p:grpSp>
      <p:grpSp>
        <p:nvGrpSpPr>
          <p:cNvPr id="11" name="Group 11"/>
          <p:cNvGrpSpPr/>
          <p:nvPr/>
        </p:nvGrpSpPr>
        <p:grpSpPr>
          <a:xfrm>
            <a:off x="7227540" y="1378853"/>
            <a:ext cx="8635663" cy="863566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2616" r="-2616"/>
              </a:stretch>
            </a:blipFill>
          </p:spPr>
        </p:sp>
      </p:grpSp>
      <p:grpSp>
        <p:nvGrpSpPr>
          <p:cNvPr id="13" name="Group 13"/>
          <p:cNvGrpSpPr/>
          <p:nvPr/>
        </p:nvGrpSpPr>
        <p:grpSpPr>
          <a:xfrm>
            <a:off x="3299243" y="7572574"/>
            <a:ext cx="1111051" cy="11110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a:stretch>
            </a:blipFill>
          </p:spPr>
        </p:sp>
      </p:grpSp>
      <p:sp>
        <p:nvSpPr>
          <p:cNvPr id="15" name="TextBox 15"/>
          <p:cNvSpPr txBox="1"/>
          <p:nvPr/>
        </p:nvSpPr>
        <p:spPr>
          <a:xfrm>
            <a:off x="2634431" y="6964347"/>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E4E3"/>
        </a:solidFill>
        <a:effectLst/>
      </p:bgPr>
    </p:bg>
    <p:spTree>
      <p:nvGrpSpPr>
        <p:cNvPr id="1" name=""/>
        <p:cNvGrpSpPr/>
        <p:nvPr/>
      </p:nvGrpSpPr>
      <p:grpSpPr>
        <a:xfrm>
          <a:off x="0" y="0"/>
          <a:ext cx="0" cy="0"/>
          <a:chOff x="0" y="0"/>
          <a:chExt cx="0" cy="0"/>
        </a:xfrm>
      </p:grpSpPr>
      <p:grpSp>
        <p:nvGrpSpPr>
          <p:cNvPr id="2" name="Group 2"/>
          <p:cNvGrpSpPr/>
          <p:nvPr/>
        </p:nvGrpSpPr>
        <p:grpSpPr>
          <a:xfrm>
            <a:off x="4551233" y="457133"/>
            <a:ext cx="11553914" cy="2158107"/>
            <a:chOff x="0" y="0"/>
            <a:chExt cx="3606824" cy="673704"/>
          </a:xfrm>
        </p:grpSpPr>
        <p:sp>
          <p:nvSpPr>
            <p:cNvPr id="3" name="Freeform 3"/>
            <p:cNvSpPr/>
            <p:nvPr/>
          </p:nvSpPr>
          <p:spPr>
            <a:xfrm>
              <a:off x="0" y="0"/>
              <a:ext cx="3606824" cy="673704"/>
            </a:xfrm>
            <a:custGeom>
              <a:avLst/>
              <a:gdLst/>
              <a:ahLst/>
              <a:cxnLst/>
              <a:rect l="l" t="t" r="r" b="b"/>
              <a:pathLst>
                <a:path w="3606824" h="673704">
                  <a:moveTo>
                    <a:pt x="67007" y="0"/>
                  </a:moveTo>
                  <a:lnTo>
                    <a:pt x="3539818" y="0"/>
                  </a:lnTo>
                  <a:cubicBezTo>
                    <a:pt x="3576824" y="0"/>
                    <a:pt x="3606824" y="30000"/>
                    <a:pt x="3606824" y="67007"/>
                  </a:cubicBezTo>
                  <a:lnTo>
                    <a:pt x="3606824" y="606697"/>
                  </a:lnTo>
                  <a:cubicBezTo>
                    <a:pt x="3606824" y="643704"/>
                    <a:pt x="3576824" y="673704"/>
                    <a:pt x="3539818" y="673704"/>
                  </a:cubicBezTo>
                  <a:lnTo>
                    <a:pt x="67007" y="673704"/>
                  </a:lnTo>
                  <a:cubicBezTo>
                    <a:pt x="30000" y="673704"/>
                    <a:pt x="0" y="643704"/>
                    <a:pt x="0" y="606697"/>
                  </a:cubicBezTo>
                  <a:lnTo>
                    <a:pt x="0" y="67007"/>
                  </a:lnTo>
                  <a:cubicBezTo>
                    <a:pt x="0" y="30000"/>
                    <a:pt x="30000" y="0"/>
                    <a:pt x="67007" y="0"/>
                  </a:cubicBezTo>
                  <a:close/>
                </a:path>
              </a:pathLst>
            </a:custGeom>
            <a:solidFill>
              <a:srgbClr val="F2EDEC"/>
            </a:solidFill>
          </p:spPr>
        </p:sp>
        <p:sp>
          <p:nvSpPr>
            <p:cNvPr id="4" name="TextBox 4"/>
            <p:cNvSpPr txBox="1"/>
            <p:nvPr/>
          </p:nvSpPr>
          <p:spPr>
            <a:xfrm>
              <a:off x="0" y="-38100"/>
              <a:ext cx="3606824" cy="71180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39215" y="3643578"/>
            <a:ext cx="3768882" cy="5614722"/>
          </a:xfrm>
          <a:custGeom>
            <a:avLst/>
            <a:gdLst/>
            <a:ahLst/>
            <a:cxnLst/>
            <a:rect l="l" t="t" r="r" b="b"/>
            <a:pathLst>
              <a:path w="3768882" h="5614722">
                <a:moveTo>
                  <a:pt x="0" y="0"/>
                </a:moveTo>
                <a:lnTo>
                  <a:pt x="3768882" y="0"/>
                </a:lnTo>
                <a:lnTo>
                  <a:pt x="3768882" y="5614722"/>
                </a:lnTo>
                <a:lnTo>
                  <a:pt x="0" y="56147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4901388" y="753805"/>
            <a:ext cx="11685738" cy="1538978"/>
          </a:xfrm>
          <a:prstGeom prst="rect">
            <a:avLst/>
          </a:prstGeom>
        </p:spPr>
        <p:txBody>
          <a:bodyPr lIns="0" tIns="0" rIns="0" bIns="0" rtlCol="0" anchor="t">
            <a:spAutoFit/>
          </a:bodyPr>
          <a:lstStyle/>
          <a:p>
            <a:pPr algn="l">
              <a:lnSpc>
                <a:spcPts val="6220"/>
              </a:lnSpc>
              <a:spcBef>
                <a:spcPct val="0"/>
              </a:spcBef>
            </a:pPr>
            <a:r>
              <a:rPr lang="en-US" sz="4443" dirty="0" err="1">
                <a:solidFill>
                  <a:srgbClr val="000000"/>
                </a:solidFill>
                <a:latin typeface="Canva Sans"/>
                <a:ea typeface="Canva Sans"/>
                <a:cs typeface="Canva Sans"/>
                <a:sym typeface="Canva Sans"/>
              </a:rPr>
              <a:t>Analicen</a:t>
            </a:r>
            <a:r>
              <a:rPr lang="en-US" sz="4443" dirty="0">
                <a:solidFill>
                  <a:srgbClr val="000000"/>
                </a:solidFill>
                <a:latin typeface="Canva Sans"/>
                <a:ea typeface="Canva Sans"/>
                <a:cs typeface="Canva Sans"/>
                <a:sym typeface="Canva Sans"/>
              </a:rPr>
              <a:t> el esquema y dialoguen a partir de sus saberes y experiencia previa:</a:t>
            </a:r>
          </a:p>
        </p:txBody>
      </p:sp>
      <p:sp>
        <p:nvSpPr>
          <p:cNvPr id="7" name="TextBox 7"/>
          <p:cNvSpPr txBox="1"/>
          <p:nvPr/>
        </p:nvSpPr>
        <p:spPr>
          <a:xfrm>
            <a:off x="4199578" y="2981595"/>
            <a:ext cx="13848146" cy="6425404"/>
          </a:xfrm>
          <a:prstGeom prst="rect">
            <a:avLst/>
          </a:prstGeom>
        </p:spPr>
        <p:txBody>
          <a:bodyPr lIns="0" tIns="0" rIns="0" bIns="0" rtlCol="0" anchor="t">
            <a:spAutoFit/>
          </a:bodyPr>
          <a:lstStyle/>
          <a:p>
            <a:pPr algn="l">
              <a:lnSpc>
                <a:spcPts val="4279"/>
              </a:lnSpc>
              <a:spcBef>
                <a:spcPct val="0"/>
              </a:spcBef>
            </a:pPr>
            <a:r>
              <a:rPr lang="en-US" sz="3056" dirty="0">
                <a:solidFill>
                  <a:srgbClr val="000000"/>
                </a:solidFill>
                <a:latin typeface="Arimo"/>
                <a:ea typeface="Arimo"/>
                <a:cs typeface="Arimo"/>
                <a:sym typeface="Arimo"/>
              </a:rPr>
              <a:t>o ¿Qué significa para ustedes que el Proceso de Mejora Continua sea territorial, integral, gradual, sistemático, participativo, progresivo, dialógico y diferenciado?, ¿por qué es importante tener presentes estas características?</a:t>
            </a:r>
          </a:p>
          <a:p>
            <a:pPr algn="l">
              <a:lnSpc>
                <a:spcPts val="4279"/>
              </a:lnSpc>
              <a:spcBef>
                <a:spcPct val="0"/>
              </a:spcBef>
            </a:pPr>
            <a:endParaRPr lang="en-US" sz="3056" dirty="0">
              <a:solidFill>
                <a:srgbClr val="000000"/>
              </a:solidFill>
              <a:latin typeface="Arimo"/>
              <a:ea typeface="Arimo"/>
              <a:cs typeface="Arimo"/>
              <a:sym typeface="Arimo"/>
            </a:endParaRPr>
          </a:p>
          <a:p>
            <a:pPr algn="l">
              <a:lnSpc>
                <a:spcPts val="4279"/>
              </a:lnSpc>
              <a:spcBef>
                <a:spcPct val="0"/>
              </a:spcBef>
            </a:pPr>
            <a:r>
              <a:rPr lang="en-US" sz="3056" dirty="0">
                <a:solidFill>
                  <a:srgbClr val="000000"/>
                </a:solidFill>
                <a:latin typeface="Arimo"/>
                <a:ea typeface="Arimo"/>
                <a:cs typeface="Arimo"/>
                <a:sym typeface="Arimo"/>
              </a:rPr>
              <a:t>o ¿Qué saben acerca de las fases del Proceso de Mejora Continua (diagnóstico, planeación, implementación, seguimiento y evaluación, comunicación de resultados)?</a:t>
            </a:r>
          </a:p>
          <a:p>
            <a:pPr algn="l">
              <a:lnSpc>
                <a:spcPts val="4279"/>
              </a:lnSpc>
              <a:spcBef>
                <a:spcPct val="0"/>
              </a:spcBef>
            </a:pPr>
            <a:endParaRPr lang="en-US" sz="3056" dirty="0">
              <a:solidFill>
                <a:srgbClr val="000000"/>
              </a:solidFill>
              <a:latin typeface="Arimo"/>
              <a:ea typeface="Arimo"/>
              <a:cs typeface="Arimo"/>
              <a:sym typeface="Arimo"/>
            </a:endParaRPr>
          </a:p>
          <a:p>
            <a:pPr algn="l">
              <a:lnSpc>
                <a:spcPts val="4279"/>
              </a:lnSpc>
              <a:spcBef>
                <a:spcPct val="0"/>
              </a:spcBef>
            </a:pPr>
            <a:r>
              <a:rPr lang="en-US" sz="3056" dirty="0">
                <a:solidFill>
                  <a:srgbClr val="000000"/>
                </a:solidFill>
                <a:latin typeface="Arimo"/>
                <a:ea typeface="Arimo"/>
                <a:cs typeface="Arimo"/>
                <a:sym typeface="Arimo"/>
              </a:rPr>
              <a:t>o ¿Cuál es la relación entre el Proceso de Mejora Continua y el Programa de mejora continua?</a:t>
            </a:r>
          </a:p>
          <a:p>
            <a:pPr algn="l">
              <a:lnSpc>
                <a:spcPts val="4279"/>
              </a:lnSpc>
              <a:spcBef>
                <a:spcPct val="0"/>
              </a:spcBef>
            </a:pPr>
            <a:endParaRPr lang="en-US" sz="3056" dirty="0">
              <a:solidFill>
                <a:srgbClr val="000000"/>
              </a:solidFill>
              <a:latin typeface="Arimo"/>
              <a:ea typeface="Arimo"/>
              <a:cs typeface="Arimo"/>
              <a:sym typeface="Arimo"/>
            </a:endParaRPr>
          </a:p>
          <a:p>
            <a:pPr algn="l">
              <a:lnSpc>
                <a:spcPts val="4279"/>
              </a:lnSpc>
              <a:spcBef>
                <a:spcPct val="0"/>
              </a:spcBef>
            </a:pPr>
            <a:r>
              <a:rPr lang="en-US" sz="3056" dirty="0">
                <a:solidFill>
                  <a:srgbClr val="000000"/>
                </a:solidFill>
                <a:latin typeface="Arimo"/>
                <a:ea typeface="Arimo"/>
                <a:cs typeface="Arimo"/>
                <a:sym typeface="Arimo"/>
              </a:rPr>
              <a:t>o ¿Por qué es importante que la escuela impulse procesos de mejora continua?</a:t>
            </a:r>
          </a:p>
        </p:txBody>
      </p:sp>
      <p:grpSp>
        <p:nvGrpSpPr>
          <p:cNvPr id="8" name="Group 8"/>
          <p:cNvGrpSpPr/>
          <p:nvPr/>
        </p:nvGrpSpPr>
        <p:grpSpPr>
          <a:xfrm>
            <a:off x="1568131" y="2059714"/>
            <a:ext cx="1111051" cy="11110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sp>
      </p:grpSp>
      <p:sp>
        <p:nvSpPr>
          <p:cNvPr id="10" name="TextBox 10"/>
          <p:cNvSpPr txBox="1"/>
          <p:nvPr/>
        </p:nvSpPr>
        <p:spPr>
          <a:xfrm>
            <a:off x="1170561" y="3317823"/>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526246"/>
            <a:chOff x="0" y="0"/>
            <a:chExt cx="7087847" cy="1100800"/>
          </a:xfrm>
        </p:grpSpPr>
        <p:sp>
          <p:nvSpPr>
            <p:cNvPr id="3" name="Freeform 3"/>
            <p:cNvSpPr/>
            <p:nvPr/>
          </p:nvSpPr>
          <p:spPr>
            <a:xfrm>
              <a:off x="0" y="0"/>
              <a:ext cx="7087846" cy="1100800"/>
            </a:xfrm>
            <a:custGeom>
              <a:avLst/>
              <a:gdLst/>
              <a:ahLst/>
              <a:cxnLst/>
              <a:rect l="l" t="t" r="r" b="b"/>
              <a:pathLst>
                <a:path w="7087846" h="1100800">
                  <a:moveTo>
                    <a:pt x="34098" y="0"/>
                  </a:moveTo>
                  <a:lnTo>
                    <a:pt x="7053749" y="0"/>
                  </a:lnTo>
                  <a:cubicBezTo>
                    <a:pt x="7072580" y="0"/>
                    <a:pt x="7087846" y="15266"/>
                    <a:pt x="7087846" y="34098"/>
                  </a:cubicBezTo>
                  <a:lnTo>
                    <a:pt x="7087846" y="1066702"/>
                  </a:lnTo>
                  <a:cubicBezTo>
                    <a:pt x="7087846" y="1075745"/>
                    <a:pt x="7084254" y="1084418"/>
                    <a:pt x="7077859" y="1090813"/>
                  </a:cubicBezTo>
                  <a:cubicBezTo>
                    <a:pt x="7071464" y="1097208"/>
                    <a:pt x="7062791" y="1100800"/>
                    <a:pt x="7053749" y="1100800"/>
                  </a:cubicBezTo>
                  <a:lnTo>
                    <a:pt x="34098" y="1100800"/>
                  </a:lnTo>
                  <a:cubicBezTo>
                    <a:pt x="15266" y="1100800"/>
                    <a:pt x="0" y="1085534"/>
                    <a:pt x="0" y="1066702"/>
                  </a:cubicBezTo>
                  <a:lnTo>
                    <a:pt x="0" y="34098"/>
                  </a:lnTo>
                  <a:cubicBezTo>
                    <a:pt x="0" y="15266"/>
                    <a:pt x="15266" y="0"/>
                    <a:pt x="34098" y="0"/>
                  </a:cubicBezTo>
                  <a:close/>
                </a:path>
              </a:pathLst>
            </a:custGeom>
            <a:solidFill>
              <a:srgbClr val="89D2C2"/>
            </a:solidFill>
          </p:spPr>
        </p:sp>
        <p:sp>
          <p:nvSpPr>
            <p:cNvPr id="4" name="TextBox 4"/>
            <p:cNvSpPr txBox="1"/>
            <p:nvPr/>
          </p:nvSpPr>
          <p:spPr>
            <a:xfrm>
              <a:off x="0" y="-38100"/>
              <a:ext cx="7087847" cy="1138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93931" y="641157"/>
            <a:ext cx="1368404" cy="1368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4251"/>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712345" y="2260599"/>
            <a:ext cx="6133431" cy="3028382"/>
          </a:xfrm>
          <a:custGeom>
            <a:avLst/>
            <a:gdLst/>
            <a:ahLst/>
            <a:cxnLst/>
            <a:rect l="l" t="t" r="r" b="b"/>
            <a:pathLst>
              <a:path w="6133431" h="3028382">
                <a:moveTo>
                  <a:pt x="0" y="0"/>
                </a:moveTo>
                <a:lnTo>
                  <a:pt x="6133431" y="0"/>
                </a:lnTo>
                <a:lnTo>
                  <a:pt x="6133431" y="3028381"/>
                </a:lnTo>
                <a:lnTo>
                  <a:pt x="0" y="3028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287422" y="1259750"/>
            <a:ext cx="1964875" cy="2515040"/>
          </a:xfrm>
          <a:custGeom>
            <a:avLst/>
            <a:gdLst/>
            <a:ahLst/>
            <a:cxnLst/>
            <a:rect l="l" t="t" r="r" b="b"/>
            <a:pathLst>
              <a:path w="1964875" h="2515040">
                <a:moveTo>
                  <a:pt x="0" y="0"/>
                </a:moveTo>
                <a:lnTo>
                  <a:pt x="1964874" y="0"/>
                </a:lnTo>
                <a:lnTo>
                  <a:pt x="1964874" y="2515039"/>
                </a:lnTo>
                <a:lnTo>
                  <a:pt x="0" y="25150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494261" y="1288995"/>
            <a:ext cx="14374712" cy="1793556"/>
          </a:xfrm>
          <a:prstGeom prst="rect">
            <a:avLst/>
          </a:prstGeom>
        </p:spPr>
        <p:txBody>
          <a:bodyPr lIns="0" tIns="0" rIns="0" bIns="0" rtlCol="0" anchor="t">
            <a:spAutoFit/>
          </a:bodyPr>
          <a:lstStyle/>
          <a:p>
            <a:pPr algn="ctr">
              <a:lnSpc>
                <a:spcPts val="6638"/>
              </a:lnSpc>
            </a:pPr>
            <a:r>
              <a:rPr lang="en-US" sz="8621">
                <a:solidFill>
                  <a:srgbClr val="FFFFFF"/>
                </a:solidFill>
                <a:latin typeface="Pagkaki"/>
                <a:ea typeface="Pagkaki"/>
                <a:cs typeface="Pagkaki"/>
                <a:sym typeface="Pagkaki"/>
              </a:rPr>
              <a:t>   DIAGNÓSTICO SOCIOEDUCATIVO DE LA ESCUELA</a:t>
            </a:r>
          </a:p>
        </p:txBody>
      </p:sp>
      <p:sp>
        <p:nvSpPr>
          <p:cNvPr id="11" name="TextBox 11"/>
          <p:cNvSpPr txBox="1"/>
          <p:nvPr/>
        </p:nvSpPr>
        <p:spPr>
          <a:xfrm>
            <a:off x="1993931" y="627290"/>
            <a:ext cx="1380929" cy="1226820"/>
          </a:xfrm>
          <a:prstGeom prst="rect">
            <a:avLst/>
          </a:prstGeom>
        </p:spPr>
        <p:txBody>
          <a:bodyPr lIns="0" tIns="0" rIns="0" bIns="0" rtlCol="0" anchor="t">
            <a:spAutoFit/>
          </a:bodyPr>
          <a:lstStyle/>
          <a:p>
            <a:pPr algn="ctr">
              <a:lnSpc>
                <a:spcPts val="10080"/>
              </a:lnSpc>
            </a:pPr>
            <a:r>
              <a:rPr lang="en-US" sz="7200">
                <a:solidFill>
                  <a:srgbClr val="FFFFFF"/>
                </a:solidFill>
                <a:latin typeface="DM Sans Bold"/>
                <a:ea typeface="DM Sans Bold"/>
                <a:cs typeface="DM Sans Bold"/>
                <a:sym typeface="DM Sans Bold"/>
              </a:rPr>
              <a:t>3</a:t>
            </a:r>
          </a:p>
        </p:txBody>
      </p:sp>
      <p:sp>
        <p:nvSpPr>
          <p:cNvPr id="12" name="TextBox 12"/>
          <p:cNvSpPr txBox="1"/>
          <p:nvPr/>
        </p:nvSpPr>
        <p:spPr>
          <a:xfrm>
            <a:off x="477350" y="4353872"/>
            <a:ext cx="17112209" cy="4904428"/>
          </a:xfrm>
          <a:prstGeom prst="rect">
            <a:avLst/>
          </a:prstGeom>
        </p:spPr>
        <p:txBody>
          <a:bodyPr lIns="0" tIns="0" rIns="0" bIns="0" rtlCol="0" anchor="t">
            <a:spAutoFit/>
          </a:bodyPr>
          <a:lstStyle/>
          <a:p>
            <a:pPr algn="ctr">
              <a:lnSpc>
                <a:spcPts val="5498"/>
              </a:lnSpc>
            </a:pPr>
            <a:r>
              <a:rPr lang="en-US" sz="4999" dirty="0">
                <a:solidFill>
                  <a:srgbClr val="000000"/>
                </a:solidFill>
                <a:latin typeface="DM Sans Bold"/>
                <a:ea typeface="DM Sans Bold"/>
                <a:cs typeface="DM Sans Bold"/>
                <a:sym typeface="DM Sans Bold"/>
              </a:rPr>
              <a:t>El Diagnóstico socioeducativo de la escuela sirve para construir el Programa Analítico y el Programa de mejora continua. </a:t>
            </a:r>
          </a:p>
          <a:p>
            <a:pPr algn="ctr">
              <a:lnSpc>
                <a:spcPts val="5498"/>
              </a:lnSpc>
            </a:pPr>
            <a:r>
              <a:rPr lang="en-US" sz="4999" dirty="0">
                <a:solidFill>
                  <a:srgbClr val="000000"/>
                </a:solidFill>
                <a:latin typeface="DM Sans Bold"/>
                <a:ea typeface="DM Sans Bold"/>
                <a:cs typeface="DM Sans Bold"/>
                <a:sym typeface="DM Sans Bold"/>
              </a:rPr>
              <a:t>En él se analizan los ámbitos que consideren relevantes, que les brinden información para conocer a sus estudiantes, colectivo, escuela y comunidad.</a:t>
            </a:r>
          </a:p>
          <a:p>
            <a:pPr algn="ctr">
              <a:lnSpc>
                <a:spcPts val="5498"/>
              </a:lnSpc>
            </a:pPr>
            <a:endParaRPr lang="en-US" sz="4999" dirty="0">
              <a:solidFill>
                <a:srgbClr val="000000"/>
              </a:solidFill>
              <a:latin typeface="DM Sans Bold"/>
              <a:ea typeface="DM Sans Bold"/>
              <a:cs typeface="DM Sans Bold"/>
              <a:sym typeface="DM Sans Bold"/>
            </a:endParaRPr>
          </a:p>
        </p:txBody>
      </p:sp>
      <p:grpSp>
        <p:nvGrpSpPr>
          <p:cNvPr id="13" name="Group 13"/>
          <p:cNvGrpSpPr/>
          <p:nvPr/>
        </p:nvGrpSpPr>
        <p:grpSpPr>
          <a:xfrm>
            <a:off x="13601295" y="2517270"/>
            <a:ext cx="1111051" cy="11110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5" name="TextBox 15"/>
          <p:cNvSpPr txBox="1"/>
          <p:nvPr/>
        </p:nvSpPr>
        <p:spPr>
          <a:xfrm>
            <a:off x="11695104" y="3015645"/>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10800000">
            <a:off x="16213195" y="-1259236"/>
            <a:ext cx="1674777" cy="3374866"/>
          </a:xfrm>
          <a:custGeom>
            <a:avLst/>
            <a:gdLst/>
            <a:ahLst/>
            <a:cxnLst/>
            <a:rect l="l" t="t" r="r" b="b"/>
            <a:pathLst>
              <a:path w="1674777" h="3374866">
                <a:moveTo>
                  <a:pt x="0" y="0"/>
                </a:moveTo>
                <a:lnTo>
                  <a:pt x="1674777" y="0"/>
                </a:lnTo>
                <a:lnTo>
                  <a:pt x="1674777" y="3374865"/>
                </a:lnTo>
                <a:lnTo>
                  <a:pt x="0" y="3374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66925">
            <a:off x="15405536" y="7996847"/>
            <a:ext cx="3290094" cy="3084463"/>
          </a:xfrm>
          <a:custGeom>
            <a:avLst/>
            <a:gdLst/>
            <a:ahLst/>
            <a:cxnLst/>
            <a:rect l="l" t="t" r="r" b="b"/>
            <a:pathLst>
              <a:path w="3290094" h="3084463">
                <a:moveTo>
                  <a:pt x="0" y="0"/>
                </a:moveTo>
                <a:lnTo>
                  <a:pt x="3290094" y="0"/>
                </a:lnTo>
                <a:lnTo>
                  <a:pt x="3290094" y="3084463"/>
                </a:lnTo>
                <a:lnTo>
                  <a:pt x="0" y="3084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823285">
            <a:off x="2016072" y="6761270"/>
            <a:ext cx="1514801" cy="3394513"/>
          </a:xfrm>
          <a:custGeom>
            <a:avLst/>
            <a:gdLst/>
            <a:ahLst/>
            <a:cxnLst/>
            <a:rect l="l" t="t" r="r" b="b"/>
            <a:pathLst>
              <a:path w="1514801" h="3394513">
                <a:moveTo>
                  <a:pt x="0" y="0"/>
                </a:moveTo>
                <a:lnTo>
                  <a:pt x="1514801" y="0"/>
                </a:lnTo>
                <a:lnTo>
                  <a:pt x="1514801" y="3394512"/>
                </a:lnTo>
                <a:lnTo>
                  <a:pt x="0" y="3394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082047">
            <a:off x="920395" y="-1071730"/>
            <a:ext cx="2486025" cy="4114800"/>
          </a:xfrm>
          <a:custGeom>
            <a:avLst/>
            <a:gdLst/>
            <a:ahLst/>
            <a:cxnLst/>
            <a:rect l="l" t="t" r="r" b="b"/>
            <a:pathLst>
              <a:path w="2486025" h="4114800">
                <a:moveTo>
                  <a:pt x="0" y="0"/>
                </a:moveTo>
                <a:lnTo>
                  <a:pt x="2486025" y="0"/>
                </a:lnTo>
                <a:lnTo>
                  <a:pt x="248602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72018" y="2461010"/>
            <a:ext cx="4802908" cy="3871287"/>
          </a:xfrm>
          <a:prstGeom prst="rect">
            <a:avLst/>
          </a:prstGeom>
        </p:spPr>
        <p:txBody>
          <a:bodyPr lIns="0" tIns="0" rIns="0" bIns="0" rtlCol="0" anchor="t">
            <a:spAutoFit/>
          </a:bodyPr>
          <a:lstStyle/>
          <a:p>
            <a:pPr algn="ctr">
              <a:lnSpc>
                <a:spcPts val="5066"/>
              </a:lnSpc>
            </a:pPr>
            <a:r>
              <a:rPr lang="en-US" sz="4605" dirty="0">
                <a:solidFill>
                  <a:srgbClr val="000000"/>
                </a:solidFill>
                <a:latin typeface="DM Sans"/>
                <a:ea typeface="DM Sans"/>
                <a:cs typeface="DM Sans"/>
                <a:sym typeface="DM Sans"/>
              </a:rPr>
              <a:t>En el siguiente esquema se muestran algunos ámbitos que podrían considerar</a:t>
            </a:r>
          </a:p>
        </p:txBody>
      </p:sp>
      <p:sp>
        <p:nvSpPr>
          <p:cNvPr id="7" name="Freeform 7"/>
          <p:cNvSpPr/>
          <p:nvPr/>
        </p:nvSpPr>
        <p:spPr>
          <a:xfrm>
            <a:off x="5174926" y="435173"/>
            <a:ext cx="12713046" cy="9416654"/>
          </a:xfrm>
          <a:custGeom>
            <a:avLst/>
            <a:gdLst/>
            <a:ahLst/>
            <a:cxnLst/>
            <a:rect l="l" t="t" r="r" b="b"/>
            <a:pathLst>
              <a:path w="12713046" h="9416654">
                <a:moveTo>
                  <a:pt x="0" y="0"/>
                </a:moveTo>
                <a:lnTo>
                  <a:pt x="12713046" y="0"/>
                </a:lnTo>
                <a:lnTo>
                  <a:pt x="12713046" y="9416654"/>
                </a:lnTo>
                <a:lnTo>
                  <a:pt x="0" y="9416654"/>
                </a:lnTo>
                <a:lnTo>
                  <a:pt x="0" y="0"/>
                </a:lnTo>
                <a:close/>
              </a:path>
            </a:pathLst>
          </a:custGeom>
          <a:blipFill>
            <a:blip r:embed="rId10"/>
            <a:stretch>
              <a:fillRect/>
            </a:stretch>
          </a:blipFill>
        </p:spPr>
      </p:sp>
      <p:grpSp>
        <p:nvGrpSpPr>
          <p:cNvPr id="8" name="Group 8"/>
          <p:cNvGrpSpPr/>
          <p:nvPr/>
        </p:nvGrpSpPr>
        <p:grpSpPr>
          <a:xfrm>
            <a:off x="3610890" y="6728819"/>
            <a:ext cx="1111051" cy="11110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a:stretch>
            </a:blipFill>
          </p:spPr>
        </p:sp>
      </p:grpSp>
      <p:sp>
        <p:nvSpPr>
          <p:cNvPr id="10" name="TextBox 10"/>
          <p:cNvSpPr txBox="1"/>
          <p:nvPr/>
        </p:nvSpPr>
        <p:spPr>
          <a:xfrm rot="4507895">
            <a:off x="2907087" y="8629457"/>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BD01"/>
        </a:solidFill>
        <a:effectLst/>
      </p:bgPr>
    </p:bg>
    <p:spTree>
      <p:nvGrpSpPr>
        <p:cNvPr id="1" name=""/>
        <p:cNvGrpSpPr/>
        <p:nvPr/>
      </p:nvGrpSpPr>
      <p:grpSpPr>
        <a:xfrm>
          <a:off x="0" y="0"/>
          <a:ext cx="0" cy="0"/>
          <a:chOff x="0" y="0"/>
          <a:chExt cx="0" cy="0"/>
        </a:xfrm>
      </p:grpSpPr>
      <p:grpSp>
        <p:nvGrpSpPr>
          <p:cNvPr id="2" name="Group 2"/>
          <p:cNvGrpSpPr/>
          <p:nvPr/>
        </p:nvGrpSpPr>
        <p:grpSpPr>
          <a:xfrm>
            <a:off x="2780283" y="217840"/>
            <a:ext cx="15172856" cy="9851320"/>
            <a:chOff x="0" y="0"/>
            <a:chExt cx="5581979" cy="3624227"/>
          </a:xfrm>
        </p:grpSpPr>
        <p:sp>
          <p:nvSpPr>
            <p:cNvPr id="3" name="Freeform 3"/>
            <p:cNvSpPr/>
            <p:nvPr/>
          </p:nvSpPr>
          <p:spPr>
            <a:xfrm>
              <a:off x="0" y="0"/>
              <a:ext cx="5581979" cy="3624226"/>
            </a:xfrm>
            <a:custGeom>
              <a:avLst/>
              <a:gdLst/>
              <a:ahLst/>
              <a:cxnLst/>
              <a:rect l="l" t="t" r="r" b="b"/>
              <a:pathLst>
                <a:path w="5581979" h="3624226">
                  <a:moveTo>
                    <a:pt x="51025" y="0"/>
                  </a:moveTo>
                  <a:lnTo>
                    <a:pt x="5530955" y="0"/>
                  </a:lnTo>
                  <a:cubicBezTo>
                    <a:pt x="5544487" y="0"/>
                    <a:pt x="5557465" y="5376"/>
                    <a:pt x="5567035" y="14945"/>
                  </a:cubicBezTo>
                  <a:cubicBezTo>
                    <a:pt x="5576604" y="24514"/>
                    <a:pt x="5581979" y="37492"/>
                    <a:pt x="5581979" y="51025"/>
                  </a:cubicBezTo>
                  <a:lnTo>
                    <a:pt x="5581979" y="3573202"/>
                  </a:lnTo>
                  <a:cubicBezTo>
                    <a:pt x="5581979" y="3586734"/>
                    <a:pt x="5576604" y="3599712"/>
                    <a:pt x="5567035" y="3609282"/>
                  </a:cubicBezTo>
                  <a:cubicBezTo>
                    <a:pt x="5557465" y="3618851"/>
                    <a:pt x="5544487" y="3624226"/>
                    <a:pt x="5530955" y="3624226"/>
                  </a:cubicBezTo>
                  <a:lnTo>
                    <a:pt x="51025" y="3624226"/>
                  </a:lnTo>
                  <a:cubicBezTo>
                    <a:pt x="37492" y="3624226"/>
                    <a:pt x="24514" y="3618851"/>
                    <a:pt x="14945" y="3609282"/>
                  </a:cubicBezTo>
                  <a:cubicBezTo>
                    <a:pt x="5376" y="3599712"/>
                    <a:pt x="0" y="3586734"/>
                    <a:pt x="0" y="3573202"/>
                  </a:cubicBezTo>
                  <a:lnTo>
                    <a:pt x="0" y="51025"/>
                  </a:lnTo>
                  <a:cubicBezTo>
                    <a:pt x="0" y="37492"/>
                    <a:pt x="5376" y="24514"/>
                    <a:pt x="14945" y="14945"/>
                  </a:cubicBezTo>
                  <a:cubicBezTo>
                    <a:pt x="24514" y="5376"/>
                    <a:pt x="37492" y="0"/>
                    <a:pt x="51025" y="0"/>
                  </a:cubicBezTo>
                  <a:close/>
                </a:path>
              </a:pathLst>
            </a:custGeom>
            <a:solidFill>
              <a:srgbClr val="F2EDEC"/>
            </a:solidFill>
          </p:spPr>
        </p:sp>
        <p:sp>
          <p:nvSpPr>
            <p:cNvPr id="4" name="TextBox 4"/>
            <p:cNvSpPr txBox="1"/>
            <p:nvPr/>
          </p:nvSpPr>
          <p:spPr>
            <a:xfrm>
              <a:off x="0" y="-38100"/>
              <a:ext cx="5581979" cy="366232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3287" y="3124077"/>
            <a:ext cx="4859515" cy="6300830"/>
          </a:xfrm>
          <a:custGeom>
            <a:avLst/>
            <a:gdLst/>
            <a:ahLst/>
            <a:cxnLst/>
            <a:rect l="l" t="t" r="r" b="b"/>
            <a:pathLst>
              <a:path w="4859515" h="6300830">
                <a:moveTo>
                  <a:pt x="0" y="0"/>
                </a:moveTo>
                <a:lnTo>
                  <a:pt x="4859515" y="0"/>
                </a:lnTo>
                <a:lnTo>
                  <a:pt x="4859515" y="6300830"/>
                </a:lnTo>
                <a:lnTo>
                  <a:pt x="0" y="63008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3510486" y="377277"/>
            <a:ext cx="9254031" cy="651423"/>
            <a:chOff x="0" y="0"/>
            <a:chExt cx="2888862" cy="203357"/>
          </a:xfrm>
        </p:grpSpPr>
        <p:sp>
          <p:nvSpPr>
            <p:cNvPr id="7" name="Freeform 7"/>
            <p:cNvSpPr/>
            <p:nvPr/>
          </p:nvSpPr>
          <p:spPr>
            <a:xfrm>
              <a:off x="0" y="0"/>
              <a:ext cx="2888862" cy="203357"/>
            </a:xfrm>
            <a:custGeom>
              <a:avLst/>
              <a:gdLst/>
              <a:ahLst/>
              <a:cxnLst/>
              <a:rect l="l" t="t" r="r" b="b"/>
              <a:pathLst>
                <a:path w="2888862" h="203357">
                  <a:moveTo>
                    <a:pt x="83660" y="0"/>
                  </a:moveTo>
                  <a:lnTo>
                    <a:pt x="2805202" y="0"/>
                  </a:lnTo>
                  <a:cubicBezTo>
                    <a:pt x="2851406" y="0"/>
                    <a:pt x="2888862" y="37456"/>
                    <a:pt x="2888862" y="83660"/>
                  </a:cubicBezTo>
                  <a:lnTo>
                    <a:pt x="2888862" y="119697"/>
                  </a:lnTo>
                  <a:cubicBezTo>
                    <a:pt x="2888862" y="165901"/>
                    <a:pt x="2851406" y="203357"/>
                    <a:pt x="2805202" y="203357"/>
                  </a:cubicBezTo>
                  <a:lnTo>
                    <a:pt x="83660" y="203357"/>
                  </a:lnTo>
                  <a:cubicBezTo>
                    <a:pt x="37456" y="203357"/>
                    <a:pt x="0" y="165901"/>
                    <a:pt x="0" y="119697"/>
                  </a:cubicBezTo>
                  <a:lnTo>
                    <a:pt x="0" y="83660"/>
                  </a:lnTo>
                  <a:cubicBezTo>
                    <a:pt x="0" y="37456"/>
                    <a:pt x="37456" y="0"/>
                    <a:pt x="83660" y="0"/>
                  </a:cubicBezTo>
                  <a:close/>
                </a:path>
              </a:pathLst>
            </a:custGeom>
            <a:solidFill>
              <a:srgbClr val="E96C07"/>
            </a:solidFill>
          </p:spPr>
        </p:sp>
        <p:sp>
          <p:nvSpPr>
            <p:cNvPr id="8" name="TextBox 8"/>
            <p:cNvSpPr txBox="1"/>
            <p:nvPr/>
          </p:nvSpPr>
          <p:spPr>
            <a:xfrm>
              <a:off x="0" y="-38100"/>
              <a:ext cx="2888862" cy="241457"/>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148299" y="952500"/>
            <a:ext cx="12327203" cy="8869237"/>
          </a:xfrm>
          <a:prstGeom prst="rect">
            <a:avLst/>
          </a:prstGeom>
        </p:spPr>
        <p:txBody>
          <a:bodyPr lIns="0" tIns="0" rIns="0" bIns="0" rtlCol="0" anchor="t">
            <a:spAutoFit/>
          </a:bodyPr>
          <a:lstStyle/>
          <a:p>
            <a:pPr algn="ctr">
              <a:lnSpc>
                <a:spcPts val="5457"/>
              </a:lnSpc>
              <a:spcBef>
                <a:spcPct val="0"/>
              </a:spcBef>
            </a:pPr>
            <a:r>
              <a:rPr lang="en-US" sz="3898" dirty="0">
                <a:solidFill>
                  <a:srgbClr val="000000"/>
                </a:solidFill>
                <a:latin typeface="Canva Sans"/>
                <a:ea typeface="Canva Sans"/>
                <a:cs typeface="Canva Sans"/>
                <a:sym typeface="Canva Sans"/>
              </a:rPr>
              <a:t>Revisen el Anexo 1 del documento El Proceso de Mejora Continua. Orientaciones para las escuelas de Educación Básica, en el que se presentan ejemplos de análisis de dos diferentes ámbitos.</a:t>
            </a:r>
          </a:p>
          <a:p>
            <a:pPr algn="ctr">
              <a:lnSpc>
                <a:spcPts val="5457"/>
              </a:lnSpc>
              <a:spcBef>
                <a:spcPct val="0"/>
              </a:spcBef>
            </a:pPr>
            <a:endParaRPr lang="en-US" sz="3898" dirty="0">
              <a:solidFill>
                <a:srgbClr val="000000"/>
              </a:solidFill>
              <a:latin typeface="Canva Sans"/>
              <a:ea typeface="Canva Sans"/>
              <a:cs typeface="Canva Sans"/>
              <a:sym typeface="Canva Sans"/>
            </a:endParaRPr>
          </a:p>
          <a:p>
            <a:pPr algn="ctr">
              <a:lnSpc>
                <a:spcPts val="5457"/>
              </a:lnSpc>
              <a:spcBef>
                <a:spcPct val="0"/>
              </a:spcBef>
            </a:pPr>
            <a:r>
              <a:rPr lang="en-US" sz="3898" dirty="0">
                <a:solidFill>
                  <a:srgbClr val="000000"/>
                </a:solidFill>
                <a:latin typeface="Canva Sans"/>
                <a:ea typeface="Canva Sans"/>
                <a:cs typeface="Canva Sans"/>
                <a:sym typeface="Canva Sans"/>
              </a:rPr>
              <a:t>Es importante que estos no se usen como una guía que se debe seguir de principio a fin, cada colectivo puede construir sus propios ejercicios desde sus saberes, experiencia y conocimiento.</a:t>
            </a:r>
          </a:p>
          <a:p>
            <a:pPr algn="ctr">
              <a:lnSpc>
                <a:spcPts val="5457"/>
              </a:lnSpc>
              <a:spcBef>
                <a:spcPct val="0"/>
              </a:spcBef>
            </a:pPr>
            <a:endParaRPr lang="en-US" sz="3898" dirty="0">
              <a:solidFill>
                <a:srgbClr val="000000"/>
              </a:solidFill>
              <a:latin typeface="Canva Sans"/>
              <a:ea typeface="Canva Sans"/>
              <a:cs typeface="Canva Sans"/>
              <a:sym typeface="Canva Sans"/>
            </a:endParaRPr>
          </a:p>
          <a:p>
            <a:pPr algn="ctr">
              <a:lnSpc>
                <a:spcPts val="5457"/>
              </a:lnSpc>
              <a:spcBef>
                <a:spcPct val="0"/>
              </a:spcBef>
            </a:pPr>
            <a:r>
              <a:rPr lang="en-US" sz="3898" dirty="0">
                <a:solidFill>
                  <a:srgbClr val="000000"/>
                </a:solidFill>
                <a:latin typeface="Canva Sans"/>
                <a:ea typeface="Canva Sans"/>
                <a:cs typeface="Canva Sans"/>
                <a:sym typeface="Canva Sans"/>
              </a:rPr>
              <a:t>Organicen equipos para analizar algunos ámbitos que consideren relevantes para su escuela y presenten al colectivo su trabajo.</a:t>
            </a:r>
          </a:p>
        </p:txBody>
      </p:sp>
      <p:grpSp>
        <p:nvGrpSpPr>
          <p:cNvPr id="10" name="Group 10"/>
          <p:cNvGrpSpPr/>
          <p:nvPr/>
        </p:nvGrpSpPr>
        <p:grpSpPr>
          <a:xfrm>
            <a:off x="2224758" y="473175"/>
            <a:ext cx="1111051" cy="11110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sp>
      </p:grpSp>
      <p:sp>
        <p:nvSpPr>
          <p:cNvPr id="12" name="TextBox 12"/>
          <p:cNvSpPr txBox="1"/>
          <p:nvPr/>
        </p:nvSpPr>
        <p:spPr>
          <a:xfrm>
            <a:off x="3335808" y="971550"/>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1532520">
            <a:off x="-346136" y="1682904"/>
            <a:ext cx="2078458" cy="2614413"/>
          </a:xfrm>
          <a:custGeom>
            <a:avLst/>
            <a:gdLst/>
            <a:ahLst/>
            <a:cxnLst/>
            <a:rect l="l" t="t" r="r" b="b"/>
            <a:pathLst>
              <a:path w="2078458" h="2614413">
                <a:moveTo>
                  <a:pt x="0" y="0"/>
                </a:moveTo>
                <a:lnTo>
                  <a:pt x="2078459" y="0"/>
                </a:lnTo>
                <a:lnTo>
                  <a:pt x="2078459" y="2614413"/>
                </a:lnTo>
                <a:lnTo>
                  <a:pt x="0" y="2614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46217">
            <a:off x="16071758" y="462108"/>
            <a:ext cx="2047578" cy="2739234"/>
          </a:xfrm>
          <a:custGeom>
            <a:avLst/>
            <a:gdLst/>
            <a:ahLst/>
            <a:cxnLst/>
            <a:rect l="l" t="t" r="r" b="b"/>
            <a:pathLst>
              <a:path w="2047578" h="2739234">
                <a:moveTo>
                  <a:pt x="0" y="0"/>
                </a:moveTo>
                <a:lnTo>
                  <a:pt x="2047577" y="0"/>
                </a:lnTo>
                <a:lnTo>
                  <a:pt x="2047577" y="2739234"/>
                </a:lnTo>
                <a:lnTo>
                  <a:pt x="0" y="27392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309164">
            <a:off x="15654452" y="5958314"/>
            <a:ext cx="2882189" cy="2075176"/>
          </a:xfrm>
          <a:custGeom>
            <a:avLst/>
            <a:gdLst/>
            <a:ahLst/>
            <a:cxnLst/>
            <a:rect l="l" t="t" r="r" b="b"/>
            <a:pathLst>
              <a:path w="2882189" h="2075176">
                <a:moveTo>
                  <a:pt x="0" y="0"/>
                </a:moveTo>
                <a:lnTo>
                  <a:pt x="2882189" y="0"/>
                </a:lnTo>
                <a:lnTo>
                  <a:pt x="2882189" y="2075176"/>
                </a:lnTo>
                <a:lnTo>
                  <a:pt x="0" y="20751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59247">
            <a:off x="-892149" y="7488630"/>
            <a:ext cx="2599561" cy="3774318"/>
          </a:xfrm>
          <a:custGeom>
            <a:avLst/>
            <a:gdLst/>
            <a:ahLst/>
            <a:cxnLst/>
            <a:rect l="l" t="t" r="r" b="b"/>
            <a:pathLst>
              <a:path w="2599561" h="3774318">
                <a:moveTo>
                  <a:pt x="0" y="0"/>
                </a:moveTo>
                <a:lnTo>
                  <a:pt x="2599561" y="0"/>
                </a:lnTo>
                <a:lnTo>
                  <a:pt x="2599561" y="3774318"/>
                </a:lnTo>
                <a:lnTo>
                  <a:pt x="0" y="377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1897173" y="341115"/>
            <a:ext cx="10342487" cy="2042911"/>
            <a:chOff x="0" y="0"/>
            <a:chExt cx="2409577" cy="475954"/>
          </a:xfrm>
        </p:grpSpPr>
        <p:sp>
          <p:nvSpPr>
            <p:cNvPr id="7" name="Freeform 7"/>
            <p:cNvSpPr/>
            <p:nvPr/>
          </p:nvSpPr>
          <p:spPr>
            <a:xfrm>
              <a:off x="0" y="0"/>
              <a:ext cx="2409577" cy="475954"/>
            </a:xfrm>
            <a:custGeom>
              <a:avLst/>
              <a:gdLst/>
              <a:ahLst/>
              <a:cxnLst/>
              <a:rect l="l" t="t" r="r" b="b"/>
              <a:pathLst>
                <a:path w="2409577" h="475954">
                  <a:moveTo>
                    <a:pt x="38176" y="0"/>
                  </a:moveTo>
                  <a:lnTo>
                    <a:pt x="2371401" y="0"/>
                  </a:lnTo>
                  <a:cubicBezTo>
                    <a:pt x="2381526" y="0"/>
                    <a:pt x="2391236" y="4022"/>
                    <a:pt x="2398396" y="11182"/>
                  </a:cubicBezTo>
                  <a:cubicBezTo>
                    <a:pt x="2405555" y="18341"/>
                    <a:pt x="2409577" y="28051"/>
                    <a:pt x="2409577" y="38176"/>
                  </a:cubicBezTo>
                  <a:lnTo>
                    <a:pt x="2409577" y="437778"/>
                  </a:lnTo>
                  <a:cubicBezTo>
                    <a:pt x="2409577" y="447903"/>
                    <a:pt x="2405555" y="457613"/>
                    <a:pt x="2398396" y="464773"/>
                  </a:cubicBezTo>
                  <a:cubicBezTo>
                    <a:pt x="2391236" y="471932"/>
                    <a:pt x="2381526" y="475954"/>
                    <a:pt x="2371401" y="475954"/>
                  </a:cubicBezTo>
                  <a:lnTo>
                    <a:pt x="38176" y="475954"/>
                  </a:lnTo>
                  <a:cubicBezTo>
                    <a:pt x="28051" y="475954"/>
                    <a:pt x="18341" y="471932"/>
                    <a:pt x="11182" y="464773"/>
                  </a:cubicBezTo>
                  <a:cubicBezTo>
                    <a:pt x="4022" y="457613"/>
                    <a:pt x="0" y="447903"/>
                    <a:pt x="0" y="437778"/>
                  </a:cubicBezTo>
                  <a:lnTo>
                    <a:pt x="0" y="38176"/>
                  </a:lnTo>
                  <a:cubicBezTo>
                    <a:pt x="0" y="28051"/>
                    <a:pt x="4022" y="18341"/>
                    <a:pt x="11182" y="11182"/>
                  </a:cubicBezTo>
                  <a:cubicBezTo>
                    <a:pt x="18341" y="4022"/>
                    <a:pt x="28051" y="0"/>
                    <a:pt x="38176" y="0"/>
                  </a:cubicBezTo>
                  <a:close/>
                </a:path>
              </a:pathLst>
            </a:custGeom>
            <a:solidFill>
              <a:srgbClr val="D3FBF2"/>
            </a:solidFill>
            <a:ln w="38100" cap="rnd">
              <a:solidFill>
                <a:srgbClr val="000000"/>
              </a:solidFill>
              <a:prstDash val="solid"/>
              <a:round/>
            </a:ln>
          </p:spPr>
        </p:sp>
        <p:sp>
          <p:nvSpPr>
            <p:cNvPr id="8" name="TextBox 8"/>
            <p:cNvSpPr txBox="1"/>
            <p:nvPr/>
          </p:nvSpPr>
          <p:spPr>
            <a:xfrm>
              <a:off x="0" y="-38100"/>
              <a:ext cx="2409577" cy="514054"/>
            </a:xfrm>
            <a:prstGeom prst="rect">
              <a:avLst/>
            </a:prstGeom>
          </p:spPr>
          <p:txBody>
            <a:bodyPr lIns="67944" tIns="67944" rIns="67944" bIns="67944" rtlCol="0" anchor="ctr"/>
            <a:lstStyle/>
            <a:p>
              <a:pPr algn="ctr">
                <a:lnSpc>
                  <a:spcPts val="2660"/>
                </a:lnSpc>
              </a:pPr>
              <a:endParaRPr/>
            </a:p>
          </p:txBody>
        </p:sp>
      </p:grpSp>
      <p:sp>
        <p:nvSpPr>
          <p:cNvPr id="9" name="TextBox 9"/>
          <p:cNvSpPr txBox="1"/>
          <p:nvPr/>
        </p:nvSpPr>
        <p:spPr>
          <a:xfrm>
            <a:off x="2194390" y="582553"/>
            <a:ext cx="9416269" cy="1550510"/>
          </a:xfrm>
          <a:prstGeom prst="rect">
            <a:avLst/>
          </a:prstGeom>
        </p:spPr>
        <p:txBody>
          <a:bodyPr lIns="0" tIns="0" rIns="0" bIns="0" rtlCol="0" anchor="t">
            <a:spAutoFit/>
          </a:bodyPr>
          <a:lstStyle/>
          <a:p>
            <a:pPr algn="ctr">
              <a:lnSpc>
                <a:spcPts val="4044"/>
              </a:lnSpc>
            </a:pPr>
            <a:r>
              <a:rPr lang="en-US" sz="3517">
                <a:solidFill>
                  <a:srgbClr val="000000"/>
                </a:solidFill>
                <a:latin typeface="Arimo"/>
                <a:ea typeface="Arimo"/>
                <a:cs typeface="Arimo"/>
                <a:sym typeface="Arimo"/>
              </a:rPr>
              <a:t>Esta sesión no es suficiente para elaborar el diagnóstico socioeducativo de la escuela, por lo que se les sugiere tomar acuerdos sobre:</a:t>
            </a:r>
          </a:p>
        </p:txBody>
      </p:sp>
      <p:sp>
        <p:nvSpPr>
          <p:cNvPr id="10" name="TextBox 10"/>
          <p:cNvSpPr txBox="1"/>
          <p:nvPr/>
        </p:nvSpPr>
        <p:spPr>
          <a:xfrm>
            <a:off x="1437969" y="2691256"/>
            <a:ext cx="15139101" cy="6894138"/>
          </a:xfrm>
          <a:prstGeom prst="rect">
            <a:avLst/>
          </a:prstGeom>
        </p:spPr>
        <p:txBody>
          <a:bodyPr lIns="0" tIns="0" rIns="0" bIns="0" rtlCol="0" anchor="t">
            <a:spAutoFit/>
          </a:bodyPr>
          <a:lstStyle/>
          <a:p>
            <a:pPr marL="698673" lvl="1" indent="-349337" algn="l">
              <a:lnSpc>
                <a:spcPts val="4530"/>
              </a:lnSpc>
              <a:buFont typeface="Arial"/>
              <a:buChar char="•"/>
            </a:pPr>
            <a:r>
              <a:rPr lang="en-US" sz="3236" dirty="0">
                <a:solidFill>
                  <a:srgbClr val="000000"/>
                </a:solidFill>
                <a:latin typeface="Arimo"/>
                <a:ea typeface="Arimo"/>
                <a:cs typeface="Arimo"/>
                <a:sym typeface="Arimo"/>
              </a:rPr>
              <a:t>La información que ya tienen y que van a recuperar del diagnóstico del año pasado.</a:t>
            </a:r>
          </a:p>
          <a:p>
            <a:pPr marL="698673" lvl="1" indent="-349337" algn="l">
              <a:lnSpc>
                <a:spcPts val="4530"/>
              </a:lnSpc>
              <a:buFont typeface="Arial"/>
              <a:buChar char="•"/>
            </a:pPr>
            <a:r>
              <a:rPr lang="en-US" sz="3236" dirty="0">
                <a:solidFill>
                  <a:srgbClr val="000000"/>
                </a:solidFill>
                <a:latin typeface="Arimo"/>
                <a:ea typeface="Arimo"/>
                <a:cs typeface="Arimo"/>
                <a:sym typeface="Arimo"/>
              </a:rPr>
              <a:t>Los ámbitos que considerarán en su análisis.</a:t>
            </a:r>
          </a:p>
          <a:p>
            <a:pPr marL="698673" lvl="1" indent="-349337" algn="l">
              <a:lnSpc>
                <a:spcPts val="4530"/>
              </a:lnSpc>
              <a:buFont typeface="Arial"/>
              <a:buChar char="•"/>
            </a:pPr>
            <a:r>
              <a:rPr lang="en-US" sz="3236" dirty="0">
                <a:solidFill>
                  <a:srgbClr val="000000"/>
                </a:solidFill>
                <a:latin typeface="Arimo"/>
                <a:ea typeface="Arimo"/>
                <a:cs typeface="Arimo"/>
                <a:sym typeface="Arimo"/>
              </a:rPr>
              <a:t>La información que necesitan indagar y las fuentes posibles para contar con ella.</a:t>
            </a:r>
          </a:p>
          <a:p>
            <a:pPr marL="698673" lvl="1" indent="-349337" algn="l">
              <a:lnSpc>
                <a:spcPts val="4530"/>
              </a:lnSpc>
              <a:buFont typeface="Arial"/>
              <a:buChar char="•"/>
            </a:pPr>
            <a:r>
              <a:rPr lang="en-US" sz="3236" dirty="0">
                <a:solidFill>
                  <a:srgbClr val="000000"/>
                </a:solidFill>
                <a:latin typeface="Arimo"/>
                <a:ea typeface="Arimo"/>
                <a:cs typeface="Arimo"/>
                <a:sym typeface="Arimo"/>
              </a:rPr>
              <a:t>Los momentos y formas en que es posible dialogar con el colectivo para tener ideas compartidas respecto de la problematización.</a:t>
            </a:r>
          </a:p>
          <a:p>
            <a:pPr marL="698673" lvl="1" indent="-349337" algn="l">
              <a:lnSpc>
                <a:spcPts val="4530"/>
              </a:lnSpc>
              <a:buFont typeface="Arial"/>
              <a:buChar char="•"/>
            </a:pPr>
            <a:r>
              <a:rPr lang="en-US" sz="3236" dirty="0">
                <a:solidFill>
                  <a:srgbClr val="000000"/>
                </a:solidFill>
                <a:latin typeface="Arimo"/>
                <a:ea typeface="Arimo"/>
                <a:cs typeface="Arimo"/>
                <a:sym typeface="Arimo"/>
              </a:rPr>
              <a:t>El tiempo que les llevará realizarlo.</a:t>
            </a:r>
          </a:p>
          <a:p>
            <a:pPr marL="698673" lvl="1" indent="-349337" algn="l">
              <a:lnSpc>
                <a:spcPts val="4530"/>
              </a:lnSpc>
              <a:buFont typeface="Arial"/>
              <a:buChar char="•"/>
            </a:pPr>
            <a:r>
              <a:rPr lang="en-US" sz="3236" dirty="0">
                <a:solidFill>
                  <a:srgbClr val="000000"/>
                </a:solidFill>
                <a:latin typeface="Arimo"/>
                <a:ea typeface="Arimo"/>
                <a:cs typeface="Arimo"/>
                <a:sym typeface="Arimo"/>
              </a:rPr>
              <a:t>El Comité de Planeación y Evaluación tendrá la tarea de registrar los acuerdos.</a:t>
            </a:r>
          </a:p>
          <a:p>
            <a:pPr marL="698673" lvl="1" indent="-349337" algn="l">
              <a:lnSpc>
                <a:spcPts val="4530"/>
              </a:lnSpc>
              <a:buFont typeface="Arial"/>
              <a:buChar char="•"/>
            </a:pPr>
            <a:r>
              <a:rPr lang="en-US" sz="3236" dirty="0">
                <a:solidFill>
                  <a:srgbClr val="000000"/>
                </a:solidFill>
                <a:latin typeface="Arimo"/>
                <a:ea typeface="Arimo"/>
                <a:cs typeface="Arimo"/>
                <a:sym typeface="Arimo"/>
              </a:rPr>
              <a:t>*Destinen un momento para conformar o ratificar a las y los integrantes del Comité de Planeación y Evaluación de su escuela.</a:t>
            </a:r>
          </a:p>
        </p:txBody>
      </p:sp>
      <p:grpSp>
        <p:nvGrpSpPr>
          <p:cNvPr id="11" name="Group 11"/>
          <p:cNvGrpSpPr/>
          <p:nvPr/>
        </p:nvGrpSpPr>
        <p:grpSpPr>
          <a:xfrm>
            <a:off x="14260988" y="1022013"/>
            <a:ext cx="1111051" cy="111105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3" name="TextBox 13"/>
          <p:cNvSpPr txBox="1"/>
          <p:nvPr/>
        </p:nvSpPr>
        <p:spPr>
          <a:xfrm>
            <a:off x="13996902" y="2075913"/>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678438" y="1028700"/>
            <a:ext cx="14362282" cy="8848222"/>
            <a:chOff x="0" y="0"/>
            <a:chExt cx="4483522" cy="2762179"/>
          </a:xfrm>
        </p:grpSpPr>
        <p:sp>
          <p:nvSpPr>
            <p:cNvPr id="3" name="Freeform 3"/>
            <p:cNvSpPr/>
            <p:nvPr/>
          </p:nvSpPr>
          <p:spPr>
            <a:xfrm>
              <a:off x="0" y="0"/>
              <a:ext cx="4483522" cy="2762179"/>
            </a:xfrm>
            <a:custGeom>
              <a:avLst/>
              <a:gdLst/>
              <a:ahLst/>
              <a:cxnLst/>
              <a:rect l="l" t="t" r="r" b="b"/>
              <a:pathLst>
                <a:path w="4483522" h="2762179">
                  <a:moveTo>
                    <a:pt x="53905" y="0"/>
                  </a:moveTo>
                  <a:lnTo>
                    <a:pt x="4429618" y="0"/>
                  </a:lnTo>
                  <a:cubicBezTo>
                    <a:pt x="4443914" y="0"/>
                    <a:pt x="4457625" y="5679"/>
                    <a:pt x="4467734" y="15788"/>
                  </a:cubicBezTo>
                  <a:cubicBezTo>
                    <a:pt x="4477843" y="25897"/>
                    <a:pt x="4483522" y="39608"/>
                    <a:pt x="4483522" y="53905"/>
                  </a:cubicBezTo>
                  <a:lnTo>
                    <a:pt x="4483522" y="2708275"/>
                  </a:lnTo>
                  <a:cubicBezTo>
                    <a:pt x="4483522" y="2722571"/>
                    <a:pt x="4477843" y="2736282"/>
                    <a:pt x="4467734" y="2746391"/>
                  </a:cubicBezTo>
                  <a:cubicBezTo>
                    <a:pt x="4457625" y="2756500"/>
                    <a:pt x="4443914" y="2762179"/>
                    <a:pt x="4429618" y="2762179"/>
                  </a:cubicBezTo>
                  <a:lnTo>
                    <a:pt x="53905" y="2762179"/>
                  </a:lnTo>
                  <a:cubicBezTo>
                    <a:pt x="39608" y="2762179"/>
                    <a:pt x="25897" y="2756500"/>
                    <a:pt x="15788" y="2746391"/>
                  </a:cubicBezTo>
                  <a:cubicBezTo>
                    <a:pt x="5679" y="2736282"/>
                    <a:pt x="0" y="2722571"/>
                    <a:pt x="0" y="2708275"/>
                  </a:cubicBezTo>
                  <a:lnTo>
                    <a:pt x="0" y="53905"/>
                  </a:lnTo>
                  <a:cubicBezTo>
                    <a:pt x="0" y="39608"/>
                    <a:pt x="5679" y="25897"/>
                    <a:pt x="15788" y="15788"/>
                  </a:cubicBezTo>
                  <a:cubicBezTo>
                    <a:pt x="25897" y="5679"/>
                    <a:pt x="39608" y="0"/>
                    <a:pt x="53905" y="0"/>
                  </a:cubicBezTo>
                  <a:close/>
                </a:path>
              </a:pathLst>
            </a:custGeom>
            <a:solidFill>
              <a:srgbClr val="FFF4CF"/>
            </a:solidFill>
            <a:ln w="38100" cap="rnd">
              <a:solidFill>
                <a:srgbClr val="FCB766"/>
              </a:solidFill>
              <a:prstDash val="solid"/>
              <a:round/>
            </a:ln>
          </p:spPr>
        </p:sp>
        <p:sp>
          <p:nvSpPr>
            <p:cNvPr id="4" name="TextBox 4"/>
            <p:cNvSpPr txBox="1"/>
            <p:nvPr/>
          </p:nvSpPr>
          <p:spPr>
            <a:xfrm>
              <a:off x="0" y="-38100"/>
              <a:ext cx="4483522" cy="280027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811482" y="5647321"/>
            <a:ext cx="4725760" cy="5944352"/>
          </a:xfrm>
          <a:custGeom>
            <a:avLst/>
            <a:gdLst/>
            <a:ahLst/>
            <a:cxnLst/>
            <a:rect l="l" t="t" r="r" b="b"/>
            <a:pathLst>
              <a:path w="4725760" h="5944352">
                <a:moveTo>
                  <a:pt x="0" y="0"/>
                </a:moveTo>
                <a:lnTo>
                  <a:pt x="4725760" y="0"/>
                </a:lnTo>
                <a:lnTo>
                  <a:pt x="4725760" y="5944352"/>
                </a:lnTo>
                <a:lnTo>
                  <a:pt x="0" y="5944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225077">
            <a:off x="16118681" y="1262250"/>
            <a:ext cx="1711662" cy="4149483"/>
          </a:xfrm>
          <a:custGeom>
            <a:avLst/>
            <a:gdLst/>
            <a:ahLst/>
            <a:cxnLst/>
            <a:rect l="l" t="t" r="r" b="b"/>
            <a:pathLst>
              <a:path w="1711662" h="4149483">
                <a:moveTo>
                  <a:pt x="0" y="0"/>
                </a:moveTo>
                <a:lnTo>
                  <a:pt x="1711662" y="0"/>
                </a:lnTo>
                <a:lnTo>
                  <a:pt x="1711662" y="4149483"/>
                </a:lnTo>
                <a:lnTo>
                  <a:pt x="0" y="41494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2843205">
            <a:off x="10507888" y="-404220"/>
            <a:ext cx="2217478" cy="3924740"/>
          </a:xfrm>
          <a:custGeom>
            <a:avLst/>
            <a:gdLst/>
            <a:ahLst/>
            <a:cxnLst/>
            <a:rect l="l" t="t" r="r" b="b"/>
            <a:pathLst>
              <a:path w="2217478" h="3924740">
                <a:moveTo>
                  <a:pt x="0" y="0"/>
                </a:moveTo>
                <a:lnTo>
                  <a:pt x="2217478" y="0"/>
                </a:lnTo>
                <a:lnTo>
                  <a:pt x="2217478" y="3924739"/>
                </a:lnTo>
                <a:lnTo>
                  <a:pt x="0" y="39247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028700" y="1872104"/>
            <a:ext cx="11274289" cy="7386196"/>
          </a:xfrm>
          <a:prstGeom prst="rect">
            <a:avLst/>
          </a:prstGeom>
        </p:spPr>
        <p:txBody>
          <a:bodyPr lIns="0" tIns="0" rIns="0" bIns="0" rtlCol="0" anchor="t">
            <a:spAutoFit/>
          </a:bodyPr>
          <a:lstStyle/>
          <a:p>
            <a:pPr algn="ctr">
              <a:lnSpc>
                <a:spcPts val="6475"/>
              </a:lnSpc>
              <a:spcBef>
                <a:spcPct val="0"/>
              </a:spcBef>
            </a:pPr>
            <a:r>
              <a:rPr lang="en-US" sz="4625" dirty="0">
                <a:solidFill>
                  <a:srgbClr val="000000"/>
                </a:solidFill>
                <a:latin typeface="Arimo"/>
                <a:ea typeface="Arimo"/>
                <a:cs typeface="Arimo"/>
                <a:sym typeface="Arimo"/>
              </a:rPr>
              <a:t>En la Primera Sesión Ordinaria del CTE del presente ciclo escolar, se aproximarán a la siguiente fase del Proceso que es la planeación. Para ello, se sugiere que revisen en otro momento el apartado “Fases del Proceso de Mejora Continua”, del documento El Proceso de Mejora Continua. Orientaciones para las escuelas de Educación Básica.</a:t>
            </a:r>
          </a:p>
        </p:txBody>
      </p:sp>
      <p:grpSp>
        <p:nvGrpSpPr>
          <p:cNvPr id="9" name="Group 9"/>
          <p:cNvGrpSpPr/>
          <p:nvPr/>
        </p:nvGrpSpPr>
        <p:grpSpPr>
          <a:xfrm>
            <a:off x="14485195" y="4032449"/>
            <a:ext cx="1111051" cy="11110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11" name="TextBox 11"/>
          <p:cNvSpPr txBox="1"/>
          <p:nvPr/>
        </p:nvSpPr>
        <p:spPr>
          <a:xfrm rot="739936">
            <a:off x="15359050" y="558031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E4E3"/>
        </a:solidFill>
        <a:effectLst/>
      </p:bgPr>
    </p:bg>
    <p:spTree>
      <p:nvGrpSpPr>
        <p:cNvPr id="1" name=""/>
        <p:cNvGrpSpPr/>
        <p:nvPr/>
      </p:nvGrpSpPr>
      <p:grpSpPr>
        <a:xfrm>
          <a:off x="0" y="0"/>
          <a:ext cx="0" cy="0"/>
          <a:chOff x="0" y="0"/>
          <a:chExt cx="0" cy="0"/>
        </a:xfrm>
      </p:grpSpPr>
      <p:grpSp>
        <p:nvGrpSpPr>
          <p:cNvPr id="2" name="Group 2"/>
          <p:cNvGrpSpPr/>
          <p:nvPr/>
        </p:nvGrpSpPr>
        <p:grpSpPr>
          <a:xfrm>
            <a:off x="-848754" y="457133"/>
            <a:ext cx="17656827" cy="2158107"/>
            <a:chOff x="0" y="0"/>
            <a:chExt cx="5511991" cy="673704"/>
          </a:xfrm>
        </p:grpSpPr>
        <p:sp>
          <p:nvSpPr>
            <p:cNvPr id="3" name="Freeform 3"/>
            <p:cNvSpPr/>
            <p:nvPr/>
          </p:nvSpPr>
          <p:spPr>
            <a:xfrm>
              <a:off x="0" y="0"/>
              <a:ext cx="5511991" cy="673704"/>
            </a:xfrm>
            <a:custGeom>
              <a:avLst/>
              <a:gdLst/>
              <a:ahLst/>
              <a:cxnLst/>
              <a:rect l="l" t="t" r="r" b="b"/>
              <a:pathLst>
                <a:path w="5511991" h="673704">
                  <a:moveTo>
                    <a:pt x="43847" y="0"/>
                  </a:moveTo>
                  <a:lnTo>
                    <a:pt x="5468145" y="0"/>
                  </a:lnTo>
                  <a:cubicBezTo>
                    <a:pt x="5492360" y="0"/>
                    <a:pt x="5511991" y="19631"/>
                    <a:pt x="5511991" y="43847"/>
                  </a:cubicBezTo>
                  <a:lnTo>
                    <a:pt x="5511991" y="629857"/>
                  </a:lnTo>
                  <a:cubicBezTo>
                    <a:pt x="5511991" y="654073"/>
                    <a:pt x="5492360" y="673704"/>
                    <a:pt x="5468145" y="673704"/>
                  </a:cubicBezTo>
                  <a:lnTo>
                    <a:pt x="43847" y="673704"/>
                  </a:lnTo>
                  <a:cubicBezTo>
                    <a:pt x="19631" y="673704"/>
                    <a:pt x="0" y="654073"/>
                    <a:pt x="0" y="629857"/>
                  </a:cubicBezTo>
                  <a:lnTo>
                    <a:pt x="0" y="43847"/>
                  </a:lnTo>
                  <a:cubicBezTo>
                    <a:pt x="0" y="19631"/>
                    <a:pt x="19631" y="0"/>
                    <a:pt x="43847" y="0"/>
                  </a:cubicBezTo>
                  <a:close/>
                </a:path>
              </a:pathLst>
            </a:custGeom>
            <a:solidFill>
              <a:srgbClr val="F2EDEC"/>
            </a:solidFill>
          </p:spPr>
        </p:sp>
        <p:sp>
          <p:nvSpPr>
            <p:cNvPr id="4" name="TextBox 4"/>
            <p:cNvSpPr txBox="1"/>
            <p:nvPr/>
          </p:nvSpPr>
          <p:spPr>
            <a:xfrm>
              <a:off x="0" y="-38100"/>
              <a:ext cx="5511991" cy="71180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68578" y="2866271"/>
            <a:ext cx="6120410" cy="9117929"/>
          </a:xfrm>
          <a:custGeom>
            <a:avLst/>
            <a:gdLst/>
            <a:ahLst/>
            <a:cxnLst/>
            <a:rect l="l" t="t" r="r" b="b"/>
            <a:pathLst>
              <a:path w="6120410" h="9117929">
                <a:moveTo>
                  <a:pt x="0" y="0"/>
                </a:moveTo>
                <a:lnTo>
                  <a:pt x="6120409" y="0"/>
                </a:lnTo>
                <a:lnTo>
                  <a:pt x="6120409" y="9117928"/>
                </a:lnTo>
                <a:lnTo>
                  <a:pt x="0" y="91179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67359" y="828962"/>
            <a:ext cx="16226525" cy="1812061"/>
          </a:xfrm>
          <a:prstGeom prst="rect">
            <a:avLst/>
          </a:prstGeom>
        </p:spPr>
        <p:txBody>
          <a:bodyPr lIns="0" tIns="0" rIns="0" bIns="0" rtlCol="0" anchor="t">
            <a:spAutoFit/>
          </a:bodyPr>
          <a:lstStyle/>
          <a:p>
            <a:pPr algn="l">
              <a:lnSpc>
                <a:spcPts val="6949"/>
              </a:lnSpc>
            </a:pPr>
            <a:r>
              <a:rPr lang="en-US" sz="7238" dirty="0">
                <a:solidFill>
                  <a:srgbClr val="E96C07"/>
                </a:solidFill>
                <a:latin typeface="Pagkaki"/>
                <a:ea typeface="Pagkaki"/>
                <a:cs typeface="Pagkaki"/>
                <a:sym typeface="Pagkaki"/>
              </a:rPr>
              <a:t>AGENDA DE TRABAJO DE LA FASE INTENSIVA DEL CONSEJO TÉCNICO ESCOLAR</a:t>
            </a:r>
          </a:p>
        </p:txBody>
      </p:sp>
      <p:sp>
        <p:nvSpPr>
          <p:cNvPr id="7" name="TextBox 7"/>
          <p:cNvSpPr txBox="1"/>
          <p:nvPr/>
        </p:nvSpPr>
        <p:spPr>
          <a:xfrm>
            <a:off x="7998709" y="3920864"/>
            <a:ext cx="6660668" cy="952160"/>
          </a:xfrm>
          <a:prstGeom prst="rect">
            <a:avLst/>
          </a:prstGeom>
        </p:spPr>
        <p:txBody>
          <a:bodyPr lIns="0" tIns="0" rIns="0" bIns="0" rtlCol="0" anchor="t">
            <a:spAutoFit/>
          </a:bodyPr>
          <a:lstStyle/>
          <a:p>
            <a:pPr algn="l">
              <a:lnSpc>
                <a:spcPts val="3722"/>
              </a:lnSpc>
            </a:pPr>
            <a:r>
              <a:rPr lang="en-US" sz="3446" dirty="0">
                <a:solidFill>
                  <a:srgbClr val="000000"/>
                </a:solidFill>
                <a:latin typeface="DM Sans Bold"/>
                <a:ea typeface="DM Sans Bold"/>
                <a:cs typeface="DM Sans Bold"/>
                <a:sym typeface="DM Sans Bold"/>
              </a:rPr>
              <a:t>LA INCLUSIÓN Y EL PROCESO DE MEJORA CONTINUA.</a:t>
            </a:r>
          </a:p>
        </p:txBody>
      </p:sp>
      <p:sp>
        <p:nvSpPr>
          <p:cNvPr id="8" name="TextBox 8"/>
          <p:cNvSpPr txBox="1"/>
          <p:nvPr/>
        </p:nvSpPr>
        <p:spPr>
          <a:xfrm>
            <a:off x="7625670" y="3194679"/>
            <a:ext cx="3778948" cy="678560"/>
          </a:xfrm>
          <a:prstGeom prst="rect">
            <a:avLst/>
          </a:prstGeom>
        </p:spPr>
        <p:txBody>
          <a:bodyPr lIns="0" tIns="0" rIns="0" bIns="0" rtlCol="0" anchor="t">
            <a:spAutoFit/>
          </a:bodyPr>
          <a:lstStyle/>
          <a:p>
            <a:pPr algn="ctr">
              <a:lnSpc>
                <a:spcPts val="4716"/>
              </a:lnSpc>
            </a:pPr>
            <a:r>
              <a:rPr lang="en-US" sz="5895" dirty="0">
                <a:solidFill>
                  <a:srgbClr val="F2BD01"/>
                </a:solidFill>
                <a:latin typeface="DM Sans Bold"/>
                <a:ea typeface="DM Sans Bold"/>
                <a:cs typeface="DM Sans Bold"/>
                <a:sym typeface="DM Sans Bold"/>
              </a:rPr>
              <a:t>SESIÓN 1</a:t>
            </a:r>
          </a:p>
        </p:txBody>
      </p:sp>
      <p:sp>
        <p:nvSpPr>
          <p:cNvPr id="9" name="TextBox 9"/>
          <p:cNvSpPr txBox="1"/>
          <p:nvPr/>
        </p:nvSpPr>
        <p:spPr>
          <a:xfrm>
            <a:off x="7998709" y="6174232"/>
            <a:ext cx="6063994" cy="947928"/>
          </a:xfrm>
          <a:prstGeom prst="rect">
            <a:avLst/>
          </a:prstGeom>
        </p:spPr>
        <p:txBody>
          <a:bodyPr lIns="0" tIns="0" rIns="0" bIns="0" rtlCol="0" anchor="t">
            <a:spAutoFit/>
          </a:bodyPr>
          <a:lstStyle/>
          <a:p>
            <a:pPr algn="l">
              <a:lnSpc>
                <a:spcPts val="3726"/>
              </a:lnSpc>
            </a:pPr>
            <a:r>
              <a:rPr lang="en-US" sz="3450" dirty="0">
                <a:solidFill>
                  <a:srgbClr val="000000"/>
                </a:solidFill>
                <a:latin typeface="DM Sans Bold"/>
                <a:ea typeface="DM Sans Bold"/>
                <a:cs typeface="DM Sans Bold"/>
                <a:sym typeface="DM Sans Bold"/>
              </a:rPr>
              <a:t>EL PROGRAMA ANALÍTICO DE LA ESCUELA.</a:t>
            </a:r>
          </a:p>
        </p:txBody>
      </p:sp>
      <p:sp>
        <p:nvSpPr>
          <p:cNvPr id="10" name="TextBox 10"/>
          <p:cNvSpPr txBox="1"/>
          <p:nvPr/>
        </p:nvSpPr>
        <p:spPr>
          <a:xfrm>
            <a:off x="7979659" y="8613528"/>
            <a:ext cx="6083044" cy="947928"/>
          </a:xfrm>
          <a:prstGeom prst="rect">
            <a:avLst/>
          </a:prstGeom>
        </p:spPr>
        <p:txBody>
          <a:bodyPr lIns="0" tIns="0" rIns="0" bIns="0" rtlCol="0" anchor="t">
            <a:spAutoFit/>
          </a:bodyPr>
          <a:lstStyle/>
          <a:p>
            <a:pPr algn="l">
              <a:lnSpc>
                <a:spcPts val="3726"/>
              </a:lnSpc>
            </a:pPr>
            <a:r>
              <a:rPr lang="en-US" sz="3450" dirty="0">
                <a:solidFill>
                  <a:srgbClr val="000000"/>
                </a:solidFill>
                <a:latin typeface="DM Sans Bold"/>
                <a:ea typeface="DM Sans Bold"/>
                <a:cs typeface="DM Sans Bold"/>
                <a:sym typeface="DM Sans Bold"/>
              </a:rPr>
              <a:t>PREPARACIÓN DEL INICIO DEL CICLO ESCOLAR.</a:t>
            </a:r>
          </a:p>
        </p:txBody>
      </p:sp>
      <p:sp>
        <p:nvSpPr>
          <p:cNvPr id="11" name="TextBox 11"/>
          <p:cNvSpPr txBox="1"/>
          <p:nvPr/>
        </p:nvSpPr>
        <p:spPr>
          <a:xfrm>
            <a:off x="7625670" y="7887343"/>
            <a:ext cx="3778948" cy="678560"/>
          </a:xfrm>
          <a:prstGeom prst="rect">
            <a:avLst/>
          </a:prstGeom>
        </p:spPr>
        <p:txBody>
          <a:bodyPr lIns="0" tIns="0" rIns="0" bIns="0" rtlCol="0" anchor="t">
            <a:spAutoFit/>
          </a:bodyPr>
          <a:lstStyle/>
          <a:p>
            <a:pPr algn="ctr">
              <a:lnSpc>
                <a:spcPts val="4716"/>
              </a:lnSpc>
            </a:pPr>
            <a:r>
              <a:rPr lang="en-US" sz="5895" dirty="0">
                <a:solidFill>
                  <a:srgbClr val="F2BD01"/>
                </a:solidFill>
                <a:latin typeface="DM Sans Bold"/>
                <a:ea typeface="DM Sans Bold"/>
                <a:cs typeface="DM Sans Bold"/>
                <a:sym typeface="DM Sans Bold"/>
              </a:rPr>
              <a:t>SESIÓN 3</a:t>
            </a:r>
          </a:p>
        </p:txBody>
      </p:sp>
      <p:sp>
        <p:nvSpPr>
          <p:cNvPr id="12" name="TextBox 12"/>
          <p:cNvSpPr txBox="1"/>
          <p:nvPr/>
        </p:nvSpPr>
        <p:spPr>
          <a:xfrm>
            <a:off x="7625670" y="5362575"/>
            <a:ext cx="3778948" cy="678560"/>
          </a:xfrm>
          <a:prstGeom prst="rect">
            <a:avLst/>
          </a:prstGeom>
        </p:spPr>
        <p:txBody>
          <a:bodyPr lIns="0" tIns="0" rIns="0" bIns="0" rtlCol="0" anchor="t">
            <a:spAutoFit/>
          </a:bodyPr>
          <a:lstStyle/>
          <a:p>
            <a:pPr algn="ctr">
              <a:lnSpc>
                <a:spcPts val="4716"/>
              </a:lnSpc>
            </a:pPr>
            <a:r>
              <a:rPr lang="en-US" sz="5895" dirty="0">
                <a:solidFill>
                  <a:srgbClr val="F2BD01"/>
                </a:solidFill>
                <a:latin typeface="DM Sans Bold"/>
                <a:ea typeface="DM Sans Bold"/>
                <a:cs typeface="DM Sans Bold"/>
                <a:sym typeface="DM Sans Bold"/>
              </a:rPr>
              <a:t>SESIÓN 2</a:t>
            </a:r>
          </a:p>
        </p:txBody>
      </p:sp>
      <p:grpSp>
        <p:nvGrpSpPr>
          <p:cNvPr id="13" name="Group 13"/>
          <p:cNvGrpSpPr/>
          <p:nvPr/>
        </p:nvGrpSpPr>
        <p:grpSpPr>
          <a:xfrm>
            <a:off x="15938359" y="1755220"/>
            <a:ext cx="1111051" cy="11110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sp>
      </p:grpSp>
      <p:sp>
        <p:nvSpPr>
          <p:cNvPr id="15" name="TextBox 15"/>
          <p:cNvSpPr txBox="1"/>
          <p:nvPr/>
        </p:nvSpPr>
        <p:spPr>
          <a:xfrm>
            <a:off x="14062703" y="2540516"/>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730962" y="640901"/>
            <a:ext cx="16314803" cy="9005197"/>
            <a:chOff x="0" y="0"/>
            <a:chExt cx="5093047" cy="2811183"/>
          </a:xfrm>
        </p:grpSpPr>
        <p:sp>
          <p:nvSpPr>
            <p:cNvPr id="3" name="Freeform 3"/>
            <p:cNvSpPr/>
            <p:nvPr/>
          </p:nvSpPr>
          <p:spPr>
            <a:xfrm>
              <a:off x="0" y="0"/>
              <a:ext cx="5093047" cy="2811183"/>
            </a:xfrm>
            <a:custGeom>
              <a:avLst/>
              <a:gdLst/>
              <a:ahLst/>
              <a:cxnLst/>
              <a:rect l="l" t="t" r="r" b="b"/>
              <a:pathLst>
                <a:path w="5093047" h="2811183">
                  <a:moveTo>
                    <a:pt x="47453" y="0"/>
                  </a:moveTo>
                  <a:lnTo>
                    <a:pt x="5045594" y="0"/>
                  </a:lnTo>
                  <a:cubicBezTo>
                    <a:pt x="5058179" y="0"/>
                    <a:pt x="5070249" y="5000"/>
                    <a:pt x="5079149" y="13899"/>
                  </a:cubicBezTo>
                  <a:cubicBezTo>
                    <a:pt x="5088048" y="22798"/>
                    <a:pt x="5093047" y="34868"/>
                    <a:pt x="5093047" y="47453"/>
                  </a:cubicBezTo>
                  <a:lnTo>
                    <a:pt x="5093047" y="2763730"/>
                  </a:lnTo>
                  <a:cubicBezTo>
                    <a:pt x="5093047" y="2776315"/>
                    <a:pt x="5088048" y="2788385"/>
                    <a:pt x="5079149" y="2797284"/>
                  </a:cubicBezTo>
                  <a:cubicBezTo>
                    <a:pt x="5070249" y="2806183"/>
                    <a:pt x="5058179" y="2811183"/>
                    <a:pt x="5045594" y="2811183"/>
                  </a:cubicBezTo>
                  <a:lnTo>
                    <a:pt x="47453" y="2811183"/>
                  </a:lnTo>
                  <a:cubicBezTo>
                    <a:pt x="34868" y="2811183"/>
                    <a:pt x="22798" y="2806183"/>
                    <a:pt x="13899" y="2797284"/>
                  </a:cubicBezTo>
                  <a:cubicBezTo>
                    <a:pt x="5000" y="2788385"/>
                    <a:pt x="0" y="2776315"/>
                    <a:pt x="0" y="2763730"/>
                  </a:cubicBezTo>
                  <a:lnTo>
                    <a:pt x="0" y="47453"/>
                  </a:lnTo>
                  <a:cubicBezTo>
                    <a:pt x="0" y="34868"/>
                    <a:pt x="5000" y="22798"/>
                    <a:pt x="13899" y="13899"/>
                  </a:cubicBezTo>
                  <a:cubicBezTo>
                    <a:pt x="22798" y="5000"/>
                    <a:pt x="34868" y="0"/>
                    <a:pt x="47453" y="0"/>
                  </a:cubicBezTo>
                  <a:close/>
                </a:path>
              </a:pathLst>
            </a:custGeom>
            <a:solidFill>
              <a:srgbClr val="FFFDFB"/>
            </a:solidFill>
            <a:ln w="38100" cap="rnd">
              <a:solidFill>
                <a:srgbClr val="E96C07"/>
              </a:solidFill>
              <a:prstDash val="solid"/>
              <a:round/>
            </a:ln>
          </p:spPr>
        </p:sp>
        <p:sp>
          <p:nvSpPr>
            <p:cNvPr id="4" name="TextBox 4"/>
            <p:cNvSpPr txBox="1"/>
            <p:nvPr/>
          </p:nvSpPr>
          <p:spPr>
            <a:xfrm>
              <a:off x="0" y="-38100"/>
              <a:ext cx="5093047" cy="284928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88798" y="3770285"/>
            <a:ext cx="2571779" cy="3334559"/>
          </a:xfrm>
          <a:custGeom>
            <a:avLst/>
            <a:gdLst/>
            <a:ahLst/>
            <a:cxnLst/>
            <a:rect l="l" t="t" r="r" b="b"/>
            <a:pathLst>
              <a:path w="2571779" h="3334559">
                <a:moveTo>
                  <a:pt x="0" y="0"/>
                </a:moveTo>
                <a:lnTo>
                  <a:pt x="2571779" y="0"/>
                </a:lnTo>
                <a:lnTo>
                  <a:pt x="2571779" y="3334560"/>
                </a:lnTo>
                <a:lnTo>
                  <a:pt x="0" y="3334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4289414">
            <a:off x="1127975" y="-584513"/>
            <a:ext cx="1103896" cy="3176679"/>
          </a:xfrm>
          <a:custGeom>
            <a:avLst/>
            <a:gdLst/>
            <a:ahLst/>
            <a:cxnLst/>
            <a:rect l="l" t="t" r="r" b="b"/>
            <a:pathLst>
              <a:path w="1103896" h="3176679">
                <a:moveTo>
                  <a:pt x="0" y="0"/>
                </a:moveTo>
                <a:lnTo>
                  <a:pt x="1103896" y="0"/>
                </a:lnTo>
                <a:lnTo>
                  <a:pt x="1103896" y="3176680"/>
                </a:lnTo>
                <a:lnTo>
                  <a:pt x="0" y="3176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dirty="0"/>
          </a:p>
        </p:txBody>
      </p:sp>
      <p:sp>
        <p:nvSpPr>
          <p:cNvPr id="7" name="TextBox 7"/>
          <p:cNvSpPr txBox="1"/>
          <p:nvPr/>
        </p:nvSpPr>
        <p:spPr>
          <a:xfrm>
            <a:off x="1828604" y="1276168"/>
            <a:ext cx="13967297" cy="8322791"/>
          </a:xfrm>
          <a:prstGeom prst="rect">
            <a:avLst/>
          </a:prstGeom>
        </p:spPr>
        <p:txBody>
          <a:bodyPr lIns="0" tIns="0" rIns="0" bIns="0" rtlCol="0" anchor="t">
            <a:spAutoFit/>
          </a:bodyPr>
          <a:lstStyle/>
          <a:p>
            <a:pPr algn="l">
              <a:lnSpc>
                <a:spcPts val="5869"/>
              </a:lnSpc>
              <a:spcBef>
                <a:spcPct val="0"/>
              </a:spcBef>
            </a:pPr>
            <a:r>
              <a:rPr lang="en-US" sz="4192" dirty="0">
                <a:solidFill>
                  <a:srgbClr val="000000"/>
                </a:solidFill>
                <a:latin typeface="Arimo"/>
                <a:ea typeface="Arimo"/>
                <a:cs typeface="Arimo"/>
                <a:sym typeface="Arimo"/>
              </a:rPr>
              <a:t>La Secretaría de Educación Pública pondrá a su disposición la Evaluación Diagnóstica de los Aprendizajes de alumnas y alumnos de Educación Básica para el ciclo escolar 2024-2025, que podrán realizar de manera voluntaria las escuelas que así lo decidan. </a:t>
            </a:r>
          </a:p>
          <a:p>
            <a:pPr algn="l">
              <a:lnSpc>
                <a:spcPts val="5869"/>
              </a:lnSpc>
              <a:spcBef>
                <a:spcPct val="0"/>
              </a:spcBef>
            </a:pPr>
            <a:endParaRPr lang="en-US" sz="4192" dirty="0">
              <a:solidFill>
                <a:srgbClr val="000000"/>
              </a:solidFill>
              <a:latin typeface="Arimo"/>
              <a:ea typeface="Arimo"/>
              <a:cs typeface="Arimo"/>
              <a:sym typeface="Arimo"/>
            </a:endParaRPr>
          </a:p>
          <a:p>
            <a:pPr algn="l">
              <a:lnSpc>
                <a:spcPts val="5869"/>
              </a:lnSpc>
              <a:spcBef>
                <a:spcPct val="0"/>
              </a:spcBef>
            </a:pPr>
            <a:r>
              <a:rPr lang="en-US" sz="4192" dirty="0">
                <a:solidFill>
                  <a:srgbClr val="000000"/>
                </a:solidFill>
                <a:latin typeface="Arimo"/>
                <a:ea typeface="Arimo"/>
                <a:cs typeface="Arimo"/>
                <a:sym typeface="Arimo"/>
              </a:rPr>
              <a:t>Los resultados que obtengan seguramente enriquecerán su diagnóstico socioeducativo. </a:t>
            </a:r>
          </a:p>
          <a:p>
            <a:pPr algn="l">
              <a:lnSpc>
                <a:spcPts val="5869"/>
              </a:lnSpc>
              <a:spcBef>
                <a:spcPct val="0"/>
              </a:spcBef>
            </a:pPr>
            <a:endParaRPr lang="en-US" sz="4192" dirty="0">
              <a:solidFill>
                <a:srgbClr val="000000"/>
              </a:solidFill>
              <a:latin typeface="Arimo"/>
              <a:ea typeface="Arimo"/>
              <a:cs typeface="Arimo"/>
              <a:sym typeface="Arimo"/>
            </a:endParaRPr>
          </a:p>
          <a:p>
            <a:pPr algn="l">
              <a:lnSpc>
                <a:spcPts val="5869"/>
              </a:lnSpc>
              <a:spcBef>
                <a:spcPct val="0"/>
              </a:spcBef>
            </a:pPr>
            <a:r>
              <a:rPr lang="en-US" sz="4192" dirty="0">
                <a:solidFill>
                  <a:srgbClr val="000000"/>
                </a:solidFill>
                <a:latin typeface="Arimo"/>
                <a:ea typeface="Arimo"/>
                <a:cs typeface="Arimo"/>
                <a:sym typeface="Arimo"/>
              </a:rPr>
              <a:t>Consulten el Anexo 5 en el que encontrarán más información al respecto.</a:t>
            </a:r>
          </a:p>
        </p:txBody>
      </p:sp>
      <p:grpSp>
        <p:nvGrpSpPr>
          <p:cNvPr id="8" name="Group 8"/>
          <p:cNvGrpSpPr/>
          <p:nvPr/>
        </p:nvGrpSpPr>
        <p:grpSpPr>
          <a:xfrm>
            <a:off x="16490239" y="2056340"/>
            <a:ext cx="1111051" cy="111105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0" name="TextBox 10"/>
          <p:cNvSpPr txBox="1"/>
          <p:nvPr/>
        </p:nvSpPr>
        <p:spPr>
          <a:xfrm>
            <a:off x="15872012" y="3444530"/>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TextBox 2"/>
          <p:cNvSpPr txBox="1"/>
          <p:nvPr/>
        </p:nvSpPr>
        <p:spPr>
          <a:xfrm>
            <a:off x="2682179" y="864075"/>
            <a:ext cx="12362975" cy="4058921"/>
          </a:xfrm>
          <a:prstGeom prst="rect">
            <a:avLst/>
          </a:prstGeom>
        </p:spPr>
        <p:txBody>
          <a:bodyPr lIns="0" tIns="0" rIns="0" bIns="0" rtlCol="0" anchor="t">
            <a:spAutoFit/>
          </a:bodyPr>
          <a:lstStyle/>
          <a:p>
            <a:pPr algn="ctr">
              <a:lnSpc>
                <a:spcPts val="15870"/>
              </a:lnSpc>
            </a:pPr>
            <a:r>
              <a:rPr lang="en-US" sz="14427" dirty="0">
                <a:solidFill>
                  <a:srgbClr val="E96C07"/>
                </a:solidFill>
                <a:latin typeface="Pagkaki"/>
                <a:ea typeface="Pagkaki"/>
                <a:cs typeface="Pagkaki"/>
                <a:sym typeface="Pagkaki"/>
              </a:rPr>
              <a:t>¡GRACIAS POR SU ATENCIÓN!</a:t>
            </a:r>
          </a:p>
        </p:txBody>
      </p:sp>
      <p:sp>
        <p:nvSpPr>
          <p:cNvPr id="3" name="Freeform 3"/>
          <p:cNvSpPr/>
          <p:nvPr/>
        </p:nvSpPr>
        <p:spPr>
          <a:xfrm rot="-386524">
            <a:off x="1456695" y="4725758"/>
            <a:ext cx="5953292" cy="7964271"/>
          </a:xfrm>
          <a:custGeom>
            <a:avLst/>
            <a:gdLst/>
            <a:ahLst/>
            <a:cxnLst/>
            <a:rect l="l" t="t" r="r" b="b"/>
            <a:pathLst>
              <a:path w="5953292" h="7964271">
                <a:moveTo>
                  <a:pt x="0" y="0"/>
                </a:moveTo>
                <a:lnTo>
                  <a:pt x="5953292" y="0"/>
                </a:lnTo>
                <a:lnTo>
                  <a:pt x="5953292" y="7964271"/>
                </a:lnTo>
                <a:lnTo>
                  <a:pt x="0" y="7964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208754">
            <a:off x="7449733" y="4033999"/>
            <a:ext cx="1862617" cy="5360049"/>
          </a:xfrm>
          <a:custGeom>
            <a:avLst/>
            <a:gdLst/>
            <a:ahLst/>
            <a:cxnLst/>
            <a:rect l="l" t="t" r="r" b="b"/>
            <a:pathLst>
              <a:path w="1862617" h="5360049">
                <a:moveTo>
                  <a:pt x="0" y="0"/>
                </a:moveTo>
                <a:lnTo>
                  <a:pt x="1862617" y="0"/>
                </a:lnTo>
                <a:lnTo>
                  <a:pt x="1862617" y="5360049"/>
                </a:lnTo>
                <a:lnTo>
                  <a:pt x="0" y="53600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348989">
            <a:off x="10954494" y="4350037"/>
            <a:ext cx="2048768" cy="2622423"/>
          </a:xfrm>
          <a:custGeom>
            <a:avLst/>
            <a:gdLst/>
            <a:ahLst/>
            <a:cxnLst/>
            <a:rect l="l" t="t" r="r" b="b"/>
            <a:pathLst>
              <a:path w="2048768" h="2622423">
                <a:moveTo>
                  <a:pt x="0" y="0"/>
                </a:moveTo>
                <a:lnTo>
                  <a:pt x="2048768" y="0"/>
                </a:lnTo>
                <a:lnTo>
                  <a:pt x="2048768" y="2622423"/>
                </a:lnTo>
                <a:lnTo>
                  <a:pt x="0" y="26224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357697">
            <a:off x="8203543" y="7574844"/>
            <a:ext cx="5246686" cy="1291996"/>
          </a:xfrm>
          <a:custGeom>
            <a:avLst/>
            <a:gdLst/>
            <a:ahLst/>
            <a:cxnLst/>
            <a:rect l="l" t="t" r="r" b="b"/>
            <a:pathLst>
              <a:path w="5246686" h="1291996">
                <a:moveTo>
                  <a:pt x="0" y="0"/>
                </a:moveTo>
                <a:lnTo>
                  <a:pt x="5246686" y="0"/>
                </a:lnTo>
                <a:lnTo>
                  <a:pt x="5246686" y="1291996"/>
                </a:lnTo>
                <a:lnTo>
                  <a:pt x="0" y="12919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3865589" y="4252974"/>
            <a:ext cx="2782070" cy="2916981"/>
          </a:xfrm>
          <a:custGeom>
            <a:avLst/>
            <a:gdLst/>
            <a:ahLst/>
            <a:cxnLst/>
            <a:rect l="l" t="t" r="r" b="b"/>
            <a:pathLst>
              <a:path w="2782070" h="2916981">
                <a:moveTo>
                  <a:pt x="0" y="0"/>
                </a:moveTo>
                <a:lnTo>
                  <a:pt x="2782070" y="0"/>
                </a:lnTo>
                <a:lnTo>
                  <a:pt x="2782070" y="2916980"/>
                </a:lnTo>
                <a:lnTo>
                  <a:pt x="0" y="29169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868912">
            <a:off x="13291666" y="7355057"/>
            <a:ext cx="3506976" cy="1731570"/>
          </a:xfrm>
          <a:custGeom>
            <a:avLst/>
            <a:gdLst/>
            <a:ahLst/>
            <a:cxnLst/>
            <a:rect l="l" t="t" r="r" b="b"/>
            <a:pathLst>
              <a:path w="3506976" h="1731570">
                <a:moveTo>
                  <a:pt x="0" y="0"/>
                </a:moveTo>
                <a:lnTo>
                  <a:pt x="3506976" y="0"/>
                </a:lnTo>
                <a:lnTo>
                  <a:pt x="3506976" y="1731570"/>
                </a:lnTo>
                <a:lnTo>
                  <a:pt x="0" y="17315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9" name="Group 9"/>
          <p:cNvGrpSpPr/>
          <p:nvPr/>
        </p:nvGrpSpPr>
        <p:grpSpPr>
          <a:xfrm>
            <a:off x="9622878" y="6750346"/>
            <a:ext cx="1111051" cy="111105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a:stretch>
            </a:blipFill>
          </p:spPr>
        </p:sp>
      </p:grpSp>
      <p:sp>
        <p:nvSpPr>
          <p:cNvPr id="11" name="TextBox 11"/>
          <p:cNvSpPr txBox="1"/>
          <p:nvPr/>
        </p:nvSpPr>
        <p:spPr>
          <a:xfrm rot="-371994">
            <a:off x="10976317" y="7114576"/>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E7"/>
        </a:solidFill>
        <a:effectLst/>
      </p:bgPr>
    </p:bg>
    <p:spTree>
      <p:nvGrpSpPr>
        <p:cNvPr id="1" name=""/>
        <p:cNvGrpSpPr/>
        <p:nvPr/>
      </p:nvGrpSpPr>
      <p:grpSpPr>
        <a:xfrm>
          <a:off x="0" y="0"/>
          <a:ext cx="0" cy="0"/>
          <a:chOff x="0" y="0"/>
          <a:chExt cx="0" cy="0"/>
        </a:xfrm>
      </p:grpSpPr>
      <p:grpSp>
        <p:nvGrpSpPr>
          <p:cNvPr id="2" name="Group 2"/>
          <p:cNvGrpSpPr/>
          <p:nvPr/>
        </p:nvGrpSpPr>
        <p:grpSpPr>
          <a:xfrm>
            <a:off x="2739465" y="335954"/>
            <a:ext cx="6465562" cy="1559564"/>
            <a:chOff x="0" y="0"/>
            <a:chExt cx="3000781" cy="723821"/>
          </a:xfrm>
        </p:grpSpPr>
        <p:sp>
          <p:nvSpPr>
            <p:cNvPr id="3" name="Freeform 3"/>
            <p:cNvSpPr/>
            <p:nvPr/>
          </p:nvSpPr>
          <p:spPr>
            <a:xfrm>
              <a:off x="0" y="0"/>
              <a:ext cx="3000781" cy="723821"/>
            </a:xfrm>
            <a:custGeom>
              <a:avLst/>
              <a:gdLst/>
              <a:ahLst/>
              <a:cxnLst/>
              <a:rect l="l" t="t" r="r" b="b"/>
              <a:pathLst>
                <a:path w="3000781" h="723821">
                  <a:moveTo>
                    <a:pt x="61068" y="0"/>
                  </a:moveTo>
                  <a:lnTo>
                    <a:pt x="2939713" y="0"/>
                  </a:lnTo>
                  <a:cubicBezTo>
                    <a:pt x="2973440" y="0"/>
                    <a:pt x="3000781" y="27341"/>
                    <a:pt x="3000781" y="61068"/>
                  </a:cubicBezTo>
                  <a:lnTo>
                    <a:pt x="3000781" y="662753"/>
                  </a:lnTo>
                  <a:cubicBezTo>
                    <a:pt x="3000781" y="696480"/>
                    <a:pt x="2973440" y="723821"/>
                    <a:pt x="2939713" y="723821"/>
                  </a:cubicBezTo>
                  <a:lnTo>
                    <a:pt x="61068" y="723821"/>
                  </a:lnTo>
                  <a:cubicBezTo>
                    <a:pt x="44872" y="723821"/>
                    <a:pt x="29339" y="717387"/>
                    <a:pt x="17886" y="705935"/>
                  </a:cubicBezTo>
                  <a:cubicBezTo>
                    <a:pt x="6434" y="694482"/>
                    <a:pt x="0" y="678949"/>
                    <a:pt x="0" y="662753"/>
                  </a:cubicBezTo>
                  <a:lnTo>
                    <a:pt x="0" y="61068"/>
                  </a:lnTo>
                  <a:cubicBezTo>
                    <a:pt x="0" y="44872"/>
                    <a:pt x="6434" y="29339"/>
                    <a:pt x="17886" y="17886"/>
                  </a:cubicBezTo>
                  <a:cubicBezTo>
                    <a:pt x="29339" y="6434"/>
                    <a:pt x="44872" y="0"/>
                    <a:pt x="61068" y="0"/>
                  </a:cubicBezTo>
                  <a:close/>
                </a:path>
              </a:pathLst>
            </a:custGeom>
            <a:solidFill>
              <a:srgbClr val="F2BD01"/>
            </a:solidFill>
            <a:ln w="38100" cap="rnd">
              <a:solidFill>
                <a:srgbClr val="000000"/>
              </a:solidFill>
              <a:prstDash val="solid"/>
              <a:round/>
            </a:ln>
          </p:spPr>
        </p:sp>
        <p:sp>
          <p:nvSpPr>
            <p:cNvPr id="4" name="TextBox 4"/>
            <p:cNvSpPr txBox="1"/>
            <p:nvPr/>
          </p:nvSpPr>
          <p:spPr>
            <a:xfrm>
              <a:off x="0" y="-38100"/>
              <a:ext cx="3000781" cy="76192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350587"/>
            <a:ext cx="9572707" cy="2301428"/>
          </a:xfrm>
          <a:prstGeom prst="rect">
            <a:avLst/>
          </a:prstGeom>
        </p:spPr>
        <p:txBody>
          <a:bodyPr lIns="0" tIns="0" rIns="0" bIns="0" rtlCol="0" anchor="t">
            <a:spAutoFit/>
          </a:bodyPr>
          <a:lstStyle/>
          <a:p>
            <a:pPr algn="ctr">
              <a:lnSpc>
                <a:spcPts val="18798"/>
              </a:lnSpc>
            </a:pPr>
            <a:r>
              <a:rPr lang="en-US" sz="13427">
                <a:solidFill>
                  <a:srgbClr val="F8F6F1"/>
                </a:solidFill>
                <a:latin typeface="Pagkaki"/>
                <a:ea typeface="Pagkaki"/>
                <a:cs typeface="Pagkaki"/>
                <a:sym typeface="Pagkaki"/>
              </a:rPr>
              <a:t>INSUMOS</a:t>
            </a:r>
          </a:p>
        </p:txBody>
      </p:sp>
      <p:sp>
        <p:nvSpPr>
          <p:cNvPr id="6" name="Freeform 6"/>
          <p:cNvSpPr/>
          <p:nvPr/>
        </p:nvSpPr>
        <p:spPr>
          <a:xfrm rot="1612353">
            <a:off x="-397446" y="7815317"/>
            <a:ext cx="1087205" cy="2478613"/>
          </a:xfrm>
          <a:custGeom>
            <a:avLst/>
            <a:gdLst/>
            <a:ahLst/>
            <a:cxnLst/>
            <a:rect l="l" t="t" r="r" b="b"/>
            <a:pathLst>
              <a:path w="1563338" h="3150303">
                <a:moveTo>
                  <a:pt x="0" y="0"/>
                </a:moveTo>
                <a:lnTo>
                  <a:pt x="1563338" y="0"/>
                </a:lnTo>
                <a:lnTo>
                  <a:pt x="1563338" y="3150303"/>
                </a:lnTo>
                <a:lnTo>
                  <a:pt x="0" y="3150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71629">
            <a:off x="16218859" y="-78332"/>
            <a:ext cx="1752876" cy="2712381"/>
          </a:xfrm>
          <a:custGeom>
            <a:avLst/>
            <a:gdLst/>
            <a:ahLst/>
            <a:cxnLst/>
            <a:rect l="l" t="t" r="r" b="b"/>
            <a:pathLst>
              <a:path w="1752876" h="2712381">
                <a:moveTo>
                  <a:pt x="0" y="0"/>
                </a:moveTo>
                <a:lnTo>
                  <a:pt x="1752876" y="0"/>
                </a:lnTo>
                <a:lnTo>
                  <a:pt x="1752876" y="2712381"/>
                </a:lnTo>
                <a:lnTo>
                  <a:pt x="0" y="27123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5073157" y="6380017"/>
            <a:ext cx="2926644" cy="4359991"/>
          </a:xfrm>
          <a:custGeom>
            <a:avLst/>
            <a:gdLst/>
            <a:ahLst/>
            <a:cxnLst/>
            <a:rect l="l" t="t" r="r" b="b"/>
            <a:pathLst>
              <a:path w="2926644" h="4359991">
                <a:moveTo>
                  <a:pt x="0" y="0"/>
                </a:moveTo>
                <a:lnTo>
                  <a:pt x="2926644" y="0"/>
                </a:lnTo>
                <a:lnTo>
                  <a:pt x="2926644" y="4359991"/>
                </a:lnTo>
                <a:lnTo>
                  <a:pt x="0" y="43599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275364" y="239917"/>
            <a:ext cx="2191063" cy="1577565"/>
          </a:xfrm>
          <a:custGeom>
            <a:avLst/>
            <a:gdLst/>
            <a:ahLst/>
            <a:cxnLst/>
            <a:rect l="l" t="t" r="r" b="b"/>
            <a:pathLst>
              <a:path w="2191063" h="1577565">
                <a:moveTo>
                  <a:pt x="0" y="0"/>
                </a:moveTo>
                <a:lnTo>
                  <a:pt x="2191063" y="0"/>
                </a:lnTo>
                <a:lnTo>
                  <a:pt x="2191063" y="1577566"/>
                </a:lnTo>
                <a:lnTo>
                  <a:pt x="0" y="15775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0" name="Group 10"/>
          <p:cNvGrpSpPr/>
          <p:nvPr/>
        </p:nvGrpSpPr>
        <p:grpSpPr>
          <a:xfrm>
            <a:off x="15980953" y="4587975"/>
            <a:ext cx="1111051" cy="11110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2" name="TextBox 12"/>
          <p:cNvSpPr txBox="1"/>
          <p:nvPr/>
        </p:nvSpPr>
        <p:spPr>
          <a:xfrm>
            <a:off x="15583383" y="6054262"/>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
        <p:nvSpPr>
          <p:cNvPr id="13" name="Rectángulo 12">
            <a:extLst>
              <a:ext uri="{FF2B5EF4-FFF2-40B4-BE49-F238E27FC236}">
                <a16:creationId xmlns:a16="http://schemas.microsoft.com/office/drawing/2014/main" id="{9BB8C962-1583-4B1A-8F4F-613B86C08A34}"/>
              </a:ext>
            </a:extLst>
          </p:cNvPr>
          <p:cNvSpPr/>
          <p:nvPr/>
        </p:nvSpPr>
        <p:spPr>
          <a:xfrm>
            <a:off x="1191232" y="2148474"/>
            <a:ext cx="13371697" cy="6555641"/>
          </a:xfrm>
          <a:prstGeom prst="rect">
            <a:avLst/>
          </a:prstGeom>
        </p:spPr>
        <p:txBody>
          <a:bodyPr wrap="square">
            <a:spAutoFit/>
          </a:bodyPr>
          <a:lstStyle/>
          <a:p>
            <a:r>
              <a:rPr lang="es-ES" sz="2000" dirty="0"/>
              <a:t>o Anexo 1. Eres la persona que le brinda seguridad, disponible en: </a:t>
            </a:r>
            <a:r>
              <a:rPr lang="es-ES" sz="2000" dirty="0">
                <a:hlinkClick r:id="rId11"/>
              </a:rPr>
              <a:t>http://gestion.cte.sep.gob.mx/insumos/docs/2425_s0_Anexo1_Eres_la_persona_que_le_brinda_seguridad.pdf</a:t>
            </a:r>
            <a:r>
              <a:rPr lang="es-ES" sz="2000" dirty="0"/>
              <a:t> </a:t>
            </a:r>
          </a:p>
          <a:p>
            <a:r>
              <a:rPr lang="es-ES" sz="2000" dirty="0"/>
              <a:t>o Anexo 2. Hay que avanzar lo más rápido porque no sabemos si van a estar un mes, dos meses, una semana… disponible en: </a:t>
            </a:r>
            <a:r>
              <a:rPr lang="es-ES" sz="2000" dirty="0">
                <a:hlinkClick r:id="rId12"/>
              </a:rPr>
              <a:t>http://gestion.cte.sep.gob.mx/insumos/docs/2425_s0_Anexo2_Hay_que_avanzar_lo_mas_rapido.pdf</a:t>
            </a:r>
            <a:r>
              <a:rPr lang="es-ES" sz="2000" dirty="0"/>
              <a:t> </a:t>
            </a:r>
          </a:p>
          <a:p>
            <a:r>
              <a:rPr lang="es-ES" sz="2000" dirty="0"/>
              <a:t>o Anexo 3. Recibir a esta población nos ha enriquecido como comunidad, disponible en: </a:t>
            </a:r>
            <a:r>
              <a:rPr lang="es-ES" sz="2000" dirty="0">
                <a:hlinkClick r:id="rId13"/>
              </a:rPr>
              <a:t>http://gestion.cte.sep.gob.mx/insumos/docs/2425_s0_Anexo3_Recibir_a_esta_poblacion_nos_ha_enriquecido.pdf</a:t>
            </a:r>
            <a:r>
              <a:rPr lang="es-ES" sz="2000" dirty="0"/>
              <a:t> </a:t>
            </a:r>
          </a:p>
          <a:p>
            <a:r>
              <a:rPr lang="es-ES" sz="2000" dirty="0"/>
              <a:t>o Anexo 4. Infografía del Protocolo para el acceso de niñas, niños y adolescentes en situación de migración a la educación, disponible en: </a:t>
            </a:r>
            <a:r>
              <a:rPr lang="es-ES" sz="2000" dirty="0">
                <a:hlinkClick r:id="rId14"/>
              </a:rPr>
              <a:t>http://gestion.cte.sep.gob.mx/insumos/docs/2425_s0_Infografia_Protocolo_NNA_situacion_Migracion.pdf</a:t>
            </a:r>
            <a:r>
              <a:rPr lang="es-ES" sz="2000" dirty="0"/>
              <a:t>  </a:t>
            </a:r>
          </a:p>
          <a:p>
            <a:r>
              <a:rPr lang="es-ES" sz="2000" dirty="0"/>
              <a:t>o Anexo 5. Evaluación Diagnóstica de los aprendizajes de alumnas y alumnos de Educación Básica para el Ciclo Escolar 2024-2025, disponible en: </a:t>
            </a:r>
            <a:r>
              <a:rPr lang="es-ES" sz="2000" dirty="0">
                <a:hlinkClick r:id="rId15"/>
              </a:rPr>
              <a:t>http://gestion.cte.sep.gob.mx/insumos/docs/2425_s0_insumos_docen_evalua_diagnostica.pdf</a:t>
            </a:r>
            <a:r>
              <a:rPr lang="es-ES" sz="2000" dirty="0"/>
              <a:t> </a:t>
            </a:r>
          </a:p>
          <a:p>
            <a:r>
              <a:rPr lang="es-ES" sz="2000" dirty="0"/>
              <a:t>o El Proceso de Mejora Continua. Orientaciones para las escuelas de Educación Básica, disponible en: </a:t>
            </a:r>
            <a:r>
              <a:rPr lang="es-ES" sz="2000" dirty="0">
                <a:hlinkClick r:id="rId16"/>
              </a:rPr>
              <a:t>http://gestion.cte.sep.gob.mx/insumos/docs/2425_s0_insumos_direc_proceso_mejora_continua.pdf</a:t>
            </a:r>
            <a:r>
              <a:rPr lang="es-ES" sz="2000" dirty="0"/>
              <a:t> </a:t>
            </a:r>
          </a:p>
          <a:p>
            <a:r>
              <a:rPr lang="es-ES" sz="2000" dirty="0"/>
              <a:t>o Instrumento de registro de las Barreras para el Aprendizaje y la Participación, disponible en: </a:t>
            </a:r>
            <a:r>
              <a:rPr lang="es-ES" sz="2000" dirty="0">
                <a:hlinkClick r:id="rId17"/>
              </a:rPr>
              <a:t>http://gestion.cte.sep.gob.mx/insumos/docs/2425_s0_insumos_docen_instrumento_registro_barreras_aprendizaje_participacion.pdf</a:t>
            </a:r>
            <a:r>
              <a:rPr lang="es-ES" sz="2000" dirty="0"/>
              <a:t> </a:t>
            </a:r>
          </a:p>
          <a:p>
            <a:r>
              <a:rPr lang="es-ES" sz="2000" dirty="0"/>
              <a:t>o Video Protocolo de acceso a la educación para niñas, niños y adolescentes en situación de migración, disponible en: </a:t>
            </a:r>
            <a:r>
              <a:rPr lang="es-ES" sz="2000" dirty="0">
                <a:hlinkClick r:id="rId18"/>
              </a:rPr>
              <a:t>https://www.youtube.com/watch?v=aB32q7Bcv0E</a:t>
            </a:r>
            <a:r>
              <a:rPr lang="es-ES" sz="2000" dirty="0"/>
              <a:t>  </a:t>
            </a:r>
          </a:p>
          <a:p>
            <a:r>
              <a:rPr lang="es-ES" sz="2000" dirty="0"/>
              <a:t>o Video Eres la persona que le brinda seguridad: </a:t>
            </a:r>
            <a:r>
              <a:rPr lang="es-ES" sz="2000" dirty="0">
                <a:hlinkClick r:id="rId19"/>
              </a:rPr>
              <a:t>https://www.youtube.com/watch?v=I00CzdADDo0</a:t>
            </a:r>
            <a:r>
              <a:rPr lang="es-ES" sz="2000" dirty="0"/>
              <a:t>  </a:t>
            </a:r>
          </a:p>
          <a:p>
            <a:r>
              <a:rPr lang="es-ES" sz="2000" dirty="0"/>
              <a:t>o Video Hay que avanzar lo más rápido porque no sabemos si van a estar un mes, dos meses, una semana...: </a:t>
            </a:r>
            <a:r>
              <a:rPr lang="es-ES" sz="2000" dirty="0">
                <a:hlinkClick r:id="rId20"/>
              </a:rPr>
              <a:t>https://www.youtube.com/watch?v=jCMNJOiXsH4</a:t>
            </a:r>
            <a:r>
              <a:rPr lang="es-ES" sz="2000" dirty="0"/>
              <a:t> </a:t>
            </a:r>
          </a:p>
          <a:p>
            <a:r>
              <a:rPr lang="es-ES" sz="2000" dirty="0"/>
              <a:t>o Video Recibir a esta población nos ha enriquecido como comunidad: </a:t>
            </a:r>
            <a:r>
              <a:rPr lang="es-ES" sz="2000" dirty="0">
                <a:hlinkClick r:id="rId21"/>
              </a:rPr>
              <a:t>https://www.youtube.com/watch?v=bmcPneC1PWo</a:t>
            </a:r>
            <a:r>
              <a:rPr lang="es-ES" sz="2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792751">
            <a:off x="5951760" y="7812140"/>
            <a:ext cx="1964875" cy="2515040"/>
          </a:xfrm>
          <a:custGeom>
            <a:avLst/>
            <a:gdLst/>
            <a:ahLst/>
            <a:cxnLst/>
            <a:rect l="l" t="t" r="r" b="b"/>
            <a:pathLst>
              <a:path w="1964875" h="2515040">
                <a:moveTo>
                  <a:pt x="0" y="0"/>
                </a:moveTo>
                <a:lnTo>
                  <a:pt x="1964875" y="0"/>
                </a:lnTo>
                <a:lnTo>
                  <a:pt x="1964875" y="2515040"/>
                </a:lnTo>
                <a:lnTo>
                  <a:pt x="0" y="2515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278696">
            <a:off x="-677285" y="1424432"/>
            <a:ext cx="4625816" cy="2283997"/>
          </a:xfrm>
          <a:custGeom>
            <a:avLst/>
            <a:gdLst/>
            <a:ahLst/>
            <a:cxnLst/>
            <a:rect l="l" t="t" r="r" b="b"/>
            <a:pathLst>
              <a:path w="4625816" h="2283997">
                <a:moveTo>
                  <a:pt x="0" y="0"/>
                </a:moveTo>
                <a:lnTo>
                  <a:pt x="4625816" y="0"/>
                </a:lnTo>
                <a:lnTo>
                  <a:pt x="4625816" y="2283996"/>
                </a:lnTo>
                <a:lnTo>
                  <a:pt x="0" y="22839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934198" y="914400"/>
            <a:ext cx="1635633" cy="2057400"/>
          </a:xfrm>
          <a:custGeom>
            <a:avLst/>
            <a:gdLst/>
            <a:ahLst/>
            <a:cxnLst/>
            <a:rect l="l" t="t" r="r" b="b"/>
            <a:pathLst>
              <a:path w="1635633" h="2057400">
                <a:moveTo>
                  <a:pt x="0" y="0"/>
                </a:moveTo>
                <a:lnTo>
                  <a:pt x="1635633" y="0"/>
                </a:lnTo>
                <a:lnTo>
                  <a:pt x="1635633"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85024" y="7620879"/>
            <a:ext cx="2389851" cy="2476530"/>
          </a:xfrm>
          <a:custGeom>
            <a:avLst/>
            <a:gdLst/>
            <a:ahLst/>
            <a:cxnLst/>
            <a:rect l="l" t="t" r="r" b="b"/>
            <a:pathLst>
              <a:path w="2389851" h="2476530">
                <a:moveTo>
                  <a:pt x="0" y="0"/>
                </a:moveTo>
                <a:lnTo>
                  <a:pt x="2389852" y="0"/>
                </a:lnTo>
                <a:lnTo>
                  <a:pt x="2389852" y="2476529"/>
                </a:lnTo>
                <a:lnTo>
                  <a:pt x="0" y="24765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8759986" y="733425"/>
            <a:ext cx="8376676" cy="1519559"/>
          </a:xfrm>
          <a:prstGeom prst="rect">
            <a:avLst/>
          </a:prstGeom>
        </p:spPr>
        <p:txBody>
          <a:bodyPr lIns="0" tIns="0" rIns="0" bIns="0" rtlCol="0" anchor="t">
            <a:spAutoFit/>
          </a:bodyPr>
          <a:lstStyle/>
          <a:p>
            <a:pPr algn="ctr">
              <a:lnSpc>
                <a:spcPts val="12319"/>
              </a:lnSpc>
            </a:pPr>
            <a:r>
              <a:rPr lang="en-US" sz="8799" dirty="0">
                <a:solidFill>
                  <a:srgbClr val="F2BD01"/>
                </a:solidFill>
                <a:latin typeface="Pagkaki"/>
                <a:ea typeface="Pagkaki"/>
                <a:cs typeface="Pagkaki"/>
                <a:sym typeface="Pagkaki"/>
              </a:rPr>
              <a:t>SESIÓN 1</a:t>
            </a:r>
          </a:p>
        </p:txBody>
      </p:sp>
      <p:grpSp>
        <p:nvGrpSpPr>
          <p:cNvPr id="7" name="Group 7"/>
          <p:cNvGrpSpPr/>
          <p:nvPr/>
        </p:nvGrpSpPr>
        <p:grpSpPr>
          <a:xfrm>
            <a:off x="10587509" y="1939539"/>
            <a:ext cx="4721630" cy="626891"/>
            <a:chOff x="0" y="0"/>
            <a:chExt cx="1471270" cy="195341"/>
          </a:xfrm>
        </p:grpSpPr>
        <p:sp>
          <p:nvSpPr>
            <p:cNvPr id="8" name="Freeform 8"/>
            <p:cNvSpPr/>
            <p:nvPr/>
          </p:nvSpPr>
          <p:spPr>
            <a:xfrm>
              <a:off x="0" y="0"/>
              <a:ext cx="1471270" cy="195341"/>
            </a:xfrm>
            <a:custGeom>
              <a:avLst/>
              <a:gdLst/>
              <a:ahLst/>
              <a:cxnLst/>
              <a:rect l="l" t="t" r="r" b="b"/>
              <a:pathLst>
                <a:path w="1471270" h="195341">
                  <a:moveTo>
                    <a:pt x="83623" y="0"/>
                  </a:moveTo>
                  <a:lnTo>
                    <a:pt x="1387647" y="0"/>
                  </a:lnTo>
                  <a:cubicBezTo>
                    <a:pt x="1433830" y="0"/>
                    <a:pt x="1471270" y="37439"/>
                    <a:pt x="1471270" y="83623"/>
                  </a:cubicBezTo>
                  <a:lnTo>
                    <a:pt x="1471270" y="111717"/>
                  </a:lnTo>
                  <a:cubicBezTo>
                    <a:pt x="1471270" y="157901"/>
                    <a:pt x="1433830" y="195341"/>
                    <a:pt x="1387647" y="195341"/>
                  </a:cubicBezTo>
                  <a:lnTo>
                    <a:pt x="83623" y="195341"/>
                  </a:lnTo>
                  <a:cubicBezTo>
                    <a:pt x="37439" y="195341"/>
                    <a:pt x="0" y="157901"/>
                    <a:pt x="0" y="111717"/>
                  </a:cubicBezTo>
                  <a:lnTo>
                    <a:pt x="0" y="83623"/>
                  </a:lnTo>
                  <a:cubicBezTo>
                    <a:pt x="0" y="37439"/>
                    <a:pt x="37439" y="0"/>
                    <a:pt x="83623" y="0"/>
                  </a:cubicBezTo>
                  <a:close/>
                </a:path>
              </a:pathLst>
            </a:custGeom>
            <a:solidFill>
              <a:srgbClr val="89D2C2"/>
            </a:solidFill>
            <a:ln w="38100" cap="rnd">
              <a:solidFill>
                <a:srgbClr val="000000"/>
              </a:solidFill>
              <a:prstDash val="solid"/>
              <a:round/>
            </a:ln>
          </p:spPr>
        </p:sp>
        <p:sp>
          <p:nvSpPr>
            <p:cNvPr id="9" name="TextBox 9"/>
            <p:cNvSpPr txBox="1"/>
            <p:nvPr/>
          </p:nvSpPr>
          <p:spPr>
            <a:xfrm>
              <a:off x="0" y="-38100"/>
              <a:ext cx="1471270" cy="23344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8293" y="1387575"/>
            <a:ext cx="1111051" cy="11110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2" name="Freeform 12"/>
          <p:cNvSpPr/>
          <p:nvPr/>
        </p:nvSpPr>
        <p:spPr>
          <a:xfrm>
            <a:off x="1635623" y="2872790"/>
            <a:ext cx="6116391" cy="4541421"/>
          </a:xfrm>
          <a:custGeom>
            <a:avLst/>
            <a:gdLst/>
            <a:ahLst/>
            <a:cxnLst/>
            <a:rect l="l" t="t" r="r" b="b"/>
            <a:pathLst>
              <a:path w="6116391" h="4541421">
                <a:moveTo>
                  <a:pt x="0" y="0"/>
                </a:moveTo>
                <a:lnTo>
                  <a:pt x="6116391" y="0"/>
                </a:lnTo>
                <a:lnTo>
                  <a:pt x="6116391" y="4541420"/>
                </a:lnTo>
                <a:lnTo>
                  <a:pt x="0" y="4541420"/>
                </a:lnTo>
                <a:lnTo>
                  <a:pt x="0" y="0"/>
                </a:lnTo>
                <a:close/>
              </a:path>
            </a:pathLst>
          </a:custGeom>
          <a:blipFill>
            <a:blip r:embed="rId11"/>
            <a:stretch>
              <a:fillRect/>
            </a:stretch>
          </a:blipFill>
        </p:spPr>
      </p:sp>
      <p:sp>
        <p:nvSpPr>
          <p:cNvPr id="13" name="TextBox 13"/>
          <p:cNvSpPr txBox="1"/>
          <p:nvPr/>
        </p:nvSpPr>
        <p:spPr>
          <a:xfrm>
            <a:off x="10849375" y="1975489"/>
            <a:ext cx="4197897" cy="497840"/>
          </a:xfrm>
          <a:prstGeom prst="rect">
            <a:avLst/>
          </a:prstGeom>
        </p:spPr>
        <p:txBody>
          <a:bodyPr lIns="0" tIns="0" rIns="0" bIns="0" rtlCol="0" anchor="t">
            <a:spAutoFit/>
          </a:bodyPr>
          <a:lstStyle/>
          <a:p>
            <a:pPr algn="ctr">
              <a:lnSpc>
                <a:spcPts val="4060"/>
              </a:lnSpc>
            </a:pPr>
            <a:r>
              <a:rPr lang="en-US" sz="2900" dirty="0">
                <a:solidFill>
                  <a:srgbClr val="000000"/>
                </a:solidFill>
                <a:latin typeface="DM Sans Bold"/>
                <a:ea typeface="DM Sans Bold"/>
                <a:cs typeface="DM Sans Bold"/>
                <a:sym typeface="DM Sans Bold"/>
              </a:rPr>
              <a:t>21 DE AGOSTO</a:t>
            </a:r>
          </a:p>
        </p:txBody>
      </p:sp>
      <p:sp>
        <p:nvSpPr>
          <p:cNvPr id="14" name="TextBox 14"/>
          <p:cNvSpPr txBox="1"/>
          <p:nvPr/>
        </p:nvSpPr>
        <p:spPr>
          <a:xfrm>
            <a:off x="8982566" y="3045884"/>
            <a:ext cx="9123686" cy="6458052"/>
          </a:xfrm>
          <a:prstGeom prst="rect">
            <a:avLst/>
          </a:prstGeom>
        </p:spPr>
        <p:txBody>
          <a:bodyPr lIns="0" tIns="0" rIns="0" bIns="0" rtlCol="0" anchor="t">
            <a:spAutoFit/>
          </a:bodyPr>
          <a:lstStyle/>
          <a:p>
            <a:pPr algn="l">
              <a:lnSpc>
                <a:spcPts val="7344"/>
              </a:lnSpc>
              <a:spcBef>
                <a:spcPct val="0"/>
              </a:spcBef>
            </a:pPr>
            <a:r>
              <a:rPr lang="en-US" sz="5245" dirty="0">
                <a:solidFill>
                  <a:srgbClr val="000000"/>
                </a:solidFill>
                <a:latin typeface="Arimo"/>
                <a:ea typeface="Arimo"/>
                <a:cs typeface="Arimo"/>
                <a:sym typeface="Arimo"/>
              </a:rPr>
              <a:t>     1. </a:t>
            </a:r>
            <a:r>
              <a:rPr lang="en-US" sz="5245" u="sng" dirty="0">
                <a:solidFill>
                  <a:srgbClr val="000000"/>
                </a:solidFill>
                <a:latin typeface="Arimo"/>
                <a:ea typeface="Arimo"/>
                <a:cs typeface="Arimo"/>
                <a:sym typeface="Arimo"/>
              </a:rPr>
              <a:t>La inclusión:</a:t>
            </a:r>
            <a:r>
              <a:rPr lang="en-US" sz="5245" dirty="0">
                <a:solidFill>
                  <a:srgbClr val="000000"/>
                </a:solidFill>
                <a:latin typeface="Arimo"/>
                <a:ea typeface="Arimo"/>
                <a:cs typeface="Arimo"/>
                <a:sym typeface="Arimo"/>
              </a:rPr>
              <a:t> un principio para asegurar el derecho humano a la educación.</a:t>
            </a:r>
          </a:p>
          <a:p>
            <a:pPr algn="l">
              <a:lnSpc>
                <a:spcPts val="7344"/>
              </a:lnSpc>
              <a:spcBef>
                <a:spcPct val="0"/>
              </a:spcBef>
            </a:pPr>
            <a:r>
              <a:rPr lang="en-US" sz="5245" dirty="0">
                <a:solidFill>
                  <a:srgbClr val="000000"/>
                </a:solidFill>
                <a:latin typeface="Arimo"/>
                <a:ea typeface="Arimo"/>
                <a:cs typeface="Arimo"/>
                <a:sym typeface="Arimo"/>
              </a:rPr>
              <a:t>     2. </a:t>
            </a:r>
            <a:r>
              <a:rPr lang="en-US" sz="5245" u="sng" dirty="0">
                <a:solidFill>
                  <a:srgbClr val="000000"/>
                </a:solidFill>
                <a:latin typeface="Arimo"/>
                <a:ea typeface="Arimo"/>
                <a:cs typeface="Arimo"/>
                <a:sym typeface="Arimo"/>
              </a:rPr>
              <a:t>El Proceso de Mejora Continua</a:t>
            </a:r>
            <a:r>
              <a:rPr lang="en-US" sz="5245" dirty="0">
                <a:solidFill>
                  <a:srgbClr val="000000"/>
                </a:solidFill>
                <a:latin typeface="Arimo"/>
                <a:ea typeface="Arimo"/>
                <a:cs typeface="Arimo"/>
                <a:sym typeface="Arimo"/>
              </a:rPr>
              <a:t> como vía para el fortalecimiento de la educación pública.</a:t>
            </a:r>
          </a:p>
        </p:txBody>
      </p:sp>
      <p:sp>
        <p:nvSpPr>
          <p:cNvPr id="15" name="TextBox 15"/>
          <p:cNvSpPr txBox="1"/>
          <p:nvPr/>
        </p:nvSpPr>
        <p:spPr>
          <a:xfrm>
            <a:off x="3784152" y="2441475"/>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CC"/>
        </a:solidFill>
        <a:effectLst/>
      </p:bgPr>
    </p:bg>
    <p:spTree>
      <p:nvGrpSpPr>
        <p:cNvPr id="1" name=""/>
        <p:cNvGrpSpPr/>
        <p:nvPr/>
      </p:nvGrpSpPr>
      <p:grpSpPr>
        <a:xfrm>
          <a:off x="0" y="0"/>
          <a:ext cx="0" cy="0"/>
          <a:chOff x="0" y="0"/>
          <a:chExt cx="0" cy="0"/>
        </a:xfrm>
      </p:grpSpPr>
      <p:grpSp>
        <p:nvGrpSpPr>
          <p:cNvPr id="2" name="Group 2"/>
          <p:cNvGrpSpPr/>
          <p:nvPr/>
        </p:nvGrpSpPr>
        <p:grpSpPr>
          <a:xfrm>
            <a:off x="9288182" y="3279291"/>
            <a:ext cx="8657906" cy="1808601"/>
            <a:chOff x="0" y="0"/>
            <a:chExt cx="2506598" cy="523618"/>
          </a:xfrm>
        </p:grpSpPr>
        <p:sp>
          <p:nvSpPr>
            <p:cNvPr id="3" name="Freeform 3"/>
            <p:cNvSpPr/>
            <p:nvPr/>
          </p:nvSpPr>
          <p:spPr>
            <a:xfrm>
              <a:off x="0" y="0"/>
              <a:ext cx="2506598" cy="523618"/>
            </a:xfrm>
            <a:custGeom>
              <a:avLst/>
              <a:gdLst/>
              <a:ahLst/>
              <a:cxnLst/>
              <a:rect l="l" t="t" r="r" b="b"/>
              <a:pathLst>
                <a:path w="2506598" h="523618">
                  <a:moveTo>
                    <a:pt x="89420" y="0"/>
                  </a:moveTo>
                  <a:lnTo>
                    <a:pt x="2417177" y="0"/>
                  </a:lnTo>
                  <a:cubicBezTo>
                    <a:pt x="2466563" y="0"/>
                    <a:pt x="2506598" y="40035"/>
                    <a:pt x="2506598" y="89420"/>
                  </a:cubicBezTo>
                  <a:lnTo>
                    <a:pt x="2506598" y="434198"/>
                  </a:lnTo>
                  <a:cubicBezTo>
                    <a:pt x="2506598" y="483583"/>
                    <a:pt x="2466563" y="523618"/>
                    <a:pt x="2417177" y="523618"/>
                  </a:cubicBezTo>
                  <a:lnTo>
                    <a:pt x="89420" y="523618"/>
                  </a:lnTo>
                  <a:cubicBezTo>
                    <a:pt x="40035" y="523618"/>
                    <a:pt x="0" y="483583"/>
                    <a:pt x="0" y="434198"/>
                  </a:cubicBezTo>
                  <a:lnTo>
                    <a:pt x="0" y="89420"/>
                  </a:lnTo>
                  <a:cubicBezTo>
                    <a:pt x="0" y="40035"/>
                    <a:pt x="40035" y="0"/>
                    <a:pt x="89420" y="0"/>
                  </a:cubicBezTo>
                  <a:close/>
                </a:path>
              </a:pathLst>
            </a:custGeom>
            <a:solidFill>
              <a:srgbClr val="F2EDEC"/>
            </a:solidFill>
          </p:spPr>
        </p:sp>
        <p:sp>
          <p:nvSpPr>
            <p:cNvPr id="4" name="TextBox 4"/>
            <p:cNvSpPr txBox="1"/>
            <p:nvPr/>
          </p:nvSpPr>
          <p:spPr>
            <a:xfrm>
              <a:off x="0" y="-38100"/>
              <a:ext cx="2506598" cy="56171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288182" y="5324583"/>
            <a:ext cx="8657906" cy="1808601"/>
            <a:chOff x="0" y="0"/>
            <a:chExt cx="2506598" cy="523618"/>
          </a:xfrm>
        </p:grpSpPr>
        <p:sp>
          <p:nvSpPr>
            <p:cNvPr id="6" name="Freeform 6"/>
            <p:cNvSpPr/>
            <p:nvPr/>
          </p:nvSpPr>
          <p:spPr>
            <a:xfrm>
              <a:off x="0" y="0"/>
              <a:ext cx="2506598" cy="523618"/>
            </a:xfrm>
            <a:custGeom>
              <a:avLst/>
              <a:gdLst/>
              <a:ahLst/>
              <a:cxnLst/>
              <a:rect l="l" t="t" r="r" b="b"/>
              <a:pathLst>
                <a:path w="2506598" h="523618">
                  <a:moveTo>
                    <a:pt x="89420" y="0"/>
                  </a:moveTo>
                  <a:lnTo>
                    <a:pt x="2417177" y="0"/>
                  </a:lnTo>
                  <a:cubicBezTo>
                    <a:pt x="2466563" y="0"/>
                    <a:pt x="2506598" y="40035"/>
                    <a:pt x="2506598" y="89420"/>
                  </a:cubicBezTo>
                  <a:lnTo>
                    <a:pt x="2506598" y="434198"/>
                  </a:lnTo>
                  <a:cubicBezTo>
                    <a:pt x="2506598" y="483583"/>
                    <a:pt x="2466563" y="523618"/>
                    <a:pt x="2417177" y="523618"/>
                  </a:cubicBezTo>
                  <a:lnTo>
                    <a:pt x="89420" y="523618"/>
                  </a:lnTo>
                  <a:cubicBezTo>
                    <a:pt x="40035" y="523618"/>
                    <a:pt x="0" y="483583"/>
                    <a:pt x="0" y="434198"/>
                  </a:cubicBezTo>
                  <a:lnTo>
                    <a:pt x="0" y="89420"/>
                  </a:lnTo>
                  <a:cubicBezTo>
                    <a:pt x="0" y="40035"/>
                    <a:pt x="40035" y="0"/>
                    <a:pt x="89420" y="0"/>
                  </a:cubicBezTo>
                  <a:close/>
                </a:path>
              </a:pathLst>
            </a:custGeom>
            <a:solidFill>
              <a:srgbClr val="F2EDEC"/>
            </a:solidFill>
          </p:spPr>
        </p:sp>
        <p:sp>
          <p:nvSpPr>
            <p:cNvPr id="7" name="TextBox 7"/>
            <p:cNvSpPr txBox="1"/>
            <p:nvPr/>
          </p:nvSpPr>
          <p:spPr>
            <a:xfrm>
              <a:off x="0" y="-38100"/>
              <a:ext cx="2506598" cy="56171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288182" y="7317577"/>
            <a:ext cx="8657906" cy="2062287"/>
            <a:chOff x="0" y="0"/>
            <a:chExt cx="2506598" cy="597064"/>
          </a:xfrm>
        </p:grpSpPr>
        <p:sp>
          <p:nvSpPr>
            <p:cNvPr id="9" name="Freeform 9"/>
            <p:cNvSpPr/>
            <p:nvPr/>
          </p:nvSpPr>
          <p:spPr>
            <a:xfrm>
              <a:off x="0" y="0"/>
              <a:ext cx="2506598" cy="597064"/>
            </a:xfrm>
            <a:custGeom>
              <a:avLst/>
              <a:gdLst/>
              <a:ahLst/>
              <a:cxnLst/>
              <a:rect l="l" t="t" r="r" b="b"/>
              <a:pathLst>
                <a:path w="2506598" h="597064">
                  <a:moveTo>
                    <a:pt x="89420" y="0"/>
                  </a:moveTo>
                  <a:lnTo>
                    <a:pt x="2417177" y="0"/>
                  </a:lnTo>
                  <a:cubicBezTo>
                    <a:pt x="2466563" y="0"/>
                    <a:pt x="2506598" y="40035"/>
                    <a:pt x="2506598" y="89420"/>
                  </a:cubicBezTo>
                  <a:lnTo>
                    <a:pt x="2506598" y="507644"/>
                  </a:lnTo>
                  <a:cubicBezTo>
                    <a:pt x="2506598" y="557029"/>
                    <a:pt x="2466563" y="597064"/>
                    <a:pt x="2417177" y="597064"/>
                  </a:cubicBezTo>
                  <a:lnTo>
                    <a:pt x="89420" y="597064"/>
                  </a:lnTo>
                  <a:cubicBezTo>
                    <a:pt x="40035" y="597064"/>
                    <a:pt x="0" y="557029"/>
                    <a:pt x="0" y="507644"/>
                  </a:cubicBezTo>
                  <a:lnTo>
                    <a:pt x="0" y="89420"/>
                  </a:lnTo>
                  <a:cubicBezTo>
                    <a:pt x="0" y="40035"/>
                    <a:pt x="40035" y="0"/>
                    <a:pt x="89420" y="0"/>
                  </a:cubicBezTo>
                  <a:close/>
                </a:path>
              </a:pathLst>
            </a:custGeom>
            <a:solidFill>
              <a:srgbClr val="F2EDEC"/>
            </a:solidFill>
          </p:spPr>
        </p:sp>
        <p:sp>
          <p:nvSpPr>
            <p:cNvPr id="10" name="TextBox 10"/>
            <p:cNvSpPr txBox="1"/>
            <p:nvPr/>
          </p:nvSpPr>
          <p:spPr>
            <a:xfrm>
              <a:off x="0" y="-38100"/>
              <a:ext cx="2506598" cy="63516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868988" y="2668616"/>
            <a:ext cx="6599841" cy="8557330"/>
          </a:xfrm>
          <a:custGeom>
            <a:avLst/>
            <a:gdLst/>
            <a:ahLst/>
            <a:cxnLst/>
            <a:rect l="l" t="t" r="r" b="b"/>
            <a:pathLst>
              <a:path w="6599841" h="8557330">
                <a:moveTo>
                  <a:pt x="0" y="0"/>
                </a:moveTo>
                <a:lnTo>
                  <a:pt x="6599840" y="0"/>
                </a:lnTo>
                <a:lnTo>
                  <a:pt x="6599840" y="8557329"/>
                </a:lnTo>
                <a:lnTo>
                  <a:pt x="0" y="85573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866062" y="377277"/>
            <a:ext cx="16162859" cy="1919864"/>
            <a:chOff x="0" y="0"/>
            <a:chExt cx="5045615" cy="599330"/>
          </a:xfrm>
        </p:grpSpPr>
        <p:sp>
          <p:nvSpPr>
            <p:cNvPr id="13" name="Freeform 13"/>
            <p:cNvSpPr/>
            <p:nvPr/>
          </p:nvSpPr>
          <p:spPr>
            <a:xfrm>
              <a:off x="0" y="0"/>
              <a:ext cx="5045615" cy="599330"/>
            </a:xfrm>
            <a:custGeom>
              <a:avLst/>
              <a:gdLst/>
              <a:ahLst/>
              <a:cxnLst/>
              <a:rect l="l" t="t" r="r" b="b"/>
              <a:pathLst>
                <a:path w="5045615" h="599330">
                  <a:moveTo>
                    <a:pt x="47899" y="0"/>
                  </a:moveTo>
                  <a:lnTo>
                    <a:pt x="4997715" y="0"/>
                  </a:lnTo>
                  <a:cubicBezTo>
                    <a:pt x="5010419" y="0"/>
                    <a:pt x="5022602" y="5047"/>
                    <a:pt x="5031585" y="14029"/>
                  </a:cubicBezTo>
                  <a:cubicBezTo>
                    <a:pt x="5040568" y="23012"/>
                    <a:pt x="5045615" y="35196"/>
                    <a:pt x="5045615" y="47899"/>
                  </a:cubicBezTo>
                  <a:lnTo>
                    <a:pt x="5045615" y="551431"/>
                  </a:lnTo>
                  <a:cubicBezTo>
                    <a:pt x="5045615" y="564135"/>
                    <a:pt x="5040568" y="576318"/>
                    <a:pt x="5031585" y="585301"/>
                  </a:cubicBezTo>
                  <a:cubicBezTo>
                    <a:pt x="5022602" y="594284"/>
                    <a:pt x="5010419" y="599330"/>
                    <a:pt x="4997715" y="599330"/>
                  </a:cubicBezTo>
                  <a:lnTo>
                    <a:pt x="47899" y="599330"/>
                  </a:lnTo>
                  <a:cubicBezTo>
                    <a:pt x="35196" y="599330"/>
                    <a:pt x="23012" y="594284"/>
                    <a:pt x="14029" y="585301"/>
                  </a:cubicBezTo>
                  <a:cubicBezTo>
                    <a:pt x="5047" y="576318"/>
                    <a:pt x="0" y="564135"/>
                    <a:pt x="0" y="551431"/>
                  </a:cubicBezTo>
                  <a:lnTo>
                    <a:pt x="0" y="47899"/>
                  </a:lnTo>
                  <a:cubicBezTo>
                    <a:pt x="0" y="35196"/>
                    <a:pt x="5047" y="23012"/>
                    <a:pt x="14029" y="14029"/>
                  </a:cubicBezTo>
                  <a:cubicBezTo>
                    <a:pt x="23012" y="5047"/>
                    <a:pt x="35196" y="0"/>
                    <a:pt x="47899" y="0"/>
                  </a:cubicBezTo>
                  <a:close/>
                </a:path>
              </a:pathLst>
            </a:custGeom>
            <a:solidFill>
              <a:srgbClr val="E96C07"/>
            </a:solidFill>
          </p:spPr>
        </p:sp>
        <p:sp>
          <p:nvSpPr>
            <p:cNvPr id="14" name="TextBox 14"/>
            <p:cNvSpPr txBox="1"/>
            <p:nvPr/>
          </p:nvSpPr>
          <p:spPr>
            <a:xfrm>
              <a:off x="0" y="-38100"/>
              <a:ext cx="5045615" cy="63743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5743545" y="3124077"/>
            <a:ext cx="3400455" cy="2533339"/>
          </a:xfrm>
          <a:custGeom>
            <a:avLst/>
            <a:gdLst/>
            <a:ahLst/>
            <a:cxnLst/>
            <a:rect l="l" t="t" r="r" b="b"/>
            <a:pathLst>
              <a:path w="3400455" h="2533339">
                <a:moveTo>
                  <a:pt x="0" y="0"/>
                </a:moveTo>
                <a:lnTo>
                  <a:pt x="3400455" y="0"/>
                </a:lnTo>
                <a:lnTo>
                  <a:pt x="3400455" y="2533339"/>
                </a:lnTo>
                <a:lnTo>
                  <a:pt x="0" y="2533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TextBox 16"/>
          <p:cNvSpPr txBox="1"/>
          <p:nvPr/>
        </p:nvSpPr>
        <p:spPr>
          <a:xfrm>
            <a:off x="1258519" y="737528"/>
            <a:ext cx="13819243" cy="1738338"/>
          </a:xfrm>
          <a:prstGeom prst="rect">
            <a:avLst/>
          </a:prstGeom>
        </p:spPr>
        <p:txBody>
          <a:bodyPr lIns="0" tIns="0" rIns="0" bIns="0" rtlCol="0" anchor="t">
            <a:spAutoFit/>
          </a:bodyPr>
          <a:lstStyle/>
          <a:p>
            <a:pPr algn="l">
              <a:lnSpc>
                <a:spcPts val="14239"/>
              </a:lnSpc>
            </a:pPr>
            <a:r>
              <a:rPr lang="en-US" sz="10170" dirty="0">
                <a:solidFill>
                  <a:srgbClr val="F2EDEC"/>
                </a:solidFill>
                <a:latin typeface="Pagkaki"/>
                <a:ea typeface="Pagkaki"/>
                <a:cs typeface="Pagkaki"/>
                <a:sym typeface="Pagkaki"/>
              </a:rPr>
              <a:t>PROPÓSITOS DE LA SESIÓN</a:t>
            </a:r>
          </a:p>
        </p:txBody>
      </p:sp>
      <p:sp>
        <p:nvSpPr>
          <p:cNvPr id="17" name="TextBox 17"/>
          <p:cNvSpPr txBox="1"/>
          <p:nvPr/>
        </p:nvSpPr>
        <p:spPr>
          <a:xfrm>
            <a:off x="9989898" y="3424100"/>
            <a:ext cx="7254474" cy="1606642"/>
          </a:xfrm>
          <a:prstGeom prst="rect">
            <a:avLst/>
          </a:prstGeom>
        </p:spPr>
        <p:txBody>
          <a:bodyPr lIns="0" tIns="0" rIns="0" bIns="0" rtlCol="0" anchor="t">
            <a:spAutoFit/>
          </a:bodyPr>
          <a:lstStyle/>
          <a:p>
            <a:pPr algn="ctr">
              <a:lnSpc>
                <a:spcPts val="3156"/>
              </a:lnSpc>
            </a:pPr>
            <a:r>
              <a:rPr lang="en-US" sz="2922" dirty="0">
                <a:solidFill>
                  <a:srgbClr val="000000"/>
                </a:solidFill>
                <a:latin typeface="DM Sans Bold"/>
                <a:ea typeface="DM Sans Bold"/>
                <a:cs typeface="DM Sans Bold"/>
                <a:sym typeface="DM Sans Bold"/>
              </a:rPr>
              <a:t>Reflexionar en torno al derecho humano a la educación de niñas, niños y adolescentes y las situaciones que pudieran limitarlo.</a:t>
            </a:r>
          </a:p>
        </p:txBody>
      </p:sp>
      <p:sp>
        <p:nvSpPr>
          <p:cNvPr id="18" name="TextBox 18"/>
          <p:cNvSpPr txBox="1"/>
          <p:nvPr/>
        </p:nvSpPr>
        <p:spPr>
          <a:xfrm>
            <a:off x="9788886" y="5845294"/>
            <a:ext cx="7656499" cy="806542"/>
          </a:xfrm>
          <a:prstGeom prst="rect">
            <a:avLst/>
          </a:prstGeom>
        </p:spPr>
        <p:txBody>
          <a:bodyPr lIns="0" tIns="0" rIns="0" bIns="0" rtlCol="0" anchor="t">
            <a:spAutoFit/>
          </a:bodyPr>
          <a:lstStyle/>
          <a:p>
            <a:pPr algn="ctr">
              <a:lnSpc>
                <a:spcPts val="3156"/>
              </a:lnSpc>
            </a:pPr>
            <a:r>
              <a:rPr lang="en-US" sz="2922">
                <a:solidFill>
                  <a:srgbClr val="000000"/>
                </a:solidFill>
                <a:latin typeface="DM Sans Bold"/>
                <a:ea typeface="DM Sans Bold"/>
                <a:cs typeface="DM Sans Bold"/>
                <a:sym typeface="DM Sans Bold"/>
              </a:rPr>
              <a:t> Analizar las características del Proceso de Mejora Continua.</a:t>
            </a:r>
          </a:p>
        </p:txBody>
      </p:sp>
      <p:sp>
        <p:nvSpPr>
          <p:cNvPr id="19" name="TextBox 19"/>
          <p:cNvSpPr txBox="1"/>
          <p:nvPr/>
        </p:nvSpPr>
        <p:spPr>
          <a:xfrm>
            <a:off x="9989898" y="7764475"/>
            <a:ext cx="7410232" cy="1206592"/>
          </a:xfrm>
          <a:prstGeom prst="rect">
            <a:avLst/>
          </a:prstGeom>
        </p:spPr>
        <p:txBody>
          <a:bodyPr lIns="0" tIns="0" rIns="0" bIns="0" rtlCol="0" anchor="t">
            <a:spAutoFit/>
          </a:bodyPr>
          <a:lstStyle/>
          <a:p>
            <a:pPr algn="ctr">
              <a:lnSpc>
                <a:spcPts val="3156"/>
              </a:lnSpc>
            </a:pPr>
            <a:r>
              <a:rPr lang="en-US" sz="2922">
                <a:solidFill>
                  <a:srgbClr val="000000"/>
                </a:solidFill>
                <a:latin typeface="DM Sans Bold"/>
                <a:ea typeface="DM Sans Bold"/>
                <a:cs typeface="DM Sans Bold"/>
                <a:sym typeface="DM Sans Bold"/>
              </a:rPr>
              <a:t>Identificar los elementos necesarios para la construcción del diagnóstico socioeducativo de la escuela.</a:t>
            </a:r>
          </a:p>
        </p:txBody>
      </p:sp>
      <p:grpSp>
        <p:nvGrpSpPr>
          <p:cNvPr id="20" name="Group 20"/>
          <p:cNvGrpSpPr/>
          <p:nvPr/>
        </p:nvGrpSpPr>
        <p:grpSpPr>
          <a:xfrm>
            <a:off x="14902110" y="590896"/>
            <a:ext cx="1111051" cy="111105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22" name="TextBox 22"/>
          <p:cNvSpPr txBox="1"/>
          <p:nvPr/>
        </p:nvSpPr>
        <p:spPr>
          <a:xfrm>
            <a:off x="12741919" y="1971386"/>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rot="2766925">
            <a:off x="5593657" y="1249385"/>
            <a:ext cx="3290094" cy="3084463"/>
          </a:xfrm>
          <a:custGeom>
            <a:avLst/>
            <a:gdLst/>
            <a:ahLst/>
            <a:cxnLst/>
            <a:rect l="l" t="t" r="r" b="b"/>
            <a:pathLst>
              <a:path w="3290094" h="3084463">
                <a:moveTo>
                  <a:pt x="0" y="0"/>
                </a:moveTo>
                <a:lnTo>
                  <a:pt x="3290094" y="0"/>
                </a:lnTo>
                <a:lnTo>
                  <a:pt x="3290094" y="3084463"/>
                </a:lnTo>
                <a:lnTo>
                  <a:pt x="0" y="30844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23285">
            <a:off x="391483" y="5732570"/>
            <a:ext cx="1514801" cy="3394513"/>
          </a:xfrm>
          <a:custGeom>
            <a:avLst/>
            <a:gdLst/>
            <a:ahLst/>
            <a:cxnLst/>
            <a:rect l="l" t="t" r="r" b="b"/>
            <a:pathLst>
              <a:path w="1514801" h="3394513">
                <a:moveTo>
                  <a:pt x="0" y="0"/>
                </a:moveTo>
                <a:lnTo>
                  <a:pt x="1514801" y="0"/>
                </a:lnTo>
                <a:lnTo>
                  <a:pt x="1514801" y="3394512"/>
                </a:lnTo>
                <a:lnTo>
                  <a:pt x="0" y="33945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15837040" y="-1687433"/>
            <a:ext cx="1674777" cy="3374866"/>
          </a:xfrm>
          <a:custGeom>
            <a:avLst/>
            <a:gdLst/>
            <a:ahLst/>
            <a:cxnLst/>
            <a:rect l="l" t="t" r="r" b="b"/>
            <a:pathLst>
              <a:path w="1674777" h="3374866">
                <a:moveTo>
                  <a:pt x="0" y="0"/>
                </a:moveTo>
                <a:lnTo>
                  <a:pt x="1674777" y="0"/>
                </a:lnTo>
                <a:lnTo>
                  <a:pt x="1674777" y="3374866"/>
                </a:lnTo>
                <a:lnTo>
                  <a:pt x="0" y="3374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082047">
            <a:off x="-1119160" y="-92803"/>
            <a:ext cx="2486025" cy="4114800"/>
          </a:xfrm>
          <a:custGeom>
            <a:avLst/>
            <a:gdLst/>
            <a:ahLst/>
            <a:cxnLst/>
            <a:rect l="l" t="t" r="r" b="b"/>
            <a:pathLst>
              <a:path w="2486025" h="4114800">
                <a:moveTo>
                  <a:pt x="0" y="0"/>
                </a:moveTo>
                <a:lnTo>
                  <a:pt x="2486025" y="0"/>
                </a:lnTo>
                <a:lnTo>
                  <a:pt x="248602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3251297" y="1480850"/>
            <a:ext cx="1111051" cy="11110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8" name="Freeform 8"/>
          <p:cNvSpPr/>
          <p:nvPr/>
        </p:nvSpPr>
        <p:spPr>
          <a:xfrm>
            <a:off x="2703514" y="3233978"/>
            <a:ext cx="4367812" cy="7294884"/>
          </a:xfrm>
          <a:custGeom>
            <a:avLst/>
            <a:gdLst/>
            <a:ahLst/>
            <a:cxnLst/>
            <a:rect l="l" t="t" r="r" b="b"/>
            <a:pathLst>
              <a:path w="4367812" h="7294884">
                <a:moveTo>
                  <a:pt x="0" y="0"/>
                </a:moveTo>
                <a:lnTo>
                  <a:pt x="4367812" y="0"/>
                </a:lnTo>
                <a:lnTo>
                  <a:pt x="4367812" y="7294884"/>
                </a:lnTo>
                <a:lnTo>
                  <a:pt x="0" y="7294884"/>
                </a:lnTo>
                <a:lnTo>
                  <a:pt x="0" y="0"/>
                </a:lnTo>
                <a:close/>
              </a:path>
            </a:pathLst>
          </a:custGeom>
          <a:blipFill>
            <a:blip r:embed="rId11"/>
            <a:stretch>
              <a:fillRect/>
            </a:stretch>
          </a:blipFill>
        </p:spPr>
      </p:sp>
      <p:sp>
        <p:nvSpPr>
          <p:cNvPr id="9" name="TextBox 9"/>
          <p:cNvSpPr txBox="1"/>
          <p:nvPr/>
        </p:nvSpPr>
        <p:spPr>
          <a:xfrm>
            <a:off x="9144000" y="2455475"/>
            <a:ext cx="8456391" cy="3041649"/>
          </a:xfrm>
          <a:prstGeom prst="rect">
            <a:avLst/>
          </a:prstGeom>
        </p:spPr>
        <p:txBody>
          <a:bodyPr lIns="0" tIns="0" rIns="0" bIns="0" rtlCol="0" anchor="t">
            <a:spAutoFit/>
          </a:bodyPr>
          <a:lstStyle/>
          <a:p>
            <a:pPr algn="ctr">
              <a:lnSpc>
                <a:spcPts val="7699"/>
              </a:lnSpc>
            </a:pPr>
            <a:r>
              <a:rPr lang="en-US" sz="9999">
                <a:solidFill>
                  <a:srgbClr val="E96C07"/>
                </a:solidFill>
                <a:latin typeface="Pagkaki"/>
                <a:ea typeface="Pagkaki"/>
                <a:cs typeface="Pagkaki"/>
                <a:sym typeface="Pagkaki"/>
              </a:rPr>
              <a:t>MENSAJE DE LA SECRETARIA DE EDUCACIÓN</a:t>
            </a:r>
          </a:p>
        </p:txBody>
      </p:sp>
      <p:sp>
        <p:nvSpPr>
          <p:cNvPr id="10" name="TextBox 10"/>
          <p:cNvSpPr txBox="1"/>
          <p:nvPr/>
        </p:nvSpPr>
        <p:spPr>
          <a:xfrm>
            <a:off x="7630987" y="5440687"/>
            <a:ext cx="10044054" cy="4025903"/>
          </a:xfrm>
          <a:prstGeom prst="rect">
            <a:avLst/>
          </a:prstGeom>
        </p:spPr>
        <p:txBody>
          <a:bodyPr lIns="0" tIns="0" rIns="0" bIns="0" rtlCol="0" anchor="t">
            <a:spAutoFit/>
          </a:bodyPr>
          <a:lstStyle/>
          <a:p>
            <a:pPr algn="ctr">
              <a:lnSpc>
                <a:spcPts val="5266"/>
              </a:lnSpc>
            </a:pPr>
            <a:r>
              <a:rPr lang="en-US" sz="4787" dirty="0">
                <a:solidFill>
                  <a:srgbClr val="000000"/>
                </a:solidFill>
                <a:latin typeface="DM Sans"/>
                <a:ea typeface="DM Sans"/>
                <a:cs typeface="DM Sans"/>
                <a:sym typeface="DM Sans"/>
              </a:rPr>
              <a:t>Como primera actividad, se les sugiere ver y comentar el video de la Maestra Leticia Ramírez Amaya, Secretaria de Educación Pública dirigido a las maestras y los maestros.</a:t>
            </a:r>
          </a:p>
        </p:txBody>
      </p:sp>
      <p:sp>
        <p:nvSpPr>
          <p:cNvPr id="11" name="TextBox 11"/>
          <p:cNvSpPr txBox="1"/>
          <p:nvPr/>
        </p:nvSpPr>
        <p:spPr>
          <a:xfrm>
            <a:off x="2853727" y="2600164"/>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526246"/>
            <a:chOff x="0" y="0"/>
            <a:chExt cx="7087847" cy="1100800"/>
          </a:xfrm>
        </p:grpSpPr>
        <p:sp>
          <p:nvSpPr>
            <p:cNvPr id="3" name="Freeform 3"/>
            <p:cNvSpPr/>
            <p:nvPr/>
          </p:nvSpPr>
          <p:spPr>
            <a:xfrm>
              <a:off x="0" y="0"/>
              <a:ext cx="7087846" cy="1100800"/>
            </a:xfrm>
            <a:custGeom>
              <a:avLst/>
              <a:gdLst/>
              <a:ahLst/>
              <a:cxnLst/>
              <a:rect l="l" t="t" r="r" b="b"/>
              <a:pathLst>
                <a:path w="7087846" h="1100800">
                  <a:moveTo>
                    <a:pt x="34098" y="0"/>
                  </a:moveTo>
                  <a:lnTo>
                    <a:pt x="7053749" y="0"/>
                  </a:lnTo>
                  <a:cubicBezTo>
                    <a:pt x="7072580" y="0"/>
                    <a:pt x="7087846" y="15266"/>
                    <a:pt x="7087846" y="34098"/>
                  </a:cubicBezTo>
                  <a:lnTo>
                    <a:pt x="7087846" y="1066702"/>
                  </a:lnTo>
                  <a:cubicBezTo>
                    <a:pt x="7087846" y="1075745"/>
                    <a:pt x="7084254" y="1084418"/>
                    <a:pt x="7077859" y="1090813"/>
                  </a:cubicBezTo>
                  <a:cubicBezTo>
                    <a:pt x="7071464" y="1097208"/>
                    <a:pt x="7062791" y="1100800"/>
                    <a:pt x="7053749" y="1100800"/>
                  </a:cubicBezTo>
                  <a:lnTo>
                    <a:pt x="34098" y="1100800"/>
                  </a:lnTo>
                  <a:cubicBezTo>
                    <a:pt x="15266" y="1100800"/>
                    <a:pt x="0" y="1085534"/>
                    <a:pt x="0" y="1066702"/>
                  </a:cubicBezTo>
                  <a:lnTo>
                    <a:pt x="0" y="34098"/>
                  </a:lnTo>
                  <a:cubicBezTo>
                    <a:pt x="0" y="15266"/>
                    <a:pt x="15266" y="0"/>
                    <a:pt x="34098" y="0"/>
                  </a:cubicBezTo>
                  <a:close/>
                </a:path>
              </a:pathLst>
            </a:custGeom>
            <a:solidFill>
              <a:srgbClr val="89D2C2"/>
            </a:solidFill>
          </p:spPr>
        </p:sp>
        <p:sp>
          <p:nvSpPr>
            <p:cNvPr id="4" name="TextBox 4"/>
            <p:cNvSpPr txBox="1"/>
            <p:nvPr/>
          </p:nvSpPr>
          <p:spPr>
            <a:xfrm>
              <a:off x="0" y="-38100"/>
              <a:ext cx="7087847" cy="1138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787122" y="0"/>
            <a:ext cx="1368404" cy="136840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DB1"/>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972986" y="1293143"/>
            <a:ext cx="6133431" cy="3028382"/>
          </a:xfrm>
          <a:custGeom>
            <a:avLst/>
            <a:gdLst/>
            <a:ahLst/>
            <a:cxnLst/>
            <a:rect l="l" t="t" r="r" b="b"/>
            <a:pathLst>
              <a:path w="6133431" h="3028382">
                <a:moveTo>
                  <a:pt x="0" y="0"/>
                </a:moveTo>
                <a:lnTo>
                  <a:pt x="6133431" y="0"/>
                </a:lnTo>
                <a:lnTo>
                  <a:pt x="6133431" y="3028381"/>
                </a:lnTo>
                <a:lnTo>
                  <a:pt x="0" y="3028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390696" y="598408"/>
            <a:ext cx="1964875" cy="2515040"/>
          </a:xfrm>
          <a:custGeom>
            <a:avLst/>
            <a:gdLst/>
            <a:ahLst/>
            <a:cxnLst/>
            <a:rect l="l" t="t" r="r" b="b"/>
            <a:pathLst>
              <a:path w="1964875" h="2515040">
                <a:moveTo>
                  <a:pt x="0" y="0"/>
                </a:moveTo>
                <a:lnTo>
                  <a:pt x="1964875" y="0"/>
                </a:lnTo>
                <a:lnTo>
                  <a:pt x="1964875" y="2515039"/>
                </a:lnTo>
                <a:lnTo>
                  <a:pt x="0" y="25150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774597" y="561555"/>
            <a:ext cx="12198389" cy="2722095"/>
          </a:xfrm>
          <a:prstGeom prst="rect">
            <a:avLst/>
          </a:prstGeom>
        </p:spPr>
        <p:txBody>
          <a:bodyPr lIns="0" tIns="0" rIns="0" bIns="0" rtlCol="0" anchor="t">
            <a:spAutoFit/>
          </a:bodyPr>
          <a:lstStyle/>
          <a:p>
            <a:pPr algn="ctr">
              <a:lnSpc>
                <a:spcPts val="7090"/>
              </a:lnSpc>
            </a:pPr>
            <a:r>
              <a:rPr lang="en-US" sz="7020" dirty="0">
                <a:solidFill>
                  <a:srgbClr val="292F4F"/>
                </a:solidFill>
                <a:latin typeface="Pagkaki"/>
                <a:ea typeface="Pagkaki"/>
                <a:cs typeface="Pagkaki"/>
                <a:sym typeface="Pagkaki"/>
              </a:rPr>
              <a:t>  LA INCLUSIÓN:</a:t>
            </a:r>
            <a:r>
              <a:rPr lang="en-US" sz="7020" dirty="0">
                <a:solidFill>
                  <a:srgbClr val="FFFFFF"/>
                </a:solidFill>
                <a:latin typeface="Pagkaki"/>
                <a:ea typeface="Pagkaki"/>
                <a:cs typeface="Pagkaki"/>
                <a:sym typeface="Pagkaki"/>
              </a:rPr>
              <a:t> UN PRINCIPIO PARA ASEGURAR EL DERECHO HUMANO A LA EDUCACIÓN</a:t>
            </a:r>
          </a:p>
        </p:txBody>
      </p:sp>
      <p:sp>
        <p:nvSpPr>
          <p:cNvPr id="11" name="TextBox 11"/>
          <p:cNvSpPr txBox="1"/>
          <p:nvPr/>
        </p:nvSpPr>
        <p:spPr>
          <a:xfrm>
            <a:off x="2774597" y="66323"/>
            <a:ext cx="1380929" cy="1226820"/>
          </a:xfrm>
          <a:prstGeom prst="rect">
            <a:avLst/>
          </a:prstGeom>
        </p:spPr>
        <p:txBody>
          <a:bodyPr lIns="0" tIns="0" rIns="0" bIns="0" rtlCol="0" anchor="t">
            <a:spAutoFit/>
          </a:bodyPr>
          <a:lstStyle/>
          <a:p>
            <a:pPr algn="ctr">
              <a:lnSpc>
                <a:spcPts val="10080"/>
              </a:lnSpc>
            </a:pPr>
            <a:r>
              <a:rPr lang="en-US" sz="7200">
                <a:solidFill>
                  <a:srgbClr val="FFFFFF"/>
                </a:solidFill>
                <a:latin typeface="DM Sans Bold"/>
                <a:ea typeface="DM Sans Bold"/>
                <a:cs typeface="DM Sans Bold"/>
                <a:sym typeface="DM Sans Bold"/>
              </a:rPr>
              <a:t>1</a:t>
            </a:r>
          </a:p>
        </p:txBody>
      </p:sp>
      <p:sp>
        <p:nvSpPr>
          <p:cNvPr id="12" name="TextBox 12"/>
          <p:cNvSpPr txBox="1"/>
          <p:nvPr/>
        </p:nvSpPr>
        <p:spPr>
          <a:xfrm>
            <a:off x="744129" y="3860412"/>
            <a:ext cx="16799742" cy="5251018"/>
          </a:xfrm>
          <a:prstGeom prst="rect">
            <a:avLst/>
          </a:prstGeom>
        </p:spPr>
        <p:txBody>
          <a:bodyPr lIns="0" tIns="0" rIns="0" bIns="0" rtlCol="0" anchor="t">
            <a:spAutoFit/>
          </a:bodyPr>
          <a:lstStyle/>
          <a:p>
            <a:pPr algn="ctr">
              <a:lnSpc>
                <a:spcPts val="5249"/>
              </a:lnSpc>
            </a:pPr>
            <a:r>
              <a:rPr lang="en-US" sz="4101" dirty="0">
                <a:solidFill>
                  <a:srgbClr val="000000"/>
                </a:solidFill>
                <a:latin typeface="DM Sans Bold"/>
                <a:ea typeface="DM Sans Bold"/>
                <a:cs typeface="DM Sans Bold"/>
                <a:sym typeface="DM Sans Bold"/>
              </a:rPr>
              <a:t>El artículo 3o. de la Constitución Política de los Estados Unidos Mexicanos establece que el derecho humano a la educación es el principio fundamental que orienta la política educativa nacional, este tiene un sentido amplio y profundo que considera el derecho a ingresar a una escuela pública, implica también que niñas, niños y adolescentes puedan iniciar, continuar y concluir procesos formativos en los que desarrollen aprendizajes significativos para su vida y que gocen de buen trato. (SEP, 2024).</a:t>
            </a:r>
          </a:p>
        </p:txBody>
      </p:sp>
      <p:grpSp>
        <p:nvGrpSpPr>
          <p:cNvPr id="13" name="Group 13"/>
          <p:cNvGrpSpPr/>
          <p:nvPr/>
        </p:nvGrpSpPr>
        <p:grpSpPr>
          <a:xfrm>
            <a:off x="14758273" y="2557922"/>
            <a:ext cx="1111051" cy="111105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sp>
      </p:grpSp>
      <p:sp>
        <p:nvSpPr>
          <p:cNvPr id="15" name="TextBox 15"/>
          <p:cNvSpPr txBox="1"/>
          <p:nvPr/>
        </p:nvSpPr>
        <p:spPr>
          <a:xfrm>
            <a:off x="12852082" y="3056297"/>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2" name="Freeform 2"/>
          <p:cNvSpPr/>
          <p:nvPr/>
        </p:nvSpPr>
        <p:spPr>
          <a:xfrm>
            <a:off x="15944030" y="8002360"/>
            <a:ext cx="2630541" cy="3308856"/>
          </a:xfrm>
          <a:custGeom>
            <a:avLst/>
            <a:gdLst/>
            <a:ahLst/>
            <a:cxnLst/>
            <a:rect l="l" t="t" r="r" b="b"/>
            <a:pathLst>
              <a:path w="2630541" h="3308856">
                <a:moveTo>
                  <a:pt x="0" y="0"/>
                </a:moveTo>
                <a:lnTo>
                  <a:pt x="2630540" y="0"/>
                </a:lnTo>
                <a:lnTo>
                  <a:pt x="2630540" y="3308856"/>
                </a:lnTo>
                <a:lnTo>
                  <a:pt x="0" y="33088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743504" y="897581"/>
            <a:ext cx="1371627" cy="3325156"/>
          </a:xfrm>
          <a:custGeom>
            <a:avLst/>
            <a:gdLst/>
            <a:ahLst/>
            <a:cxnLst/>
            <a:rect l="l" t="t" r="r" b="b"/>
            <a:pathLst>
              <a:path w="1371627" h="3325156">
                <a:moveTo>
                  <a:pt x="0" y="0"/>
                </a:moveTo>
                <a:lnTo>
                  <a:pt x="1371627" y="0"/>
                </a:lnTo>
                <a:lnTo>
                  <a:pt x="1371627" y="3325157"/>
                </a:lnTo>
                <a:lnTo>
                  <a:pt x="0" y="3325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843205">
            <a:off x="314826" y="4589649"/>
            <a:ext cx="1427748" cy="2526987"/>
          </a:xfrm>
          <a:custGeom>
            <a:avLst/>
            <a:gdLst/>
            <a:ahLst/>
            <a:cxnLst/>
            <a:rect l="l" t="t" r="r" b="b"/>
            <a:pathLst>
              <a:path w="1427748" h="2526987">
                <a:moveTo>
                  <a:pt x="0" y="0"/>
                </a:moveTo>
                <a:lnTo>
                  <a:pt x="1427748" y="0"/>
                </a:lnTo>
                <a:lnTo>
                  <a:pt x="1427748" y="2526987"/>
                </a:lnTo>
                <a:lnTo>
                  <a:pt x="0" y="2526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893138"/>
            <a:ext cx="15714804" cy="9191960"/>
          </a:xfrm>
          <a:prstGeom prst="rect">
            <a:avLst/>
          </a:prstGeom>
        </p:spPr>
        <p:txBody>
          <a:bodyPr lIns="0" tIns="0" rIns="0" bIns="0" rtlCol="0" anchor="t">
            <a:spAutoFit/>
          </a:bodyPr>
          <a:lstStyle/>
          <a:p>
            <a:pPr algn="ctr">
              <a:lnSpc>
                <a:spcPts val="5249"/>
              </a:lnSpc>
            </a:pPr>
            <a:r>
              <a:rPr lang="en-US" sz="4101" dirty="0">
                <a:solidFill>
                  <a:srgbClr val="000000"/>
                </a:solidFill>
                <a:latin typeface="DM Sans Bold"/>
                <a:ea typeface="DM Sans Bold"/>
                <a:cs typeface="DM Sans Bold"/>
                <a:sym typeface="DM Sans Bold"/>
              </a:rPr>
              <a:t>El Estado está obligado a garantizar este derecho con un énfasis sustantivo a personas afromexicanas y afromexicanos, migrantes, indígenas, mujeres, personas de la diversidad sexual y de género, niñas, niños y adolescentes hospitalizados, con alguna discapacidad, así como a los grupos más pobres de la sociedad, especialmente niñas y niños en situación de calle, adolescentes en conflictos con la ley, entre otros (SEP, 2024, p. 63).</a:t>
            </a:r>
          </a:p>
          <a:p>
            <a:pPr algn="ctr">
              <a:lnSpc>
                <a:spcPts val="5249"/>
              </a:lnSpc>
            </a:pPr>
            <a:endParaRPr lang="en-US" sz="4101" dirty="0">
              <a:solidFill>
                <a:srgbClr val="000000"/>
              </a:solidFill>
              <a:latin typeface="DM Sans Bold"/>
              <a:ea typeface="DM Sans Bold"/>
              <a:cs typeface="DM Sans Bold"/>
              <a:sym typeface="DM Sans Bold"/>
            </a:endParaRPr>
          </a:p>
          <a:p>
            <a:pPr algn="ctr">
              <a:lnSpc>
                <a:spcPts val="5249"/>
              </a:lnSpc>
            </a:pPr>
            <a:r>
              <a:rPr lang="en-US" sz="4101" dirty="0">
                <a:solidFill>
                  <a:srgbClr val="000000"/>
                </a:solidFill>
                <a:latin typeface="DM Sans Bold"/>
                <a:ea typeface="DM Sans Bold"/>
                <a:cs typeface="DM Sans Bold"/>
                <a:sym typeface="DM Sans Bold"/>
              </a:rPr>
              <a:t>Por ello, es importante que las autoridades educativas y escolares, así como las maestras y los maestros, conozcan el Protocolo para el acceso de niñas, niños y adolescentes en situación de migración a la educación.</a:t>
            </a:r>
          </a:p>
          <a:p>
            <a:pPr algn="ctr">
              <a:lnSpc>
                <a:spcPts val="5249"/>
              </a:lnSpc>
            </a:pPr>
            <a:endParaRPr lang="en-US" sz="4101" dirty="0">
              <a:solidFill>
                <a:srgbClr val="000000"/>
              </a:solidFill>
              <a:latin typeface="DM Sans Bold"/>
              <a:ea typeface="DM Sans Bold"/>
              <a:cs typeface="DM Sans Bold"/>
              <a:sym typeface="DM Sans Bold"/>
            </a:endParaRPr>
          </a:p>
        </p:txBody>
      </p:sp>
      <p:grpSp>
        <p:nvGrpSpPr>
          <p:cNvPr id="6" name="Group 6"/>
          <p:cNvGrpSpPr/>
          <p:nvPr/>
        </p:nvGrpSpPr>
        <p:grpSpPr>
          <a:xfrm>
            <a:off x="16703775" y="5853143"/>
            <a:ext cx="1111051" cy="11110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8" name="TextBox 8"/>
          <p:cNvSpPr txBox="1"/>
          <p:nvPr/>
        </p:nvSpPr>
        <p:spPr>
          <a:xfrm>
            <a:off x="16208940" y="5527388"/>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1859063" y="-387579"/>
            <a:ext cx="22704840" cy="3227737"/>
            <a:chOff x="0" y="0"/>
            <a:chExt cx="7087847" cy="1007613"/>
          </a:xfrm>
        </p:grpSpPr>
        <p:sp>
          <p:nvSpPr>
            <p:cNvPr id="3" name="Freeform 3"/>
            <p:cNvSpPr/>
            <p:nvPr/>
          </p:nvSpPr>
          <p:spPr>
            <a:xfrm>
              <a:off x="0" y="0"/>
              <a:ext cx="7087846" cy="1007613"/>
            </a:xfrm>
            <a:custGeom>
              <a:avLst/>
              <a:gdLst/>
              <a:ahLst/>
              <a:cxnLst/>
              <a:rect l="l" t="t" r="r" b="b"/>
              <a:pathLst>
                <a:path w="7087846" h="1007613">
                  <a:moveTo>
                    <a:pt x="34098" y="0"/>
                  </a:moveTo>
                  <a:lnTo>
                    <a:pt x="7053749" y="0"/>
                  </a:lnTo>
                  <a:cubicBezTo>
                    <a:pt x="7072580" y="0"/>
                    <a:pt x="7087846" y="15266"/>
                    <a:pt x="7087846" y="34098"/>
                  </a:cubicBezTo>
                  <a:lnTo>
                    <a:pt x="7087846" y="973515"/>
                  </a:lnTo>
                  <a:cubicBezTo>
                    <a:pt x="7087846" y="982559"/>
                    <a:pt x="7084254" y="991232"/>
                    <a:pt x="7077859" y="997626"/>
                  </a:cubicBezTo>
                  <a:cubicBezTo>
                    <a:pt x="7071464" y="1004021"/>
                    <a:pt x="7062791" y="1007613"/>
                    <a:pt x="7053749" y="1007613"/>
                  </a:cubicBezTo>
                  <a:lnTo>
                    <a:pt x="34098" y="1007613"/>
                  </a:lnTo>
                  <a:cubicBezTo>
                    <a:pt x="15266" y="1007613"/>
                    <a:pt x="0" y="992347"/>
                    <a:pt x="0" y="973515"/>
                  </a:cubicBezTo>
                  <a:lnTo>
                    <a:pt x="0" y="34098"/>
                  </a:lnTo>
                  <a:cubicBezTo>
                    <a:pt x="0" y="15266"/>
                    <a:pt x="15266" y="0"/>
                    <a:pt x="34098" y="0"/>
                  </a:cubicBezTo>
                  <a:close/>
                </a:path>
              </a:pathLst>
            </a:custGeom>
            <a:solidFill>
              <a:srgbClr val="FBDAC0"/>
            </a:solidFill>
          </p:spPr>
        </p:sp>
        <p:sp>
          <p:nvSpPr>
            <p:cNvPr id="4" name="TextBox 4"/>
            <p:cNvSpPr txBox="1"/>
            <p:nvPr/>
          </p:nvSpPr>
          <p:spPr>
            <a:xfrm>
              <a:off x="0" y="-38100"/>
              <a:ext cx="7087847" cy="104571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432777" y="232031"/>
            <a:ext cx="3113933" cy="4037514"/>
          </a:xfrm>
          <a:custGeom>
            <a:avLst/>
            <a:gdLst/>
            <a:ahLst/>
            <a:cxnLst/>
            <a:rect l="l" t="t" r="r" b="b"/>
            <a:pathLst>
              <a:path w="3113933" h="4037514">
                <a:moveTo>
                  <a:pt x="0" y="0"/>
                </a:moveTo>
                <a:lnTo>
                  <a:pt x="3113933" y="0"/>
                </a:lnTo>
                <a:lnTo>
                  <a:pt x="3113933" y="4037514"/>
                </a:lnTo>
                <a:lnTo>
                  <a:pt x="0" y="4037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522715">
            <a:off x="11962945" y="662449"/>
            <a:ext cx="1103896" cy="3176679"/>
          </a:xfrm>
          <a:custGeom>
            <a:avLst/>
            <a:gdLst/>
            <a:ahLst/>
            <a:cxnLst/>
            <a:rect l="l" t="t" r="r" b="b"/>
            <a:pathLst>
              <a:path w="1103896" h="3176679">
                <a:moveTo>
                  <a:pt x="0" y="0"/>
                </a:moveTo>
                <a:lnTo>
                  <a:pt x="1103896" y="0"/>
                </a:lnTo>
                <a:lnTo>
                  <a:pt x="1103896" y="3176679"/>
                </a:lnTo>
                <a:lnTo>
                  <a:pt x="0" y="31766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769073" y="3433208"/>
            <a:ext cx="14376906" cy="2001147"/>
          </a:xfrm>
          <a:prstGeom prst="rect">
            <a:avLst/>
          </a:prstGeom>
        </p:spPr>
        <p:txBody>
          <a:bodyPr lIns="0" tIns="0" rIns="0" bIns="0" rtlCol="0" anchor="t">
            <a:spAutoFit/>
          </a:bodyPr>
          <a:lstStyle/>
          <a:p>
            <a:pPr algn="l">
              <a:lnSpc>
                <a:spcPts val="5261"/>
              </a:lnSpc>
              <a:spcBef>
                <a:spcPct val="0"/>
              </a:spcBef>
            </a:pPr>
            <a:r>
              <a:rPr lang="en-US" sz="3758" dirty="0">
                <a:solidFill>
                  <a:srgbClr val="000000"/>
                </a:solidFill>
                <a:latin typeface="Arimo"/>
                <a:ea typeface="Arimo"/>
                <a:cs typeface="Arimo"/>
                <a:sym typeface="Arimo"/>
              </a:rPr>
              <a:t>A continuación, se les sugiere formar tres equipos, cada uno leerá un testimonio sobre comunidades escolares que atendieron a niñas, niños y adolescentes en situación de migración.</a:t>
            </a:r>
          </a:p>
        </p:txBody>
      </p:sp>
      <p:sp>
        <p:nvSpPr>
          <p:cNvPr id="8" name="Freeform 8"/>
          <p:cNvSpPr/>
          <p:nvPr/>
        </p:nvSpPr>
        <p:spPr>
          <a:xfrm>
            <a:off x="1706586" y="527462"/>
            <a:ext cx="1964875" cy="2515040"/>
          </a:xfrm>
          <a:custGeom>
            <a:avLst/>
            <a:gdLst/>
            <a:ahLst/>
            <a:cxnLst/>
            <a:rect l="l" t="t" r="r" b="b"/>
            <a:pathLst>
              <a:path w="1964875" h="2515040">
                <a:moveTo>
                  <a:pt x="0" y="0"/>
                </a:moveTo>
                <a:lnTo>
                  <a:pt x="1964875" y="0"/>
                </a:lnTo>
                <a:lnTo>
                  <a:pt x="1964875" y="2515040"/>
                </a:lnTo>
                <a:lnTo>
                  <a:pt x="0" y="25150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1706586" y="6034430"/>
            <a:ext cx="15840124" cy="2448087"/>
          </a:xfrm>
          <a:prstGeom prst="rect">
            <a:avLst/>
          </a:prstGeom>
        </p:spPr>
        <p:txBody>
          <a:bodyPr lIns="0" tIns="0" rIns="0" bIns="0" rtlCol="0" anchor="t">
            <a:spAutoFit/>
          </a:bodyPr>
          <a:lstStyle/>
          <a:p>
            <a:pPr marL="744977" lvl="1" indent="-372489" algn="l">
              <a:lnSpc>
                <a:spcPts val="4830"/>
              </a:lnSpc>
              <a:buAutoNum type="arabicPeriod"/>
            </a:pPr>
            <a:r>
              <a:rPr lang="en-US" sz="3450" dirty="0">
                <a:solidFill>
                  <a:srgbClr val="000000"/>
                </a:solidFill>
                <a:latin typeface="Arimo"/>
                <a:ea typeface="Arimo"/>
                <a:cs typeface="Arimo"/>
                <a:sym typeface="Arimo"/>
              </a:rPr>
              <a:t>“Eres la persona que le brinda seguridad” (Anexo 1).</a:t>
            </a:r>
          </a:p>
          <a:p>
            <a:pPr marL="744977" lvl="1" indent="-372489" algn="l">
              <a:lnSpc>
                <a:spcPts val="4830"/>
              </a:lnSpc>
              <a:buAutoNum type="arabicPeriod"/>
            </a:pPr>
            <a:r>
              <a:rPr lang="en-US" sz="3450" dirty="0">
                <a:solidFill>
                  <a:srgbClr val="000000"/>
                </a:solidFill>
                <a:latin typeface="Arimo"/>
                <a:ea typeface="Arimo"/>
                <a:cs typeface="Arimo"/>
                <a:sym typeface="Arimo"/>
              </a:rPr>
              <a:t>“Hay que avanzar lo más rápido porque no sabemos si van a estar un mes, dos meses, una semana…” (Anexo 2).</a:t>
            </a:r>
          </a:p>
          <a:p>
            <a:pPr marL="744977" lvl="1" indent="-372489" algn="l">
              <a:lnSpc>
                <a:spcPts val="4830"/>
              </a:lnSpc>
              <a:buAutoNum type="arabicPeriod"/>
            </a:pPr>
            <a:r>
              <a:rPr lang="en-US" sz="3450" dirty="0">
                <a:solidFill>
                  <a:srgbClr val="000000"/>
                </a:solidFill>
                <a:latin typeface="Arimo"/>
                <a:ea typeface="Arimo"/>
                <a:cs typeface="Arimo"/>
                <a:sym typeface="Arimo"/>
              </a:rPr>
              <a:t>“Recibir a esta población nos ha enriquecido como comunidad” (Anexo 3).</a:t>
            </a:r>
          </a:p>
        </p:txBody>
      </p:sp>
      <p:grpSp>
        <p:nvGrpSpPr>
          <p:cNvPr id="10" name="Group 10"/>
          <p:cNvGrpSpPr/>
          <p:nvPr/>
        </p:nvGrpSpPr>
        <p:grpSpPr>
          <a:xfrm>
            <a:off x="12877467" y="2417408"/>
            <a:ext cx="1111051" cy="111105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sp>
      </p:grpSp>
      <p:sp>
        <p:nvSpPr>
          <p:cNvPr id="12" name="TextBox 12"/>
          <p:cNvSpPr txBox="1"/>
          <p:nvPr/>
        </p:nvSpPr>
        <p:spPr>
          <a:xfrm rot="-2237194">
            <a:off x="11264133" y="1733586"/>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2"/>
          <p:cNvGrpSpPr/>
          <p:nvPr/>
        </p:nvGrpSpPr>
        <p:grpSpPr>
          <a:xfrm>
            <a:off x="3104651" y="1286927"/>
            <a:ext cx="11944172" cy="2592431"/>
            <a:chOff x="0" y="0"/>
            <a:chExt cx="3728653" cy="809288"/>
          </a:xfrm>
        </p:grpSpPr>
        <p:sp>
          <p:nvSpPr>
            <p:cNvPr id="3" name="Freeform 3"/>
            <p:cNvSpPr/>
            <p:nvPr/>
          </p:nvSpPr>
          <p:spPr>
            <a:xfrm>
              <a:off x="0" y="0"/>
              <a:ext cx="3728653" cy="809288"/>
            </a:xfrm>
            <a:custGeom>
              <a:avLst/>
              <a:gdLst/>
              <a:ahLst/>
              <a:cxnLst/>
              <a:rect l="l" t="t" r="r" b="b"/>
              <a:pathLst>
                <a:path w="3728653" h="809288">
                  <a:moveTo>
                    <a:pt x="64818" y="0"/>
                  </a:moveTo>
                  <a:lnTo>
                    <a:pt x="3663835" y="0"/>
                  </a:lnTo>
                  <a:cubicBezTo>
                    <a:pt x="3699633" y="0"/>
                    <a:pt x="3728653" y="29020"/>
                    <a:pt x="3728653" y="64818"/>
                  </a:cubicBezTo>
                  <a:lnTo>
                    <a:pt x="3728653" y="744470"/>
                  </a:lnTo>
                  <a:cubicBezTo>
                    <a:pt x="3728653" y="761661"/>
                    <a:pt x="3721824" y="778148"/>
                    <a:pt x="3709668" y="790303"/>
                  </a:cubicBezTo>
                  <a:cubicBezTo>
                    <a:pt x="3697512" y="802459"/>
                    <a:pt x="3681026" y="809288"/>
                    <a:pt x="3663835" y="809288"/>
                  </a:cubicBezTo>
                  <a:lnTo>
                    <a:pt x="64818" y="809288"/>
                  </a:lnTo>
                  <a:cubicBezTo>
                    <a:pt x="47627" y="809288"/>
                    <a:pt x="31140" y="802459"/>
                    <a:pt x="18985" y="790303"/>
                  </a:cubicBezTo>
                  <a:cubicBezTo>
                    <a:pt x="6829" y="778148"/>
                    <a:pt x="0" y="761661"/>
                    <a:pt x="0" y="744470"/>
                  </a:cubicBezTo>
                  <a:lnTo>
                    <a:pt x="0" y="64818"/>
                  </a:lnTo>
                  <a:cubicBezTo>
                    <a:pt x="0" y="47627"/>
                    <a:pt x="6829" y="31140"/>
                    <a:pt x="18985" y="18985"/>
                  </a:cubicBezTo>
                  <a:cubicBezTo>
                    <a:pt x="31140" y="6829"/>
                    <a:pt x="47627" y="0"/>
                    <a:pt x="64818" y="0"/>
                  </a:cubicBezTo>
                  <a:close/>
                </a:path>
              </a:pathLst>
            </a:custGeom>
            <a:solidFill>
              <a:srgbClr val="C6F2E8"/>
            </a:solidFill>
          </p:spPr>
        </p:sp>
        <p:sp>
          <p:nvSpPr>
            <p:cNvPr id="4" name="TextBox 4"/>
            <p:cNvSpPr txBox="1"/>
            <p:nvPr/>
          </p:nvSpPr>
          <p:spPr>
            <a:xfrm>
              <a:off x="0" y="-38100"/>
              <a:ext cx="3728653" cy="84738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532520">
            <a:off x="501653" y="269303"/>
            <a:ext cx="2256521" cy="2838391"/>
          </a:xfrm>
          <a:custGeom>
            <a:avLst/>
            <a:gdLst/>
            <a:ahLst/>
            <a:cxnLst/>
            <a:rect l="l" t="t" r="r" b="b"/>
            <a:pathLst>
              <a:path w="2256521" h="2838391">
                <a:moveTo>
                  <a:pt x="0" y="0"/>
                </a:moveTo>
                <a:lnTo>
                  <a:pt x="2256521" y="0"/>
                </a:lnTo>
                <a:lnTo>
                  <a:pt x="2256521" y="2838391"/>
                </a:lnTo>
                <a:lnTo>
                  <a:pt x="0" y="2838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446217">
            <a:off x="16071758" y="595244"/>
            <a:ext cx="2047578" cy="2739234"/>
          </a:xfrm>
          <a:custGeom>
            <a:avLst/>
            <a:gdLst/>
            <a:ahLst/>
            <a:cxnLst/>
            <a:rect l="l" t="t" r="r" b="b"/>
            <a:pathLst>
              <a:path w="2047578" h="2739234">
                <a:moveTo>
                  <a:pt x="0" y="0"/>
                </a:moveTo>
                <a:lnTo>
                  <a:pt x="2047577" y="0"/>
                </a:lnTo>
                <a:lnTo>
                  <a:pt x="2047577" y="2739234"/>
                </a:lnTo>
                <a:lnTo>
                  <a:pt x="0" y="27392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309164">
            <a:off x="15330223" y="8224436"/>
            <a:ext cx="2871845" cy="2067728"/>
          </a:xfrm>
          <a:custGeom>
            <a:avLst/>
            <a:gdLst/>
            <a:ahLst/>
            <a:cxnLst/>
            <a:rect l="l" t="t" r="r" b="b"/>
            <a:pathLst>
              <a:path w="2871845" h="2067728">
                <a:moveTo>
                  <a:pt x="0" y="0"/>
                </a:moveTo>
                <a:lnTo>
                  <a:pt x="2871845" y="0"/>
                </a:lnTo>
                <a:lnTo>
                  <a:pt x="2871845" y="2067728"/>
                </a:lnTo>
                <a:lnTo>
                  <a:pt x="0" y="2067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359247">
            <a:off x="-910186" y="7003288"/>
            <a:ext cx="2599561" cy="3774318"/>
          </a:xfrm>
          <a:custGeom>
            <a:avLst/>
            <a:gdLst/>
            <a:ahLst/>
            <a:cxnLst/>
            <a:rect l="l" t="t" r="r" b="b"/>
            <a:pathLst>
              <a:path w="2599561" h="3774318">
                <a:moveTo>
                  <a:pt x="0" y="0"/>
                </a:moveTo>
                <a:lnTo>
                  <a:pt x="2599561" y="0"/>
                </a:lnTo>
                <a:lnTo>
                  <a:pt x="2599561" y="3774318"/>
                </a:lnTo>
                <a:lnTo>
                  <a:pt x="0" y="377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3669003" y="1337005"/>
            <a:ext cx="11379821" cy="2362942"/>
          </a:xfrm>
          <a:prstGeom prst="rect">
            <a:avLst/>
          </a:prstGeom>
        </p:spPr>
        <p:txBody>
          <a:bodyPr lIns="0" tIns="0" rIns="0" bIns="0" rtlCol="0" anchor="t">
            <a:spAutoFit/>
          </a:bodyPr>
          <a:lstStyle/>
          <a:p>
            <a:pPr algn="l">
              <a:lnSpc>
                <a:spcPts val="6259"/>
              </a:lnSpc>
              <a:spcBef>
                <a:spcPct val="0"/>
              </a:spcBef>
            </a:pPr>
            <a:r>
              <a:rPr lang="en-US" sz="4470">
                <a:solidFill>
                  <a:srgbClr val="000000"/>
                </a:solidFill>
                <a:latin typeface="Arimo Bold"/>
                <a:ea typeface="Arimo Bold"/>
                <a:cs typeface="Arimo Bold"/>
                <a:sym typeface="Arimo Bold"/>
              </a:rPr>
              <a:t>A partir de los testimonios revisados, dialoguen en colectivo con respecto a lo siguiente:</a:t>
            </a:r>
          </a:p>
        </p:txBody>
      </p:sp>
      <p:sp>
        <p:nvSpPr>
          <p:cNvPr id="10" name="TextBox 10"/>
          <p:cNvSpPr txBox="1"/>
          <p:nvPr/>
        </p:nvSpPr>
        <p:spPr>
          <a:xfrm>
            <a:off x="1629914" y="3952581"/>
            <a:ext cx="16512436" cy="4937866"/>
          </a:xfrm>
          <a:prstGeom prst="rect">
            <a:avLst/>
          </a:prstGeom>
        </p:spPr>
        <p:txBody>
          <a:bodyPr lIns="0" tIns="0" rIns="0" bIns="0" rtlCol="0" anchor="t">
            <a:spAutoFit/>
          </a:bodyPr>
          <a:lstStyle/>
          <a:p>
            <a:pPr algn="l">
              <a:lnSpc>
                <a:spcPts val="5559"/>
              </a:lnSpc>
              <a:spcBef>
                <a:spcPct val="0"/>
              </a:spcBef>
            </a:pPr>
            <a:r>
              <a:rPr lang="en-US" sz="3970" dirty="0">
                <a:solidFill>
                  <a:srgbClr val="000000"/>
                </a:solidFill>
                <a:latin typeface="Arimo"/>
                <a:ea typeface="Arimo"/>
                <a:cs typeface="Arimo"/>
                <a:sym typeface="Arimo"/>
              </a:rPr>
              <a:t>o ¿Cómo se sintieron al conocer estas experiencias?</a:t>
            </a:r>
          </a:p>
          <a:p>
            <a:pPr algn="l">
              <a:lnSpc>
                <a:spcPts val="5559"/>
              </a:lnSpc>
              <a:spcBef>
                <a:spcPct val="0"/>
              </a:spcBef>
            </a:pPr>
            <a:r>
              <a:rPr lang="en-US" sz="3970" dirty="0">
                <a:solidFill>
                  <a:srgbClr val="000000"/>
                </a:solidFill>
                <a:latin typeface="Arimo"/>
                <a:ea typeface="Arimo"/>
                <a:cs typeface="Arimo"/>
                <a:sym typeface="Arimo"/>
              </a:rPr>
              <a:t>o ¿De qué manera el derecho humano a la educación rige la actuación de esas comunidades escolares?</a:t>
            </a:r>
          </a:p>
          <a:p>
            <a:pPr algn="l">
              <a:lnSpc>
                <a:spcPts val="5559"/>
              </a:lnSpc>
              <a:spcBef>
                <a:spcPct val="0"/>
              </a:spcBef>
            </a:pPr>
            <a:r>
              <a:rPr lang="en-US" sz="3970" dirty="0">
                <a:solidFill>
                  <a:srgbClr val="000000"/>
                </a:solidFill>
                <a:latin typeface="Arimo"/>
                <a:ea typeface="Arimo"/>
                <a:cs typeface="Arimo"/>
                <a:sym typeface="Arimo"/>
              </a:rPr>
              <a:t>o ¿Qué acciones realizaron para que las niñas, niños y adolescentes en situación de migración ingresaran a la escuela, se integraran, pudieran comunicarse y aprender?, como colectivo, ¿qué enseñanzas les dejan estas experiencias?</a:t>
            </a:r>
          </a:p>
        </p:txBody>
      </p:sp>
      <p:grpSp>
        <p:nvGrpSpPr>
          <p:cNvPr id="11" name="Group 11"/>
          <p:cNvGrpSpPr/>
          <p:nvPr/>
        </p:nvGrpSpPr>
        <p:grpSpPr>
          <a:xfrm>
            <a:off x="14206897" y="3144421"/>
            <a:ext cx="1111051" cy="111105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a:stretch>
            </a:blipFill>
          </p:spPr>
        </p:sp>
      </p:grpSp>
      <p:sp>
        <p:nvSpPr>
          <p:cNvPr id="13" name="TextBox 13"/>
          <p:cNvSpPr txBox="1"/>
          <p:nvPr/>
        </p:nvSpPr>
        <p:spPr>
          <a:xfrm>
            <a:off x="12300706" y="3553603"/>
            <a:ext cx="1906191" cy="325755"/>
          </a:xfrm>
          <a:prstGeom prst="rect">
            <a:avLst/>
          </a:prstGeom>
        </p:spPr>
        <p:txBody>
          <a:bodyPr lIns="0" tIns="0" rIns="0" bIns="0" rtlCol="0" anchor="t">
            <a:spAutoFit/>
          </a:bodyPr>
          <a:lstStyle/>
          <a:p>
            <a:pPr algn="ctr">
              <a:lnSpc>
                <a:spcPts val="2520"/>
              </a:lnSpc>
            </a:pPr>
            <a:r>
              <a:rPr lang="en-US" sz="1800">
                <a:solidFill>
                  <a:srgbClr val="000000"/>
                </a:solidFill>
                <a:latin typeface="Arimo"/>
                <a:ea typeface="Arimo"/>
                <a:cs typeface="Arimo"/>
                <a:sym typeface="Arimo"/>
              </a:rPr>
              <a:t>docentesaldia.com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2058</Words>
  <Application>Microsoft Office PowerPoint</Application>
  <PresentationFormat>Personalizado</PresentationFormat>
  <Paragraphs>123</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Pagkaki</vt:lpstr>
      <vt:lpstr>Calibri</vt:lpstr>
      <vt:lpstr>Arial</vt:lpstr>
      <vt:lpstr>Arimo</vt:lpstr>
      <vt:lpstr>Arimo Bold</vt:lpstr>
      <vt:lpstr>Canva Sans</vt:lpstr>
      <vt:lpstr>DM Sans</vt:lpstr>
      <vt:lpstr>DM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Fase Intensiva del Consejo Técnico Escolar</dc:title>
  <cp:lastModifiedBy>Marcela Berenice Rodriguez Cardenas</cp:lastModifiedBy>
  <cp:revision>3</cp:revision>
  <dcterms:created xsi:type="dcterms:W3CDTF">2006-08-16T00:00:00Z</dcterms:created>
  <dcterms:modified xsi:type="dcterms:W3CDTF">2024-08-11T18:42:03Z</dcterms:modified>
  <dc:identifier>DAGNgInMPOY</dc:identifier>
</cp:coreProperties>
</file>