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858000" cy="9144000"/>
  <p:embeddedFontLst>
    <p:embeddedFont>
      <p:font typeface="Calibri" panose="020F0502020204030204" pitchFamily="34" charset="0"/>
      <p:regular r:id="rId15"/>
      <p:bold r:id="rId16"/>
      <p:italic r:id="rId17"/>
      <p:boldItalic r:id="rId18"/>
    </p:embeddedFont>
    <p:embeddedFont>
      <p:font typeface="Arimo" panose="020B0604020202020204" charset="0"/>
      <p:regular r:id="rId19"/>
    </p:embeddedFont>
    <p:embeddedFont>
      <p:font typeface="Pagkaki" panose="020B0604020202020204" charset="0"/>
      <p:regular r:id="rId20"/>
    </p:embeddedFont>
    <p:embeddedFont>
      <p:font typeface="DM Sans" panose="020B0604020202020204" charset="0"/>
      <p:regular r:id="rId21"/>
    </p:embeddedFont>
    <p:embeddedFont>
      <p:font typeface="Arimo Bold" panose="020B0604020202020204" charset="0"/>
      <p:regular r:id="rId22"/>
    </p:embeddedFont>
    <p:embeddedFont>
      <p:font typeface="DM Sans Bold"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4" d="100"/>
          <a:sy n="54" d="100"/>
        </p:scale>
        <p:origin x="754"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21.svg"/><Relationship Id="rId7" Type="http://schemas.openxmlformats.org/officeDocument/2006/relationships/image" Target="../media/image39.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6.sv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9.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44.svg"/><Relationship Id="rId5" Type="http://schemas.openxmlformats.org/officeDocument/2006/relationships/image" Target="../media/image4.svg"/><Relationship Id="rId10" Type="http://schemas.openxmlformats.org/officeDocument/2006/relationships/image" Target="../media/image43.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5.jpe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hyperlink" Target="http://gestion.cte.sep.gob.mx/insumos/docs/2425_s0_insumos_docen_enfasis_disciplina_tecnologia.pdf" TargetMode="External"/><Relationship Id="rId3" Type="http://schemas.openxmlformats.org/officeDocument/2006/relationships/image" Target="../media/image10.svg"/><Relationship Id="rId7" Type="http://schemas.openxmlformats.org/officeDocument/2006/relationships/image" Target="../media/image48.svg"/><Relationship Id="rId12" Type="http://schemas.openxmlformats.org/officeDocument/2006/relationships/hyperlink" Target="https://educacionbasica.sep.gob.mx/materiales-de-apoyo-a-la-apropiacion-del-plan-y-programas-de-estudio-2022/?1723091970813" TargetMode="Externa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hyperlink" Target="https://libros.conaliteg.gob.mx/" TargetMode="External"/><Relationship Id="rId5" Type="http://schemas.openxmlformats.org/officeDocument/2006/relationships/image" Target="../media/image46.svg"/><Relationship Id="rId10" Type="http://schemas.openxmlformats.org/officeDocument/2006/relationships/image" Target="../media/image15.jpeg"/><Relationship Id="rId4" Type="http://schemas.openxmlformats.org/officeDocument/2006/relationships/image" Target="../media/image45.png"/><Relationship Id="rId9" Type="http://schemas.openxmlformats.org/officeDocument/2006/relationships/image" Target="../media/image42.svg"/></Relationships>
</file>

<file path=ppt/slides/_rels/slide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6.svg"/><Relationship Id="rId7" Type="http://schemas.openxmlformats.org/officeDocument/2006/relationships/image" Target="../media/image21.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4.png"/><Relationship Id="rId5" Type="http://schemas.openxmlformats.org/officeDocument/2006/relationships/image" Target="../media/image19.svg"/><Relationship Id="rId10" Type="http://schemas.openxmlformats.org/officeDocument/2006/relationships/image" Target="../media/image15.jpeg"/><Relationship Id="rId4" Type="http://schemas.openxmlformats.org/officeDocument/2006/relationships/image" Target="../media/image18.png"/><Relationship Id="rId9" Type="http://schemas.openxmlformats.org/officeDocument/2006/relationships/image" Target="../media/image23.svg"/></Relationships>
</file>

<file path=ppt/slides/_rels/slide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28.svg"/><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6.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svg"/><Relationship Id="rId7" Type="http://schemas.openxmlformats.org/officeDocument/2006/relationships/image" Target="../media/image10.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35.png"/><Relationship Id="rId5" Type="http://schemas.openxmlformats.org/officeDocument/2006/relationships/image" Target="../media/image32.svg"/><Relationship Id="rId10" Type="http://schemas.openxmlformats.org/officeDocument/2006/relationships/image" Target="../media/image15.jpeg"/><Relationship Id="rId4" Type="http://schemas.openxmlformats.org/officeDocument/2006/relationships/image" Target="../media/image31.png"/><Relationship Id="rId9" Type="http://schemas.openxmlformats.org/officeDocument/2006/relationships/image" Target="../media/image34.svg"/></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21.svg"/><Relationship Id="rId7" Type="http://schemas.openxmlformats.org/officeDocument/2006/relationships/image" Target="../media/image39.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 Id="rId9" Type="http://schemas.openxmlformats.org/officeDocument/2006/relationships/image" Target="../media/image40.png"/></Relationships>
</file>

<file path=ppt/slides/_rels/slide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6.sv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1.svg"/><Relationship Id="rId7" Type="http://schemas.openxmlformats.org/officeDocument/2006/relationships/image" Target="../media/image42.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2.svg"/><Relationship Id="rId10" Type="http://schemas.openxmlformats.org/officeDocument/2006/relationships/image" Target="../media/image15.jpeg"/><Relationship Id="rId4" Type="http://schemas.openxmlformats.org/officeDocument/2006/relationships/image" Target="../media/image1.png"/><Relationship Id="rId9"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6F1"/>
        </a:solidFill>
        <a:effectLst/>
      </p:bgPr>
    </p:bg>
    <p:spTree>
      <p:nvGrpSpPr>
        <p:cNvPr id="1" name=""/>
        <p:cNvGrpSpPr/>
        <p:nvPr/>
      </p:nvGrpSpPr>
      <p:grpSpPr>
        <a:xfrm>
          <a:off x="0" y="0"/>
          <a:ext cx="0" cy="0"/>
          <a:chOff x="0" y="0"/>
          <a:chExt cx="0" cy="0"/>
        </a:xfrm>
      </p:grpSpPr>
      <p:sp>
        <p:nvSpPr>
          <p:cNvPr id="2" name="Freeform 2"/>
          <p:cNvSpPr/>
          <p:nvPr/>
        </p:nvSpPr>
        <p:spPr>
          <a:xfrm rot="-386524">
            <a:off x="-857016" y="2710238"/>
            <a:ext cx="6662047" cy="8912437"/>
          </a:xfrm>
          <a:custGeom>
            <a:avLst/>
            <a:gdLst/>
            <a:ahLst/>
            <a:cxnLst/>
            <a:rect l="l" t="t" r="r" b="b"/>
            <a:pathLst>
              <a:path w="6662047" h="8912437">
                <a:moveTo>
                  <a:pt x="0" y="0"/>
                </a:moveTo>
                <a:lnTo>
                  <a:pt x="6662047" y="0"/>
                </a:lnTo>
                <a:lnTo>
                  <a:pt x="6662047" y="8912437"/>
                </a:lnTo>
                <a:lnTo>
                  <a:pt x="0" y="89124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208754">
            <a:off x="5739158" y="1587138"/>
            <a:ext cx="1726277" cy="4967705"/>
          </a:xfrm>
          <a:custGeom>
            <a:avLst/>
            <a:gdLst/>
            <a:ahLst/>
            <a:cxnLst/>
            <a:rect l="l" t="t" r="r" b="b"/>
            <a:pathLst>
              <a:path w="1726277" h="4967705">
                <a:moveTo>
                  <a:pt x="0" y="0"/>
                </a:moveTo>
                <a:lnTo>
                  <a:pt x="1726278" y="0"/>
                </a:lnTo>
                <a:lnTo>
                  <a:pt x="1726278" y="4967704"/>
                </a:lnTo>
                <a:lnTo>
                  <a:pt x="0" y="496770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348989">
            <a:off x="6283980" y="6636676"/>
            <a:ext cx="2292679" cy="2934629"/>
          </a:xfrm>
          <a:custGeom>
            <a:avLst/>
            <a:gdLst/>
            <a:ahLst/>
            <a:cxnLst/>
            <a:rect l="l" t="t" r="r" b="b"/>
            <a:pathLst>
              <a:path w="2292679" h="2934629">
                <a:moveTo>
                  <a:pt x="0" y="0"/>
                </a:moveTo>
                <a:lnTo>
                  <a:pt x="2292679" y="0"/>
                </a:lnTo>
                <a:lnTo>
                  <a:pt x="2292679" y="2934629"/>
                </a:lnTo>
                <a:lnTo>
                  <a:pt x="0" y="293462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357697">
            <a:off x="671774" y="1069839"/>
            <a:ext cx="5871317" cy="1445812"/>
          </a:xfrm>
          <a:custGeom>
            <a:avLst/>
            <a:gdLst/>
            <a:ahLst/>
            <a:cxnLst/>
            <a:rect l="l" t="t" r="r" b="b"/>
            <a:pathLst>
              <a:path w="5871317" h="1445812">
                <a:moveTo>
                  <a:pt x="0" y="0"/>
                </a:moveTo>
                <a:lnTo>
                  <a:pt x="5871317" y="0"/>
                </a:lnTo>
                <a:lnTo>
                  <a:pt x="5871317" y="1445812"/>
                </a:lnTo>
                <a:lnTo>
                  <a:pt x="0" y="144581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rot="1340480">
            <a:off x="16599291" y="249244"/>
            <a:ext cx="993356" cy="2001724"/>
          </a:xfrm>
          <a:custGeom>
            <a:avLst/>
            <a:gdLst/>
            <a:ahLst/>
            <a:cxnLst/>
            <a:rect l="l" t="t" r="r" b="b"/>
            <a:pathLst>
              <a:path w="993356" h="2001724">
                <a:moveTo>
                  <a:pt x="0" y="0"/>
                </a:moveTo>
                <a:lnTo>
                  <a:pt x="993356" y="0"/>
                </a:lnTo>
                <a:lnTo>
                  <a:pt x="993356" y="2001725"/>
                </a:lnTo>
                <a:lnTo>
                  <a:pt x="0" y="200172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a:off x="12550163" y="1028700"/>
            <a:ext cx="704383" cy="826256"/>
          </a:xfrm>
          <a:custGeom>
            <a:avLst/>
            <a:gdLst/>
            <a:ahLst/>
            <a:cxnLst/>
            <a:rect l="l" t="t" r="r" b="b"/>
            <a:pathLst>
              <a:path w="704383" h="826256">
                <a:moveTo>
                  <a:pt x="0" y="0"/>
                </a:moveTo>
                <a:lnTo>
                  <a:pt x="704383" y="0"/>
                </a:lnTo>
                <a:lnTo>
                  <a:pt x="704383" y="826256"/>
                </a:lnTo>
                <a:lnTo>
                  <a:pt x="0" y="82625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grpSp>
        <p:nvGrpSpPr>
          <p:cNvPr id="8" name="Group 8"/>
          <p:cNvGrpSpPr/>
          <p:nvPr/>
        </p:nvGrpSpPr>
        <p:grpSpPr>
          <a:xfrm>
            <a:off x="9489775" y="6914938"/>
            <a:ext cx="7412355" cy="1467609"/>
            <a:chOff x="0" y="0"/>
            <a:chExt cx="2022212" cy="400388"/>
          </a:xfrm>
        </p:grpSpPr>
        <p:sp>
          <p:nvSpPr>
            <p:cNvPr id="9" name="Freeform 9"/>
            <p:cNvSpPr/>
            <p:nvPr/>
          </p:nvSpPr>
          <p:spPr>
            <a:xfrm>
              <a:off x="0" y="0"/>
              <a:ext cx="2022211" cy="400388"/>
            </a:xfrm>
            <a:custGeom>
              <a:avLst/>
              <a:gdLst/>
              <a:ahLst/>
              <a:cxnLst/>
              <a:rect l="l" t="t" r="r" b="b"/>
              <a:pathLst>
                <a:path w="2022211" h="400388">
                  <a:moveTo>
                    <a:pt x="53268" y="0"/>
                  </a:moveTo>
                  <a:lnTo>
                    <a:pt x="1968944" y="0"/>
                  </a:lnTo>
                  <a:cubicBezTo>
                    <a:pt x="1983071" y="0"/>
                    <a:pt x="1996620" y="5612"/>
                    <a:pt x="2006610" y="15602"/>
                  </a:cubicBezTo>
                  <a:cubicBezTo>
                    <a:pt x="2016599" y="25591"/>
                    <a:pt x="2022211" y="39140"/>
                    <a:pt x="2022211" y="53268"/>
                  </a:cubicBezTo>
                  <a:lnTo>
                    <a:pt x="2022211" y="347120"/>
                  </a:lnTo>
                  <a:cubicBezTo>
                    <a:pt x="2022211" y="376539"/>
                    <a:pt x="1998363" y="400388"/>
                    <a:pt x="1968944" y="400388"/>
                  </a:cubicBezTo>
                  <a:lnTo>
                    <a:pt x="53268" y="400388"/>
                  </a:lnTo>
                  <a:cubicBezTo>
                    <a:pt x="23849" y="400388"/>
                    <a:pt x="0" y="376539"/>
                    <a:pt x="0" y="347120"/>
                  </a:cubicBezTo>
                  <a:lnTo>
                    <a:pt x="0" y="53268"/>
                  </a:lnTo>
                  <a:cubicBezTo>
                    <a:pt x="0" y="23849"/>
                    <a:pt x="23849" y="0"/>
                    <a:pt x="53268" y="0"/>
                  </a:cubicBezTo>
                  <a:close/>
                </a:path>
              </a:pathLst>
            </a:custGeom>
            <a:solidFill>
              <a:srgbClr val="89D2C2"/>
            </a:solidFill>
            <a:ln w="38100" cap="rnd">
              <a:solidFill>
                <a:srgbClr val="000000"/>
              </a:solidFill>
              <a:prstDash val="solid"/>
              <a:round/>
            </a:ln>
          </p:spPr>
        </p:sp>
        <p:sp>
          <p:nvSpPr>
            <p:cNvPr id="10" name="TextBox 10"/>
            <p:cNvSpPr txBox="1"/>
            <p:nvPr/>
          </p:nvSpPr>
          <p:spPr>
            <a:xfrm>
              <a:off x="0" y="-38100"/>
              <a:ext cx="2022212" cy="438488"/>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rot="-4648098">
            <a:off x="14305421" y="8156637"/>
            <a:ext cx="2426998" cy="3523771"/>
          </a:xfrm>
          <a:custGeom>
            <a:avLst/>
            <a:gdLst/>
            <a:ahLst/>
            <a:cxnLst/>
            <a:rect l="l" t="t" r="r" b="b"/>
            <a:pathLst>
              <a:path w="2426998" h="3523771">
                <a:moveTo>
                  <a:pt x="0" y="0"/>
                </a:moveTo>
                <a:lnTo>
                  <a:pt x="2426997" y="0"/>
                </a:lnTo>
                <a:lnTo>
                  <a:pt x="2426997" y="3523772"/>
                </a:lnTo>
                <a:lnTo>
                  <a:pt x="0" y="352377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grpSp>
        <p:nvGrpSpPr>
          <p:cNvPr id="12" name="Group 12"/>
          <p:cNvGrpSpPr/>
          <p:nvPr/>
        </p:nvGrpSpPr>
        <p:grpSpPr>
          <a:xfrm>
            <a:off x="11439463" y="1250107"/>
            <a:ext cx="747247" cy="747247"/>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6"/>
              <a:stretch>
                <a:fillRect/>
              </a:stretch>
            </a:blipFill>
          </p:spPr>
        </p:sp>
      </p:grpSp>
      <p:sp>
        <p:nvSpPr>
          <p:cNvPr id="14" name="TextBox 14"/>
          <p:cNvSpPr txBox="1"/>
          <p:nvPr/>
        </p:nvSpPr>
        <p:spPr>
          <a:xfrm>
            <a:off x="7960728" y="3042049"/>
            <a:ext cx="10575912" cy="1382869"/>
          </a:xfrm>
          <a:prstGeom prst="rect">
            <a:avLst/>
          </a:prstGeom>
        </p:spPr>
        <p:txBody>
          <a:bodyPr lIns="0" tIns="0" rIns="0" bIns="0" rtlCol="0" anchor="t">
            <a:spAutoFit/>
          </a:bodyPr>
          <a:lstStyle/>
          <a:p>
            <a:pPr algn="ctr">
              <a:lnSpc>
                <a:spcPts val="9735"/>
              </a:lnSpc>
            </a:pPr>
            <a:r>
              <a:rPr lang="en-US" sz="12169">
                <a:solidFill>
                  <a:srgbClr val="F2BD01"/>
                </a:solidFill>
                <a:latin typeface="Pagkaki"/>
                <a:ea typeface="Pagkaki"/>
                <a:cs typeface="Pagkaki"/>
                <a:sym typeface="Pagkaki"/>
              </a:rPr>
              <a:t>FASE INTENSIVA </a:t>
            </a:r>
          </a:p>
        </p:txBody>
      </p:sp>
      <p:sp>
        <p:nvSpPr>
          <p:cNvPr id="15" name="TextBox 15"/>
          <p:cNvSpPr txBox="1"/>
          <p:nvPr/>
        </p:nvSpPr>
        <p:spPr>
          <a:xfrm>
            <a:off x="7430319" y="4061333"/>
            <a:ext cx="10812273" cy="2447919"/>
          </a:xfrm>
          <a:prstGeom prst="rect">
            <a:avLst/>
          </a:prstGeom>
        </p:spPr>
        <p:txBody>
          <a:bodyPr lIns="0" tIns="0" rIns="0" bIns="0" rtlCol="0" anchor="t">
            <a:spAutoFit/>
          </a:bodyPr>
          <a:lstStyle/>
          <a:p>
            <a:pPr algn="ctr">
              <a:lnSpc>
                <a:spcPts val="9290"/>
              </a:lnSpc>
            </a:pPr>
            <a:r>
              <a:rPr lang="en-US" sz="10322" dirty="0">
                <a:solidFill>
                  <a:srgbClr val="E96C07"/>
                </a:solidFill>
                <a:latin typeface="Pagkaki"/>
                <a:ea typeface="Pagkaki"/>
                <a:cs typeface="Pagkaki"/>
                <a:sym typeface="Pagkaki"/>
              </a:rPr>
              <a:t>DEL CONSEJO TÉCNICO ESCOLAR</a:t>
            </a:r>
          </a:p>
        </p:txBody>
      </p:sp>
      <p:sp>
        <p:nvSpPr>
          <p:cNvPr id="16" name="TextBox 16"/>
          <p:cNvSpPr txBox="1"/>
          <p:nvPr/>
        </p:nvSpPr>
        <p:spPr>
          <a:xfrm>
            <a:off x="8693461" y="6065815"/>
            <a:ext cx="8664138" cy="588874"/>
          </a:xfrm>
          <a:prstGeom prst="rect">
            <a:avLst/>
          </a:prstGeom>
        </p:spPr>
        <p:txBody>
          <a:bodyPr lIns="0" tIns="0" rIns="0" bIns="0" rtlCol="0" anchor="t">
            <a:spAutoFit/>
          </a:bodyPr>
          <a:lstStyle/>
          <a:p>
            <a:pPr algn="ctr">
              <a:lnSpc>
                <a:spcPts val="4797"/>
              </a:lnSpc>
            </a:pPr>
            <a:r>
              <a:rPr lang="en-US" sz="3426" dirty="0">
                <a:solidFill>
                  <a:srgbClr val="000000"/>
                </a:solidFill>
                <a:latin typeface="DM Sans Bold"/>
                <a:ea typeface="DM Sans Bold"/>
                <a:cs typeface="DM Sans Bold"/>
                <a:sym typeface="DM Sans Bold"/>
              </a:rPr>
              <a:t>CICLO ESCOLAR 2024-2025</a:t>
            </a:r>
          </a:p>
        </p:txBody>
      </p:sp>
      <p:sp>
        <p:nvSpPr>
          <p:cNvPr id="17" name="TextBox 17"/>
          <p:cNvSpPr txBox="1"/>
          <p:nvPr/>
        </p:nvSpPr>
        <p:spPr>
          <a:xfrm>
            <a:off x="10055309" y="7220123"/>
            <a:ext cx="6281287" cy="914388"/>
          </a:xfrm>
          <a:prstGeom prst="rect">
            <a:avLst/>
          </a:prstGeom>
        </p:spPr>
        <p:txBody>
          <a:bodyPr lIns="0" tIns="0" rIns="0" bIns="0" rtlCol="0" anchor="t">
            <a:spAutoFit/>
          </a:bodyPr>
          <a:lstStyle/>
          <a:p>
            <a:pPr algn="ctr">
              <a:lnSpc>
                <a:spcPts val="3544"/>
              </a:lnSpc>
            </a:pPr>
            <a:r>
              <a:rPr lang="en-US" sz="3475" dirty="0">
                <a:solidFill>
                  <a:srgbClr val="000000"/>
                </a:solidFill>
                <a:latin typeface="DM Sans Bold"/>
                <a:ea typeface="DM Sans Bold"/>
                <a:cs typeface="DM Sans Bold"/>
                <a:sym typeface="DM Sans Bold"/>
              </a:rPr>
              <a:t>EDUCACIÓN BÁSICA</a:t>
            </a:r>
          </a:p>
          <a:p>
            <a:pPr algn="ctr">
              <a:lnSpc>
                <a:spcPts val="3544"/>
              </a:lnSpc>
            </a:pPr>
            <a:r>
              <a:rPr lang="en-US" sz="3475" dirty="0">
                <a:solidFill>
                  <a:srgbClr val="000000"/>
                </a:solidFill>
                <a:latin typeface="DM Sans Bold"/>
                <a:ea typeface="DM Sans Bold"/>
                <a:cs typeface="DM Sans Bold"/>
                <a:sym typeface="DM Sans Bold"/>
              </a:rPr>
              <a:t>21 al 23 de agosto de 2024</a:t>
            </a:r>
          </a:p>
        </p:txBody>
      </p:sp>
      <p:sp>
        <p:nvSpPr>
          <p:cNvPr id="18" name="TextBox 18"/>
          <p:cNvSpPr txBox="1"/>
          <p:nvPr/>
        </p:nvSpPr>
        <p:spPr>
          <a:xfrm>
            <a:off x="12072435" y="560548"/>
            <a:ext cx="1906191" cy="325755"/>
          </a:xfrm>
          <a:prstGeom prst="rect">
            <a:avLst/>
          </a:prstGeom>
        </p:spPr>
        <p:txBody>
          <a:bodyPr lIns="0" tIns="0" rIns="0" bIns="0" rtlCol="0" anchor="t">
            <a:spAutoFit/>
          </a:bodyPr>
          <a:lstStyle/>
          <a:p>
            <a:pPr algn="ctr">
              <a:lnSpc>
                <a:spcPts val="2520"/>
              </a:lnSpc>
            </a:pPr>
            <a:r>
              <a:rPr lang="en-US" sz="1800">
                <a:solidFill>
                  <a:srgbClr val="000000"/>
                </a:solidFill>
                <a:latin typeface="Arimo"/>
                <a:ea typeface="Arimo"/>
                <a:cs typeface="Arimo"/>
                <a:sym typeface="Arimo"/>
              </a:rPr>
              <a:t>docentesaldia.com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6F1"/>
        </a:solidFill>
        <a:effectLst/>
      </p:bgPr>
    </p:bg>
    <p:spTree>
      <p:nvGrpSpPr>
        <p:cNvPr id="1" name=""/>
        <p:cNvGrpSpPr/>
        <p:nvPr/>
      </p:nvGrpSpPr>
      <p:grpSpPr>
        <a:xfrm>
          <a:off x="0" y="0"/>
          <a:ext cx="0" cy="0"/>
          <a:chOff x="0" y="0"/>
          <a:chExt cx="0" cy="0"/>
        </a:xfrm>
      </p:grpSpPr>
      <p:sp>
        <p:nvSpPr>
          <p:cNvPr id="2" name="Freeform 2"/>
          <p:cNvSpPr/>
          <p:nvPr/>
        </p:nvSpPr>
        <p:spPr>
          <a:xfrm>
            <a:off x="14531495" y="7240358"/>
            <a:ext cx="3583636" cy="4507718"/>
          </a:xfrm>
          <a:custGeom>
            <a:avLst/>
            <a:gdLst/>
            <a:ahLst/>
            <a:cxnLst/>
            <a:rect l="l" t="t" r="r" b="b"/>
            <a:pathLst>
              <a:path w="3583636" h="4507718">
                <a:moveTo>
                  <a:pt x="0" y="0"/>
                </a:moveTo>
                <a:lnTo>
                  <a:pt x="3583636" y="0"/>
                </a:lnTo>
                <a:lnTo>
                  <a:pt x="3583636" y="4507718"/>
                </a:lnTo>
                <a:lnTo>
                  <a:pt x="0" y="45077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5527723" y="677856"/>
            <a:ext cx="1751441" cy="4245919"/>
          </a:xfrm>
          <a:custGeom>
            <a:avLst/>
            <a:gdLst/>
            <a:ahLst/>
            <a:cxnLst/>
            <a:rect l="l" t="t" r="r" b="b"/>
            <a:pathLst>
              <a:path w="1751441" h="4245919">
                <a:moveTo>
                  <a:pt x="0" y="0"/>
                </a:moveTo>
                <a:lnTo>
                  <a:pt x="1751442" y="0"/>
                </a:lnTo>
                <a:lnTo>
                  <a:pt x="1751442" y="4245919"/>
                </a:lnTo>
                <a:lnTo>
                  <a:pt x="0" y="42459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1320946">
            <a:off x="724350" y="2429661"/>
            <a:ext cx="2148397" cy="3802472"/>
          </a:xfrm>
          <a:custGeom>
            <a:avLst/>
            <a:gdLst/>
            <a:ahLst/>
            <a:cxnLst/>
            <a:rect l="l" t="t" r="r" b="b"/>
            <a:pathLst>
              <a:path w="2148397" h="3802472">
                <a:moveTo>
                  <a:pt x="0" y="0"/>
                </a:moveTo>
                <a:lnTo>
                  <a:pt x="2148396" y="0"/>
                </a:lnTo>
                <a:lnTo>
                  <a:pt x="2148396" y="3802472"/>
                </a:lnTo>
                <a:lnTo>
                  <a:pt x="0" y="38024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2716538" y="1354114"/>
            <a:ext cx="11965239" cy="7540672"/>
          </a:xfrm>
          <a:prstGeom prst="rect">
            <a:avLst/>
          </a:prstGeom>
        </p:spPr>
        <p:txBody>
          <a:bodyPr lIns="0" tIns="0" rIns="0" bIns="0" rtlCol="0" anchor="t">
            <a:spAutoFit/>
          </a:bodyPr>
          <a:lstStyle/>
          <a:p>
            <a:pPr algn="ctr">
              <a:lnSpc>
                <a:spcPts val="6710"/>
              </a:lnSpc>
            </a:pPr>
            <a:r>
              <a:rPr lang="en-US" sz="5242" dirty="0">
                <a:solidFill>
                  <a:srgbClr val="000000"/>
                </a:solidFill>
                <a:latin typeface="DM Sans Bold"/>
                <a:ea typeface="DM Sans Bold"/>
                <a:cs typeface="DM Sans Bold"/>
                <a:sym typeface="DM Sans Bold"/>
              </a:rPr>
              <a:t>•A partir de lo anterior, elaboren el esbozo de la planeación didáctica para abordar los primeros Contenidos que han seleccionado.</a:t>
            </a:r>
          </a:p>
          <a:p>
            <a:pPr algn="ctr">
              <a:lnSpc>
                <a:spcPts val="6710"/>
              </a:lnSpc>
            </a:pPr>
            <a:endParaRPr lang="en-US" sz="5242" dirty="0">
              <a:solidFill>
                <a:srgbClr val="000000"/>
              </a:solidFill>
              <a:latin typeface="DM Sans Bold"/>
              <a:ea typeface="DM Sans Bold"/>
              <a:cs typeface="DM Sans Bold"/>
              <a:sym typeface="DM Sans Bold"/>
            </a:endParaRPr>
          </a:p>
          <a:p>
            <a:pPr algn="ctr">
              <a:lnSpc>
                <a:spcPts val="6710"/>
              </a:lnSpc>
            </a:pPr>
            <a:r>
              <a:rPr lang="en-US" sz="5242" dirty="0">
                <a:solidFill>
                  <a:srgbClr val="000000"/>
                </a:solidFill>
                <a:latin typeface="DM Sans Bold"/>
                <a:ea typeface="DM Sans Bold"/>
                <a:cs typeface="DM Sans Bold"/>
                <a:sym typeface="DM Sans Bold"/>
              </a:rPr>
              <a:t>•Compartan algunos ejemplos de estas planeaciones al colectivo y retroalimenten los trabajos presentados.</a:t>
            </a:r>
          </a:p>
        </p:txBody>
      </p:sp>
      <p:grpSp>
        <p:nvGrpSpPr>
          <p:cNvPr id="6" name="Group 6"/>
          <p:cNvGrpSpPr/>
          <p:nvPr/>
        </p:nvGrpSpPr>
        <p:grpSpPr>
          <a:xfrm>
            <a:off x="16743504" y="5853143"/>
            <a:ext cx="1071321" cy="1071321"/>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8"/>
              <a:stretch>
                <a:fillRect/>
              </a:stretch>
            </a:blipFill>
          </p:spPr>
        </p:sp>
      </p:grpSp>
      <p:sp>
        <p:nvSpPr>
          <p:cNvPr id="8" name="TextBox 8"/>
          <p:cNvSpPr txBox="1"/>
          <p:nvPr/>
        </p:nvSpPr>
        <p:spPr>
          <a:xfrm>
            <a:off x="16208940" y="5527388"/>
            <a:ext cx="1906191" cy="325755"/>
          </a:xfrm>
          <a:prstGeom prst="rect">
            <a:avLst/>
          </a:prstGeom>
        </p:spPr>
        <p:txBody>
          <a:bodyPr lIns="0" tIns="0" rIns="0" bIns="0" rtlCol="0" anchor="t">
            <a:spAutoFit/>
          </a:bodyPr>
          <a:lstStyle/>
          <a:p>
            <a:pPr algn="ctr">
              <a:lnSpc>
                <a:spcPts val="2520"/>
              </a:lnSpc>
            </a:pPr>
            <a:r>
              <a:rPr lang="en-US" sz="1800">
                <a:solidFill>
                  <a:srgbClr val="000000"/>
                </a:solidFill>
                <a:latin typeface="Arimo"/>
                <a:ea typeface="Arimo"/>
                <a:cs typeface="Arimo"/>
                <a:sym typeface="Arimo"/>
              </a:rPr>
              <a:t>docentesaldia.com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6F1"/>
        </a:solidFill>
        <a:effectLst/>
      </p:bgPr>
    </p:bg>
    <p:spTree>
      <p:nvGrpSpPr>
        <p:cNvPr id="1" name=""/>
        <p:cNvGrpSpPr/>
        <p:nvPr/>
      </p:nvGrpSpPr>
      <p:grpSpPr>
        <a:xfrm>
          <a:off x="0" y="0"/>
          <a:ext cx="0" cy="0"/>
          <a:chOff x="0" y="0"/>
          <a:chExt cx="0" cy="0"/>
        </a:xfrm>
      </p:grpSpPr>
      <p:grpSp>
        <p:nvGrpSpPr>
          <p:cNvPr id="2" name="Group 2"/>
          <p:cNvGrpSpPr/>
          <p:nvPr/>
        </p:nvGrpSpPr>
        <p:grpSpPr>
          <a:xfrm>
            <a:off x="-1859063" y="-387579"/>
            <a:ext cx="22704840" cy="3526246"/>
            <a:chOff x="0" y="0"/>
            <a:chExt cx="7087847" cy="1100800"/>
          </a:xfrm>
        </p:grpSpPr>
        <p:sp>
          <p:nvSpPr>
            <p:cNvPr id="3" name="Freeform 3"/>
            <p:cNvSpPr/>
            <p:nvPr/>
          </p:nvSpPr>
          <p:spPr>
            <a:xfrm>
              <a:off x="0" y="0"/>
              <a:ext cx="7087846" cy="1100800"/>
            </a:xfrm>
            <a:custGeom>
              <a:avLst/>
              <a:gdLst/>
              <a:ahLst/>
              <a:cxnLst/>
              <a:rect l="l" t="t" r="r" b="b"/>
              <a:pathLst>
                <a:path w="7087846" h="1100800">
                  <a:moveTo>
                    <a:pt x="34098" y="0"/>
                  </a:moveTo>
                  <a:lnTo>
                    <a:pt x="7053749" y="0"/>
                  </a:lnTo>
                  <a:cubicBezTo>
                    <a:pt x="7072580" y="0"/>
                    <a:pt x="7087846" y="15266"/>
                    <a:pt x="7087846" y="34098"/>
                  </a:cubicBezTo>
                  <a:lnTo>
                    <a:pt x="7087846" y="1066702"/>
                  </a:lnTo>
                  <a:cubicBezTo>
                    <a:pt x="7087846" y="1075745"/>
                    <a:pt x="7084254" y="1084418"/>
                    <a:pt x="7077859" y="1090813"/>
                  </a:cubicBezTo>
                  <a:cubicBezTo>
                    <a:pt x="7071464" y="1097208"/>
                    <a:pt x="7062791" y="1100800"/>
                    <a:pt x="7053749" y="1100800"/>
                  </a:cubicBezTo>
                  <a:lnTo>
                    <a:pt x="34098" y="1100800"/>
                  </a:lnTo>
                  <a:cubicBezTo>
                    <a:pt x="15266" y="1100800"/>
                    <a:pt x="0" y="1085534"/>
                    <a:pt x="0" y="1066702"/>
                  </a:cubicBezTo>
                  <a:lnTo>
                    <a:pt x="0" y="34098"/>
                  </a:lnTo>
                  <a:cubicBezTo>
                    <a:pt x="0" y="15266"/>
                    <a:pt x="15266" y="0"/>
                    <a:pt x="34098" y="0"/>
                  </a:cubicBezTo>
                  <a:close/>
                </a:path>
              </a:pathLst>
            </a:custGeom>
            <a:solidFill>
              <a:srgbClr val="89D2C2"/>
            </a:solidFill>
          </p:spPr>
        </p:sp>
        <p:sp>
          <p:nvSpPr>
            <p:cNvPr id="4" name="TextBox 4"/>
            <p:cNvSpPr txBox="1"/>
            <p:nvPr/>
          </p:nvSpPr>
          <p:spPr>
            <a:xfrm>
              <a:off x="0" y="-38100"/>
              <a:ext cx="7087847" cy="1138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2460847" y="94422"/>
            <a:ext cx="1368404" cy="1368404"/>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F4251"/>
            </a:solidFill>
          </p:spPr>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rot="665812">
            <a:off x="14478249" y="1887294"/>
            <a:ext cx="6133431" cy="3028382"/>
          </a:xfrm>
          <a:custGeom>
            <a:avLst/>
            <a:gdLst/>
            <a:ahLst/>
            <a:cxnLst/>
            <a:rect l="l" t="t" r="r" b="b"/>
            <a:pathLst>
              <a:path w="6133431" h="3028382">
                <a:moveTo>
                  <a:pt x="0" y="0"/>
                </a:moveTo>
                <a:lnTo>
                  <a:pt x="6133431" y="0"/>
                </a:lnTo>
                <a:lnTo>
                  <a:pt x="6133431" y="3028382"/>
                </a:lnTo>
                <a:lnTo>
                  <a:pt x="0" y="30283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a:off x="719521" y="1325359"/>
            <a:ext cx="1964875" cy="2515040"/>
          </a:xfrm>
          <a:custGeom>
            <a:avLst/>
            <a:gdLst/>
            <a:ahLst/>
            <a:cxnLst/>
            <a:rect l="l" t="t" r="r" b="b"/>
            <a:pathLst>
              <a:path w="1964875" h="2515040">
                <a:moveTo>
                  <a:pt x="0" y="0"/>
                </a:moveTo>
                <a:lnTo>
                  <a:pt x="1964875" y="0"/>
                </a:lnTo>
                <a:lnTo>
                  <a:pt x="1964875" y="2515039"/>
                </a:lnTo>
                <a:lnTo>
                  <a:pt x="0" y="25150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TextBox 10"/>
          <p:cNvSpPr txBox="1"/>
          <p:nvPr/>
        </p:nvSpPr>
        <p:spPr>
          <a:xfrm>
            <a:off x="2684396" y="898775"/>
            <a:ext cx="11799887" cy="2490250"/>
          </a:xfrm>
          <a:prstGeom prst="rect">
            <a:avLst/>
          </a:prstGeom>
        </p:spPr>
        <p:txBody>
          <a:bodyPr lIns="0" tIns="0" rIns="0" bIns="0" rtlCol="0" anchor="t">
            <a:spAutoFit/>
          </a:bodyPr>
          <a:lstStyle/>
          <a:p>
            <a:pPr algn="ctr">
              <a:lnSpc>
                <a:spcPts val="6282"/>
              </a:lnSpc>
            </a:pPr>
            <a:r>
              <a:rPr lang="en-US" sz="8158" dirty="0">
                <a:solidFill>
                  <a:srgbClr val="FFFFFF"/>
                </a:solidFill>
                <a:latin typeface="Pagkaki"/>
                <a:ea typeface="Pagkaki"/>
                <a:cs typeface="Pagkaki"/>
                <a:sym typeface="Pagkaki"/>
              </a:rPr>
              <a:t>PREPARACIÓN DE LA ESCUELA PARA INICIAR EL</a:t>
            </a:r>
          </a:p>
          <a:p>
            <a:pPr algn="ctr">
              <a:lnSpc>
                <a:spcPts val="6282"/>
              </a:lnSpc>
            </a:pPr>
            <a:r>
              <a:rPr lang="en-US" sz="8158" dirty="0">
                <a:solidFill>
                  <a:srgbClr val="FFFFFF"/>
                </a:solidFill>
                <a:latin typeface="Pagkaki"/>
                <a:ea typeface="Pagkaki"/>
                <a:cs typeface="Pagkaki"/>
                <a:sym typeface="Pagkaki"/>
              </a:rPr>
              <a:t> ciclo escolar 2024-2025</a:t>
            </a:r>
          </a:p>
        </p:txBody>
      </p:sp>
      <p:sp>
        <p:nvSpPr>
          <p:cNvPr id="11" name="TextBox 11"/>
          <p:cNvSpPr txBox="1"/>
          <p:nvPr/>
        </p:nvSpPr>
        <p:spPr>
          <a:xfrm>
            <a:off x="2460847" y="98539"/>
            <a:ext cx="1380929" cy="1226820"/>
          </a:xfrm>
          <a:prstGeom prst="rect">
            <a:avLst/>
          </a:prstGeom>
        </p:spPr>
        <p:txBody>
          <a:bodyPr lIns="0" tIns="0" rIns="0" bIns="0" rtlCol="0" anchor="t">
            <a:spAutoFit/>
          </a:bodyPr>
          <a:lstStyle/>
          <a:p>
            <a:pPr algn="ctr">
              <a:lnSpc>
                <a:spcPts val="10080"/>
              </a:lnSpc>
            </a:pPr>
            <a:r>
              <a:rPr lang="en-US" sz="7200">
                <a:solidFill>
                  <a:srgbClr val="FFFFFF"/>
                </a:solidFill>
                <a:latin typeface="DM Sans Bold"/>
                <a:ea typeface="DM Sans Bold"/>
                <a:cs typeface="DM Sans Bold"/>
                <a:sym typeface="DM Sans Bold"/>
              </a:rPr>
              <a:t>3</a:t>
            </a:r>
          </a:p>
        </p:txBody>
      </p:sp>
      <p:sp>
        <p:nvSpPr>
          <p:cNvPr id="12" name="TextBox 12"/>
          <p:cNvSpPr txBox="1"/>
          <p:nvPr/>
        </p:nvSpPr>
        <p:spPr>
          <a:xfrm>
            <a:off x="1028700" y="4214581"/>
            <a:ext cx="16825444" cy="6155531"/>
          </a:xfrm>
          <a:prstGeom prst="rect">
            <a:avLst/>
          </a:prstGeom>
        </p:spPr>
        <p:txBody>
          <a:bodyPr lIns="0" tIns="0" rIns="0" bIns="0" rtlCol="0" anchor="t">
            <a:spAutoFit/>
          </a:bodyPr>
          <a:lstStyle/>
          <a:p>
            <a:pPr algn="l">
              <a:lnSpc>
                <a:spcPts val="4041"/>
              </a:lnSpc>
            </a:pPr>
            <a:r>
              <a:rPr lang="en-US" sz="3674" dirty="0">
                <a:solidFill>
                  <a:srgbClr val="000000"/>
                </a:solidFill>
                <a:latin typeface="DM Sans Bold"/>
                <a:ea typeface="DM Sans Bold"/>
                <a:cs typeface="DM Sans Bold"/>
                <a:sym typeface="DM Sans Bold"/>
              </a:rPr>
              <a:t>Se les sugiere abordar en este momento de la sesión los asuntos necesarios para organizar el inicio del ciclo escolar. Se recomienda considerar los siguientes puntos:</a:t>
            </a:r>
          </a:p>
          <a:p>
            <a:pPr algn="l">
              <a:lnSpc>
                <a:spcPts val="4041"/>
              </a:lnSpc>
            </a:pPr>
            <a:endParaRPr lang="en-US" sz="3674" dirty="0">
              <a:solidFill>
                <a:srgbClr val="000000"/>
              </a:solidFill>
              <a:latin typeface="DM Sans Bold"/>
              <a:ea typeface="DM Sans Bold"/>
              <a:cs typeface="DM Sans Bold"/>
              <a:sym typeface="DM Sans Bold"/>
            </a:endParaRPr>
          </a:p>
          <a:p>
            <a:pPr algn="l">
              <a:lnSpc>
                <a:spcPts val="4041"/>
              </a:lnSpc>
            </a:pPr>
            <a:r>
              <a:rPr lang="en-US" sz="3674" dirty="0">
                <a:solidFill>
                  <a:srgbClr val="000000"/>
                </a:solidFill>
                <a:latin typeface="DM Sans Bold"/>
                <a:ea typeface="DM Sans Bold"/>
                <a:cs typeface="DM Sans Bold"/>
                <a:sym typeface="DM Sans Bold"/>
              </a:rPr>
              <a:t>•Las estrategias para el diagnóstico de los aprendizajes de sus estudiantes que llevarán a cabo.</a:t>
            </a:r>
          </a:p>
          <a:p>
            <a:pPr algn="l">
              <a:lnSpc>
                <a:spcPts val="4041"/>
              </a:lnSpc>
            </a:pPr>
            <a:r>
              <a:rPr lang="en-US" sz="3674" dirty="0">
                <a:solidFill>
                  <a:srgbClr val="000000"/>
                </a:solidFill>
                <a:latin typeface="DM Sans Bold"/>
                <a:ea typeface="DM Sans Bold"/>
                <a:cs typeface="DM Sans Bold"/>
                <a:sym typeface="DM Sans Bold"/>
              </a:rPr>
              <a:t>•Las estrategias para integrar a las y los alumnos de nuevo ingreso.</a:t>
            </a:r>
          </a:p>
          <a:p>
            <a:pPr algn="l">
              <a:lnSpc>
                <a:spcPts val="4041"/>
              </a:lnSpc>
            </a:pPr>
            <a:r>
              <a:rPr lang="en-US" sz="3674" dirty="0">
                <a:solidFill>
                  <a:srgbClr val="000000"/>
                </a:solidFill>
                <a:latin typeface="DM Sans Bold"/>
                <a:ea typeface="DM Sans Bold"/>
                <a:cs typeface="DM Sans Bold"/>
                <a:sym typeface="DM Sans Bold"/>
              </a:rPr>
              <a:t>•El recibimiento a las y los estudiantes y sus familias el primer día de clases.</a:t>
            </a:r>
          </a:p>
          <a:p>
            <a:pPr algn="l">
              <a:lnSpc>
                <a:spcPts val="4041"/>
              </a:lnSpc>
            </a:pPr>
            <a:r>
              <a:rPr lang="en-US" sz="3674" dirty="0">
                <a:solidFill>
                  <a:srgbClr val="000000"/>
                </a:solidFill>
                <a:latin typeface="DM Sans Bold"/>
                <a:ea typeface="DM Sans Bold"/>
                <a:cs typeface="DM Sans Bold"/>
                <a:sym typeface="DM Sans Bold"/>
              </a:rPr>
              <a:t>•Las reuniones con las familias.</a:t>
            </a:r>
          </a:p>
          <a:p>
            <a:pPr algn="l">
              <a:lnSpc>
                <a:spcPts val="4041"/>
              </a:lnSpc>
            </a:pPr>
            <a:r>
              <a:rPr lang="en-US" sz="3674" dirty="0">
                <a:solidFill>
                  <a:srgbClr val="000000"/>
                </a:solidFill>
                <a:latin typeface="DM Sans Bold"/>
                <a:ea typeface="DM Sans Bold"/>
                <a:cs typeface="DM Sans Bold"/>
                <a:sym typeface="DM Sans Bold"/>
              </a:rPr>
              <a:t>•Otros que </a:t>
            </a:r>
            <a:r>
              <a:rPr lang="en-US" sz="3674" dirty="0" err="1">
                <a:solidFill>
                  <a:srgbClr val="000000"/>
                </a:solidFill>
                <a:latin typeface="DM Sans Bold"/>
                <a:ea typeface="DM Sans Bold"/>
                <a:cs typeface="DM Sans Bold"/>
                <a:sym typeface="DM Sans Bold"/>
              </a:rPr>
              <a:t>consideren</a:t>
            </a:r>
            <a:r>
              <a:rPr lang="en-US" sz="3674" dirty="0">
                <a:solidFill>
                  <a:srgbClr val="000000"/>
                </a:solidFill>
                <a:latin typeface="DM Sans Bold"/>
                <a:ea typeface="DM Sans Bold"/>
                <a:cs typeface="DM Sans Bold"/>
                <a:sym typeface="DM Sans Bold"/>
              </a:rPr>
              <a:t> </a:t>
            </a:r>
            <a:r>
              <a:rPr lang="en-US" sz="3674" dirty="0" err="1">
                <a:solidFill>
                  <a:srgbClr val="000000"/>
                </a:solidFill>
                <a:latin typeface="DM Sans Bold"/>
                <a:ea typeface="DM Sans Bold"/>
                <a:cs typeface="DM Sans Bold"/>
                <a:sym typeface="DM Sans Bold"/>
              </a:rPr>
              <a:t>relevantes</a:t>
            </a:r>
            <a:r>
              <a:rPr lang="en-US" sz="3674" dirty="0">
                <a:solidFill>
                  <a:srgbClr val="000000"/>
                </a:solidFill>
                <a:latin typeface="DM Sans Bold"/>
                <a:ea typeface="DM Sans Bold"/>
                <a:cs typeface="DM Sans Bold"/>
                <a:sym typeface="DM Sans Bold"/>
              </a:rPr>
              <a:t>.</a:t>
            </a:r>
          </a:p>
          <a:p>
            <a:pPr algn="l">
              <a:lnSpc>
                <a:spcPts val="4041"/>
              </a:lnSpc>
            </a:pPr>
            <a:endParaRPr lang="en-US" sz="3674" dirty="0">
              <a:solidFill>
                <a:srgbClr val="000000"/>
              </a:solidFill>
              <a:latin typeface="DM Sans Bold"/>
              <a:ea typeface="DM Sans Bold"/>
              <a:cs typeface="DM Sans Bold"/>
              <a:sym typeface="DM Sans Bold"/>
            </a:endParaRPr>
          </a:p>
        </p:txBody>
      </p:sp>
      <p:grpSp>
        <p:nvGrpSpPr>
          <p:cNvPr id="13" name="Group 13"/>
          <p:cNvGrpSpPr/>
          <p:nvPr/>
        </p:nvGrpSpPr>
        <p:grpSpPr>
          <a:xfrm>
            <a:off x="13875951" y="2791926"/>
            <a:ext cx="836394" cy="836394"/>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6"/>
              <a:stretch>
                <a:fillRect/>
              </a:stretch>
            </a:blipFill>
          </p:spPr>
        </p:sp>
      </p:grpSp>
      <p:sp>
        <p:nvSpPr>
          <p:cNvPr id="15" name="TextBox 15"/>
          <p:cNvSpPr txBox="1"/>
          <p:nvPr/>
        </p:nvSpPr>
        <p:spPr>
          <a:xfrm>
            <a:off x="11695104" y="3015645"/>
            <a:ext cx="1906191" cy="325755"/>
          </a:xfrm>
          <a:prstGeom prst="rect">
            <a:avLst/>
          </a:prstGeom>
        </p:spPr>
        <p:txBody>
          <a:bodyPr lIns="0" tIns="0" rIns="0" bIns="0" rtlCol="0" anchor="t">
            <a:spAutoFit/>
          </a:bodyPr>
          <a:lstStyle/>
          <a:p>
            <a:pPr algn="ctr">
              <a:lnSpc>
                <a:spcPts val="2520"/>
              </a:lnSpc>
            </a:pPr>
            <a:r>
              <a:rPr lang="en-US" sz="1800">
                <a:solidFill>
                  <a:srgbClr val="000000"/>
                </a:solidFill>
                <a:latin typeface="Arimo"/>
                <a:ea typeface="Arimo"/>
                <a:cs typeface="Arimo"/>
                <a:sym typeface="Arimo"/>
              </a:rPr>
              <a:t>docentesaldia.com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6F1"/>
        </a:solidFill>
        <a:effectLst/>
      </p:bgPr>
    </p:bg>
    <p:spTree>
      <p:nvGrpSpPr>
        <p:cNvPr id="1" name=""/>
        <p:cNvGrpSpPr/>
        <p:nvPr/>
      </p:nvGrpSpPr>
      <p:grpSpPr>
        <a:xfrm>
          <a:off x="0" y="0"/>
          <a:ext cx="0" cy="0"/>
          <a:chOff x="0" y="0"/>
          <a:chExt cx="0" cy="0"/>
        </a:xfrm>
      </p:grpSpPr>
      <p:grpSp>
        <p:nvGrpSpPr>
          <p:cNvPr id="2" name="Group 2"/>
          <p:cNvGrpSpPr/>
          <p:nvPr/>
        </p:nvGrpSpPr>
        <p:grpSpPr>
          <a:xfrm>
            <a:off x="5323239" y="4719632"/>
            <a:ext cx="9943098" cy="3086100"/>
            <a:chOff x="0" y="0"/>
            <a:chExt cx="2618758" cy="812800"/>
          </a:xfrm>
        </p:grpSpPr>
        <p:sp>
          <p:nvSpPr>
            <p:cNvPr id="3" name="Freeform 3"/>
            <p:cNvSpPr/>
            <p:nvPr/>
          </p:nvSpPr>
          <p:spPr>
            <a:xfrm>
              <a:off x="0" y="0"/>
              <a:ext cx="2618758" cy="812800"/>
            </a:xfrm>
            <a:custGeom>
              <a:avLst/>
              <a:gdLst/>
              <a:ahLst/>
              <a:cxnLst/>
              <a:rect l="l" t="t" r="r" b="b"/>
              <a:pathLst>
                <a:path w="2618758" h="812800">
                  <a:moveTo>
                    <a:pt x="1309379" y="0"/>
                  </a:moveTo>
                  <a:cubicBezTo>
                    <a:pt x="586229" y="0"/>
                    <a:pt x="0" y="181951"/>
                    <a:pt x="0" y="406400"/>
                  </a:cubicBezTo>
                  <a:cubicBezTo>
                    <a:pt x="0" y="630849"/>
                    <a:pt x="586229" y="812800"/>
                    <a:pt x="1309379" y="812800"/>
                  </a:cubicBezTo>
                  <a:cubicBezTo>
                    <a:pt x="2032529" y="812800"/>
                    <a:pt x="2618758" y="630849"/>
                    <a:pt x="2618758" y="406400"/>
                  </a:cubicBezTo>
                  <a:cubicBezTo>
                    <a:pt x="2618758" y="181951"/>
                    <a:pt x="2032529" y="0"/>
                    <a:pt x="1309379" y="0"/>
                  </a:cubicBezTo>
                  <a:close/>
                </a:path>
              </a:pathLst>
            </a:custGeom>
            <a:solidFill>
              <a:srgbClr val="CCF0FF"/>
            </a:solidFill>
          </p:spPr>
        </p:sp>
        <p:sp>
          <p:nvSpPr>
            <p:cNvPr id="4" name="TextBox 4"/>
            <p:cNvSpPr txBox="1"/>
            <p:nvPr/>
          </p:nvSpPr>
          <p:spPr>
            <a:xfrm>
              <a:off x="245509" y="19050"/>
              <a:ext cx="2127741" cy="717550"/>
            </a:xfrm>
            <a:prstGeom prst="rect">
              <a:avLst/>
            </a:prstGeom>
          </p:spPr>
          <p:txBody>
            <a:bodyPr lIns="50800" tIns="50800" rIns="50800" bIns="50800" rtlCol="0" anchor="ctr"/>
            <a:lstStyle/>
            <a:p>
              <a:pPr algn="ctr">
                <a:lnSpc>
                  <a:spcPts val="2520"/>
                </a:lnSpc>
              </a:pPr>
              <a:endParaRPr/>
            </a:p>
          </p:txBody>
        </p:sp>
      </p:grpSp>
      <p:sp>
        <p:nvSpPr>
          <p:cNvPr id="5" name="TextBox 5"/>
          <p:cNvSpPr txBox="1"/>
          <p:nvPr/>
        </p:nvSpPr>
        <p:spPr>
          <a:xfrm>
            <a:off x="2682179" y="864075"/>
            <a:ext cx="12362975" cy="4058921"/>
          </a:xfrm>
          <a:prstGeom prst="rect">
            <a:avLst/>
          </a:prstGeom>
        </p:spPr>
        <p:txBody>
          <a:bodyPr lIns="0" tIns="0" rIns="0" bIns="0" rtlCol="0" anchor="t">
            <a:spAutoFit/>
          </a:bodyPr>
          <a:lstStyle/>
          <a:p>
            <a:pPr algn="ctr">
              <a:lnSpc>
                <a:spcPts val="15870"/>
              </a:lnSpc>
            </a:pPr>
            <a:r>
              <a:rPr lang="en-US" sz="14427" dirty="0">
                <a:solidFill>
                  <a:srgbClr val="E96C07"/>
                </a:solidFill>
                <a:latin typeface="Pagkaki"/>
                <a:ea typeface="Pagkaki"/>
                <a:cs typeface="Pagkaki"/>
                <a:sym typeface="Pagkaki"/>
              </a:rPr>
              <a:t>¡GRACIAS POR SU ATENCIÓN!</a:t>
            </a:r>
          </a:p>
        </p:txBody>
      </p:sp>
      <p:sp>
        <p:nvSpPr>
          <p:cNvPr id="6" name="Freeform 6"/>
          <p:cNvSpPr/>
          <p:nvPr/>
        </p:nvSpPr>
        <p:spPr>
          <a:xfrm rot="-386524">
            <a:off x="-1509595" y="4238707"/>
            <a:ext cx="5953292" cy="7964271"/>
          </a:xfrm>
          <a:custGeom>
            <a:avLst/>
            <a:gdLst/>
            <a:ahLst/>
            <a:cxnLst/>
            <a:rect l="l" t="t" r="r" b="b"/>
            <a:pathLst>
              <a:path w="5953292" h="7964271">
                <a:moveTo>
                  <a:pt x="0" y="0"/>
                </a:moveTo>
                <a:lnTo>
                  <a:pt x="5953293" y="0"/>
                </a:lnTo>
                <a:lnTo>
                  <a:pt x="5953293" y="7964270"/>
                </a:lnTo>
                <a:lnTo>
                  <a:pt x="0" y="79642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1208754">
            <a:off x="3308674" y="5154252"/>
            <a:ext cx="1862617" cy="5360049"/>
          </a:xfrm>
          <a:custGeom>
            <a:avLst/>
            <a:gdLst/>
            <a:ahLst/>
            <a:cxnLst/>
            <a:rect l="l" t="t" r="r" b="b"/>
            <a:pathLst>
              <a:path w="1862617" h="5360049">
                <a:moveTo>
                  <a:pt x="0" y="0"/>
                </a:moveTo>
                <a:lnTo>
                  <a:pt x="1862618" y="0"/>
                </a:lnTo>
                <a:lnTo>
                  <a:pt x="1862618" y="5360050"/>
                </a:lnTo>
                <a:lnTo>
                  <a:pt x="0" y="53600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97334">
            <a:off x="14480996" y="3611785"/>
            <a:ext cx="2048768" cy="2622423"/>
          </a:xfrm>
          <a:custGeom>
            <a:avLst/>
            <a:gdLst/>
            <a:ahLst/>
            <a:cxnLst/>
            <a:rect l="l" t="t" r="r" b="b"/>
            <a:pathLst>
              <a:path w="2048768" h="2622423">
                <a:moveTo>
                  <a:pt x="0" y="0"/>
                </a:moveTo>
                <a:lnTo>
                  <a:pt x="2048768" y="0"/>
                </a:lnTo>
                <a:lnTo>
                  <a:pt x="2048768" y="2622423"/>
                </a:lnTo>
                <a:lnTo>
                  <a:pt x="0" y="262242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rot="-357697">
            <a:off x="6999535" y="9035649"/>
            <a:ext cx="5246686" cy="1291996"/>
          </a:xfrm>
          <a:custGeom>
            <a:avLst/>
            <a:gdLst/>
            <a:ahLst/>
            <a:cxnLst/>
            <a:rect l="l" t="t" r="r" b="b"/>
            <a:pathLst>
              <a:path w="5246686" h="1291996">
                <a:moveTo>
                  <a:pt x="0" y="0"/>
                </a:moveTo>
                <a:lnTo>
                  <a:pt x="5246686" y="0"/>
                </a:lnTo>
                <a:lnTo>
                  <a:pt x="5246686" y="1291996"/>
                </a:lnTo>
                <a:lnTo>
                  <a:pt x="0" y="129199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Freeform 10"/>
          <p:cNvSpPr/>
          <p:nvPr/>
        </p:nvSpPr>
        <p:spPr>
          <a:xfrm>
            <a:off x="15266337" y="1335993"/>
            <a:ext cx="2782070" cy="2916981"/>
          </a:xfrm>
          <a:custGeom>
            <a:avLst/>
            <a:gdLst/>
            <a:ahLst/>
            <a:cxnLst/>
            <a:rect l="l" t="t" r="r" b="b"/>
            <a:pathLst>
              <a:path w="2782070" h="2916981">
                <a:moveTo>
                  <a:pt x="0" y="0"/>
                </a:moveTo>
                <a:lnTo>
                  <a:pt x="2782070" y="0"/>
                </a:lnTo>
                <a:lnTo>
                  <a:pt x="2782070" y="2916981"/>
                </a:lnTo>
                <a:lnTo>
                  <a:pt x="0" y="291698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1" name="Freeform 11"/>
          <p:cNvSpPr/>
          <p:nvPr/>
        </p:nvSpPr>
        <p:spPr>
          <a:xfrm rot="868912">
            <a:off x="14380635" y="8392515"/>
            <a:ext cx="3506976" cy="1731570"/>
          </a:xfrm>
          <a:custGeom>
            <a:avLst/>
            <a:gdLst/>
            <a:ahLst/>
            <a:cxnLst/>
            <a:rect l="l" t="t" r="r" b="b"/>
            <a:pathLst>
              <a:path w="3506976" h="1731570">
                <a:moveTo>
                  <a:pt x="0" y="0"/>
                </a:moveTo>
                <a:lnTo>
                  <a:pt x="3506976" y="0"/>
                </a:lnTo>
                <a:lnTo>
                  <a:pt x="3506976" y="1731570"/>
                </a:lnTo>
                <a:lnTo>
                  <a:pt x="0" y="173157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grpSp>
        <p:nvGrpSpPr>
          <p:cNvPr id="12" name="Group 12"/>
          <p:cNvGrpSpPr/>
          <p:nvPr/>
        </p:nvGrpSpPr>
        <p:grpSpPr>
          <a:xfrm>
            <a:off x="7535489" y="8340968"/>
            <a:ext cx="917332" cy="917332"/>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4"/>
              <a:stretch>
                <a:fillRect/>
              </a:stretch>
            </a:blipFill>
          </p:spPr>
        </p:sp>
      </p:grpSp>
      <p:sp>
        <p:nvSpPr>
          <p:cNvPr id="14" name="TextBox 14"/>
          <p:cNvSpPr txBox="1"/>
          <p:nvPr/>
        </p:nvSpPr>
        <p:spPr>
          <a:xfrm rot="-371994">
            <a:off x="9628821" y="8608338"/>
            <a:ext cx="1906191" cy="325755"/>
          </a:xfrm>
          <a:prstGeom prst="rect">
            <a:avLst/>
          </a:prstGeom>
        </p:spPr>
        <p:txBody>
          <a:bodyPr lIns="0" tIns="0" rIns="0" bIns="0" rtlCol="0" anchor="t">
            <a:spAutoFit/>
          </a:bodyPr>
          <a:lstStyle/>
          <a:p>
            <a:pPr algn="ctr">
              <a:lnSpc>
                <a:spcPts val="2520"/>
              </a:lnSpc>
            </a:pPr>
            <a:r>
              <a:rPr lang="en-US" sz="1800">
                <a:solidFill>
                  <a:srgbClr val="000000"/>
                </a:solidFill>
                <a:latin typeface="Arimo"/>
                <a:ea typeface="Arimo"/>
                <a:cs typeface="Arimo"/>
                <a:sym typeface="Arimo"/>
              </a:rPr>
              <a:t>docentesaldia.com</a:t>
            </a:r>
          </a:p>
        </p:txBody>
      </p:sp>
      <p:sp>
        <p:nvSpPr>
          <p:cNvPr id="15" name="TextBox 15"/>
          <p:cNvSpPr txBox="1"/>
          <p:nvPr/>
        </p:nvSpPr>
        <p:spPr>
          <a:xfrm>
            <a:off x="5872552" y="5257800"/>
            <a:ext cx="8827830" cy="2576477"/>
          </a:xfrm>
          <a:prstGeom prst="rect">
            <a:avLst/>
          </a:prstGeom>
        </p:spPr>
        <p:txBody>
          <a:bodyPr lIns="0" tIns="0" rIns="0" bIns="0" rtlCol="0" anchor="t">
            <a:spAutoFit/>
          </a:bodyPr>
          <a:lstStyle/>
          <a:p>
            <a:pPr algn="ctr">
              <a:lnSpc>
                <a:spcPts val="10053"/>
              </a:lnSpc>
            </a:pPr>
            <a:r>
              <a:rPr lang="en-US" sz="9396">
                <a:solidFill>
                  <a:srgbClr val="B35798"/>
                </a:solidFill>
                <a:latin typeface="Pagkaki"/>
                <a:ea typeface="Pagkaki"/>
                <a:cs typeface="Pagkaki"/>
                <a:sym typeface="Pagkaki"/>
              </a:rPr>
              <a:t>¡Excelente inicio de ciclo escolar!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2E7"/>
        </a:solidFill>
        <a:effectLst/>
      </p:bgPr>
    </p:bg>
    <p:spTree>
      <p:nvGrpSpPr>
        <p:cNvPr id="1" name=""/>
        <p:cNvGrpSpPr/>
        <p:nvPr/>
      </p:nvGrpSpPr>
      <p:grpSpPr>
        <a:xfrm>
          <a:off x="0" y="0"/>
          <a:ext cx="0" cy="0"/>
          <a:chOff x="0" y="0"/>
          <a:chExt cx="0" cy="0"/>
        </a:xfrm>
      </p:grpSpPr>
      <p:grpSp>
        <p:nvGrpSpPr>
          <p:cNvPr id="2" name="Group 2"/>
          <p:cNvGrpSpPr/>
          <p:nvPr/>
        </p:nvGrpSpPr>
        <p:grpSpPr>
          <a:xfrm>
            <a:off x="2739465" y="335954"/>
            <a:ext cx="6465562" cy="1559564"/>
            <a:chOff x="0" y="0"/>
            <a:chExt cx="3000781" cy="723821"/>
          </a:xfrm>
        </p:grpSpPr>
        <p:sp>
          <p:nvSpPr>
            <p:cNvPr id="3" name="Freeform 3"/>
            <p:cNvSpPr/>
            <p:nvPr/>
          </p:nvSpPr>
          <p:spPr>
            <a:xfrm>
              <a:off x="0" y="0"/>
              <a:ext cx="3000781" cy="723821"/>
            </a:xfrm>
            <a:custGeom>
              <a:avLst/>
              <a:gdLst/>
              <a:ahLst/>
              <a:cxnLst/>
              <a:rect l="l" t="t" r="r" b="b"/>
              <a:pathLst>
                <a:path w="3000781" h="723821">
                  <a:moveTo>
                    <a:pt x="61068" y="0"/>
                  </a:moveTo>
                  <a:lnTo>
                    <a:pt x="2939713" y="0"/>
                  </a:lnTo>
                  <a:cubicBezTo>
                    <a:pt x="2973440" y="0"/>
                    <a:pt x="3000781" y="27341"/>
                    <a:pt x="3000781" y="61068"/>
                  </a:cubicBezTo>
                  <a:lnTo>
                    <a:pt x="3000781" y="662753"/>
                  </a:lnTo>
                  <a:cubicBezTo>
                    <a:pt x="3000781" y="696480"/>
                    <a:pt x="2973440" y="723821"/>
                    <a:pt x="2939713" y="723821"/>
                  </a:cubicBezTo>
                  <a:lnTo>
                    <a:pt x="61068" y="723821"/>
                  </a:lnTo>
                  <a:cubicBezTo>
                    <a:pt x="44872" y="723821"/>
                    <a:pt x="29339" y="717387"/>
                    <a:pt x="17886" y="705935"/>
                  </a:cubicBezTo>
                  <a:cubicBezTo>
                    <a:pt x="6434" y="694482"/>
                    <a:pt x="0" y="678949"/>
                    <a:pt x="0" y="662753"/>
                  </a:cubicBezTo>
                  <a:lnTo>
                    <a:pt x="0" y="61068"/>
                  </a:lnTo>
                  <a:cubicBezTo>
                    <a:pt x="0" y="44872"/>
                    <a:pt x="6434" y="29339"/>
                    <a:pt x="17886" y="17886"/>
                  </a:cubicBezTo>
                  <a:cubicBezTo>
                    <a:pt x="29339" y="6434"/>
                    <a:pt x="44872" y="0"/>
                    <a:pt x="61068" y="0"/>
                  </a:cubicBezTo>
                  <a:close/>
                </a:path>
              </a:pathLst>
            </a:custGeom>
            <a:solidFill>
              <a:srgbClr val="F2BD01"/>
            </a:solidFill>
            <a:ln w="38100" cap="rnd">
              <a:solidFill>
                <a:srgbClr val="000000"/>
              </a:solidFill>
              <a:prstDash val="solid"/>
              <a:round/>
            </a:ln>
          </p:spPr>
        </p:sp>
        <p:sp>
          <p:nvSpPr>
            <p:cNvPr id="4" name="TextBox 4"/>
            <p:cNvSpPr txBox="1"/>
            <p:nvPr/>
          </p:nvSpPr>
          <p:spPr>
            <a:xfrm>
              <a:off x="0" y="-38100"/>
              <a:ext cx="3000781" cy="761921"/>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028700" y="350587"/>
            <a:ext cx="9572707" cy="2301428"/>
          </a:xfrm>
          <a:prstGeom prst="rect">
            <a:avLst/>
          </a:prstGeom>
        </p:spPr>
        <p:txBody>
          <a:bodyPr lIns="0" tIns="0" rIns="0" bIns="0" rtlCol="0" anchor="t">
            <a:spAutoFit/>
          </a:bodyPr>
          <a:lstStyle/>
          <a:p>
            <a:pPr algn="ctr">
              <a:lnSpc>
                <a:spcPts val="18798"/>
              </a:lnSpc>
            </a:pPr>
            <a:r>
              <a:rPr lang="en-US" sz="13427">
                <a:solidFill>
                  <a:srgbClr val="F8F6F1"/>
                </a:solidFill>
                <a:latin typeface="Pagkaki"/>
                <a:ea typeface="Pagkaki"/>
                <a:cs typeface="Pagkaki"/>
                <a:sym typeface="Pagkaki"/>
              </a:rPr>
              <a:t>INSUMOS</a:t>
            </a:r>
          </a:p>
        </p:txBody>
      </p:sp>
      <p:sp>
        <p:nvSpPr>
          <p:cNvPr id="6" name="Freeform 6"/>
          <p:cNvSpPr/>
          <p:nvPr/>
        </p:nvSpPr>
        <p:spPr>
          <a:xfrm rot="1612353">
            <a:off x="66389" y="7406479"/>
            <a:ext cx="1563338" cy="3150303"/>
          </a:xfrm>
          <a:custGeom>
            <a:avLst/>
            <a:gdLst/>
            <a:ahLst/>
            <a:cxnLst/>
            <a:rect l="l" t="t" r="r" b="b"/>
            <a:pathLst>
              <a:path w="1563338" h="3150303">
                <a:moveTo>
                  <a:pt x="0" y="0"/>
                </a:moveTo>
                <a:lnTo>
                  <a:pt x="1563338" y="0"/>
                </a:lnTo>
                <a:lnTo>
                  <a:pt x="1563338" y="3150303"/>
                </a:lnTo>
                <a:lnTo>
                  <a:pt x="0" y="31503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71629">
            <a:off x="16218859" y="-78332"/>
            <a:ext cx="1752876" cy="2712381"/>
          </a:xfrm>
          <a:custGeom>
            <a:avLst/>
            <a:gdLst/>
            <a:ahLst/>
            <a:cxnLst/>
            <a:rect l="l" t="t" r="r" b="b"/>
            <a:pathLst>
              <a:path w="1752876" h="2712381">
                <a:moveTo>
                  <a:pt x="0" y="0"/>
                </a:moveTo>
                <a:lnTo>
                  <a:pt x="1752876" y="0"/>
                </a:lnTo>
                <a:lnTo>
                  <a:pt x="1752876" y="2712381"/>
                </a:lnTo>
                <a:lnTo>
                  <a:pt x="0" y="27123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15073157" y="6380017"/>
            <a:ext cx="2926644" cy="4359991"/>
          </a:xfrm>
          <a:custGeom>
            <a:avLst/>
            <a:gdLst/>
            <a:ahLst/>
            <a:cxnLst/>
            <a:rect l="l" t="t" r="r" b="b"/>
            <a:pathLst>
              <a:path w="2926644" h="4359991">
                <a:moveTo>
                  <a:pt x="0" y="0"/>
                </a:moveTo>
                <a:lnTo>
                  <a:pt x="2926644" y="0"/>
                </a:lnTo>
                <a:lnTo>
                  <a:pt x="2926644" y="4359991"/>
                </a:lnTo>
                <a:lnTo>
                  <a:pt x="0" y="43599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275364" y="239917"/>
            <a:ext cx="2191063" cy="1577565"/>
          </a:xfrm>
          <a:custGeom>
            <a:avLst/>
            <a:gdLst/>
            <a:ahLst/>
            <a:cxnLst/>
            <a:rect l="l" t="t" r="r" b="b"/>
            <a:pathLst>
              <a:path w="2191063" h="1577565">
                <a:moveTo>
                  <a:pt x="0" y="0"/>
                </a:moveTo>
                <a:lnTo>
                  <a:pt x="2191063" y="0"/>
                </a:lnTo>
                <a:lnTo>
                  <a:pt x="2191063" y="1577566"/>
                </a:lnTo>
                <a:lnTo>
                  <a:pt x="0" y="157756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0" name="Group 10"/>
          <p:cNvGrpSpPr/>
          <p:nvPr/>
        </p:nvGrpSpPr>
        <p:grpSpPr>
          <a:xfrm>
            <a:off x="16085873" y="5210201"/>
            <a:ext cx="901211" cy="901211"/>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0"/>
              <a:stretch>
                <a:fillRect/>
              </a:stretch>
            </a:blipFill>
          </p:spPr>
        </p:sp>
      </p:grpSp>
      <p:sp>
        <p:nvSpPr>
          <p:cNvPr id="12" name="TextBox 12"/>
          <p:cNvSpPr txBox="1"/>
          <p:nvPr/>
        </p:nvSpPr>
        <p:spPr>
          <a:xfrm>
            <a:off x="15583383" y="6054262"/>
            <a:ext cx="1906191" cy="325755"/>
          </a:xfrm>
          <a:prstGeom prst="rect">
            <a:avLst/>
          </a:prstGeom>
        </p:spPr>
        <p:txBody>
          <a:bodyPr lIns="0" tIns="0" rIns="0" bIns="0" rtlCol="0" anchor="t">
            <a:spAutoFit/>
          </a:bodyPr>
          <a:lstStyle/>
          <a:p>
            <a:pPr algn="ctr">
              <a:lnSpc>
                <a:spcPts val="2520"/>
              </a:lnSpc>
            </a:pPr>
            <a:r>
              <a:rPr lang="en-US" sz="1800">
                <a:solidFill>
                  <a:srgbClr val="000000"/>
                </a:solidFill>
                <a:latin typeface="Arimo"/>
                <a:ea typeface="Arimo"/>
                <a:cs typeface="Arimo"/>
                <a:sym typeface="Arimo"/>
              </a:rPr>
              <a:t>docentesaldia.com</a:t>
            </a:r>
          </a:p>
        </p:txBody>
      </p:sp>
      <p:sp>
        <p:nvSpPr>
          <p:cNvPr id="13" name="Marcador de contenido 2">
            <a:extLst>
              <a:ext uri="{FF2B5EF4-FFF2-40B4-BE49-F238E27FC236}">
                <a16:creationId xmlns:a16="http://schemas.microsoft.com/office/drawing/2014/main" id="{B110DEE6-FBD8-4F8D-9812-72F8571AE143}"/>
              </a:ext>
            </a:extLst>
          </p:cNvPr>
          <p:cNvSpPr txBox="1">
            <a:spLocks/>
          </p:cNvSpPr>
          <p:nvPr/>
        </p:nvSpPr>
        <p:spPr>
          <a:xfrm>
            <a:off x="2590800" y="2748739"/>
            <a:ext cx="11545747" cy="5369858"/>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s-ES" dirty="0"/>
              <a:t>o Programa Analítico de la escuela.</a:t>
            </a:r>
          </a:p>
          <a:p>
            <a:pPr marL="0" indent="0">
              <a:buFont typeface="Arial" pitchFamily="34" charset="0"/>
              <a:buNone/>
            </a:pPr>
            <a:r>
              <a:rPr lang="es-ES" dirty="0"/>
              <a:t>o Libros de Texto Gratuitos, disponibles en: </a:t>
            </a:r>
            <a:r>
              <a:rPr lang="es-ES" dirty="0">
                <a:hlinkClick r:id="rId11"/>
              </a:rPr>
              <a:t>https://libros.conaliteg.gob.mx/</a:t>
            </a:r>
            <a:r>
              <a:rPr lang="es-ES" dirty="0"/>
              <a:t>  </a:t>
            </a:r>
          </a:p>
          <a:p>
            <a:pPr marL="0" indent="0">
              <a:buFont typeface="Arial" pitchFamily="34" charset="0"/>
              <a:buNone/>
            </a:pPr>
            <a:r>
              <a:rPr lang="es-ES" dirty="0"/>
              <a:t>o Materiales educativos con los que cuente la escuela.</a:t>
            </a:r>
          </a:p>
          <a:p>
            <a:pPr marL="0" indent="0">
              <a:buFont typeface="Arial" pitchFamily="34" charset="0"/>
              <a:buNone/>
            </a:pPr>
            <a:r>
              <a:rPr lang="es-ES" dirty="0"/>
              <a:t>o Materiales de apoyo a la apropiación del Plan y Programas de Estudio, disponibles en: </a:t>
            </a:r>
            <a:r>
              <a:rPr lang="es-ES" dirty="0">
                <a:hlinkClick r:id="rId12"/>
              </a:rPr>
              <a:t>https://educacionbasica.sep.gob.mx/materiales-de-apoyo-a-la-apropiacion-del-plan-y-programas-de-estudio-2022/?1723091970813</a:t>
            </a:r>
            <a:r>
              <a:rPr lang="es-ES" dirty="0"/>
              <a:t> </a:t>
            </a:r>
          </a:p>
          <a:p>
            <a:pPr marL="0" indent="0">
              <a:buFont typeface="Arial" pitchFamily="34" charset="0"/>
              <a:buNone/>
            </a:pPr>
            <a:r>
              <a:rPr lang="es-ES" dirty="0"/>
              <a:t>o Énfasis de la disciplina de Tecnología. Secundaria. Fase 6, disponible en: </a:t>
            </a:r>
            <a:r>
              <a:rPr lang="es-ES" dirty="0">
                <a:hlinkClick r:id="rId13"/>
              </a:rPr>
              <a:t>http://gestion.cte.sep.gob.mx/insumos/docs/2425_s0_insumos_docen_enfasis_disciplina_tecnologia.pdf</a:t>
            </a:r>
            <a:r>
              <a:rPr lang="es-ES" dirty="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E4E3"/>
        </a:solidFill>
        <a:effectLst/>
      </p:bgPr>
    </p:bg>
    <p:spTree>
      <p:nvGrpSpPr>
        <p:cNvPr id="1" name=""/>
        <p:cNvGrpSpPr/>
        <p:nvPr/>
      </p:nvGrpSpPr>
      <p:grpSpPr>
        <a:xfrm>
          <a:off x="0" y="0"/>
          <a:ext cx="0" cy="0"/>
          <a:chOff x="0" y="0"/>
          <a:chExt cx="0" cy="0"/>
        </a:xfrm>
      </p:grpSpPr>
      <p:grpSp>
        <p:nvGrpSpPr>
          <p:cNvPr id="2" name="Group 2"/>
          <p:cNvGrpSpPr/>
          <p:nvPr/>
        </p:nvGrpSpPr>
        <p:grpSpPr>
          <a:xfrm>
            <a:off x="-848754" y="457133"/>
            <a:ext cx="17656827" cy="2158107"/>
            <a:chOff x="0" y="0"/>
            <a:chExt cx="5511991" cy="673704"/>
          </a:xfrm>
        </p:grpSpPr>
        <p:sp>
          <p:nvSpPr>
            <p:cNvPr id="3" name="Freeform 3"/>
            <p:cNvSpPr/>
            <p:nvPr/>
          </p:nvSpPr>
          <p:spPr>
            <a:xfrm>
              <a:off x="0" y="0"/>
              <a:ext cx="5511991" cy="673704"/>
            </a:xfrm>
            <a:custGeom>
              <a:avLst/>
              <a:gdLst/>
              <a:ahLst/>
              <a:cxnLst/>
              <a:rect l="l" t="t" r="r" b="b"/>
              <a:pathLst>
                <a:path w="5511991" h="673704">
                  <a:moveTo>
                    <a:pt x="43847" y="0"/>
                  </a:moveTo>
                  <a:lnTo>
                    <a:pt x="5468145" y="0"/>
                  </a:lnTo>
                  <a:cubicBezTo>
                    <a:pt x="5492360" y="0"/>
                    <a:pt x="5511991" y="19631"/>
                    <a:pt x="5511991" y="43847"/>
                  </a:cubicBezTo>
                  <a:lnTo>
                    <a:pt x="5511991" y="629857"/>
                  </a:lnTo>
                  <a:cubicBezTo>
                    <a:pt x="5511991" y="654073"/>
                    <a:pt x="5492360" y="673704"/>
                    <a:pt x="5468145" y="673704"/>
                  </a:cubicBezTo>
                  <a:lnTo>
                    <a:pt x="43847" y="673704"/>
                  </a:lnTo>
                  <a:cubicBezTo>
                    <a:pt x="19631" y="673704"/>
                    <a:pt x="0" y="654073"/>
                    <a:pt x="0" y="629857"/>
                  </a:cubicBezTo>
                  <a:lnTo>
                    <a:pt x="0" y="43847"/>
                  </a:lnTo>
                  <a:cubicBezTo>
                    <a:pt x="0" y="19631"/>
                    <a:pt x="19631" y="0"/>
                    <a:pt x="43847" y="0"/>
                  </a:cubicBezTo>
                  <a:close/>
                </a:path>
              </a:pathLst>
            </a:custGeom>
            <a:solidFill>
              <a:srgbClr val="F2EDEC"/>
            </a:solidFill>
          </p:spPr>
        </p:sp>
        <p:sp>
          <p:nvSpPr>
            <p:cNvPr id="4" name="TextBox 4"/>
            <p:cNvSpPr txBox="1"/>
            <p:nvPr/>
          </p:nvSpPr>
          <p:spPr>
            <a:xfrm>
              <a:off x="0" y="-38100"/>
              <a:ext cx="5511991" cy="711804"/>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868578" y="2866271"/>
            <a:ext cx="6120410" cy="9117929"/>
          </a:xfrm>
          <a:custGeom>
            <a:avLst/>
            <a:gdLst/>
            <a:ahLst/>
            <a:cxnLst/>
            <a:rect l="l" t="t" r="r" b="b"/>
            <a:pathLst>
              <a:path w="6120410" h="9117929">
                <a:moveTo>
                  <a:pt x="0" y="0"/>
                </a:moveTo>
                <a:lnTo>
                  <a:pt x="6120409" y="0"/>
                </a:lnTo>
                <a:lnTo>
                  <a:pt x="6120409" y="9117928"/>
                </a:lnTo>
                <a:lnTo>
                  <a:pt x="0" y="91179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TextBox 6"/>
          <p:cNvSpPr txBox="1"/>
          <p:nvPr/>
        </p:nvSpPr>
        <p:spPr>
          <a:xfrm>
            <a:off x="267359" y="828962"/>
            <a:ext cx="16226525" cy="1812061"/>
          </a:xfrm>
          <a:prstGeom prst="rect">
            <a:avLst/>
          </a:prstGeom>
        </p:spPr>
        <p:txBody>
          <a:bodyPr lIns="0" tIns="0" rIns="0" bIns="0" rtlCol="0" anchor="t">
            <a:spAutoFit/>
          </a:bodyPr>
          <a:lstStyle/>
          <a:p>
            <a:pPr algn="l">
              <a:lnSpc>
                <a:spcPts val="6949"/>
              </a:lnSpc>
            </a:pPr>
            <a:r>
              <a:rPr lang="en-US" sz="7238" dirty="0">
                <a:solidFill>
                  <a:srgbClr val="E96C07"/>
                </a:solidFill>
                <a:latin typeface="Pagkaki"/>
                <a:ea typeface="Pagkaki"/>
                <a:cs typeface="Pagkaki"/>
                <a:sym typeface="Pagkaki"/>
              </a:rPr>
              <a:t>AGENDA DE TRABAJO DE LA FASE INTENSIVA DEL CONSEJO TÉCNICO ESCOLAR</a:t>
            </a:r>
          </a:p>
        </p:txBody>
      </p:sp>
      <p:sp>
        <p:nvSpPr>
          <p:cNvPr id="7" name="TextBox 7"/>
          <p:cNvSpPr txBox="1"/>
          <p:nvPr/>
        </p:nvSpPr>
        <p:spPr>
          <a:xfrm>
            <a:off x="7998709" y="3920864"/>
            <a:ext cx="6660668" cy="952160"/>
          </a:xfrm>
          <a:prstGeom prst="rect">
            <a:avLst/>
          </a:prstGeom>
        </p:spPr>
        <p:txBody>
          <a:bodyPr lIns="0" tIns="0" rIns="0" bIns="0" rtlCol="0" anchor="t">
            <a:spAutoFit/>
          </a:bodyPr>
          <a:lstStyle/>
          <a:p>
            <a:pPr algn="l">
              <a:lnSpc>
                <a:spcPts val="3722"/>
              </a:lnSpc>
            </a:pPr>
            <a:r>
              <a:rPr lang="en-US" sz="3446" dirty="0">
                <a:solidFill>
                  <a:srgbClr val="000000"/>
                </a:solidFill>
                <a:latin typeface="DM Sans Bold"/>
                <a:ea typeface="DM Sans Bold"/>
                <a:cs typeface="DM Sans Bold"/>
                <a:sym typeface="DM Sans Bold"/>
              </a:rPr>
              <a:t>LA INCLUSIÓN Y EL PROCESO DE MEJORA CONTINUA.</a:t>
            </a:r>
          </a:p>
        </p:txBody>
      </p:sp>
      <p:sp>
        <p:nvSpPr>
          <p:cNvPr id="8" name="TextBox 8"/>
          <p:cNvSpPr txBox="1"/>
          <p:nvPr/>
        </p:nvSpPr>
        <p:spPr>
          <a:xfrm>
            <a:off x="7625670" y="3194679"/>
            <a:ext cx="3778948" cy="678560"/>
          </a:xfrm>
          <a:prstGeom prst="rect">
            <a:avLst/>
          </a:prstGeom>
        </p:spPr>
        <p:txBody>
          <a:bodyPr lIns="0" tIns="0" rIns="0" bIns="0" rtlCol="0" anchor="t">
            <a:spAutoFit/>
          </a:bodyPr>
          <a:lstStyle/>
          <a:p>
            <a:pPr algn="ctr">
              <a:lnSpc>
                <a:spcPts val="4716"/>
              </a:lnSpc>
            </a:pPr>
            <a:r>
              <a:rPr lang="en-US" sz="5895">
                <a:solidFill>
                  <a:srgbClr val="F2BD01"/>
                </a:solidFill>
                <a:latin typeface="DM Sans Bold"/>
                <a:ea typeface="DM Sans Bold"/>
                <a:cs typeface="DM Sans Bold"/>
                <a:sym typeface="DM Sans Bold"/>
              </a:rPr>
              <a:t>SESIÓN 1</a:t>
            </a:r>
          </a:p>
        </p:txBody>
      </p:sp>
      <p:sp>
        <p:nvSpPr>
          <p:cNvPr id="9" name="TextBox 9"/>
          <p:cNvSpPr txBox="1"/>
          <p:nvPr/>
        </p:nvSpPr>
        <p:spPr>
          <a:xfrm>
            <a:off x="7998709" y="6174232"/>
            <a:ext cx="6063994" cy="947928"/>
          </a:xfrm>
          <a:prstGeom prst="rect">
            <a:avLst/>
          </a:prstGeom>
        </p:spPr>
        <p:txBody>
          <a:bodyPr lIns="0" tIns="0" rIns="0" bIns="0" rtlCol="0" anchor="t">
            <a:spAutoFit/>
          </a:bodyPr>
          <a:lstStyle/>
          <a:p>
            <a:pPr algn="l">
              <a:lnSpc>
                <a:spcPts val="3726"/>
              </a:lnSpc>
            </a:pPr>
            <a:r>
              <a:rPr lang="en-US" sz="3450" dirty="0">
                <a:solidFill>
                  <a:srgbClr val="000000"/>
                </a:solidFill>
                <a:latin typeface="DM Sans Bold"/>
                <a:ea typeface="DM Sans Bold"/>
                <a:cs typeface="DM Sans Bold"/>
                <a:sym typeface="DM Sans Bold"/>
              </a:rPr>
              <a:t>EL PROGRAMA ANALÍTICO DE LA ESCUELA.</a:t>
            </a:r>
          </a:p>
        </p:txBody>
      </p:sp>
      <p:sp>
        <p:nvSpPr>
          <p:cNvPr id="10" name="TextBox 10"/>
          <p:cNvSpPr txBox="1"/>
          <p:nvPr/>
        </p:nvSpPr>
        <p:spPr>
          <a:xfrm>
            <a:off x="7979659" y="8613528"/>
            <a:ext cx="6083044" cy="947928"/>
          </a:xfrm>
          <a:prstGeom prst="rect">
            <a:avLst/>
          </a:prstGeom>
        </p:spPr>
        <p:txBody>
          <a:bodyPr lIns="0" tIns="0" rIns="0" bIns="0" rtlCol="0" anchor="t">
            <a:spAutoFit/>
          </a:bodyPr>
          <a:lstStyle/>
          <a:p>
            <a:pPr algn="l">
              <a:lnSpc>
                <a:spcPts val="3726"/>
              </a:lnSpc>
            </a:pPr>
            <a:r>
              <a:rPr lang="en-US" sz="3450" dirty="0">
                <a:solidFill>
                  <a:srgbClr val="000000"/>
                </a:solidFill>
                <a:latin typeface="DM Sans Bold"/>
                <a:ea typeface="DM Sans Bold"/>
                <a:cs typeface="DM Sans Bold"/>
                <a:sym typeface="DM Sans Bold"/>
              </a:rPr>
              <a:t>PREPARACIÓN DEL INICIO DEL CICLO ESCOLAR.</a:t>
            </a:r>
          </a:p>
        </p:txBody>
      </p:sp>
      <p:sp>
        <p:nvSpPr>
          <p:cNvPr id="11" name="TextBox 11"/>
          <p:cNvSpPr txBox="1"/>
          <p:nvPr/>
        </p:nvSpPr>
        <p:spPr>
          <a:xfrm>
            <a:off x="7625670" y="7887343"/>
            <a:ext cx="3778948" cy="678560"/>
          </a:xfrm>
          <a:prstGeom prst="rect">
            <a:avLst/>
          </a:prstGeom>
        </p:spPr>
        <p:txBody>
          <a:bodyPr lIns="0" tIns="0" rIns="0" bIns="0" rtlCol="0" anchor="t">
            <a:spAutoFit/>
          </a:bodyPr>
          <a:lstStyle/>
          <a:p>
            <a:pPr algn="ctr">
              <a:lnSpc>
                <a:spcPts val="4716"/>
              </a:lnSpc>
            </a:pPr>
            <a:r>
              <a:rPr lang="en-US" sz="5895">
                <a:solidFill>
                  <a:srgbClr val="F2BD01"/>
                </a:solidFill>
                <a:latin typeface="DM Sans Bold"/>
                <a:ea typeface="DM Sans Bold"/>
                <a:cs typeface="DM Sans Bold"/>
                <a:sym typeface="DM Sans Bold"/>
              </a:rPr>
              <a:t>SESIÓN 3</a:t>
            </a:r>
          </a:p>
        </p:txBody>
      </p:sp>
      <p:sp>
        <p:nvSpPr>
          <p:cNvPr id="12" name="TextBox 12"/>
          <p:cNvSpPr txBox="1"/>
          <p:nvPr/>
        </p:nvSpPr>
        <p:spPr>
          <a:xfrm>
            <a:off x="7625670" y="5362575"/>
            <a:ext cx="3778948" cy="678560"/>
          </a:xfrm>
          <a:prstGeom prst="rect">
            <a:avLst/>
          </a:prstGeom>
        </p:spPr>
        <p:txBody>
          <a:bodyPr lIns="0" tIns="0" rIns="0" bIns="0" rtlCol="0" anchor="t">
            <a:spAutoFit/>
          </a:bodyPr>
          <a:lstStyle/>
          <a:p>
            <a:pPr algn="ctr">
              <a:lnSpc>
                <a:spcPts val="4716"/>
              </a:lnSpc>
            </a:pPr>
            <a:r>
              <a:rPr lang="en-US" sz="5895" dirty="0">
                <a:solidFill>
                  <a:srgbClr val="F2BD01"/>
                </a:solidFill>
                <a:latin typeface="DM Sans Bold"/>
                <a:ea typeface="DM Sans Bold"/>
                <a:cs typeface="DM Sans Bold"/>
                <a:sym typeface="DM Sans Bold"/>
              </a:rPr>
              <a:t>SESIÓN 2</a:t>
            </a:r>
          </a:p>
        </p:txBody>
      </p:sp>
      <p:grpSp>
        <p:nvGrpSpPr>
          <p:cNvPr id="13" name="Group 13"/>
          <p:cNvGrpSpPr/>
          <p:nvPr/>
        </p:nvGrpSpPr>
        <p:grpSpPr>
          <a:xfrm>
            <a:off x="15938359" y="1996557"/>
            <a:ext cx="869713" cy="869713"/>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a:stretch>
            </a:blipFill>
          </p:spPr>
        </p:sp>
      </p:grpSp>
      <p:sp>
        <p:nvSpPr>
          <p:cNvPr id="15" name="TextBox 15"/>
          <p:cNvSpPr txBox="1"/>
          <p:nvPr/>
        </p:nvSpPr>
        <p:spPr>
          <a:xfrm>
            <a:off x="14062703" y="2540516"/>
            <a:ext cx="1906191" cy="325755"/>
          </a:xfrm>
          <a:prstGeom prst="rect">
            <a:avLst/>
          </a:prstGeom>
        </p:spPr>
        <p:txBody>
          <a:bodyPr lIns="0" tIns="0" rIns="0" bIns="0" rtlCol="0" anchor="t">
            <a:spAutoFit/>
          </a:bodyPr>
          <a:lstStyle/>
          <a:p>
            <a:pPr algn="ctr">
              <a:lnSpc>
                <a:spcPts val="2520"/>
              </a:lnSpc>
            </a:pPr>
            <a:r>
              <a:rPr lang="en-US" sz="1800">
                <a:solidFill>
                  <a:srgbClr val="000000"/>
                </a:solidFill>
                <a:latin typeface="Arimo"/>
                <a:ea typeface="Arimo"/>
                <a:cs typeface="Arimo"/>
                <a:sym typeface="Arimo"/>
              </a:rPr>
              <a:t>docentesaldia.com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6F1"/>
        </a:solidFill>
        <a:effectLst/>
      </p:bgPr>
    </p:bg>
    <p:spTree>
      <p:nvGrpSpPr>
        <p:cNvPr id="1" name=""/>
        <p:cNvGrpSpPr/>
        <p:nvPr/>
      </p:nvGrpSpPr>
      <p:grpSpPr>
        <a:xfrm>
          <a:off x="0" y="0"/>
          <a:ext cx="0" cy="0"/>
          <a:chOff x="0" y="0"/>
          <a:chExt cx="0" cy="0"/>
        </a:xfrm>
      </p:grpSpPr>
      <p:sp>
        <p:nvSpPr>
          <p:cNvPr id="2" name="Freeform 2"/>
          <p:cNvSpPr/>
          <p:nvPr/>
        </p:nvSpPr>
        <p:spPr>
          <a:xfrm rot="792751">
            <a:off x="5951760" y="7812140"/>
            <a:ext cx="1964875" cy="2515040"/>
          </a:xfrm>
          <a:custGeom>
            <a:avLst/>
            <a:gdLst/>
            <a:ahLst/>
            <a:cxnLst/>
            <a:rect l="l" t="t" r="r" b="b"/>
            <a:pathLst>
              <a:path w="1964875" h="2515040">
                <a:moveTo>
                  <a:pt x="0" y="0"/>
                </a:moveTo>
                <a:lnTo>
                  <a:pt x="1964875" y="0"/>
                </a:lnTo>
                <a:lnTo>
                  <a:pt x="1964875" y="2515040"/>
                </a:lnTo>
                <a:lnTo>
                  <a:pt x="0" y="25150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5278696">
            <a:off x="-677285" y="1424432"/>
            <a:ext cx="4625816" cy="2283997"/>
          </a:xfrm>
          <a:custGeom>
            <a:avLst/>
            <a:gdLst/>
            <a:ahLst/>
            <a:cxnLst/>
            <a:rect l="l" t="t" r="r" b="b"/>
            <a:pathLst>
              <a:path w="4625816" h="2283997">
                <a:moveTo>
                  <a:pt x="0" y="0"/>
                </a:moveTo>
                <a:lnTo>
                  <a:pt x="4625816" y="0"/>
                </a:lnTo>
                <a:lnTo>
                  <a:pt x="4625816" y="2283996"/>
                </a:lnTo>
                <a:lnTo>
                  <a:pt x="0" y="228399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6934198" y="914400"/>
            <a:ext cx="1635633" cy="2057400"/>
          </a:xfrm>
          <a:custGeom>
            <a:avLst/>
            <a:gdLst/>
            <a:ahLst/>
            <a:cxnLst/>
            <a:rect l="l" t="t" r="r" b="b"/>
            <a:pathLst>
              <a:path w="1635633" h="2057400">
                <a:moveTo>
                  <a:pt x="0" y="0"/>
                </a:moveTo>
                <a:lnTo>
                  <a:pt x="1635633" y="0"/>
                </a:lnTo>
                <a:lnTo>
                  <a:pt x="1635633" y="2057400"/>
                </a:lnTo>
                <a:lnTo>
                  <a:pt x="0" y="20574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585024" y="7620879"/>
            <a:ext cx="2389851" cy="2476530"/>
          </a:xfrm>
          <a:custGeom>
            <a:avLst/>
            <a:gdLst/>
            <a:ahLst/>
            <a:cxnLst/>
            <a:rect l="l" t="t" r="r" b="b"/>
            <a:pathLst>
              <a:path w="2389851" h="2476530">
                <a:moveTo>
                  <a:pt x="0" y="0"/>
                </a:moveTo>
                <a:lnTo>
                  <a:pt x="2389852" y="0"/>
                </a:lnTo>
                <a:lnTo>
                  <a:pt x="2389852" y="2476529"/>
                </a:lnTo>
                <a:lnTo>
                  <a:pt x="0" y="247652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TextBox 6"/>
          <p:cNvSpPr txBox="1"/>
          <p:nvPr/>
        </p:nvSpPr>
        <p:spPr>
          <a:xfrm>
            <a:off x="8882624" y="1491635"/>
            <a:ext cx="8376676" cy="1519559"/>
          </a:xfrm>
          <a:prstGeom prst="rect">
            <a:avLst/>
          </a:prstGeom>
        </p:spPr>
        <p:txBody>
          <a:bodyPr lIns="0" tIns="0" rIns="0" bIns="0" rtlCol="0" anchor="t">
            <a:spAutoFit/>
          </a:bodyPr>
          <a:lstStyle/>
          <a:p>
            <a:pPr algn="ctr">
              <a:lnSpc>
                <a:spcPts val="12319"/>
              </a:lnSpc>
            </a:pPr>
            <a:r>
              <a:rPr lang="en-US" sz="8799">
                <a:solidFill>
                  <a:srgbClr val="F2BD01"/>
                </a:solidFill>
                <a:latin typeface="Pagkaki"/>
                <a:ea typeface="Pagkaki"/>
                <a:cs typeface="Pagkaki"/>
                <a:sym typeface="Pagkaki"/>
              </a:rPr>
              <a:t>SESIÓN 3</a:t>
            </a:r>
          </a:p>
        </p:txBody>
      </p:sp>
      <p:grpSp>
        <p:nvGrpSpPr>
          <p:cNvPr id="7" name="Group 7"/>
          <p:cNvGrpSpPr/>
          <p:nvPr/>
        </p:nvGrpSpPr>
        <p:grpSpPr>
          <a:xfrm>
            <a:off x="10710147" y="2697749"/>
            <a:ext cx="4721630" cy="626891"/>
            <a:chOff x="0" y="0"/>
            <a:chExt cx="1471270" cy="195341"/>
          </a:xfrm>
        </p:grpSpPr>
        <p:sp>
          <p:nvSpPr>
            <p:cNvPr id="8" name="Freeform 8"/>
            <p:cNvSpPr/>
            <p:nvPr/>
          </p:nvSpPr>
          <p:spPr>
            <a:xfrm>
              <a:off x="0" y="0"/>
              <a:ext cx="1471270" cy="195341"/>
            </a:xfrm>
            <a:custGeom>
              <a:avLst/>
              <a:gdLst/>
              <a:ahLst/>
              <a:cxnLst/>
              <a:rect l="l" t="t" r="r" b="b"/>
              <a:pathLst>
                <a:path w="1471270" h="195341">
                  <a:moveTo>
                    <a:pt x="83623" y="0"/>
                  </a:moveTo>
                  <a:lnTo>
                    <a:pt x="1387647" y="0"/>
                  </a:lnTo>
                  <a:cubicBezTo>
                    <a:pt x="1433830" y="0"/>
                    <a:pt x="1471270" y="37439"/>
                    <a:pt x="1471270" y="83623"/>
                  </a:cubicBezTo>
                  <a:lnTo>
                    <a:pt x="1471270" y="111717"/>
                  </a:lnTo>
                  <a:cubicBezTo>
                    <a:pt x="1471270" y="157901"/>
                    <a:pt x="1433830" y="195341"/>
                    <a:pt x="1387647" y="195341"/>
                  </a:cubicBezTo>
                  <a:lnTo>
                    <a:pt x="83623" y="195341"/>
                  </a:lnTo>
                  <a:cubicBezTo>
                    <a:pt x="37439" y="195341"/>
                    <a:pt x="0" y="157901"/>
                    <a:pt x="0" y="111717"/>
                  </a:cubicBezTo>
                  <a:lnTo>
                    <a:pt x="0" y="83623"/>
                  </a:lnTo>
                  <a:cubicBezTo>
                    <a:pt x="0" y="37439"/>
                    <a:pt x="37439" y="0"/>
                    <a:pt x="83623" y="0"/>
                  </a:cubicBezTo>
                  <a:close/>
                </a:path>
              </a:pathLst>
            </a:custGeom>
            <a:solidFill>
              <a:srgbClr val="89D2C2"/>
            </a:solidFill>
            <a:ln w="38100" cap="rnd">
              <a:solidFill>
                <a:srgbClr val="000000"/>
              </a:solidFill>
              <a:prstDash val="solid"/>
              <a:round/>
            </a:ln>
          </p:spPr>
        </p:sp>
        <p:sp>
          <p:nvSpPr>
            <p:cNvPr id="9" name="TextBox 9"/>
            <p:cNvSpPr txBox="1"/>
            <p:nvPr/>
          </p:nvSpPr>
          <p:spPr>
            <a:xfrm>
              <a:off x="0" y="-38100"/>
              <a:ext cx="1471270" cy="233441"/>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4423329" y="1672610"/>
            <a:ext cx="826015" cy="826015"/>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0"/>
              <a:stretch>
                <a:fillRect/>
              </a:stretch>
            </a:blipFill>
          </p:spPr>
        </p:sp>
      </p:grpSp>
      <p:sp>
        <p:nvSpPr>
          <p:cNvPr id="12" name="Freeform 12"/>
          <p:cNvSpPr/>
          <p:nvPr/>
        </p:nvSpPr>
        <p:spPr>
          <a:xfrm>
            <a:off x="1635623" y="2872790"/>
            <a:ext cx="6116391" cy="4541421"/>
          </a:xfrm>
          <a:custGeom>
            <a:avLst/>
            <a:gdLst/>
            <a:ahLst/>
            <a:cxnLst/>
            <a:rect l="l" t="t" r="r" b="b"/>
            <a:pathLst>
              <a:path w="6116391" h="4541421">
                <a:moveTo>
                  <a:pt x="0" y="0"/>
                </a:moveTo>
                <a:lnTo>
                  <a:pt x="6116391" y="0"/>
                </a:lnTo>
                <a:lnTo>
                  <a:pt x="6116391" y="4541420"/>
                </a:lnTo>
                <a:lnTo>
                  <a:pt x="0" y="4541420"/>
                </a:lnTo>
                <a:lnTo>
                  <a:pt x="0" y="0"/>
                </a:lnTo>
                <a:close/>
              </a:path>
            </a:pathLst>
          </a:custGeom>
          <a:blipFill>
            <a:blip r:embed="rId11"/>
            <a:stretch>
              <a:fillRect/>
            </a:stretch>
          </a:blipFill>
        </p:spPr>
      </p:sp>
      <p:sp>
        <p:nvSpPr>
          <p:cNvPr id="13" name="TextBox 13"/>
          <p:cNvSpPr txBox="1"/>
          <p:nvPr/>
        </p:nvSpPr>
        <p:spPr>
          <a:xfrm>
            <a:off x="10972013" y="2733700"/>
            <a:ext cx="4197897" cy="497840"/>
          </a:xfrm>
          <a:prstGeom prst="rect">
            <a:avLst/>
          </a:prstGeom>
        </p:spPr>
        <p:txBody>
          <a:bodyPr lIns="0" tIns="0" rIns="0" bIns="0" rtlCol="0" anchor="t">
            <a:spAutoFit/>
          </a:bodyPr>
          <a:lstStyle/>
          <a:p>
            <a:pPr algn="ctr">
              <a:lnSpc>
                <a:spcPts val="4060"/>
              </a:lnSpc>
            </a:pPr>
            <a:r>
              <a:rPr lang="en-US" sz="2900">
                <a:solidFill>
                  <a:srgbClr val="000000"/>
                </a:solidFill>
                <a:latin typeface="DM Sans Bold"/>
                <a:ea typeface="DM Sans Bold"/>
                <a:cs typeface="DM Sans Bold"/>
                <a:sym typeface="DM Sans Bold"/>
              </a:rPr>
              <a:t>23 DE AGOSTO</a:t>
            </a:r>
          </a:p>
        </p:txBody>
      </p:sp>
      <p:sp>
        <p:nvSpPr>
          <p:cNvPr id="14" name="TextBox 14"/>
          <p:cNvSpPr txBox="1"/>
          <p:nvPr/>
        </p:nvSpPr>
        <p:spPr>
          <a:xfrm>
            <a:off x="9907676" y="3934601"/>
            <a:ext cx="6326573" cy="3686277"/>
          </a:xfrm>
          <a:prstGeom prst="rect">
            <a:avLst/>
          </a:prstGeom>
        </p:spPr>
        <p:txBody>
          <a:bodyPr lIns="0" tIns="0" rIns="0" bIns="0" rtlCol="0" anchor="t">
            <a:spAutoFit/>
          </a:bodyPr>
          <a:lstStyle/>
          <a:p>
            <a:pPr algn="ctr">
              <a:lnSpc>
                <a:spcPts val="7344"/>
              </a:lnSpc>
            </a:pPr>
            <a:r>
              <a:rPr lang="en-US" sz="5245" dirty="0">
                <a:solidFill>
                  <a:srgbClr val="000000"/>
                </a:solidFill>
                <a:latin typeface="Arimo"/>
                <a:ea typeface="Arimo"/>
                <a:cs typeface="Arimo"/>
                <a:sym typeface="Arimo"/>
              </a:rPr>
              <a:t>Preparación del inicio del ciclo escolar</a:t>
            </a:r>
          </a:p>
          <a:p>
            <a:pPr algn="ctr">
              <a:lnSpc>
                <a:spcPts val="7344"/>
              </a:lnSpc>
              <a:spcBef>
                <a:spcPct val="0"/>
              </a:spcBef>
            </a:pPr>
            <a:endParaRPr lang="en-US" sz="5245" dirty="0">
              <a:solidFill>
                <a:srgbClr val="000000"/>
              </a:solidFill>
              <a:latin typeface="Arimo"/>
              <a:ea typeface="Arimo"/>
              <a:cs typeface="Arimo"/>
              <a:sym typeface="Arimo"/>
            </a:endParaRPr>
          </a:p>
        </p:txBody>
      </p:sp>
      <p:sp>
        <p:nvSpPr>
          <p:cNvPr id="15" name="TextBox 15"/>
          <p:cNvSpPr txBox="1"/>
          <p:nvPr/>
        </p:nvSpPr>
        <p:spPr>
          <a:xfrm>
            <a:off x="3784152" y="2441475"/>
            <a:ext cx="1906191" cy="325755"/>
          </a:xfrm>
          <a:prstGeom prst="rect">
            <a:avLst/>
          </a:prstGeom>
        </p:spPr>
        <p:txBody>
          <a:bodyPr lIns="0" tIns="0" rIns="0" bIns="0" rtlCol="0" anchor="t">
            <a:spAutoFit/>
          </a:bodyPr>
          <a:lstStyle/>
          <a:p>
            <a:pPr algn="ctr">
              <a:lnSpc>
                <a:spcPts val="2520"/>
              </a:lnSpc>
            </a:pPr>
            <a:r>
              <a:rPr lang="en-US" sz="1800">
                <a:solidFill>
                  <a:srgbClr val="000000"/>
                </a:solidFill>
                <a:latin typeface="Arimo"/>
                <a:ea typeface="Arimo"/>
                <a:cs typeface="Arimo"/>
                <a:sym typeface="Arimo"/>
              </a:rPr>
              <a:t>docentesaldia.com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4CC"/>
        </a:solidFill>
        <a:effectLst/>
      </p:bgPr>
    </p:bg>
    <p:spTree>
      <p:nvGrpSpPr>
        <p:cNvPr id="1" name=""/>
        <p:cNvGrpSpPr/>
        <p:nvPr/>
      </p:nvGrpSpPr>
      <p:grpSpPr>
        <a:xfrm>
          <a:off x="0" y="0"/>
          <a:ext cx="0" cy="0"/>
          <a:chOff x="0" y="0"/>
          <a:chExt cx="0" cy="0"/>
        </a:xfrm>
      </p:grpSpPr>
      <p:grpSp>
        <p:nvGrpSpPr>
          <p:cNvPr id="2" name="Group 2"/>
          <p:cNvGrpSpPr/>
          <p:nvPr/>
        </p:nvGrpSpPr>
        <p:grpSpPr>
          <a:xfrm>
            <a:off x="9288182" y="3279291"/>
            <a:ext cx="8657906" cy="1808601"/>
            <a:chOff x="0" y="0"/>
            <a:chExt cx="2506598" cy="523618"/>
          </a:xfrm>
        </p:grpSpPr>
        <p:sp>
          <p:nvSpPr>
            <p:cNvPr id="3" name="Freeform 3"/>
            <p:cNvSpPr/>
            <p:nvPr/>
          </p:nvSpPr>
          <p:spPr>
            <a:xfrm>
              <a:off x="0" y="0"/>
              <a:ext cx="2506598" cy="523618"/>
            </a:xfrm>
            <a:custGeom>
              <a:avLst/>
              <a:gdLst/>
              <a:ahLst/>
              <a:cxnLst/>
              <a:rect l="l" t="t" r="r" b="b"/>
              <a:pathLst>
                <a:path w="2506598" h="523618">
                  <a:moveTo>
                    <a:pt x="89420" y="0"/>
                  </a:moveTo>
                  <a:lnTo>
                    <a:pt x="2417177" y="0"/>
                  </a:lnTo>
                  <a:cubicBezTo>
                    <a:pt x="2466563" y="0"/>
                    <a:pt x="2506598" y="40035"/>
                    <a:pt x="2506598" y="89420"/>
                  </a:cubicBezTo>
                  <a:lnTo>
                    <a:pt x="2506598" y="434198"/>
                  </a:lnTo>
                  <a:cubicBezTo>
                    <a:pt x="2506598" y="483583"/>
                    <a:pt x="2466563" y="523618"/>
                    <a:pt x="2417177" y="523618"/>
                  </a:cubicBezTo>
                  <a:lnTo>
                    <a:pt x="89420" y="523618"/>
                  </a:lnTo>
                  <a:cubicBezTo>
                    <a:pt x="40035" y="523618"/>
                    <a:pt x="0" y="483583"/>
                    <a:pt x="0" y="434198"/>
                  </a:cubicBezTo>
                  <a:lnTo>
                    <a:pt x="0" y="89420"/>
                  </a:lnTo>
                  <a:cubicBezTo>
                    <a:pt x="0" y="40035"/>
                    <a:pt x="40035" y="0"/>
                    <a:pt x="89420" y="0"/>
                  </a:cubicBezTo>
                  <a:close/>
                </a:path>
              </a:pathLst>
            </a:custGeom>
            <a:solidFill>
              <a:srgbClr val="F2EDEC"/>
            </a:solidFill>
          </p:spPr>
        </p:sp>
        <p:sp>
          <p:nvSpPr>
            <p:cNvPr id="4" name="TextBox 4"/>
            <p:cNvSpPr txBox="1"/>
            <p:nvPr/>
          </p:nvSpPr>
          <p:spPr>
            <a:xfrm>
              <a:off x="0" y="-66675"/>
              <a:ext cx="2506598" cy="590293"/>
            </a:xfrm>
            <a:prstGeom prst="rect">
              <a:avLst/>
            </a:prstGeom>
          </p:spPr>
          <p:txBody>
            <a:bodyPr lIns="50800" tIns="50800" rIns="50800" bIns="50800" rtlCol="0" anchor="ctr"/>
            <a:lstStyle/>
            <a:p>
              <a:pPr algn="ctr">
                <a:lnSpc>
                  <a:spcPts val="4619"/>
                </a:lnSpc>
              </a:pPr>
              <a:endParaRPr/>
            </a:p>
          </p:txBody>
        </p:sp>
      </p:grpSp>
      <p:grpSp>
        <p:nvGrpSpPr>
          <p:cNvPr id="5" name="Group 5"/>
          <p:cNvGrpSpPr/>
          <p:nvPr/>
        </p:nvGrpSpPr>
        <p:grpSpPr>
          <a:xfrm>
            <a:off x="9288182" y="5324583"/>
            <a:ext cx="8657906" cy="1808601"/>
            <a:chOff x="0" y="0"/>
            <a:chExt cx="2506598" cy="523618"/>
          </a:xfrm>
        </p:grpSpPr>
        <p:sp>
          <p:nvSpPr>
            <p:cNvPr id="6" name="Freeform 6"/>
            <p:cNvSpPr/>
            <p:nvPr/>
          </p:nvSpPr>
          <p:spPr>
            <a:xfrm>
              <a:off x="0" y="0"/>
              <a:ext cx="2506598" cy="523618"/>
            </a:xfrm>
            <a:custGeom>
              <a:avLst/>
              <a:gdLst/>
              <a:ahLst/>
              <a:cxnLst/>
              <a:rect l="l" t="t" r="r" b="b"/>
              <a:pathLst>
                <a:path w="2506598" h="523618">
                  <a:moveTo>
                    <a:pt x="89420" y="0"/>
                  </a:moveTo>
                  <a:lnTo>
                    <a:pt x="2417177" y="0"/>
                  </a:lnTo>
                  <a:cubicBezTo>
                    <a:pt x="2466563" y="0"/>
                    <a:pt x="2506598" y="40035"/>
                    <a:pt x="2506598" y="89420"/>
                  </a:cubicBezTo>
                  <a:lnTo>
                    <a:pt x="2506598" y="434198"/>
                  </a:lnTo>
                  <a:cubicBezTo>
                    <a:pt x="2506598" y="483583"/>
                    <a:pt x="2466563" y="523618"/>
                    <a:pt x="2417177" y="523618"/>
                  </a:cubicBezTo>
                  <a:lnTo>
                    <a:pt x="89420" y="523618"/>
                  </a:lnTo>
                  <a:cubicBezTo>
                    <a:pt x="40035" y="523618"/>
                    <a:pt x="0" y="483583"/>
                    <a:pt x="0" y="434198"/>
                  </a:cubicBezTo>
                  <a:lnTo>
                    <a:pt x="0" y="89420"/>
                  </a:lnTo>
                  <a:cubicBezTo>
                    <a:pt x="0" y="40035"/>
                    <a:pt x="40035" y="0"/>
                    <a:pt x="89420" y="0"/>
                  </a:cubicBezTo>
                  <a:close/>
                </a:path>
              </a:pathLst>
            </a:custGeom>
            <a:solidFill>
              <a:srgbClr val="F2EDEC"/>
            </a:solidFill>
          </p:spPr>
        </p:sp>
        <p:sp>
          <p:nvSpPr>
            <p:cNvPr id="7" name="TextBox 7"/>
            <p:cNvSpPr txBox="1"/>
            <p:nvPr/>
          </p:nvSpPr>
          <p:spPr>
            <a:xfrm>
              <a:off x="0" y="-66675"/>
              <a:ext cx="2506598" cy="590293"/>
            </a:xfrm>
            <a:prstGeom prst="rect">
              <a:avLst/>
            </a:prstGeom>
          </p:spPr>
          <p:txBody>
            <a:bodyPr lIns="50800" tIns="50800" rIns="50800" bIns="50800" rtlCol="0" anchor="ctr"/>
            <a:lstStyle/>
            <a:p>
              <a:pPr algn="ctr">
                <a:lnSpc>
                  <a:spcPts val="4619"/>
                </a:lnSpc>
              </a:pPr>
              <a:endParaRPr/>
            </a:p>
          </p:txBody>
        </p:sp>
      </p:grpSp>
      <p:sp>
        <p:nvSpPr>
          <p:cNvPr id="8" name="Freeform 8"/>
          <p:cNvSpPr/>
          <p:nvPr/>
        </p:nvSpPr>
        <p:spPr>
          <a:xfrm>
            <a:off x="868988" y="2668616"/>
            <a:ext cx="6599841" cy="8557330"/>
          </a:xfrm>
          <a:custGeom>
            <a:avLst/>
            <a:gdLst/>
            <a:ahLst/>
            <a:cxnLst/>
            <a:rect l="l" t="t" r="r" b="b"/>
            <a:pathLst>
              <a:path w="6599841" h="8557330">
                <a:moveTo>
                  <a:pt x="0" y="0"/>
                </a:moveTo>
                <a:lnTo>
                  <a:pt x="6599840" y="0"/>
                </a:lnTo>
                <a:lnTo>
                  <a:pt x="6599840" y="8557329"/>
                </a:lnTo>
                <a:lnTo>
                  <a:pt x="0" y="85573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9" name="Group 9"/>
          <p:cNvGrpSpPr/>
          <p:nvPr/>
        </p:nvGrpSpPr>
        <p:grpSpPr>
          <a:xfrm>
            <a:off x="-866062" y="377277"/>
            <a:ext cx="16162859" cy="1919864"/>
            <a:chOff x="0" y="0"/>
            <a:chExt cx="5045615" cy="599330"/>
          </a:xfrm>
        </p:grpSpPr>
        <p:sp>
          <p:nvSpPr>
            <p:cNvPr id="10" name="Freeform 10"/>
            <p:cNvSpPr/>
            <p:nvPr/>
          </p:nvSpPr>
          <p:spPr>
            <a:xfrm>
              <a:off x="0" y="0"/>
              <a:ext cx="5045615" cy="599330"/>
            </a:xfrm>
            <a:custGeom>
              <a:avLst/>
              <a:gdLst/>
              <a:ahLst/>
              <a:cxnLst/>
              <a:rect l="l" t="t" r="r" b="b"/>
              <a:pathLst>
                <a:path w="5045615" h="599330">
                  <a:moveTo>
                    <a:pt x="47899" y="0"/>
                  </a:moveTo>
                  <a:lnTo>
                    <a:pt x="4997715" y="0"/>
                  </a:lnTo>
                  <a:cubicBezTo>
                    <a:pt x="5010419" y="0"/>
                    <a:pt x="5022602" y="5047"/>
                    <a:pt x="5031585" y="14029"/>
                  </a:cubicBezTo>
                  <a:cubicBezTo>
                    <a:pt x="5040568" y="23012"/>
                    <a:pt x="5045615" y="35196"/>
                    <a:pt x="5045615" y="47899"/>
                  </a:cubicBezTo>
                  <a:lnTo>
                    <a:pt x="5045615" y="551431"/>
                  </a:lnTo>
                  <a:cubicBezTo>
                    <a:pt x="5045615" y="564135"/>
                    <a:pt x="5040568" y="576318"/>
                    <a:pt x="5031585" y="585301"/>
                  </a:cubicBezTo>
                  <a:cubicBezTo>
                    <a:pt x="5022602" y="594284"/>
                    <a:pt x="5010419" y="599330"/>
                    <a:pt x="4997715" y="599330"/>
                  </a:cubicBezTo>
                  <a:lnTo>
                    <a:pt x="47899" y="599330"/>
                  </a:lnTo>
                  <a:cubicBezTo>
                    <a:pt x="35196" y="599330"/>
                    <a:pt x="23012" y="594284"/>
                    <a:pt x="14029" y="585301"/>
                  </a:cubicBezTo>
                  <a:cubicBezTo>
                    <a:pt x="5047" y="576318"/>
                    <a:pt x="0" y="564135"/>
                    <a:pt x="0" y="551431"/>
                  </a:cubicBezTo>
                  <a:lnTo>
                    <a:pt x="0" y="47899"/>
                  </a:lnTo>
                  <a:cubicBezTo>
                    <a:pt x="0" y="35196"/>
                    <a:pt x="5047" y="23012"/>
                    <a:pt x="14029" y="14029"/>
                  </a:cubicBezTo>
                  <a:cubicBezTo>
                    <a:pt x="23012" y="5047"/>
                    <a:pt x="35196" y="0"/>
                    <a:pt x="47899" y="0"/>
                  </a:cubicBezTo>
                  <a:close/>
                </a:path>
              </a:pathLst>
            </a:custGeom>
            <a:solidFill>
              <a:srgbClr val="E96C07"/>
            </a:solidFill>
          </p:spPr>
        </p:sp>
        <p:sp>
          <p:nvSpPr>
            <p:cNvPr id="11" name="TextBox 11"/>
            <p:cNvSpPr txBox="1"/>
            <p:nvPr/>
          </p:nvSpPr>
          <p:spPr>
            <a:xfrm>
              <a:off x="0" y="-38100"/>
              <a:ext cx="5045615" cy="637430"/>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5743545" y="3124077"/>
            <a:ext cx="3400455" cy="2533339"/>
          </a:xfrm>
          <a:custGeom>
            <a:avLst/>
            <a:gdLst/>
            <a:ahLst/>
            <a:cxnLst/>
            <a:rect l="l" t="t" r="r" b="b"/>
            <a:pathLst>
              <a:path w="3400455" h="2533339">
                <a:moveTo>
                  <a:pt x="0" y="0"/>
                </a:moveTo>
                <a:lnTo>
                  <a:pt x="3400455" y="0"/>
                </a:lnTo>
                <a:lnTo>
                  <a:pt x="3400455" y="2533339"/>
                </a:lnTo>
                <a:lnTo>
                  <a:pt x="0" y="25333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TextBox 13"/>
          <p:cNvSpPr txBox="1"/>
          <p:nvPr/>
        </p:nvSpPr>
        <p:spPr>
          <a:xfrm>
            <a:off x="1258519" y="737528"/>
            <a:ext cx="13819243" cy="1738338"/>
          </a:xfrm>
          <a:prstGeom prst="rect">
            <a:avLst/>
          </a:prstGeom>
        </p:spPr>
        <p:txBody>
          <a:bodyPr lIns="0" tIns="0" rIns="0" bIns="0" rtlCol="0" anchor="t">
            <a:spAutoFit/>
          </a:bodyPr>
          <a:lstStyle/>
          <a:p>
            <a:pPr algn="l">
              <a:lnSpc>
                <a:spcPts val="14239"/>
              </a:lnSpc>
            </a:pPr>
            <a:r>
              <a:rPr lang="en-US" sz="10170">
                <a:solidFill>
                  <a:srgbClr val="F2EDEC"/>
                </a:solidFill>
                <a:latin typeface="Pagkaki"/>
                <a:ea typeface="Pagkaki"/>
                <a:cs typeface="Pagkaki"/>
                <a:sym typeface="Pagkaki"/>
              </a:rPr>
              <a:t>PROPÓSITOS DE LA SESIÓN</a:t>
            </a:r>
          </a:p>
        </p:txBody>
      </p:sp>
      <p:sp>
        <p:nvSpPr>
          <p:cNvPr id="14" name="TextBox 14"/>
          <p:cNvSpPr txBox="1"/>
          <p:nvPr/>
        </p:nvSpPr>
        <p:spPr>
          <a:xfrm>
            <a:off x="10008948" y="3599345"/>
            <a:ext cx="7254474" cy="1355217"/>
          </a:xfrm>
          <a:prstGeom prst="rect">
            <a:avLst/>
          </a:prstGeom>
        </p:spPr>
        <p:txBody>
          <a:bodyPr lIns="0" tIns="0" rIns="0" bIns="0" rtlCol="0" anchor="t">
            <a:spAutoFit/>
          </a:bodyPr>
          <a:lstStyle/>
          <a:p>
            <a:pPr algn="ctr">
              <a:lnSpc>
                <a:spcPts val="3563"/>
              </a:lnSpc>
            </a:pPr>
            <a:r>
              <a:rPr lang="en-US" sz="3299" dirty="0">
                <a:solidFill>
                  <a:srgbClr val="000000"/>
                </a:solidFill>
                <a:latin typeface="DM Sans Bold"/>
                <a:ea typeface="DM Sans Bold"/>
                <a:cs typeface="DM Sans Bold"/>
                <a:sym typeface="DM Sans Bold"/>
              </a:rPr>
              <a:t>Elaborar un esbozo de planeación didáctica para el primer periodo del ciclo escolar.</a:t>
            </a:r>
          </a:p>
        </p:txBody>
      </p:sp>
      <p:sp>
        <p:nvSpPr>
          <p:cNvPr id="15" name="TextBox 15"/>
          <p:cNvSpPr txBox="1"/>
          <p:nvPr/>
        </p:nvSpPr>
        <p:spPr>
          <a:xfrm>
            <a:off x="9844904" y="5794162"/>
            <a:ext cx="7700219" cy="907542"/>
          </a:xfrm>
          <a:prstGeom prst="rect">
            <a:avLst/>
          </a:prstGeom>
        </p:spPr>
        <p:txBody>
          <a:bodyPr lIns="0" tIns="0" rIns="0" bIns="0" rtlCol="0" anchor="t">
            <a:spAutoFit/>
          </a:bodyPr>
          <a:lstStyle/>
          <a:p>
            <a:pPr algn="ctr">
              <a:lnSpc>
                <a:spcPts val="3563"/>
              </a:lnSpc>
            </a:pPr>
            <a:r>
              <a:rPr lang="en-US" sz="3299">
                <a:solidFill>
                  <a:srgbClr val="000000"/>
                </a:solidFill>
                <a:latin typeface="DM Sans Bold"/>
                <a:ea typeface="DM Sans Bold"/>
                <a:cs typeface="DM Sans Bold"/>
                <a:sym typeface="DM Sans Bold"/>
              </a:rPr>
              <a:t>Organizar las actividades necesarias para iniciar el ciclo escolar.</a:t>
            </a:r>
          </a:p>
        </p:txBody>
      </p:sp>
      <p:grpSp>
        <p:nvGrpSpPr>
          <p:cNvPr id="16" name="Group 16"/>
          <p:cNvGrpSpPr/>
          <p:nvPr/>
        </p:nvGrpSpPr>
        <p:grpSpPr>
          <a:xfrm>
            <a:off x="14902110" y="590896"/>
            <a:ext cx="863860" cy="863860"/>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6"/>
              <a:stretch>
                <a:fillRect/>
              </a:stretch>
            </a:blipFill>
          </p:spPr>
        </p:sp>
      </p:grpSp>
      <p:sp>
        <p:nvSpPr>
          <p:cNvPr id="18" name="TextBox 18"/>
          <p:cNvSpPr txBox="1"/>
          <p:nvPr/>
        </p:nvSpPr>
        <p:spPr>
          <a:xfrm>
            <a:off x="12741919" y="1971386"/>
            <a:ext cx="1906191" cy="325755"/>
          </a:xfrm>
          <a:prstGeom prst="rect">
            <a:avLst/>
          </a:prstGeom>
        </p:spPr>
        <p:txBody>
          <a:bodyPr lIns="0" tIns="0" rIns="0" bIns="0" rtlCol="0" anchor="t">
            <a:spAutoFit/>
          </a:bodyPr>
          <a:lstStyle/>
          <a:p>
            <a:pPr algn="ctr">
              <a:lnSpc>
                <a:spcPts val="2520"/>
              </a:lnSpc>
            </a:pPr>
            <a:r>
              <a:rPr lang="en-US" sz="1800">
                <a:solidFill>
                  <a:srgbClr val="000000"/>
                </a:solidFill>
                <a:latin typeface="Arimo"/>
                <a:ea typeface="Arimo"/>
                <a:cs typeface="Arimo"/>
                <a:sym typeface="Arimo"/>
              </a:rPr>
              <a:t>docentesaldia.com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6F1"/>
        </a:solidFill>
        <a:effectLst/>
      </p:bgPr>
    </p:bg>
    <p:spTree>
      <p:nvGrpSpPr>
        <p:cNvPr id="1" name=""/>
        <p:cNvGrpSpPr/>
        <p:nvPr/>
      </p:nvGrpSpPr>
      <p:grpSpPr>
        <a:xfrm>
          <a:off x="0" y="0"/>
          <a:ext cx="0" cy="0"/>
          <a:chOff x="0" y="0"/>
          <a:chExt cx="0" cy="0"/>
        </a:xfrm>
      </p:grpSpPr>
      <p:grpSp>
        <p:nvGrpSpPr>
          <p:cNvPr id="2" name="Group 2"/>
          <p:cNvGrpSpPr/>
          <p:nvPr/>
        </p:nvGrpSpPr>
        <p:grpSpPr>
          <a:xfrm>
            <a:off x="-1859063" y="-387579"/>
            <a:ext cx="22704840" cy="3526246"/>
            <a:chOff x="0" y="0"/>
            <a:chExt cx="7087847" cy="1100800"/>
          </a:xfrm>
        </p:grpSpPr>
        <p:sp>
          <p:nvSpPr>
            <p:cNvPr id="3" name="Freeform 3"/>
            <p:cNvSpPr/>
            <p:nvPr/>
          </p:nvSpPr>
          <p:spPr>
            <a:xfrm>
              <a:off x="0" y="0"/>
              <a:ext cx="7087846" cy="1100800"/>
            </a:xfrm>
            <a:custGeom>
              <a:avLst/>
              <a:gdLst/>
              <a:ahLst/>
              <a:cxnLst/>
              <a:rect l="l" t="t" r="r" b="b"/>
              <a:pathLst>
                <a:path w="7087846" h="1100800">
                  <a:moveTo>
                    <a:pt x="34098" y="0"/>
                  </a:moveTo>
                  <a:lnTo>
                    <a:pt x="7053749" y="0"/>
                  </a:lnTo>
                  <a:cubicBezTo>
                    <a:pt x="7072580" y="0"/>
                    <a:pt x="7087846" y="15266"/>
                    <a:pt x="7087846" y="34098"/>
                  </a:cubicBezTo>
                  <a:lnTo>
                    <a:pt x="7087846" y="1066702"/>
                  </a:lnTo>
                  <a:cubicBezTo>
                    <a:pt x="7087846" y="1075745"/>
                    <a:pt x="7084254" y="1084418"/>
                    <a:pt x="7077859" y="1090813"/>
                  </a:cubicBezTo>
                  <a:cubicBezTo>
                    <a:pt x="7071464" y="1097208"/>
                    <a:pt x="7062791" y="1100800"/>
                    <a:pt x="7053749" y="1100800"/>
                  </a:cubicBezTo>
                  <a:lnTo>
                    <a:pt x="34098" y="1100800"/>
                  </a:lnTo>
                  <a:cubicBezTo>
                    <a:pt x="15266" y="1100800"/>
                    <a:pt x="0" y="1085534"/>
                    <a:pt x="0" y="1066702"/>
                  </a:cubicBezTo>
                  <a:lnTo>
                    <a:pt x="0" y="34098"/>
                  </a:lnTo>
                  <a:cubicBezTo>
                    <a:pt x="0" y="15266"/>
                    <a:pt x="15266" y="0"/>
                    <a:pt x="34098" y="0"/>
                  </a:cubicBezTo>
                  <a:close/>
                </a:path>
              </a:pathLst>
            </a:custGeom>
            <a:solidFill>
              <a:srgbClr val="89D2C2"/>
            </a:solidFill>
          </p:spPr>
        </p:sp>
        <p:sp>
          <p:nvSpPr>
            <p:cNvPr id="4" name="TextBox 4"/>
            <p:cNvSpPr txBox="1"/>
            <p:nvPr/>
          </p:nvSpPr>
          <p:spPr>
            <a:xfrm>
              <a:off x="0" y="-38100"/>
              <a:ext cx="7087847" cy="1138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2787122" y="0"/>
            <a:ext cx="1368404" cy="1368404"/>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ADB1"/>
            </a:solidFill>
          </p:spPr>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4972986" y="1293143"/>
            <a:ext cx="6133431" cy="3028382"/>
          </a:xfrm>
          <a:custGeom>
            <a:avLst/>
            <a:gdLst/>
            <a:ahLst/>
            <a:cxnLst/>
            <a:rect l="l" t="t" r="r" b="b"/>
            <a:pathLst>
              <a:path w="6133431" h="3028382">
                <a:moveTo>
                  <a:pt x="0" y="0"/>
                </a:moveTo>
                <a:lnTo>
                  <a:pt x="6133431" y="0"/>
                </a:lnTo>
                <a:lnTo>
                  <a:pt x="6133431" y="3028381"/>
                </a:lnTo>
                <a:lnTo>
                  <a:pt x="0" y="30283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a:off x="390696" y="598408"/>
            <a:ext cx="1964875" cy="2515040"/>
          </a:xfrm>
          <a:custGeom>
            <a:avLst/>
            <a:gdLst/>
            <a:ahLst/>
            <a:cxnLst/>
            <a:rect l="l" t="t" r="r" b="b"/>
            <a:pathLst>
              <a:path w="1964875" h="2515040">
                <a:moveTo>
                  <a:pt x="0" y="0"/>
                </a:moveTo>
                <a:lnTo>
                  <a:pt x="1964875" y="0"/>
                </a:lnTo>
                <a:lnTo>
                  <a:pt x="1964875" y="2515039"/>
                </a:lnTo>
                <a:lnTo>
                  <a:pt x="0" y="25150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TextBox 10"/>
          <p:cNvSpPr txBox="1"/>
          <p:nvPr/>
        </p:nvSpPr>
        <p:spPr>
          <a:xfrm>
            <a:off x="2774597" y="935088"/>
            <a:ext cx="6718759" cy="2215725"/>
          </a:xfrm>
          <a:prstGeom prst="rect">
            <a:avLst/>
          </a:prstGeom>
        </p:spPr>
        <p:txBody>
          <a:bodyPr lIns="0" tIns="0" rIns="0" bIns="0" rtlCol="0" anchor="t">
            <a:spAutoFit/>
          </a:bodyPr>
          <a:lstStyle/>
          <a:p>
            <a:pPr algn="ctr">
              <a:lnSpc>
                <a:spcPts val="8566"/>
              </a:lnSpc>
            </a:pPr>
            <a:r>
              <a:rPr lang="en-US" sz="8481">
                <a:solidFill>
                  <a:srgbClr val="FFFFFF"/>
                </a:solidFill>
                <a:latin typeface="Pagkaki"/>
                <a:ea typeface="Pagkaki"/>
                <a:cs typeface="Pagkaki"/>
                <a:sym typeface="Pagkaki"/>
              </a:rPr>
              <a:t>INICIO DEL CICLO ESCOLAR</a:t>
            </a:r>
          </a:p>
        </p:txBody>
      </p:sp>
      <p:sp>
        <p:nvSpPr>
          <p:cNvPr id="11" name="TextBox 11"/>
          <p:cNvSpPr txBox="1"/>
          <p:nvPr/>
        </p:nvSpPr>
        <p:spPr>
          <a:xfrm>
            <a:off x="2774597" y="66323"/>
            <a:ext cx="1380929" cy="1226820"/>
          </a:xfrm>
          <a:prstGeom prst="rect">
            <a:avLst/>
          </a:prstGeom>
        </p:spPr>
        <p:txBody>
          <a:bodyPr lIns="0" tIns="0" rIns="0" bIns="0" rtlCol="0" anchor="t">
            <a:spAutoFit/>
          </a:bodyPr>
          <a:lstStyle/>
          <a:p>
            <a:pPr algn="ctr">
              <a:lnSpc>
                <a:spcPts val="10080"/>
              </a:lnSpc>
            </a:pPr>
            <a:r>
              <a:rPr lang="en-US" sz="7200">
                <a:solidFill>
                  <a:srgbClr val="FFFFFF"/>
                </a:solidFill>
                <a:latin typeface="DM Sans Bold"/>
                <a:ea typeface="DM Sans Bold"/>
                <a:cs typeface="DM Sans Bold"/>
                <a:sym typeface="DM Sans Bold"/>
              </a:rPr>
              <a:t>1</a:t>
            </a:r>
          </a:p>
        </p:txBody>
      </p:sp>
      <p:sp>
        <p:nvSpPr>
          <p:cNvPr id="12" name="TextBox 12"/>
          <p:cNvSpPr txBox="1"/>
          <p:nvPr/>
        </p:nvSpPr>
        <p:spPr>
          <a:xfrm>
            <a:off x="458837" y="3504161"/>
            <a:ext cx="17370326" cy="6782839"/>
          </a:xfrm>
          <a:prstGeom prst="rect">
            <a:avLst/>
          </a:prstGeom>
        </p:spPr>
        <p:txBody>
          <a:bodyPr lIns="0" tIns="0" rIns="0" bIns="0" rtlCol="0" anchor="t">
            <a:spAutoFit/>
          </a:bodyPr>
          <a:lstStyle/>
          <a:p>
            <a:pPr algn="ctr">
              <a:lnSpc>
                <a:spcPts val="4516"/>
              </a:lnSpc>
            </a:pPr>
            <a:r>
              <a:rPr lang="en-US" sz="3528" dirty="0">
                <a:solidFill>
                  <a:srgbClr val="000000"/>
                </a:solidFill>
                <a:latin typeface="DM Sans Bold"/>
                <a:ea typeface="DM Sans Bold"/>
                <a:cs typeface="DM Sans Bold"/>
                <a:sym typeface="DM Sans Bold"/>
              </a:rPr>
              <a:t>Para iniciar el ciclo escolar el personal directivo, docente y de asistencia a la educación, realiza preparativos tales como las inscripciones, la asignación de grupos, la organización de horarios, la distribución de los salones, la Jornada de Limpieza de la escuela, la organización de la ceremonia de apertura, el recibimiento de las alumnas y los alumnos, las reuniones con las familias, la bienvenida a las y los docentes que se incorporan a la escuela, entre otras.</a:t>
            </a:r>
          </a:p>
          <a:p>
            <a:pPr algn="ctr">
              <a:lnSpc>
                <a:spcPts val="4516"/>
              </a:lnSpc>
            </a:pPr>
            <a:endParaRPr lang="en-US" sz="3528" dirty="0">
              <a:solidFill>
                <a:srgbClr val="000000"/>
              </a:solidFill>
              <a:latin typeface="DM Sans Bold"/>
              <a:ea typeface="DM Sans Bold"/>
              <a:cs typeface="DM Sans Bold"/>
              <a:sym typeface="DM Sans Bold"/>
            </a:endParaRPr>
          </a:p>
          <a:p>
            <a:pPr algn="ctr">
              <a:lnSpc>
                <a:spcPts val="4516"/>
              </a:lnSpc>
            </a:pPr>
            <a:r>
              <a:rPr lang="en-US" sz="3528" dirty="0">
                <a:solidFill>
                  <a:srgbClr val="000000"/>
                </a:solidFill>
                <a:latin typeface="DM Sans Bold"/>
                <a:ea typeface="DM Sans Bold"/>
                <a:cs typeface="DM Sans Bold"/>
                <a:sym typeface="DM Sans Bold"/>
              </a:rPr>
              <a:t>Todas estas actividades tienen un lugar propio en la vida cotidiana de las escuelas, pues posibilitan que niñas, niños, adolescentes y familias, personal directivo, docente y administrativo de la escuela se reincorpore a las actividades escolares con buen ánimo y en las mejores condiciones posibles.</a:t>
            </a:r>
          </a:p>
          <a:p>
            <a:pPr algn="ctr">
              <a:lnSpc>
                <a:spcPts val="4516"/>
              </a:lnSpc>
            </a:pPr>
            <a:endParaRPr lang="en-US" sz="3528" dirty="0">
              <a:solidFill>
                <a:srgbClr val="000000"/>
              </a:solidFill>
              <a:latin typeface="DM Sans Bold"/>
              <a:ea typeface="DM Sans Bold"/>
              <a:cs typeface="DM Sans Bold"/>
              <a:sym typeface="DM Sans Bold"/>
            </a:endParaRPr>
          </a:p>
        </p:txBody>
      </p:sp>
      <p:grpSp>
        <p:nvGrpSpPr>
          <p:cNvPr id="13" name="Group 13"/>
          <p:cNvGrpSpPr/>
          <p:nvPr/>
        </p:nvGrpSpPr>
        <p:grpSpPr>
          <a:xfrm>
            <a:off x="14972986" y="2557922"/>
            <a:ext cx="896337" cy="896337"/>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6"/>
              <a:stretch>
                <a:fillRect/>
              </a:stretch>
            </a:blipFill>
          </p:spPr>
        </p:sp>
      </p:grpSp>
      <p:sp>
        <p:nvSpPr>
          <p:cNvPr id="15" name="TextBox 15"/>
          <p:cNvSpPr txBox="1"/>
          <p:nvPr/>
        </p:nvSpPr>
        <p:spPr>
          <a:xfrm>
            <a:off x="12852082" y="3056297"/>
            <a:ext cx="1906191" cy="325755"/>
          </a:xfrm>
          <a:prstGeom prst="rect">
            <a:avLst/>
          </a:prstGeom>
        </p:spPr>
        <p:txBody>
          <a:bodyPr lIns="0" tIns="0" rIns="0" bIns="0" rtlCol="0" anchor="t">
            <a:spAutoFit/>
          </a:bodyPr>
          <a:lstStyle/>
          <a:p>
            <a:pPr algn="ctr">
              <a:lnSpc>
                <a:spcPts val="2520"/>
              </a:lnSpc>
            </a:pPr>
            <a:r>
              <a:rPr lang="en-US" sz="1800">
                <a:solidFill>
                  <a:srgbClr val="000000"/>
                </a:solidFill>
                <a:latin typeface="Arimo"/>
                <a:ea typeface="Arimo"/>
                <a:cs typeface="Arimo"/>
                <a:sym typeface="Arimo"/>
              </a:rPr>
              <a:t>docentesaldia.com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6F1"/>
        </a:solidFill>
        <a:effectLst/>
      </p:bgPr>
    </p:bg>
    <p:spTree>
      <p:nvGrpSpPr>
        <p:cNvPr id="1" name=""/>
        <p:cNvGrpSpPr/>
        <p:nvPr/>
      </p:nvGrpSpPr>
      <p:grpSpPr>
        <a:xfrm>
          <a:off x="0" y="0"/>
          <a:ext cx="0" cy="0"/>
          <a:chOff x="0" y="0"/>
          <a:chExt cx="0" cy="0"/>
        </a:xfrm>
      </p:grpSpPr>
      <p:sp>
        <p:nvSpPr>
          <p:cNvPr id="2" name="Freeform 2"/>
          <p:cNvSpPr/>
          <p:nvPr/>
        </p:nvSpPr>
        <p:spPr>
          <a:xfrm rot="2766925">
            <a:off x="5366775" y="1691746"/>
            <a:ext cx="3290094" cy="3084463"/>
          </a:xfrm>
          <a:custGeom>
            <a:avLst/>
            <a:gdLst/>
            <a:ahLst/>
            <a:cxnLst/>
            <a:rect l="l" t="t" r="r" b="b"/>
            <a:pathLst>
              <a:path w="3290094" h="3084463">
                <a:moveTo>
                  <a:pt x="0" y="0"/>
                </a:moveTo>
                <a:lnTo>
                  <a:pt x="3290094" y="0"/>
                </a:lnTo>
                <a:lnTo>
                  <a:pt x="3290094" y="3084463"/>
                </a:lnTo>
                <a:lnTo>
                  <a:pt x="0" y="308446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823285">
            <a:off x="391483" y="5732570"/>
            <a:ext cx="1514801" cy="3394513"/>
          </a:xfrm>
          <a:custGeom>
            <a:avLst/>
            <a:gdLst/>
            <a:ahLst/>
            <a:cxnLst/>
            <a:rect l="l" t="t" r="r" b="b"/>
            <a:pathLst>
              <a:path w="1514801" h="3394513">
                <a:moveTo>
                  <a:pt x="0" y="0"/>
                </a:moveTo>
                <a:lnTo>
                  <a:pt x="1514801" y="0"/>
                </a:lnTo>
                <a:lnTo>
                  <a:pt x="1514801" y="3394512"/>
                </a:lnTo>
                <a:lnTo>
                  <a:pt x="0" y="339451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10800000">
            <a:off x="15584523" y="-1410269"/>
            <a:ext cx="1674777" cy="3374866"/>
          </a:xfrm>
          <a:custGeom>
            <a:avLst/>
            <a:gdLst/>
            <a:ahLst/>
            <a:cxnLst/>
            <a:rect l="l" t="t" r="r" b="b"/>
            <a:pathLst>
              <a:path w="1674777" h="3374866">
                <a:moveTo>
                  <a:pt x="0" y="0"/>
                </a:moveTo>
                <a:lnTo>
                  <a:pt x="1674777" y="0"/>
                </a:lnTo>
                <a:lnTo>
                  <a:pt x="1674777" y="3374866"/>
                </a:lnTo>
                <a:lnTo>
                  <a:pt x="0" y="337486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5082047">
            <a:off x="-1119160" y="-92803"/>
            <a:ext cx="2486025" cy="4114800"/>
          </a:xfrm>
          <a:custGeom>
            <a:avLst/>
            <a:gdLst/>
            <a:ahLst/>
            <a:cxnLst/>
            <a:rect l="l" t="t" r="r" b="b"/>
            <a:pathLst>
              <a:path w="2486025" h="4114800">
                <a:moveTo>
                  <a:pt x="0" y="0"/>
                </a:moveTo>
                <a:lnTo>
                  <a:pt x="2486025" y="0"/>
                </a:lnTo>
                <a:lnTo>
                  <a:pt x="2486025"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6" name="Group 6"/>
          <p:cNvGrpSpPr/>
          <p:nvPr/>
        </p:nvGrpSpPr>
        <p:grpSpPr>
          <a:xfrm>
            <a:off x="3251297" y="1700575"/>
            <a:ext cx="891326" cy="891326"/>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0"/>
              <a:stretch>
                <a:fillRect/>
              </a:stretch>
            </a:blipFill>
          </p:spPr>
        </p:sp>
      </p:grpSp>
      <p:sp>
        <p:nvSpPr>
          <p:cNvPr id="8" name="Freeform 8"/>
          <p:cNvSpPr/>
          <p:nvPr/>
        </p:nvSpPr>
        <p:spPr>
          <a:xfrm>
            <a:off x="2703514" y="3233978"/>
            <a:ext cx="4367812" cy="7294884"/>
          </a:xfrm>
          <a:custGeom>
            <a:avLst/>
            <a:gdLst/>
            <a:ahLst/>
            <a:cxnLst/>
            <a:rect l="l" t="t" r="r" b="b"/>
            <a:pathLst>
              <a:path w="4367812" h="7294884">
                <a:moveTo>
                  <a:pt x="0" y="0"/>
                </a:moveTo>
                <a:lnTo>
                  <a:pt x="4367812" y="0"/>
                </a:lnTo>
                <a:lnTo>
                  <a:pt x="4367812" y="7294884"/>
                </a:lnTo>
                <a:lnTo>
                  <a:pt x="0" y="7294884"/>
                </a:lnTo>
                <a:lnTo>
                  <a:pt x="0" y="0"/>
                </a:lnTo>
                <a:close/>
              </a:path>
            </a:pathLst>
          </a:custGeom>
          <a:blipFill>
            <a:blip r:embed="rId11"/>
            <a:stretch>
              <a:fillRect/>
            </a:stretch>
          </a:blipFill>
        </p:spPr>
      </p:sp>
      <p:sp>
        <p:nvSpPr>
          <p:cNvPr id="9" name="TextBox 9"/>
          <p:cNvSpPr txBox="1"/>
          <p:nvPr/>
        </p:nvSpPr>
        <p:spPr>
          <a:xfrm>
            <a:off x="8033351" y="2248369"/>
            <a:ext cx="10044054" cy="8038631"/>
          </a:xfrm>
          <a:prstGeom prst="rect">
            <a:avLst/>
          </a:prstGeom>
        </p:spPr>
        <p:txBody>
          <a:bodyPr lIns="0" tIns="0" rIns="0" bIns="0" rtlCol="0" anchor="t">
            <a:spAutoFit/>
          </a:bodyPr>
          <a:lstStyle/>
          <a:p>
            <a:pPr algn="ctr">
              <a:lnSpc>
                <a:spcPts val="5266"/>
              </a:lnSpc>
            </a:pPr>
            <a:r>
              <a:rPr lang="en-US" sz="4787" dirty="0">
                <a:solidFill>
                  <a:srgbClr val="000000"/>
                </a:solidFill>
                <a:latin typeface="DM Sans"/>
                <a:ea typeface="DM Sans"/>
                <a:cs typeface="DM Sans"/>
                <a:sym typeface="DM Sans"/>
              </a:rPr>
              <a:t>En este contexto, una de las actividades que se considera importante organizar es la planeación para las primeras semanas de clases considerando los Libros de Texto Gratuitos (LTG) o materiales educativos con los que cuenta el nivel, por lo que en esta sesión se propone destinar un primer momento para avanzar en este ejercicio.</a:t>
            </a:r>
          </a:p>
          <a:p>
            <a:pPr algn="ctr">
              <a:lnSpc>
                <a:spcPts val="5266"/>
              </a:lnSpc>
            </a:pPr>
            <a:endParaRPr lang="en-US" sz="4787" dirty="0">
              <a:solidFill>
                <a:srgbClr val="000000"/>
              </a:solidFill>
              <a:latin typeface="DM Sans"/>
              <a:ea typeface="DM Sans"/>
              <a:cs typeface="DM Sans"/>
              <a:sym typeface="DM Sans"/>
            </a:endParaRPr>
          </a:p>
        </p:txBody>
      </p:sp>
      <p:sp>
        <p:nvSpPr>
          <p:cNvPr id="10" name="TextBox 10"/>
          <p:cNvSpPr txBox="1"/>
          <p:nvPr/>
        </p:nvSpPr>
        <p:spPr>
          <a:xfrm>
            <a:off x="2853727" y="2600164"/>
            <a:ext cx="1906191" cy="325755"/>
          </a:xfrm>
          <a:prstGeom prst="rect">
            <a:avLst/>
          </a:prstGeom>
        </p:spPr>
        <p:txBody>
          <a:bodyPr lIns="0" tIns="0" rIns="0" bIns="0" rtlCol="0" anchor="t">
            <a:spAutoFit/>
          </a:bodyPr>
          <a:lstStyle/>
          <a:p>
            <a:pPr algn="ctr">
              <a:lnSpc>
                <a:spcPts val="2520"/>
              </a:lnSpc>
            </a:pPr>
            <a:r>
              <a:rPr lang="en-US" sz="1800">
                <a:solidFill>
                  <a:srgbClr val="000000"/>
                </a:solidFill>
                <a:latin typeface="Arimo"/>
                <a:ea typeface="Arimo"/>
                <a:cs typeface="Arimo"/>
                <a:sym typeface="Arimo"/>
              </a:rPr>
              <a:t>docentesaldia.com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6F1"/>
        </a:solidFill>
        <a:effectLst/>
      </p:bgPr>
    </p:bg>
    <p:spTree>
      <p:nvGrpSpPr>
        <p:cNvPr id="1" name=""/>
        <p:cNvGrpSpPr/>
        <p:nvPr/>
      </p:nvGrpSpPr>
      <p:grpSpPr>
        <a:xfrm>
          <a:off x="0" y="0"/>
          <a:ext cx="0" cy="0"/>
          <a:chOff x="0" y="0"/>
          <a:chExt cx="0" cy="0"/>
        </a:xfrm>
      </p:grpSpPr>
      <p:sp>
        <p:nvSpPr>
          <p:cNvPr id="2" name="Freeform 2"/>
          <p:cNvSpPr/>
          <p:nvPr/>
        </p:nvSpPr>
        <p:spPr>
          <a:xfrm>
            <a:off x="15944030" y="8002360"/>
            <a:ext cx="2630541" cy="3308856"/>
          </a:xfrm>
          <a:custGeom>
            <a:avLst/>
            <a:gdLst/>
            <a:ahLst/>
            <a:cxnLst/>
            <a:rect l="l" t="t" r="r" b="b"/>
            <a:pathLst>
              <a:path w="2630541" h="3308856">
                <a:moveTo>
                  <a:pt x="0" y="0"/>
                </a:moveTo>
                <a:lnTo>
                  <a:pt x="2630540" y="0"/>
                </a:lnTo>
                <a:lnTo>
                  <a:pt x="2630540" y="3308856"/>
                </a:lnTo>
                <a:lnTo>
                  <a:pt x="0" y="33088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792262">
            <a:off x="16179438" y="-281766"/>
            <a:ext cx="1371627" cy="3325156"/>
          </a:xfrm>
          <a:custGeom>
            <a:avLst/>
            <a:gdLst/>
            <a:ahLst/>
            <a:cxnLst/>
            <a:rect l="l" t="t" r="r" b="b"/>
            <a:pathLst>
              <a:path w="1371627" h="3325156">
                <a:moveTo>
                  <a:pt x="0" y="0"/>
                </a:moveTo>
                <a:lnTo>
                  <a:pt x="1371627" y="0"/>
                </a:lnTo>
                <a:lnTo>
                  <a:pt x="1371627" y="3325157"/>
                </a:lnTo>
                <a:lnTo>
                  <a:pt x="0" y="33251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2843205">
            <a:off x="699308" y="117319"/>
            <a:ext cx="1427748" cy="2526987"/>
          </a:xfrm>
          <a:custGeom>
            <a:avLst/>
            <a:gdLst/>
            <a:ahLst/>
            <a:cxnLst/>
            <a:rect l="l" t="t" r="r" b="b"/>
            <a:pathLst>
              <a:path w="1427748" h="2526987">
                <a:moveTo>
                  <a:pt x="0" y="0"/>
                </a:moveTo>
                <a:lnTo>
                  <a:pt x="1427748" y="0"/>
                </a:lnTo>
                <a:lnTo>
                  <a:pt x="1427748" y="2526987"/>
                </a:lnTo>
                <a:lnTo>
                  <a:pt x="0" y="252698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5" name="Group 5"/>
          <p:cNvGrpSpPr/>
          <p:nvPr/>
        </p:nvGrpSpPr>
        <p:grpSpPr>
          <a:xfrm>
            <a:off x="15685778" y="7619990"/>
            <a:ext cx="822661" cy="822661"/>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8"/>
              <a:stretch>
                <a:fillRect/>
              </a:stretch>
            </a:blipFill>
          </p:spPr>
        </p:sp>
      </p:grpSp>
      <p:sp>
        <p:nvSpPr>
          <p:cNvPr id="7" name="Freeform 7"/>
          <p:cNvSpPr/>
          <p:nvPr/>
        </p:nvSpPr>
        <p:spPr>
          <a:xfrm>
            <a:off x="0" y="2560160"/>
            <a:ext cx="18085043" cy="4791226"/>
          </a:xfrm>
          <a:custGeom>
            <a:avLst/>
            <a:gdLst/>
            <a:ahLst/>
            <a:cxnLst/>
            <a:rect l="l" t="t" r="r" b="b"/>
            <a:pathLst>
              <a:path w="18085043" h="4791226">
                <a:moveTo>
                  <a:pt x="0" y="0"/>
                </a:moveTo>
                <a:lnTo>
                  <a:pt x="18085043" y="0"/>
                </a:lnTo>
                <a:lnTo>
                  <a:pt x="18085043" y="4791225"/>
                </a:lnTo>
                <a:lnTo>
                  <a:pt x="0" y="4791225"/>
                </a:lnTo>
                <a:lnTo>
                  <a:pt x="0" y="0"/>
                </a:lnTo>
                <a:close/>
              </a:path>
            </a:pathLst>
          </a:custGeom>
          <a:blipFill>
            <a:blip r:embed="rId9"/>
            <a:stretch>
              <a:fillRect/>
            </a:stretch>
          </a:blipFill>
        </p:spPr>
      </p:sp>
      <p:sp>
        <p:nvSpPr>
          <p:cNvPr id="8" name="TextBox 8"/>
          <p:cNvSpPr txBox="1"/>
          <p:nvPr/>
        </p:nvSpPr>
        <p:spPr>
          <a:xfrm>
            <a:off x="15685778" y="7294235"/>
            <a:ext cx="1906191" cy="325755"/>
          </a:xfrm>
          <a:prstGeom prst="rect">
            <a:avLst/>
          </a:prstGeom>
        </p:spPr>
        <p:txBody>
          <a:bodyPr lIns="0" tIns="0" rIns="0" bIns="0" rtlCol="0" anchor="t">
            <a:spAutoFit/>
          </a:bodyPr>
          <a:lstStyle/>
          <a:p>
            <a:pPr algn="ctr">
              <a:lnSpc>
                <a:spcPts val="2520"/>
              </a:lnSpc>
            </a:pPr>
            <a:r>
              <a:rPr lang="en-US" sz="1800">
                <a:solidFill>
                  <a:srgbClr val="000000"/>
                </a:solidFill>
                <a:latin typeface="Arimo"/>
                <a:ea typeface="Arimo"/>
                <a:cs typeface="Arimo"/>
                <a:sym typeface="Arimo"/>
              </a:rPr>
              <a:t>docentesaldia.com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6F1"/>
        </a:solidFill>
        <a:effectLst/>
      </p:bgPr>
    </p:bg>
    <p:spTree>
      <p:nvGrpSpPr>
        <p:cNvPr id="1" name=""/>
        <p:cNvGrpSpPr/>
        <p:nvPr/>
      </p:nvGrpSpPr>
      <p:grpSpPr>
        <a:xfrm>
          <a:off x="0" y="0"/>
          <a:ext cx="0" cy="0"/>
          <a:chOff x="0" y="0"/>
          <a:chExt cx="0" cy="0"/>
        </a:xfrm>
      </p:grpSpPr>
      <p:grpSp>
        <p:nvGrpSpPr>
          <p:cNvPr id="2" name="Group 2"/>
          <p:cNvGrpSpPr/>
          <p:nvPr/>
        </p:nvGrpSpPr>
        <p:grpSpPr>
          <a:xfrm>
            <a:off x="-1859063" y="-387579"/>
            <a:ext cx="22704840" cy="3526246"/>
            <a:chOff x="0" y="0"/>
            <a:chExt cx="7087847" cy="1100800"/>
          </a:xfrm>
        </p:grpSpPr>
        <p:sp>
          <p:nvSpPr>
            <p:cNvPr id="3" name="Freeform 3"/>
            <p:cNvSpPr/>
            <p:nvPr/>
          </p:nvSpPr>
          <p:spPr>
            <a:xfrm>
              <a:off x="0" y="0"/>
              <a:ext cx="7087846" cy="1100800"/>
            </a:xfrm>
            <a:custGeom>
              <a:avLst/>
              <a:gdLst/>
              <a:ahLst/>
              <a:cxnLst/>
              <a:rect l="l" t="t" r="r" b="b"/>
              <a:pathLst>
                <a:path w="7087846" h="1100800">
                  <a:moveTo>
                    <a:pt x="34098" y="0"/>
                  </a:moveTo>
                  <a:lnTo>
                    <a:pt x="7053749" y="0"/>
                  </a:lnTo>
                  <a:cubicBezTo>
                    <a:pt x="7072580" y="0"/>
                    <a:pt x="7087846" y="15266"/>
                    <a:pt x="7087846" y="34098"/>
                  </a:cubicBezTo>
                  <a:lnTo>
                    <a:pt x="7087846" y="1066702"/>
                  </a:lnTo>
                  <a:cubicBezTo>
                    <a:pt x="7087846" y="1075745"/>
                    <a:pt x="7084254" y="1084418"/>
                    <a:pt x="7077859" y="1090813"/>
                  </a:cubicBezTo>
                  <a:cubicBezTo>
                    <a:pt x="7071464" y="1097208"/>
                    <a:pt x="7062791" y="1100800"/>
                    <a:pt x="7053749" y="1100800"/>
                  </a:cubicBezTo>
                  <a:lnTo>
                    <a:pt x="34098" y="1100800"/>
                  </a:lnTo>
                  <a:cubicBezTo>
                    <a:pt x="15266" y="1100800"/>
                    <a:pt x="0" y="1085534"/>
                    <a:pt x="0" y="1066702"/>
                  </a:cubicBezTo>
                  <a:lnTo>
                    <a:pt x="0" y="34098"/>
                  </a:lnTo>
                  <a:cubicBezTo>
                    <a:pt x="0" y="15266"/>
                    <a:pt x="15266" y="0"/>
                    <a:pt x="34098" y="0"/>
                  </a:cubicBezTo>
                  <a:close/>
                </a:path>
              </a:pathLst>
            </a:custGeom>
            <a:solidFill>
              <a:srgbClr val="89D2C2"/>
            </a:solidFill>
          </p:spPr>
        </p:sp>
        <p:sp>
          <p:nvSpPr>
            <p:cNvPr id="4" name="TextBox 4"/>
            <p:cNvSpPr txBox="1"/>
            <p:nvPr/>
          </p:nvSpPr>
          <p:spPr>
            <a:xfrm>
              <a:off x="0" y="-38100"/>
              <a:ext cx="7087847" cy="1138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5026064" y="251244"/>
            <a:ext cx="1368404" cy="1368404"/>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96C07"/>
            </a:solidFill>
          </p:spPr>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5679217" y="2275884"/>
            <a:ext cx="4804691" cy="2372316"/>
          </a:xfrm>
          <a:custGeom>
            <a:avLst/>
            <a:gdLst/>
            <a:ahLst/>
            <a:cxnLst/>
            <a:rect l="l" t="t" r="r" b="b"/>
            <a:pathLst>
              <a:path w="4804691" h="2372316">
                <a:moveTo>
                  <a:pt x="0" y="0"/>
                </a:moveTo>
                <a:lnTo>
                  <a:pt x="4804691" y="0"/>
                </a:lnTo>
                <a:lnTo>
                  <a:pt x="4804691" y="2372316"/>
                </a:lnTo>
                <a:lnTo>
                  <a:pt x="0" y="23723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a:off x="1028700" y="251244"/>
            <a:ext cx="1903789" cy="2436850"/>
          </a:xfrm>
          <a:custGeom>
            <a:avLst/>
            <a:gdLst/>
            <a:ahLst/>
            <a:cxnLst/>
            <a:rect l="l" t="t" r="r" b="b"/>
            <a:pathLst>
              <a:path w="1903789" h="2436850">
                <a:moveTo>
                  <a:pt x="0" y="0"/>
                </a:moveTo>
                <a:lnTo>
                  <a:pt x="1903789" y="0"/>
                </a:lnTo>
                <a:lnTo>
                  <a:pt x="1903789" y="2436850"/>
                </a:lnTo>
                <a:lnTo>
                  <a:pt x="0" y="24368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TextBox 10"/>
          <p:cNvSpPr txBox="1"/>
          <p:nvPr/>
        </p:nvSpPr>
        <p:spPr>
          <a:xfrm>
            <a:off x="4602751" y="644691"/>
            <a:ext cx="10275593" cy="2389458"/>
          </a:xfrm>
          <a:prstGeom prst="rect">
            <a:avLst/>
          </a:prstGeom>
        </p:spPr>
        <p:txBody>
          <a:bodyPr lIns="0" tIns="0" rIns="0" bIns="0" rtlCol="0" anchor="t">
            <a:spAutoFit/>
          </a:bodyPr>
          <a:lstStyle/>
          <a:p>
            <a:pPr algn="ctr">
              <a:lnSpc>
                <a:spcPts val="9304"/>
              </a:lnSpc>
            </a:pPr>
            <a:r>
              <a:rPr lang="en-US" sz="8307" dirty="0">
                <a:solidFill>
                  <a:srgbClr val="FFFFFF"/>
                </a:solidFill>
                <a:latin typeface="Pagkaki"/>
                <a:ea typeface="Pagkaki"/>
                <a:cs typeface="Pagkaki"/>
                <a:sym typeface="Pagkaki"/>
              </a:rPr>
              <a:t>ESBOZO DE LA PLANEACIÓN DIDÁCTICA</a:t>
            </a:r>
          </a:p>
        </p:txBody>
      </p:sp>
      <p:sp>
        <p:nvSpPr>
          <p:cNvPr id="11" name="TextBox 11"/>
          <p:cNvSpPr txBox="1"/>
          <p:nvPr/>
        </p:nvSpPr>
        <p:spPr>
          <a:xfrm>
            <a:off x="5026064" y="255361"/>
            <a:ext cx="1380929" cy="1226820"/>
          </a:xfrm>
          <a:prstGeom prst="rect">
            <a:avLst/>
          </a:prstGeom>
        </p:spPr>
        <p:txBody>
          <a:bodyPr lIns="0" tIns="0" rIns="0" bIns="0" rtlCol="0" anchor="t">
            <a:spAutoFit/>
          </a:bodyPr>
          <a:lstStyle/>
          <a:p>
            <a:pPr algn="ctr">
              <a:lnSpc>
                <a:spcPts val="10080"/>
              </a:lnSpc>
            </a:pPr>
            <a:r>
              <a:rPr lang="en-US" sz="7200">
                <a:solidFill>
                  <a:srgbClr val="FFFFFF"/>
                </a:solidFill>
                <a:latin typeface="DM Sans Bold"/>
                <a:ea typeface="DM Sans Bold"/>
                <a:cs typeface="DM Sans Bold"/>
                <a:sym typeface="DM Sans Bold"/>
              </a:rPr>
              <a:t>2</a:t>
            </a:r>
          </a:p>
        </p:txBody>
      </p:sp>
      <p:sp>
        <p:nvSpPr>
          <p:cNvPr id="12" name="TextBox 12"/>
          <p:cNvSpPr txBox="1"/>
          <p:nvPr/>
        </p:nvSpPr>
        <p:spPr>
          <a:xfrm>
            <a:off x="457200" y="3777490"/>
            <a:ext cx="16854628" cy="5681149"/>
          </a:xfrm>
          <a:prstGeom prst="rect">
            <a:avLst/>
          </a:prstGeom>
        </p:spPr>
        <p:txBody>
          <a:bodyPr lIns="0" tIns="0" rIns="0" bIns="0" rtlCol="0" anchor="t">
            <a:spAutoFit/>
          </a:bodyPr>
          <a:lstStyle/>
          <a:p>
            <a:pPr algn="l">
              <a:lnSpc>
                <a:spcPts val="4462"/>
              </a:lnSpc>
            </a:pPr>
            <a:r>
              <a:rPr lang="en-US" sz="4057" dirty="0">
                <a:solidFill>
                  <a:srgbClr val="000000"/>
                </a:solidFill>
                <a:latin typeface="DM Sans Bold"/>
                <a:ea typeface="DM Sans Bold"/>
                <a:cs typeface="DM Sans Bold"/>
                <a:sym typeface="DM Sans Bold"/>
              </a:rPr>
              <a:t>Para avanzar en el diseño de su planeación didáctica se les sugiere:</a:t>
            </a:r>
          </a:p>
          <a:p>
            <a:pPr algn="l">
              <a:lnSpc>
                <a:spcPts val="4462"/>
              </a:lnSpc>
            </a:pPr>
            <a:endParaRPr lang="en-US" sz="4057" dirty="0">
              <a:solidFill>
                <a:srgbClr val="000000"/>
              </a:solidFill>
              <a:latin typeface="DM Sans Bold"/>
              <a:ea typeface="DM Sans Bold"/>
              <a:cs typeface="DM Sans Bold"/>
              <a:sym typeface="DM Sans Bold"/>
            </a:endParaRPr>
          </a:p>
          <a:p>
            <a:pPr algn="l">
              <a:lnSpc>
                <a:spcPts val="4462"/>
              </a:lnSpc>
            </a:pPr>
            <a:r>
              <a:rPr lang="en-US" sz="4057" dirty="0">
                <a:solidFill>
                  <a:srgbClr val="000000"/>
                </a:solidFill>
                <a:latin typeface="DM Sans Bold"/>
                <a:ea typeface="DM Sans Bold"/>
                <a:cs typeface="DM Sans Bold"/>
                <a:sym typeface="DM Sans Bold"/>
              </a:rPr>
              <a:t>•Tener a la mano el Programa Analítico de su escuela con el avance que tenga.</a:t>
            </a:r>
          </a:p>
          <a:p>
            <a:pPr algn="l">
              <a:lnSpc>
                <a:spcPts val="4462"/>
              </a:lnSpc>
            </a:pPr>
            <a:r>
              <a:rPr lang="en-US" sz="4057" dirty="0">
                <a:solidFill>
                  <a:srgbClr val="000000"/>
                </a:solidFill>
                <a:latin typeface="DM Sans Bold"/>
                <a:ea typeface="DM Sans Bold"/>
                <a:cs typeface="DM Sans Bold"/>
                <a:sym typeface="DM Sans Bold"/>
              </a:rPr>
              <a:t>•Revisar los LTG o materiales educativos con los que cuente la escuela, de la Fase o grado que corresponda.</a:t>
            </a:r>
          </a:p>
          <a:p>
            <a:pPr algn="l">
              <a:lnSpc>
                <a:spcPts val="4462"/>
              </a:lnSpc>
            </a:pPr>
            <a:r>
              <a:rPr lang="en-US" sz="4057" dirty="0">
                <a:solidFill>
                  <a:srgbClr val="000000"/>
                </a:solidFill>
                <a:latin typeface="DM Sans Bold"/>
                <a:ea typeface="DM Sans Bold"/>
                <a:cs typeface="DM Sans Bold"/>
                <a:sym typeface="DM Sans Bold"/>
              </a:rPr>
              <a:t>•Consultar los Materiales de apoyo a la apropiación del Plan y Programas de Estudio del Nivel, Fase, grado y, en su caso, disciplina.</a:t>
            </a:r>
          </a:p>
          <a:p>
            <a:pPr algn="l">
              <a:lnSpc>
                <a:spcPts val="4462"/>
              </a:lnSpc>
            </a:pPr>
            <a:endParaRPr lang="en-US" sz="4057" dirty="0">
              <a:solidFill>
                <a:srgbClr val="000000"/>
              </a:solidFill>
              <a:latin typeface="DM Sans Bold"/>
              <a:ea typeface="DM Sans Bold"/>
              <a:cs typeface="DM Sans Bold"/>
              <a:sym typeface="DM Sans Bold"/>
            </a:endParaRPr>
          </a:p>
        </p:txBody>
      </p:sp>
      <p:grpSp>
        <p:nvGrpSpPr>
          <p:cNvPr id="13" name="Group 13"/>
          <p:cNvGrpSpPr/>
          <p:nvPr/>
        </p:nvGrpSpPr>
        <p:grpSpPr>
          <a:xfrm>
            <a:off x="2446187" y="2497697"/>
            <a:ext cx="863401" cy="863401"/>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6"/>
              <a:stretch>
                <a:fillRect/>
              </a:stretch>
            </a:blipFill>
          </p:spPr>
        </p:sp>
      </p:grpSp>
      <p:sp>
        <p:nvSpPr>
          <p:cNvPr id="15" name="TextBox 15"/>
          <p:cNvSpPr txBox="1"/>
          <p:nvPr/>
        </p:nvSpPr>
        <p:spPr>
          <a:xfrm>
            <a:off x="3309588" y="3035342"/>
            <a:ext cx="1906191" cy="325755"/>
          </a:xfrm>
          <a:prstGeom prst="rect">
            <a:avLst/>
          </a:prstGeom>
        </p:spPr>
        <p:txBody>
          <a:bodyPr lIns="0" tIns="0" rIns="0" bIns="0" rtlCol="0" anchor="t">
            <a:spAutoFit/>
          </a:bodyPr>
          <a:lstStyle/>
          <a:p>
            <a:pPr algn="ctr">
              <a:lnSpc>
                <a:spcPts val="2520"/>
              </a:lnSpc>
            </a:pPr>
            <a:r>
              <a:rPr lang="en-US" sz="1800">
                <a:solidFill>
                  <a:srgbClr val="000000"/>
                </a:solidFill>
                <a:latin typeface="Arimo"/>
                <a:ea typeface="Arimo"/>
                <a:cs typeface="Arimo"/>
                <a:sym typeface="Arimo"/>
              </a:rPr>
              <a:t>docentesaldia.com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6F1"/>
        </a:solidFill>
        <a:effectLst/>
      </p:bgPr>
    </p:bg>
    <p:spTree>
      <p:nvGrpSpPr>
        <p:cNvPr id="1" name=""/>
        <p:cNvGrpSpPr/>
        <p:nvPr/>
      </p:nvGrpSpPr>
      <p:grpSpPr>
        <a:xfrm>
          <a:off x="0" y="0"/>
          <a:ext cx="0" cy="0"/>
          <a:chOff x="0" y="0"/>
          <a:chExt cx="0" cy="0"/>
        </a:xfrm>
      </p:grpSpPr>
      <p:grpSp>
        <p:nvGrpSpPr>
          <p:cNvPr id="2" name="Group 2"/>
          <p:cNvGrpSpPr/>
          <p:nvPr/>
        </p:nvGrpSpPr>
        <p:grpSpPr>
          <a:xfrm>
            <a:off x="3104651" y="1286927"/>
            <a:ext cx="10149150" cy="1081820"/>
            <a:chOff x="0" y="0"/>
            <a:chExt cx="3168295" cy="337716"/>
          </a:xfrm>
        </p:grpSpPr>
        <p:sp>
          <p:nvSpPr>
            <p:cNvPr id="3" name="Freeform 3"/>
            <p:cNvSpPr/>
            <p:nvPr/>
          </p:nvSpPr>
          <p:spPr>
            <a:xfrm>
              <a:off x="0" y="0"/>
              <a:ext cx="3168295" cy="337716"/>
            </a:xfrm>
            <a:custGeom>
              <a:avLst/>
              <a:gdLst/>
              <a:ahLst/>
              <a:cxnLst/>
              <a:rect l="l" t="t" r="r" b="b"/>
              <a:pathLst>
                <a:path w="3168295" h="337716">
                  <a:moveTo>
                    <a:pt x="76281" y="0"/>
                  </a:moveTo>
                  <a:lnTo>
                    <a:pt x="3092013" y="0"/>
                  </a:lnTo>
                  <a:cubicBezTo>
                    <a:pt x="3134142" y="0"/>
                    <a:pt x="3168295" y="34152"/>
                    <a:pt x="3168295" y="76281"/>
                  </a:cubicBezTo>
                  <a:lnTo>
                    <a:pt x="3168295" y="261434"/>
                  </a:lnTo>
                  <a:cubicBezTo>
                    <a:pt x="3168295" y="303563"/>
                    <a:pt x="3134142" y="337716"/>
                    <a:pt x="3092013" y="337716"/>
                  </a:cubicBezTo>
                  <a:lnTo>
                    <a:pt x="76281" y="337716"/>
                  </a:lnTo>
                  <a:cubicBezTo>
                    <a:pt x="34152" y="337716"/>
                    <a:pt x="0" y="303563"/>
                    <a:pt x="0" y="261434"/>
                  </a:cubicBezTo>
                  <a:lnTo>
                    <a:pt x="0" y="76281"/>
                  </a:lnTo>
                  <a:cubicBezTo>
                    <a:pt x="0" y="34152"/>
                    <a:pt x="34152" y="0"/>
                    <a:pt x="76281" y="0"/>
                  </a:cubicBezTo>
                  <a:close/>
                </a:path>
              </a:pathLst>
            </a:custGeom>
            <a:solidFill>
              <a:srgbClr val="C6F2E8"/>
            </a:solidFill>
          </p:spPr>
        </p:sp>
        <p:sp>
          <p:nvSpPr>
            <p:cNvPr id="4" name="TextBox 4"/>
            <p:cNvSpPr txBox="1"/>
            <p:nvPr/>
          </p:nvSpPr>
          <p:spPr>
            <a:xfrm>
              <a:off x="0" y="-38100"/>
              <a:ext cx="3168295" cy="375816"/>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1532520">
            <a:off x="501653" y="269303"/>
            <a:ext cx="2256521" cy="2838391"/>
          </a:xfrm>
          <a:custGeom>
            <a:avLst/>
            <a:gdLst/>
            <a:ahLst/>
            <a:cxnLst/>
            <a:rect l="l" t="t" r="r" b="b"/>
            <a:pathLst>
              <a:path w="2256521" h="2838391">
                <a:moveTo>
                  <a:pt x="0" y="0"/>
                </a:moveTo>
                <a:lnTo>
                  <a:pt x="2256521" y="0"/>
                </a:lnTo>
                <a:lnTo>
                  <a:pt x="2256521" y="2838391"/>
                </a:lnTo>
                <a:lnTo>
                  <a:pt x="0" y="28383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446217">
            <a:off x="16071758" y="595244"/>
            <a:ext cx="2047578" cy="2739234"/>
          </a:xfrm>
          <a:custGeom>
            <a:avLst/>
            <a:gdLst/>
            <a:ahLst/>
            <a:cxnLst/>
            <a:rect l="l" t="t" r="r" b="b"/>
            <a:pathLst>
              <a:path w="2047578" h="2739234">
                <a:moveTo>
                  <a:pt x="0" y="0"/>
                </a:moveTo>
                <a:lnTo>
                  <a:pt x="2047577" y="0"/>
                </a:lnTo>
                <a:lnTo>
                  <a:pt x="2047577" y="2739234"/>
                </a:lnTo>
                <a:lnTo>
                  <a:pt x="0" y="27392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1309164">
            <a:off x="15330223" y="8224436"/>
            <a:ext cx="2871845" cy="2067728"/>
          </a:xfrm>
          <a:custGeom>
            <a:avLst/>
            <a:gdLst/>
            <a:ahLst/>
            <a:cxnLst/>
            <a:rect l="l" t="t" r="r" b="b"/>
            <a:pathLst>
              <a:path w="2871845" h="2067728">
                <a:moveTo>
                  <a:pt x="0" y="0"/>
                </a:moveTo>
                <a:lnTo>
                  <a:pt x="2871845" y="0"/>
                </a:lnTo>
                <a:lnTo>
                  <a:pt x="2871845" y="2067728"/>
                </a:lnTo>
                <a:lnTo>
                  <a:pt x="0" y="206772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rot="-359247">
            <a:off x="-910186" y="7003288"/>
            <a:ext cx="2599561" cy="3774318"/>
          </a:xfrm>
          <a:custGeom>
            <a:avLst/>
            <a:gdLst/>
            <a:ahLst/>
            <a:cxnLst/>
            <a:rect l="l" t="t" r="r" b="b"/>
            <a:pathLst>
              <a:path w="2599561" h="3774318">
                <a:moveTo>
                  <a:pt x="0" y="0"/>
                </a:moveTo>
                <a:lnTo>
                  <a:pt x="2599561" y="0"/>
                </a:lnTo>
                <a:lnTo>
                  <a:pt x="2599561" y="3774318"/>
                </a:lnTo>
                <a:lnTo>
                  <a:pt x="0" y="377431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TextBox 9"/>
          <p:cNvSpPr txBox="1"/>
          <p:nvPr/>
        </p:nvSpPr>
        <p:spPr>
          <a:xfrm>
            <a:off x="3669003" y="1337005"/>
            <a:ext cx="11379821" cy="781792"/>
          </a:xfrm>
          <a:prstGeom prst="rect">
            <a:avLst/>
          </a:prstGeom>
        </p:spPr>
        <p:txBody>
          <a:bodyPr lIns="0" tIns="0" rIns="0" bIns="0" rtlCol="0" anchor="t">
            <a:spAutoFit/>
          </a:bodyPr>
          <a:lstStyle/>
          <a:p>
            <a:pPr algn="l">
              <a:lnSpc>
                <a:spcPts val="6259"/>
              </a:lnSpc>
              <a:spcBef>
                <a:spcPct val="0"/>
              </a:spcBef>
            </a:pPr>
            <a:r>
              <a:rPr lang="en-US" sz="4470">
                <a:solidFill>
                  <a:srgbClr val="000000"/>
                </a:solidFill>
                <a:latin typeface="Arimo Bold"/>
                <a:ea typeface="Arimo Bold"/>
                <a:cs typeface="Arimo Bold"/>
                <a:sym typeface="Arimo Bold"/>
              </a:rPr>
              <a:t>Analicen y definan lo siguiente.</a:t>
            </a:r>
          </a:p>
        </p:txBody>
      </p:sp>
      <p:sp>
        <p:nvSpPr>
          <p:cNvPr id="10" name="TextBox 10"/>
          <p:cNvSpPr txBox="1"/>
          <p:nvPr/>
        </p:nvSpPr>
        <p:spPr>
          <a:xfrm>
            <a:off x="1879136" y="3067495"/>
            <a:ext cx="15216411" cy="6524892"/>
          </a:xfrm>
          <a:prstGeom prst="rect">
            <a:avLst/>
          </a:prstGeom>
        </p:spPr>
        <p:txBody>
          <a:bodyPr lIns="0" tIns="0" rIns="0" bIns="0" rtlCol="0" anchor="t">
            <a:spAutoFit/>
          </a:bodyPr>
          <a:lstStyle/>
          <a:p>
            <a:pPr algn="l">
              <a:lnSpc>
                <a:spcPts val="4289"/>
              </a:lnSpc>
            </a:pPr>
            <a:r>
              <a:rPr lang="en-US" sz="3063" dirty="0">
                <a:solidFill>
                  <a:srgbClr val="000000"/>
                </a:solidFill>
                <a:latin typeface="Arimo"/>
                <a:ea typeface="Arimo"/>
                <a:cs typeface="Arimo"/>
                <a:sym typeface="Arimo"/>
              </a:rPr>
              <a:t>o ¿Qué Contenidos consideran que podrían abordar en el primer periodo del ciclo escolar?, ¿con qué proyecto o proyectos sería posible trabajarlos?, ¿existe algún o algunos proyectos en los LTG que puedan recuperar o desarrollarán sus propios proyectos?, en el caso de recuperar los de los LTG, ¿qué ajustes tendrán que realizar?</a:t>
            </a:r>
          </a:p>
          <a:p>
            <a:pPr algn="l">
              <a:lnSpc>
                <a:spcPts val="4289"/>
              </a:lnSpc>
            </a:pPr>
            <a:r>
              <a:rPr lang="en-US" sz="3063" dirty="0">
                <a:solidFill>
                  <a:srgbClr val="000000"/>
                </a:solidFill>
                <a:latin typeface="Arimo"/>
                <a:ea typeface="Arimo"/>
                <a:cs typeface="Arimo"/>
                <a:sym typeface="Arimo"/>
              </a:rPr>
              <a:t>o ¿Cómo proponen la integración y el tratamiento metodológico de los Contenidos, Ejes articuladores y Campos formativos?</a:t>
            </a:r>
          </a:p>
          <a:p>
            <a:pPr algn="l">
              <a:lnSpc>
                <a:spcPts val="4289"/>
              </a:lnSpc>
            </a:pPr>
            <a:r>
              <a:rPr lang="en-US" sz="3063" dirty="0">
                <a:solidFill>
                  <a:srgbClr val="000000"/>
                </a:solidFill>
                <a:latin typeface="Arimo"/>
                <a:ea typeface="Arimo"/>
                <a:cs typeface="Arimo"/>
                <a:sym typeface="Arimo"/>
              </a:rPr>
              <a:t>o ¿Qué lapso de tiempo contempla su planeación didáctica?, ¿será semanal, quincenal, mensual?</a:t>
            </a:r>
          </a:p>
          <a:p>
            <a:pPr algn="l">
              <a:lnSpc>
                <a:spcPts val="4289"/>
              </a:lnSpc>
            </a:pPr>
            <a:r>
              <a:rPr lang="en-US" sz="3063" dirty="0">
                <a:solidFill>
                  <a:srgbClr val="000000"/>
                </a:solidFill>
                <a:latin typeface="Arimo"/>
                <a:ea typeface="Arimo"/>
                <a:cs typeface="Arimo"/>
                <a:sym typeface="Arimo"/>
              </a:rPr>
              <a:t>o ¿Qué estrategias de evaluación formativa considerarán en su planeación? Para definirlas, consideren las estrategias didácticas con las que trabajarán los PDA contemplados y las características de sus estudiantes que hayan identificado.</a:t>
            </a:r>
          </a:p>
          <a:p>
            <a:pPr algn="l">
              <a:lnSpc>
                <a:spcPts val="4289"/>
              </a:lnSpc>
              <a:spcBef>
                <a:spcPct val="0"/>
              </a:spcBef>
            </a:pPr>
            <a:endParaRPr lang="en-US" sz="3063" dirty="0">
              <a:solidFill>
                <a:srgbClr val="000000"/>
              </a:solidFill>
              <a:latin typeface="Arimo"/>
              <a:ea typeface="Arimo"/>
              <a:cs typeface="Arimo"/>
              <a:sym typeface="Arimo"/>
            </a:endParaRPr>
          </a:p>
        </p:txBody>
      </p:sp>
      <p:grpSp>
        <p:nvGrpSpPr>
          <p:cNvPr id="11" name="Group 11"/>
          <p:cNvGrpSpPr/>
          <p:nvPr/>
        </p:nvGrpSpPr>
        <p:grpSpPr>
          <a:xfrm>
            <a:off x="12888546" y="1286927"/>
            <a:ext cx="831870" cy="831870"/>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0"/>
              <a:stretch>
                <a:fillRect/>
              </a:stretch>
            </a:blipFill>
          </p:spPr>
        </p:sp>
      </p:grpSp>
      <p:sp>
        <p:nvSpPr>
          <p:cNvPr id="13" name="TextBox 13"/>
          <p:cNvSpPr txBox="1"/>
          <p:nvPr/>
        </p:nvSpPr>
        <p:spPr>
          <a:xfrm>
            <a:off x="10982355" y="2177295"/>
            <a:ext cx="1906191" cy="325755"/>
          </a:xfrm>
          <a:prstGeom prst="rect">
            <a:avLst/>
          </a:prstGeom>
        </p:spPr>
        <p:txBody>
          <a:bodyPr lIns="0" tIns="0" rIns="0" bIns="0" rtlCol="0" anchor="t">
            <a:spAutoFit/>
          </a:bodyPr>
          <a:lstStyle/>
          <a:p>
            <a:pPr algn="ctr">
              <a:lnSpc>
                <a:spcPts val="2520"/>
              </a:lnSpc>
            </a:pPr>
            <a:r>
              <a:rPr lang="en-US" sz="1800">
                <a:solidFill>
                  <a:srgbClr val="000000"/>
                </a:solidFill>
                <a:latin typeface="Arimo"/>
                <a:ea typeface="Arimo"/>
                <a:cs typeface="Arimo"/>
                <a:sym typeface="Arimo"/>
              </a:rPr>
              <a:t>docentesaldia.com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834</Words>
  <Application>Microsoft Office PowerPoint</Application>
  <PresentationFormat>Personalizado</PresentationFormat>
  <Paragraphs>70</Paragraphs>
  <Slides>13</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13</vt:i4>
      </vt:variant>
    </vt:vector>
  </HeadingPairs>
  <TitlesOfParts>
    <vt:vector size="21" baseType="lpstr">
      <vt:lpstr>Calibri</vt:lpstr>
      <vt:lpstr>Arial</vt:lpstr>
      <vt:lpstr>Arimo</vt:lpstr>
      <vt:lpstr>Pagkaki</vt:lpstr>
      <vt:lpstr>DM Sans</vt:lpstr>
      <vt:lpstr>Arimo Bold</vt:lpstr>
      <vt:lpstr>DM Sans Bold</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Sesión 3</dc:title>
  <cp:lastModifiedBy>JORGE ALBERTO GUERRERO HERNANDEZ</cp:lastModifiedBy>
  <cp:revision>3</cp:revision>
  <dcterms:created xsi:type="dcterms:W3CDTF">2006-08-16T00:00:00Z</dcterms:created>
  <dcterms:modified xsi:type="dcterms:W3CDTF">2024-08-11T21:12:32Z</dcterms:modified>
  <dc:identifier>DAGNlL9AExE</dc:identifier>
</cp:coreProperties>
</file>