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Pagkaki" panose="020B0604020202020204" charset="0"/>
      <p:regular r:id="rId16"/>
    </p:embeddedFont>
    <p:embeddedFont>
      <p:font typeface="DM Sans Bold" panose="020B0604020202020204" charset="0"/>
      <p:regular r:id="rId17"/>
    </p:embeddedFont>
    <p:embeddedFont>
      <p:font typeface="Canva Sans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nva Sans Bold" panose="020B0604020202020204" charset="0"/>
      <p:regular r:id="rId23"/>
    </p:embeddedFont>
    <p:embeddedFont>
      <p:font typeface="Arimo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7.sv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3.svg"/><Relationship Id="rId5" Type="http://schemas.openxmlformats.org/officeDocument/2006/relationships/image" Target="../media/image4.sv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educacionbasica.sep.gob.mx/programas-de-estudio-para-la-educacion-preescolar-primaria-y-secundaria-programas-sinteticos-de-las-fases-1-a-6/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45.svg"/><Relationship Id="rId12" Type="http://schemas.openxmlformats.org/officeDocument/2006/relationships/hyperlink" Target="http://gestion.cte.sep.gob.mx/insumos/docs/2425_s0_Programa_Sintetico_Fase1.pdf?1723334406833" TargetMode="External"/><Relationship Id="rId2" Type="http://schemas.openxmlformats.org/officeDocument/2006/relationships/image" Target="../media/image9.png"/><Relationship Id="rId16" Type="http://schemas.openxmlformats.org/officeDocument/2006/relationships/hyperlink" Target="http://gestion.cte.sep.gob.mx/insumos/docs/2425_s0_insumos_direc_proceso_mejora_continua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hyperlink" Target="https://educacionbasica.sep.gob.mx/wp-content/uploads/2024/06/Plan-de-Estudio-ISBN-ELECTRONICO.pdf?1723091970813" TargetMode="External"/><Relationship Id="rId5" Type="http://schemas.openxmlformats.org/officeDocument/2006/relationships/image" Target="../media/image39.svg"/><Relationship Id="rId15" Type="http://schemas.openxmlformats.org/officeDocument/2006/relationships/hyperlink" Target="http://gestion.cte.sep.gob.mx/insumos/docs/2425_s0_insumos_docen_enfasis_disciplina_tecnologia.pdf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38.png"/><Relationship Id="rId9" Type="http://schemas.openxmlformats.org/officeDocument/2006/relationships/image" Target="../media/image35.svg"/><Relationship Id="rId14" Type="http://schemas.openxmlformats.org/officeDocument/2006/relationships/hyperlink" Target="https://educacionbasica.sep.gob.mx/materiales-de-apoyo-a-la-apropiacion-del-plan-y-programas-de-estudio-2022/?17230919708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svg"/><Relationship Id="rId10" Type="http://schemas.openxmlformats.org/officeDocument/2006/relationships/image" Target="../media/image15.jpe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1.svg"/><Relationship Id="rId7" Type="http://schemas.openxmlformats.org/officeDocument/2006/relationships/image" Target="../media/image3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svg"/><Relationship Id="rId7" Type="http://schemas.openxmlformats.org/officeDocument/2006/relationships/image" Target="../media/image35.svg"/><Relationship Id="rId12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5.jpeg"/><Relationship Id="rId5" Type="http://schemas.openxmlformats.org/officeDocument/2006/relationships/image" Target="../media/image2.svg"/><Relationship Id="rId10" Type="http://schemas.openxmlformats.org/officeDocument/2006/relationships/image" Target="../media/image36.png"/><Relationship Id="rId4" Type="http://schemas.openxmlformats.org/officeDocument/2006/relationships/image" Target="../media/image1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svg"/><Relationship Id="rId7" Type="http://schemas.openxmlformats.org/officeDocument/2006/relationships/image" Target="../media/image4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15.jpeg"/><Relationship Id="rId4" Type="http://schemas.openxmlformats.org/officeDocument/2006/relationships/image" Target="../media/image38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86524">
            <a:off x="-857016" y="2710238"/>
            <a:ext cx="6662047" cy="8912437"/>
          </a:xfrm>
          <a:custGeom>
            <a:avLst/>
            <a:gdLst/>
            <a:ahLst/>
            <a:cxnLst/>
            <a:rect l="l" t="t" r="r" b="b"/>
            <a:pathLst>
              <a:path w="6662047" h="8912437">
                <a:moveTo>
                  <a:pt x="0" y="0"/>
                </a:moveTo>
                <a:lnTo>
                  <a:pt x="6662047" y="0"/>
                </a:lnTo>
                <a:lnTo>
                  <a:pt x="6662047" y="8912437"/>
                </a:lnTo>
                <a:lnTo>
                  <a:pt x="0" y="89124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208754">
            <a:off x="5739158" y="1587138"/>
            <a:ext cx="1726277" cy="4967705"/>
          </a:xfrm>
          <a:custGeom>
            <a:avLst/>
            <a:gdLst/>
            <a:ahLst/>
            <a:cxnLst/>
            <a:rect l="l" t="t" r="r" b="b"/>
            <a:pathLst>
              <a:path w="1726277" h="4967705">
                <a:moveTo>
                  <a:pt x="0" y="0"/>
                </a:moveTo>
                <a:lnTo>
                  <a:pt x="1726278" y="0"/>
                </a:lnTo>
                <a:lnTo>
                  <a:pt x="1726278" y="4967704"/>
                </a:lnTo>
                <a:lnTo>
                  <a:pt x="0" y="4967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48989">
            <a:off x="6283980" y="6636676"/>
            <a:ext cx="2292679" cy="2934629"/>
          </a:xfrm>
          <a:custGeom>
            <a:avLst/>
            <a:gdLst/>
            <a:ahLst/>
            <a:cxnLst/>
            <a:rect l="l" t="t" r="r" b="b"/>
            <a:pathLst>
              <a:path w="2292679" h="2934629">
                <a:moveTo>
                  <a:pt x="0" y="0"/>
                </a:moveTo>
                <a:lnTo>
                  <a:pt x="2292679" y="0"/>
                </a:lnTo>
                <a:lnTo>
                  <a:pt x="2292679" y="2934629"/>
                </a:lnTo>
                <a:lnTo>
                  <a:pt x="0" y="2934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7697">
            <a:off x="671774" y="1069839"/>
            <a:ext cx="5871317" cy="1445812"/>
          </a:xfrm>
          <a:custGeom>
            <a:avLst/>
            <a:gdLst/>
            <a:ahLst/>
            <a:cxnLst/>
            <a:rect l="l" t="t" r="r" b="b"/>
            <a:pathLst>
              <a:path w="5871317" h="1445812">
                <a:moveTo>
                  <a:pt x="0" y="0"/>
                </a:moveTo>
                <a:lnTo>
                  <a:pt x="5871317" y="0"/>
                </a:lnTo>
                <a:lnTo>
                  <a:pt x="5871317" y="1445812"/>
                </a:lnTo>
                <a:lnTo>
                  <a:pt x="0" y="1445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40480">
            <a:off x="16599291" y="249244"/>
            <a:ext cx="993356" cy="2001724"/>
          </a:xfrm>
          <a:custGeom>
            <a:avLst/>
            <a:gdLst/>
            <a:ahLst/>
            <a:cxnLst/>
            <a:rect l="l" t="t" r="r" b="b"/>
            <a:pathLst>
              <a:path w="993356" h="2001724">
                <a:moveTo>
                  <a:pt x="0" y="0"/>
                </a:moveTo>
                <a:lnTo>
                  <a:pt x="993356" y="0"/>
                </a:lnTo>
                <a:lnTo>
                  <a:pt x="993356" y="2001725"/>
                </a:lnTo>
                <a:lnTo>
                  <a:pt x="0" y="20017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550163" y="1028700"/>
            <a:ext cx="704383" cy="826256"/>
          </a:xfrm>
          <a:custGeom>
            <a:avLst/>
            <a:gdLst/>
            <a:ahLst/>
            <a:cxnLst/>
            <a:rect l="l" t="t" r="r" b="b"/>
            <a:pathLst>
              <a:path w="704383" h="826256">
                <a:moveTo>
                  <a:pt x="0" y="0"/>
                </a:moveTo>
                <a:lnTo>
                  <a:pt x="704383" y="0"/>
                </a:lnTo>
                <a:lnTo>
                  <a:pt x="704383" y="826256"/>
                </a:lnTo>
                <a:lnTo>
                  <a:pt x="0" y="8262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489775" y="6914938"/>
            <a:ext cx="7412355" cy="1467609"/>
            <a:chOff x="0" y="0"/>
            <a:chExt cx="2022212" cy="4003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22211" cy="400388"/>
            </a:xfrm>
            <a:custGeom>
              <a:avLst/>
              <a:gdLst/>
              <a:ahLst/>
              <a:cxnLst/>
              <a:rect l="l" t="t" r="r" b="b"/>
              <a:pathLst>
                <a:path w="2022211" h="400388">
                  <a:moveTo>
                    <a:pt x="53268" y="0"/>
                  </a:moveTo>
                  <a:lnTo>
                    <a:pt x="1968944" y="0"/>
                  </a:lnTo>
                  <a:cubicBezTo>
                    <a:pt x="1983071" y="0"/>
                    <a:pt x="1996620" y="5612"/>
                    <a:pt x="2006610" y="15602"/>
                  </a:cubicBezTo>
                  <a:cubicBezTo>
                    <a:pt x="2016599" y="25591"/>
                    <a:pt x="2022211" y="39140"/>
                    <a:pt x="2022211" y="53268"/>
                  </a:cubicBezTo>
                  <a:lnTo>
                    <a:pt x="2022211" y="347120"/>
                  </a:lnTo>
                  <a:cubicBezTo>
                    <a:pt x="2022211" y="376539"/>
                    <a:pt x="1998363" y="400388"/>
                    <a:pt x="1968944" y="400388"/>
                  </a:cubicBezTo>
                  <a:lnTo>
                    <a:pt x="53268" y="400388"/>
                  </a:lnTo>
                  <a:cubicBezTo>
                    <a:pt x="23849" y="400388"/>
                    <a:pt x="0" y="376539"/>
                    <a:pt x="0" y="347120"/>
                  </a:cubicBezTo>
                  <a:lnTo>
                    <a:pt x="0" y="53268"/>
                  </a:lnTo>
                  <a:cubicBezTo>
                    <a:pt x="0" y="23849"/>
                    <a:pt x="23849" y="0"/>
                    <a:pt x="53268" y="0"/>
                  </a:cubicBezTo>
                  <a:close/>
                </a:path>
              </a:pathLst>
            </a:custGeom>
            <a:solidFill>
              <a:srgbClr val="89D2C2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22212" cy="438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48098">
            <a:off x="14305421" y="8156637"/>
            <a:ext cx="2426998" cy="3523771"/>
          </a:xfrm>
          <a:custGeom>
            <a:avLst/>
            <a:gdLst/>
            <a:ahLst/>
            <a:cxnLst/>
            <a:rect l="l" t="t" r="r" b="b"/>
            <a:pathLst>
              <a:path w="2426998" h="3523771">
                <a:moveTo>
                  <a:pt x="0" y="0"/>
                </a:moveTo>
                <a:lnTo>
                  <a:pt x="2426997" y="0"/>
                </a:lnTo>
                <a:lnTo>
                  <a:pt x="2426997" y="3523772"/>
                </a:lnTo>
                <a:lnTo>
                  <a:pt x="0" y="35237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1439463" y="1250107"/>
            <a:ext cx="747247" cy="74724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7960728" y="3042049"/>
            <a:ext cx="10575912" cy="1382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35"/>
              </a:lnSpc>
            </a:pPr>
            <a:r>
              <a:rPr lang="en-US" sz="12169">
                <a:solidFill>
                  <a:srgbClr val="F2BD01"/>
                </a:solidFill>
                <a:latin typeface="Pagkaki"/>
                <a:ea typeface="Pagkaki"/>
                <a:cs typeface="Pagkaki"/>
                <a:sym typeface="Pagkaki"/>
              </a:rPr>
              <a:t>FASE INTENSIVA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30319" y="4061333"/>
            <a:ext cx="10812273" cy="2447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0"/>
              </a:lnSpc>
            </a:pPr>
            <a:r>
              <a:rPr lang="en-US" sz="10322" dirty="0">
                <a:solidFill>
                  <a:srgbClr val="E96C07"/>
                </a:solidFill>
                <a:latin typeface="Pagkaki"/>
                <a:ea typeface="Pagkaki"/>
                <a:cs typeface="Pagkaki"/>
                <a:sym typeface="Pagkaki"/>
              </a:rPr>
              <a:t>DEL CONSEJO TÉCNICO ESCOLAR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93461" y="6065815"/>
            <a:ext cx="8664138" cy="58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7"/>
              </a:lnSpc>
            </a:pPr>
            <a:r>
              <a:rPr lang="en-US" sz="3426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CICLO ESCOLAR 2024-2025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55309" y="7220123"/>
            <a:ext cx="6281287" cy="91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4"/>
              </a:lnSpc>
            </a:pPr>
            <a:r>
              <a:rPr lang="en-US" sz="347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EDUCACIÓN BÁSICA</a:t>
            </a:r>
          </a:p>
          <a:p>
            <a:pPr algn="ctr">
              <a:lnSpc>
                <a:spcPts val="3544"/>
              </a:lnSpc>
            </a:pPr>
            <a:r>
              <a:rPr lang="en-US" sz="3475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21 al 23 de agosto de 2024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072435" y="560548"/>
            <a:ext cx="19061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docentesaldia.com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51233" y="161858"/>
            <a:ext cx="12087183" cy="2158107"/>
            <a:chOff x="0" y="0"/>
            <a:chExt cx="3773297" cy="67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3297" cy="673704"/>
            </a:xfrm>
            <a:custGeom>
              <a:avLst/>
              <a:gdLst/>
              <a:ahLst/>
              <a:cxnLst/>
              <a:rect l="l" t="t" r="r" b="b"/>
              <a:pathLst>
                <a:path w="3773297" h="673704">
                  <a:moveTo>
                    <a:pt x="64051" y="0"/>
                  </a:moveTo>
                  <a:lnTo>
                    <a:pt x="3709246" y="0"/>
                  </a:lnTo>
                  <a:cubicBezTo>
                    <a:pt x="3726233" y="0"/>
                    <a:pt x="3742525" y="6748"/>
                    <a:pt x="3754537" y="18760"/>
                  </a:cubicBezTo>
                  <a:cubicBezTo>
                    <a:pt x="3766549" y="30772"/>
                    <a:pt x="3773297" y="47063"/>
                    <a:pt x="3773297" y="64051"/>
                  </a:cubicBezTo>
                  <a:lnTo>
                    <a:pt x="3773297" y="609653"/>
                  </a:lnTo>
                  <a:cubicBezTo>
                    <a:pt x="3773297" y="626640"/>
                    <a:pt x="3766549" y="642932"/>
                    <a:pt x="3754537" y="654944"/>
                  </a:cubicBezTo>
                  <a:cubicBezTo>
                    <a:pt x="3742525" y="666955"/>
                    <a:pt x="3726233" y="673704"/>
                    <a:pt x="3709246" y="673704"/>
                  </a:cubicBezTo>
                  <a:lnTo>
                    <a:pt x="64051" y="673704"/>
                  </a:lnTo>
                  <a:cubicBezTo>
                    <a:pt x="47063" y="673704"/>
                    <a:pt x="30772" y="666955"/>
                    <a:pt x="18760" y="654944"/>
                  </a:cubicBezTo>
                  <a:cubicBezTo>
                    <a:pt x="6748" y="642932"/>
                    <a:pt x="0" y="626640"/>
                    <a:pt x="0" y="609653"/>
                  </a:cubicBezTo>
                  <a:lnTo>
                    <a:pt x="0" y="64051"/>
                  </a:lnTo>
                  <a:cubicBezTo>
                    <a:pt x="0" y="47063"/>
                    <a:pt x="6748" y="30772"/>
                    <a:pt x="18760" y="18760"/>
                  </a:cubicBezTo>
                  <a:cubicBezTo>
                    <a:pt x="30772" y="6748"/>
                    <a:pt x="47063" y="0"/>
                    <a:pt x="64051" y="0"/>
                  </a:cubicBez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73297" cy="711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6815" y="3643578"/>
            <a:ext cx="2439966" cy="3634959"/>
          </a:xfrm>
          <a:custGeom>
            <a:avLst/>
            <a:gdLst/>
            <a:ahLst/>
            <a:cxnLst/>
            <a:rect l="l" t="t" r="r" b="b"/>
            <a:pathLst>
              <a:path w="2439966" h="3634959">
                <a:moveTo>
                  <a:pt x="0" y="0"/>
                </a:moveTo>
                <a:lnTo>
                  <a:pt x="2439966" y="0"/>
                </a:lnTo>
                <a:lnTo>
                  <a:pt x="2439966" y="3634959"/>
                </a:lnTo>
                <a:lnTo>
                  <a:pt x="0" y="3634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79181" y="2577140"/>
            <a:ext cx="15292573" cy="7787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sz="305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• Las situaciones o problemáticas identificadas en la lectura de la realidad no necesariamente requieren ser resueltas o atendidas a partir de algún proyecto, estas son referentes para el estudio de Contenidos y PDA que permitan entender la realidad.</a:t>
            </a:r>
          </a:p>
          <a:p>
            <a:pPr algn="l">
              <a:lnSpc>
                <a:spcPts val="3851"/>
              </a:lnSpc>
            </a:pPr>
            <a:endParaRPr lang="en-US" sz="3056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3851"/>
              </a:lnSpc>
            </a:pPr>
            <a:r>
              <a:rPr lang="en-US" sz="305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• El Programa Analítico incluye todos los Contenidos nacionales del Programa Sintético de cada Fase y grado escolar, algunos se contextualizan, se integran nuevos o recuperan tal cual del Programa Sintético, para organizarlos y situar la enseñanza.</a:t>
            </a:r>
          </a:p>
          <a:p>
            <a:pPr algn="l">
              <a:lnSpc>
                <a:spcPts val="3851"/>
              </a:lnSpc>
            </a:pPr>
            <a:endParaRPr lang="en-US" sz="3056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3851"/>
              </a:lnSpc>
            </a:pPr>
            <a:r>
              <a:rPr lang="en-US" sz="3056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• La realidad no es fragmentada, por ello el conocimiento y estudio para su comprensión tampoco lo es, por lo que el proceso educativo de la Nueva Escuela Mexicana (NEM) se construye desde la integración curricular. En este sentido, las situaciones o problemas que se recuperan de una lectura critica de la realidad y su concreción en el diagnóstico socioeducativo, son el punto de partida para integrar los Contenidos y PDA de diferentes Campos formativos, con las posibilidades que aportan los siete Ejes articuladores, como maneras de entender la realidad en toda su complejidad.</a:t>
            </a:r>
          </a:p>
          <a:p>
            <a:pPr algn="l">
              <a:lnSpc>
                <a:spcPts val="3851"/>
              </a:lnSpc>
            </a:pPr>
            <a:endParaRPr lang="en-US" sz="3056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69875" y="2319965"/>
            <a:ext cx="850800" cy="8508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376910" y="3317823"/>
            <a:ext cx="19061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docentesaldia.com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85587" y="486139"/>
            <a:ext cx="11570510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6"/>
              </a:lnSpc>
              <a:spcBef>
                <a:spcPct val="0"/>
              </a:spcBef>
            </a:pPr>
            <a:r>
              <a:rPr lang="en-US" sz="2819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Recuperen la discusión que realizaron previamente y con esta base actualicen su Programa Analítico. Algunas consideraciones para la actualización de su Programa Analítico son: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815" y="3643578"/>
            <a:ext cx="2439966" cy="3634959"/>
          </a:xfrm>
          <a:custGeom>
            <a:avLst/>
            <a:gdLst/>
            <a:ahLst/>
            <a:cxnLst/>
            <a:rect l="l" t="t" r="r" b="b"/>
            <a:pathLst>
              <a:path w="2439966" h="3634959">
                <a:moveTo>
                  <a:pt x="0" y="0"/>
                </a:moveTo>
                <a:lnTo>
                  <a:pt x="2439966" y="0"/>
                </a:lnTo>
                <a:lnTo>
                  <a:pt x="2439966" y="3634959"/>
                </a:lnTo>
                <a:lnTo>
                  <a:pt x="0" y="3634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278789"/>
            <a:ext cx="891976" cy="89197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376910" y="3317823"/>
            <a:ext cx="19061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docentesaldia.com</a:t>
            </a:r>
          </a:p>
        </p:txBody>
      </p:sp>
      <p:sp>
        <p:nvSpPr>
          <p:cNvPr id="6" name="Freeform 6"/>
          <p:cNvSpPr/>
          <p:nvPr/>
        </p:nvSpPr>
        <p:spPr>
          <a:xfrm>
            <a:off x="17227038" y="3170765"/>
            <a:ext cx="1060962" cy="1358031"/>
          </a:xfrm>
          <a:custGeom>
            <a:avLst/>
            <a:gdLst/>
            <a:ahLst/>
            <a:cxnLst/>
            <a:rect l="l" t="t" r="r" b="b"/>
            <a:pathLst>
              <a:path w="1060962" h="1358031">
                <a:moveTo>
                  <a:pt x="0" y="0"/>
                </a:moveTo>
                <a:lnTo>
                  <a:pt x="1060962" y="0"/>
                </a:lnTo>
                <a:lnTo>
                  <a:pt x="1060962" y="1358031"/>
                </a:lnTo>
                <a:lnTo>
                  <a:pt x="0" y="13580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36936" y="705000"/>
            <a:ext cx="14746488" cy="8925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2"/>
              </a:lnSpc>
              <a:spcBef>
                <a:spcPct val="0"/>
              </a:spcBef>
            </a:pPr>
            <a:r>
              <a:rPr lang="en-US" sz="3201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• Los Contenidos y PDA que se presentan en los Programas Sintéticos de las diferentes Fases no tienen un orden ni secuencia establecida, por lo que docentes y agentes educativos tienen la oportunidad de organizarlos con base en su experiencia, las necesidades, condiciones y características de las niñas, niños y adolescentes y del contexto en el que se ubica el centro educativo.</a:t>
            </a:r>
          </a:p>
          <a:p>
            <a:pPr algn="l">
              <a:lnSpc>
                <a:spcPts val="4482"/>
              </a:lnSpc>
              <a:spcBef>
                <a:spcPct val="0"/>
              </a:spcBef>
            </a:pPr>
            <a:endParaRPr lang="en-US" sz="3201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4482"/>
              </a:lnSpc>
              <a:spcBef>
                <a:spcPct val="0"/>
              </a:spcBef>
            </a:pPr>
            <a:r>
              <a:rPr lang="en-US" sz="3201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• Si bien se han propuesto cuatro metodologías didácticas para el desarrollo de proyectos (Aprendizaje Basado en Proyectos Comunitarios, Aprendizaje basado en indagación -STEAM como enfoque-, Aprendizaje Basado en Problemas y Aprendizaje Servicio), es importante considerar que pueden emplear otras estrategias que sean igual de pertinentes para el abordaje de Contenidos y PDA.</a:t>
            </a:r>
          </a:p>
          <a:p>
            <a:pPr algn="l">
              <a:lnSpc>
                <a:spcPts val="4482"/>
              </a:lnSpc>
              <a:spcBef>
                <a:spcPct val="0"/>
              </a:spcBef>
            </a:pPr>
            <a:endParaRPr lang="en-US" sz="3201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4482"/>
              </a:lnSpc>
              <a:spcBef>
                <a:spcPct val="0"/>
              </a:spcBef>
            </a:pPr>
            <a:r>
              <a:rPr lang="en-US" sz="3201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• La evaluación formativa desde la NEM supone reconocer que esta es un proceso permanente, que involucra tanto a niñas, niños y adolescentes como a docentes y agentes educativos, por lo que implica cambios en la práctica y, por tanto, adecuaciones desde lo esbozado en el Programa Analítico.</a:t>
            </a:r>
          </a:p>
        </p:txBody>
      </p:sp>
      <p:sp>
        <p:nvSpPr>
          <p:cNvPr id="8" name="Freeform 8"/>
          <p:cNvSpPr/>
          <p:nvPr/>
        </p:nvSpPr>
        <p:spPr>
          <a:xfrm>
            <a:off x="16093563" y="7035338"/>
            <a:ext cx="3821309" cy="1886771"/>
          </a:xfrm>
          <a:custGeom>
            <a:avLst/>
            <a:gdLst/>
            <a:ahLst/>
            <a:cxnLst/>
            <a:rect l="l" t="t" r="r" b="b"/>
            <a:pathLst>
              <a:path w="3821309" h="1886771">
                <a:moveTo>
                  <a:pt x="0" y="0"/>
                </a:moveTo>
                <a:lnTo>
                  <a:pt x="3821309" y="0"/>
                </a:lnTo>
                <a:lnTo>
                  <a:pt x="3821309" y="1886772"/>
                </a:lnTo>
                <a:lnTo>
                  <a:pt x="0" y="18867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80283" y="217840"/>
            <a:ext cx="15172856" cy="9851320"/>
            <a:chOff x="0" y="0"/>
            <a:chExt cx="5581979" cy="3624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81979" cy="3624226"/>
            </a:xfrm>
            <a:custGeom>
              <a:avLst/>
              <a:gdLst/>
              <a:ahLst/>
              <a:cxnLst/>
              <a:rect l="l" t="t" r="r" b="b"/>
              <a:pathLst>
                <a:path w="5581979" h="3624226">
                  <a:moveTo>
                    <a:pt x="51025" y="0"/>
                  </a:moveTo>
                  <a:lnTo>
                    <a:pt x="5530955" y="0"/>
                  </a:lnTo>
                  <a:cubicBezTo>
                    <a:pt x="5544487" y="0"/>
                    <a:pt x="5557465" y="5376"/>
                    <a:pt x="5567035" y="14945"/>
                  </a:cubicBezTo>
                  <a:cubicBezTo>
                    <a:pt x="5576604" y="24514"/>
                    <a:pt x="5581979" y="37492"/>
                    <a:pt x="5581979" y="51025"/>
                  </a:cubicBezTo>
                  <a:lnTo>
                    <a:pt x="5581979" y="3573202"/>
                  </a:lnTo>
                  <a:cubicBezTo>
                    <a:pt x="5581979" y="3586734"/>
                    <a:pt x="5576604" y="3599712"/>
                    <a:pt x="5567035" y="3609282"/>
                  </a:cubicBezTo>
                  <a:cubicBezTo>
                    <a:pt x="5557465" y="3618851"/>
                    <a:pt x="5544487" y="3624226"/>
                    <a:pt x="5530955" y="3624226"/>
                  </a:cubicBezTo>
                  <a:lnTo>
                    <a:pt x="51025" y="3624226"/>
                  </a:lnTo>
                  <a:cubicBezTo>
                    <a:pt x="37492" y="3624226"/>
                    <a:pt x="24514" y="3618851"/>
                    <a:pt x="14945" y="3609282"/>
                  </a:cubicBezTo>
                  <a:cubicBezTo>
                    <a:pt x="5376" y="3599712"/>
                    <a:pt x="0" y="3586734"/>
                    <a:pt x="0" y="3573202"/>
                  </a:cubicBezTo>
                  <a:lnTo>
                    <a:pt x="0" y="51025"/>
                  </a:lnTo>
                  <a:cubicBezTo>
                    <a:pt x="0" y="37492"/>
                    <a:pt x="5376" y="24514"/>
                    <a:pt x="14945" y="14945"/>
                  </a:cubicBezTo>
                  <a:cubicBezTo>
                    <a:pt x="24514" y="5376"/>
                    <a:pt x="37492" y="0"/>
                    <a:pt x="51025" y="0"/>
                  </a:cubicBez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81979" cy="3662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0933" y="2282843"/>
            <a:ext cx="4859515" cy="6300830"/>
          </a:xfrm>
          <a:custGeom>
            <a:avLst/>
            <a:gdLst/>
            <a:ahLst/>
            <a:cxnLst/>
            <a:rect l="l" t="t" r="r" b="b"/>
            <a:pathLst>
              <a:path w="4859515" h="6300830">
                <a:moveTo>
                  <a:pt x="0" y="0"/>
                </a:moveTo>
                <a:lnTo>
                  <a:pt x="4859515" y="0"/>
                </a:lnTo>
                <a:lnTo>
                  <a:pt x="4859515" y="6300829"/>
                </a:lnTo>
                <a:lnTo>
                  <a:pt x="0" y="6300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3510486" y="377277"/>
            <a:ext cx="9254031" cy="651423"/>
            <a:chOff x="0" y="0"/>
            <a:chExt cx="2888862" cy="2033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88862" cy="203357"/>
            </a:xfrm>
            <a:custGeom>
              <a:avLst/>
              <a:gdLst/>
              <a:ahLst/>
              <a:cxnLst/>
              <a:rect l="l" t="t" r="r" b="b"/>
              <a:pathLst>
                <a:path w="2888862" h="203357">
                  <a:moveTo>
                    <a:pt x="83660" y="0"/>
                  </a:moveTo>
                  <a:lnTo>
                    <a:pt x="2805202" y="0"/>
                  </a:lnTo>
                  <a:cubicBezTo>
                    <a:pt x="2851406" y="0"/>
                    <a:pt x="2888862" y="37456"/>
                    <a:pt x="2888862" y="83660"/>
                  </a:cubicBezTo>
                  <a:lnTo>
                    <a:pt x="2888862" y="119697"/>
                  </a:lnTo>
                  <a:cubicBezTo>
                    <a:pt x="2888862" y="165901"/>
                    <a:pt x="2851406" y="203357"/>
                    <a:pt x="2805202" y="203357"/>
                  </a:cubicBezTo>
                  <a:lnTo>
                    <a:pt x="83660" y="203357"/>
                  </a:lnTo>
                  <a:cubicBezTo>
                    <a:pt x="37456" y="203357"/>
                    <a:pt x="0" y="165901"/>
                    <a:pt x="0" y="119697"/>
                  </a:cubicBezTo>
                  <a:lnTo>
                    <a:pt x="0" y="83660"/>
                  </a:lnTo>
                  <a:cubicBezTo>
                    <a:pt x="0" y="37456"/>
                    <a:pt x="37456" y="0"/>
                    <a:pt x="83660" y="0"/>
                  </a:cubicBezTo>
                  <a:close/>
                </a:path>
              </a:pathLst>
            </a:custGeom>
            <a:solidFill>
              <a:srgbClr val="E96C0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88862" cy="241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371275" y="1608078"/>
            <a:ext cx="9780820" cy="697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8"/>
              </a:lnSpc>
              <a:spcBef>
                <a:spcPct val="0"/>
              </a:spcBef>
            </a:pPr>
            <a:r>
              <a:rPr lang="en-US" sz="499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construcción del Programa Analítico conlleva tomar muchas decisiones, esta tarea requiere concentración y tiempo, por lo que una sesión de CTE no resulta suficiente. Es importante que acuerden una estrategia para concluirlo.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224758" y="702988"/>
            <a:ext cx="881237" cy="88123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3335808" y="971550"/>
            <a:ext cx="19061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docentesaldia.com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82179" y="864075"/>
            <a:ext cx="12362975" cy="4058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70"/>
              </a:lnSpc>
            </a:pPr>
            <a:r>
              <a:rPr lang="en-US" sz="14427" dirty="0">
                <a:solidFill>
                  <a:srgbClr val="E96C07"/>
                </a:solidFill>
                <a:latin typeface="Pagkaki"/>
                <a:ea typeface="Pagkaki"/>
                <a:cs typeface="Pagkaki"/>
                <a:sym typeface="Pagkaki"/>
              </a:rPr>
              <a:t>¡GRACIAS POR SU ATENCIÓN!</a:t>
            </a:r>
          </a:p>
        </p:txBody>
      </p:sp>
      <p:sp>
        <p:nvSpPr>
          <p:cNvPr id="3" name="Freeform 3"/>
          <p:cNvSpPr/>
          <p:nvPr/>
        </p:nvSpPr>
        <p:spPr>
          <a:xfrm rot="-386524">
            <a:off x="1456695" y="4725758"/>
            <a:ext cx="5953292" cy="7964271"/>
          </a:xfrm>
          <a:custGeom>
            <a:avLst/>
            <a:gdLst/>
            <a:ahLst/>
            <a:cxnLst/>
            <a:rect l="l" t="t" r="r" b="b"/>
            <a:pathLst>
              <a:path w="5953292" h="7964271">
                <a:moveTo>
                  <a:pt x="0" y="0"/>
                </a:moveTo>
                <a:lnTo>
                  <a:pt x="5953292" y="0"/>
                </a:lnTo>
                <a:lnTo>
                  <a:pt x="5953292" y="7964271"/>
                </a:lnTo>
                <a:lnTo>
                  <a:pt x="0" y="7964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208754">
            <a:off x="7449733" y="4033999"/>
            <a:ext cx="1862617" cy="5360049"/>
          </a:xfrm>
          <a:custGeom>
            <a:avLst/>
            <a:gdLst/>
            <a:ahLst/>
            <a:cxnLst/>
            <a:rect l="l" t="t" r="r" b="b"/>
            <a:pathLst>
              <a:path w="1862617" h="5360049">
                <a:moveTo>
                  <a:pt x="0" y="0"/>
                </a:moveTo>
                <a:lnTo>
                  <a:pt x="1862617" y="0"/>
                </a:lnTo>
                <a:lnTo>
                  <a:pt x="1862617" y="5360049"/>
                </a:lnTo>
                <a:lnTo>
                  <a:pt x="0" y="5360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48989">
            <a:off x="10954494" y="4350037"/>
            <a:ext cx="2048768" cy="2622423"/>
          </a:xfrm>
          <a:custGeom>
            <a:avLst/>
            <a:gdLst/>
            <a:ahLst/>
            <a:cxnLst/>
            <a:rect l="l" t="t" r="r" b="b"/>
            <a:pathLst>
              <a:path w="2048768" h="2622423">
                <a:moveTo>
                  <a:pt x="0" y="0"/>
                </a:moveTo>
                <a:lnTo>
                  <a:pt x="2048768" y="0"/>
                </a:lnTo>
                <a:lnTo>
                  <a:pt x="2048768" y="2622423"/>
                </a:lnTo>
                <a:lnTo>
                  <a:pt x="0" y="26224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57697">
            <a:off x="8203543" y="7574844"/>
            <a:ext cx="5246686" cy="1291996"/>
          </a:xfrm>
          <a:custGeom>
            <a:avLst/>
            <a:gdLst/>
            <a:ahLst/>
            <a:cxnLst/>
            <a:rect l="l" t="t" r="r" b="b"/>
            <a:pathLst>
              <a:path w="5246686" h="1291996">
                <a:moveTo>
                  <a:pt x="0" y="0"/>
                </a:moveTo>
                <a:lnTo>
                  <a:pt x="5246686" y="0"/>
                </a:lnTo>
                <a:lnTo>
                  <a:pt x="5246686" y="1291996"/>
                </a:lnTo>
                <a:lnTo>
                  <a:pt x="0" y="1291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865589" y="4252974"/>
            <a:ext cx="2782070" cy="2916981"/>
          </a:xfrm>
          <a:custGeom>
            <a:avLst/>
            <a:gdLst/>
            <a:ahLst/>
            <a:cxnLst/>
            <a:rect l="l" t="t" r="r" b="b"/>
            <a:pathLst>
              <a:path w="2782070" h="2916981">
                <a:moveTo>
                  <a:pt x="0" y="0"/>
                </a:moveTo>
                <a:lnTo>
                  <a:pt x="2782070" y="0"/>
                </a:lnTo>
                <a:lnTo>
                  <a:pt x="2782070" y="2916980"/>
                </a:lnTo>
                <a:lnTo>
                  <a:pt x="0" y="29169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8912">
            <a:off x="13291666" y="7355057"/>
            <a:ext cx="3506976" cy="1731570"/>
          </a:xfrm>
          <a:custGeom>
            <a:avLst/>
            <a:gdLst/>
            <a:ahLst/>
            <a:cxnLst/>
            <a:rect l="l" t="t" r="r" b="b"/>
            <a:pathLst>
              <a:path w="3506976" h="1731570">
                <a:moveTo>
                  <a:pt x="0" y="0"/>
                </a:moveTo>
                <a:lnTo>
                  <a:pt x="3506976" y="0"/>
                </a:lnTo>
                <a:lnTo>
                  <a:pt x="3506976" y="1731570"/>
                </a:lnTo>
                <a:lnTo>
                  <a:pt x="0" y="17315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622878" y="7069523"/>
            <a:ext cx="791874" cy="79187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 rot="-371994">
            <a:off x="10976317" y="7114576"/>
            <a:ext cx="19061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docentesaldia.com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39465" y="335954"/>
            <a:ext cx="6465562" cy="1559564"/>
            <a:chOff x="0" y="0"/>
            <a:chExt cx="3000781" cy="7238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00781" cy="723821"/>
            </a:xfrm>
            <a:custGeom>
              <a:avLst/>
              <a:gdLst/>
              <a:ahLst/>
              <a:cxnLst/>
              <a:rect l="l" t="t" r="r" b="b"/>
              <a:pathLst>
                <a:path w="3000781" h="723821">
                  <a:moveTo>
                    <a:pt x="61068" y="0"/>
                  </a:moveTo>
                  <a:lnTo>
                    <a:pt x="2939713" y="0"/>
                  </a:lnTo>
                  <a:cubicBezTo>
                    <a:pt x="2973440" y="0"/>
                    <a:pt x="3000781" y="27341"/>
                    <a:pt x="3000781" y="61068"/>
                  </a:cubicBezTo>
                  <a:lnTo>
                    <a:pt x="3000781" y="662753"/>
                  </a:lnTo>
                  <a:cubicBezTo>
                    <a:pt x="3000781" y="696480"/>
                    <a:pt x="2973440" y="723821"/>
                    <a:pt x="2939713" y="723821"/>
                  </a:cubicBezTo>
                  <a:lnTo>
                    <a:pt x="61068" y="723821"/>
                  </a:lnTo>
                  <a:cubicBezTo>
                    <a:pt x="44872" y="723821"/>
                    <a:pt x="29339" y="717387"/>
                    <a:pt x="17886" y="705935"/>
                  </a:cubicBezTo>
                  <a:cubicBezTo>
                    <a:pt x="6434" y="694482"/>
                    <a:pt x="0" y="678949"/>
                    <a:pt x="0" y="662753"/>
                  </a:cubicBezTo>
                  <a:lnTo>
                    <a:pt x="0" y="61068"/>
                  </a:lnTo>
                  <a:cubicBezTo>
                    <a:pt x="0" y="44872"/>
                    <a:pt x="6434" y="29339"/>
                    <a:pt x="17886" y="17886"/>
                  </a:cubicBezTo>
                  <a:cubicBezTo>
                    <a:pt x="29339" y="6434"/>
                    <a:pt x="44872" y="0"/>
                    <a:pt x="61068" y="0"/>
                  </a:cubicBezTo>
                  <a:close/>
                </a:path>
              </a:pathLst>
            </a:custGeom>
            <a:solidFill>
              <a:srgbClr val="F2BD0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000781" cy="761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50587"/>
            <a:ext cx="9572707" cy="2301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98"/>
              </a:lnSpc>
            </a:pPr>
            <a:r>
              <a:rPr lang="en-US" sz="13427">
                <a:solidFill>
                  <a:srgbClr val="F8F6F1"/>
                </a:solidFill>
                <a:latin typeface="Pagkaki"/>
                <a:ea typeface="Pagkaki"/>
                <a:cs typeface="Pagkaki"/>
                <a:sym typeface="Pagkaki"/>
              </a:rPr>
              <a:t>INSUMOS</a:t>
            </a:r>
          </a:p>
        </p:txBody>
      </p:sp>
      <p:sp>
        <p:nvSpPr>
          <p:cNvPr id="6" name="Freeform 6"/>
          <p:cNvSpPr/>
          <p:nvPr/>
        </p:nvSpPr>
        <p:spPr>
          <a:xfrm rot="1612353">
            <a:off x="-209710" y="7612727"/>
            <a:ext cx="1563338" cy="3150303"/>
          </a:xfrm>
          <a:custGeom>
            <a:avLst/>
            <a:gdLst/>
            <a:ahLst/>
            <a:cxnLst/>
            <a:rect l="l" t="t" r="r" b="b"/>
            <a:pathLst>
              <a:path w="1563338" h="3150303">
                <a:moveTo>
                  <a:pt x="0" y="0"/>
                </a:moveTo>
                <a:lnTo>
                  <a:pt x="1563338" y="0"/>
                </a:lnTo>
                <a:lnTo>
                  <a:pt x="1563338" y="3150303"/>
                </a:lnTo>
                <a:lnTo>
                  <a:pt x="0" y="315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1629">
            <a:off x="16218859" y="-78332"/>
            <a:ext cx="1752876" cy="2712381"/>
          </a:xfrm>
          <a:custGeom>
            <a:avLst/>
            <a:gdLst/>
            <a:ahLst/>
            <a:cxnLst/>
            <a:rect l="l" t="t" r="r" b="b"/>
            <a:pathLst>
              <a:path w="1752876" h="2712381">
                <a:moveTo>
                  <a:pt x="0" y="0"/>
                </a:moveTo>
                <a:lnTo>
                  <a:pt x="1752876" y="0"/>
                </a:lnTo>
                <a:lnTo>
                  <a:pt x="1752876" y="2712381"/>
                </a:lnTo>
                <a:lnTo>
                  <a:pt x="0" y="2712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073157" y="6380017"/>
            <a:ext cx="2926644" cy="4359991"/>
          </a:xfrm>
          <a:custGeom>
            <a:avLst/>
            <a:gdLst/>
            <a:ahLst/>
            <a:cxnLst/>
            <a:rect l="l" t="t" r="r" b="b"/>
            <a:pathLst>
              <a:path w="2926644" h="4359991">
                <a:moveTo>
                  <a:pt x="0" y="0"/>
                </a:moveTo>
                <a:lnTo>
                  <a:pt x="2926644" y="0"/>
                </a:lnTo>
                <a:lnTo>
                  <a:pt x="2926644" y="4359991"/>
                </a:lnTo>
                <a:lnTo>
                  <a:pt x="0" y="4359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75364" y="239917"/>
            <a:ext cx="2191063" cy="1577565"/>
          </a:xfrm>
          <a:custGeom>
            <a:avLst/>
            <a:gdLst/>
            <a:ahLst/>
            <a:cxnLst/>
            <a:rect l="l" t="t" r="r" b="b"/>
            <a:pathLst>
              <a:path w="2191063" h="1577565">
                <a:moveTo>
                  <a:pt x="0" y="0"/>
                </a:moveTo>
                <a:lnTo>
                  <a:pt x="2191063" y="0"/>
                </a:lnTo>
                <a:lnTo>
                  <a:pt x="2191063" y="1577566"/>
                </a:lnTo>
                <a:lnTo>
                  <a:pt x="0" y="1577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418451" y="5437859"/>
            <a:ext cx="673553" cy="67355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5583383" y="6054262"/>
            <a:ext cx="19061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docentesaldia.com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7946AF3-DA42-473E-98E1-46DD9A073C75}"/>
              </a:ext>
            </a:extLst>
          </p:cNvPr>
          <p:cNvSpPr/>
          <p:nvPr/>
        </p:nvSpPr>
        <p:spPr>
          <a:xfrm>
            <a:off x="1981200" y="2050346"/>
            <a:ext cx="130919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o Programa Analítico de la escuela del ciclo escolar 2023-2024.</a:t>
            </a:r>
          </a:p>
          <a:p>
            <a:r>
              <a:rPr lang="es-ES" sz="2400" dirty="0"/>
              <a:t>o Plan de Estudio para la Educación Preescolar, Primaria y Secundaria, disponible en: </a:t>
            </a:r>
            <a:r>
              <a:rPr lang="es-ES" sz="2400" dirty="0">
                <a:hlinkClick r:id="rId11"/>
              </a:rPr>
              <a:t>https://educacionbasica.sep.gob.mx/wp-content/uploads/2024/06/Plan-de-Estudio-ISBN-ELECTRONICO.pdf?1723091970813</a:t>
            </a:r>
            <a:r>
              <a:rPr lang="es-ES" sz="2400" dirty="0"/>
              <a:t> </a:t>
            </a:r>
          </a:p>
          <a:p>
            <a:r>
              <a:rPr lang="es-ES" sz="2400" dirty="0"/>
              <a:t>o Currículo Nacional aplicable a la Educación Inicial: Programa Sintético de la Fase 1, disponible en: </a:t>
            </a:r>
            <a:r>
              <a:rPr lang="es-ES" sz="2400" dirty="0">
                <a:hlinkClick r:id="rId12"/>
              </a:rPr>
              <a:t>http://gestion.cte.sep.gob.mx/insumos/docs/2425_s0_Programa_Sintetico_Fase1.pdf?1723334406833</a:t>
            </a:r>
            <a:r>
              <a:rPr lang="es-ES" sz="2400" dirty="0"/>
              <a:t> </a:t>
            </a:r>
          </a:p>
          <a:p>
            <a:r>
              <a:rPr lang="es-ES" sz="2400" dirty="0"/>
              <a:t>o Programas de Estudio para la Educación Preescolar, Primaria y Secundaria: Programas Sintéticos de las Fases 2 a 6, disponibles en: </a:t>
            </a:r>
            <a:r>
              <a:rPr lang="es-ES" sz="2400" dirty="0">
                <a:hlinkClick r:id="rId13"/>
              </a:rPr>
              <a:t>https://educacionbasica.sep.gob.mx/programas-de-estudio-para-la-educacion-preescolar-primaria-y-secundaria-programas-sinteticos-de-las-fases-1-a-6/</a:t>
            </a:r>
            <a:r>
              <a:rPr lang="es-ES" sz="2400" dirty="0"/>
              <a:t> </a:t>
            </a:r>
          </a:p>
          <a:p>
            <a:r>
              <a:rPr lang="es-ES" sz="2400" dirty="0"/>
              <a:t>o Materiales de apoyo a la apropiación del Plan y Programas de Estudio 2022, disponibles en: </a:t>
            </a:r>
            <a:r>
              <a:rPr lang="es-ES" sz="2400" dirty="0">
                <a:hlinkClick r:id="rId14"/>
              </a:rPr>
              <a:t>https://educacionbasica.sep.gob.mx/materiales-de-apoyo-a-la-apropiacion-del-plan-y-programas-de-estudio-2022/?1723091970813</a:t>
            </a:r>
            <a:r>
              <a:rPr lang="es-ES" sz="2400" dirty="0"/>
              <a:t> </a:t>
            </a:r>
          </a:p>
          <a:p>
            <a:r>
              <a:rPr lang="es-ES" sz="2400" dirty="0"/>
              <a:t>o Énfasis de la disciplina de Tecnología. Secundaria. Fase 6, disponible en: </a:t>
            </a:r>
            <a:r>
              <a:rPr lang="es-ES" sz="2400" dirty="0">
                <a:hlinkClick r:id="rId15"/>
              </a:rPr>
              <a:t>http://gestion.cte.sep.gob.mx/insumos/docs/2425_s0_insumos_docen_enfasis_disciplina_tecnologia.pdf</a:t>
            </a:r>
            <a:r>
              <a:rPr lang="es-ES" sz="2400" dirty="0"/>
              <a:t> </a:t>
            </a:r>
          </a:p>
          <a:p>
            <a:r>
              <a:rPr lang="es-ES" sz="2400" dirty="0"/>
              <a:t>o El Proceso de Mejora Continua. Orientaciones para las escuelas de Educación Básica, disponible en: </a:t>
            </a:r>
            <a:r>
              <a:rPr lang="es-ES" sz="2400" dirty="0">
                <a:hlinkClick r:id="rId16"/>
              </a:rPr>
              <a:t>http://gestion.cte.sep.gob.mx/insumos/docs/2425_s0_insumos_direc_proceso_mejora_continua.pdf</a:t>
            </a:r>
            <a:r>
              <a:rPr lang="es-ES" sz="24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8754" y="457133"/>
            <a:ext cx="17656827" cy="2158107"/>
            <a:chOff x="0" y="0"/>
            <a:chExt cx="5511991" cy="67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11991" cy="673704"/>
            </a:xfrm>
            <a:custGeom>
              <a:avLst/>
              <a:gdLst/>
              <a:ahLst/>
              <a:cxnLst/>
              <a:rect l="l" t="t" r="r" b="b"/>
              <a:pathLst>
                <a:path w="5511991" h="673704">
                  <a:moveTo>
                    <a:pt x="43847" y="0"/>
                  </a:moveTo>
                  <a:lnTo>
                    <a:pt x="5468145" y="0"/>
                  </a:lnTo>
                  <a:cubicBezTo>
                    <a:pt x="5492360" y="0"/>
                    <a:pt x="5511991" y="19631"/>
                    <a:pt x="5511991" y="43847"/>
                  </a:cubicBezTo>
                  <a:lnTo>
                    <a:pt x="5511991" y="629857"/>
                  </a:lnTo>
                  <a:cubicBezTo>
                    <a:pt x="5511991" y="654073"/>
                    <a:pt x="5492360" y="673704"/>
                    <a:pt x="5468145" y="673704"/>
                  </a:cubicBezTo>
                  <a:lnTo>
                    <a:pt x="43847" y="673704"/>
                  </a:lnTo>
                  <a:cubicBezTo>
                    <a:pt x="19631" y="673704"/>
                    <a:pt x="0" y="654073"/>
                    <a:pt x="0" y="629857"/>
                  </a:cubicBezTo>
                  <a:lnTo>
                    <a:pt x="0" y="43847"/>
                  </a:lnTo>
                  <a:cubicBezTo>
                    <a:pt x="0" y="19631"/>
                    <a:pt x="19631" y="0"/>
                    <a:pt x="43847" y="0"/>
                  </a:cubicBez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11991" cy="711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68578" y="2866271"/>
            <a:ext cx="6120410" cy="9117929"/>
          </a:xfrm>
          <a:custGeom>
            <a:avLst/>
            <a:gdLst/>
            <a:ahLst/>
            <a:cxnLst/>
            <a:rect l="l" t="t" r="r" b="b"/>
            <a:pathLst>
              <a:path w="6120410" h="9117929">
                <a:moveTo>
                  <a:pt x="0" y="0"/>
                </a:moveTo>
                <a:lnTo>
                  <a:pt x="6120409" y="0"/>
                </a:lnTo>
                <a:lnTo>
                  <a:pt x="6120409" y="9117928"/>
                </a:lnTo>
                <a:lnTo>
                  <a:pt x="0" y="91179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7359" y="828962"/>
            <a:ext cx="16226525" cy="181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49"/>
              </a:lnSpc>
            </a:pPr>
            <a:r>
              <a:rPr lang="en-US" sz="7238">
                <a:solidFill>
                  <a:srgbClr val="E96C07"/>
                </a:solidFill>
                <a:latin typeface="Pagkaki"/>
                <a:ea typeface="Pagkaki"/>
                <a:cs typeface="Pagkaki"/>
                <a:sym typeface="Pagkaki"/>
              </a:rPr>
              <a:t>AGENDA DE TRABAJO DE LA FASE INTENSIVA DEL CONSEJO TÉCNICO ESCOLAR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98709" y="3920864"/>
            <a:ext cx="6660668" cy="95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2"/>
              </a:lnSpc>
            </a:pPr>
            <a:r>
              <a:rPr lang="en-US" sz="3446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LA INCLUSIÓN Y EL PROCESO DE MEJORA CONTINUA.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25670" y="3194679"/>
            <a:ext cx="3778948" cy="67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5895">
                <a:solidFill>
                  <a:srgbClr val="F2BD01"/>
                </a:solidFill>
                <a:latin typeface="DM Sans Bold"/>
                <a:ea typeface="DM Sans Bold"/>
                <a:cs typeface="DM Sans Bold"/>
                <a:sym typeface="DM Sans Bold"/>
              </a:rPr>
              <a:t>SESIÓN 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98709" y="6174232"/>
            <a:ext cx="6063994" cy="94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en-US" sz="3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EL PROGRAMA ANALÍTICO DE LA ESCUELA.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79659" y="8613528"/>
            <a:ext cx="6083044" cy="94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en-US" sz="3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PREPARACIÓN DEL INICIO DEL CICLO ESCOLAR.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25670" y="7887343"/>
            <a:ext cx="3778948" cy="67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5895">
                <a:solidFill>
                  <a:srgbClr val="F2BD01"/>
                </a:solidFill>
                <a:latin typeface="DM Sans Bold"/>
                <a:ea typeface="DM Sans Bold"/>
                <a:cs typeface="DM Sans Bold"/>
                <a:sym typeface="DM Sans Bold"/>
              </a:rPr>
              <a:t>SESIÓN 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5670" y="5362575"/>
            <a:ext cx="3778948" cy="67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5895">
                <a:solidFill>
                  <a:srgbClr val="F2BD01"/>
                </a:solidFill>
                <a:latin typeface="DM Sans Bold"/>
                <a:ea typeface="DM Sans Bold"/>
                <a:cs typeface="DM Sans Bold"/>
                <a:sym typeface="DM Sans Bold"/>
              </a:rPr>
              <a:t>SESIÓN 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938359" y="2098124"/>
            <a:ext cx="768147" cy="76814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4062703" y="2540516"/>
            <a:ext cx="19061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docentesaldia.com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2751">
            <a:off x="5951760" y="7812140"/>
            <a:ext cx="1964875" cy="2515040"/>
          </a:xfrm>
          <a:custGeom>
            <a:avLst/>
            <a:gdLst/>
            <a:ahLst/>
            <a:cxnLst/>
            <a:rect l="l" t="t" r="r" b="b"/>
            <a:pathLst>
              <a:path w="1964875" h="2515040">
                <a:moveTo>
                  <a:pt x="0" y="0"/>
                </a:moveTo>
                <a:lnTo>
                  <a:pt x="1964875" y="0"/>
                </a:lnTo>
                <a:lnTo>
                  <a:pt x="1964875" y="2515040"/>
                </a:lnTo>
                <a:lnTo>
                  <a:pt x="0" y="2515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278696">
            <a:off x="-677285" y="1424432"/>
            <a:ext cx="4625816" cy="2283997"/>
          </a:xfrm>
          <a:custGeom>
            <a:avLst/>
            <a:gdLst/>
            <a:ahLst/>
            <a:cxnLst/>
            <a:rect l="l" t="t" r="r" b="b"/>
            <a:pathLst>
              <a:path w="4625816" h="2283997">
                <a:moveTo>
                  <a:pt x="0" y="0"/>
                </a:moveTo>
                <a:lnTo>
                  <a:pt x="4625816" y="0"/>
                </a:lnTo>
                <a:lnTo>
                  <a:pt x="4625816" y="2283996"/>
                </a:lnTo>
                <a:lnTo>
                  <a:pt x="0" y="22839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34198" y="914400"/>
            <a:ext cx="1635633" cy="2057400"/>
          </a:xfrm>
          <a:custGeom>
            <a:avLst/>
            <a:gdLst/>
            <a:ahLst/>
            <a:cxnLst/>
            <a:rect l="l" t="t" r="r" b="b"/>
            <a:pathLst>
              <a:path w="1635633" h="2057400">
                <a:moveTo>
                  <a:pt x="0" y="0"/>
                </a:moveTo>
                <a:lnTo>
                  <a:pt x="1635633" y="0"/>
                </a:lnTo>
                <a:lnTo>
                  <a:pt x="16356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85024" y="7620879"/>
            <a:ext cx="2389851" cy="2476530"/>
          </a:xfrm>
          <a:custGeom>
            <a:avLst/>
            <a:gdLst/>
            <a:ahLst/>
            <a:cxnLst/>
            <a:rect l="l" t="t" r="r" b="b"/>
            <a:pathLst>
              <a:path w="2389851" h="2476530">
                <a:moveTo>
                  <a:pt x="0" y="0"/>
                </a:moveTo>
                <a:lnTo>
                  <a:pt x="2389852" y="0"/>
                </a:lnTo>
                <a:lnTo>
                  <a:pt x="2389852" y="2476529"/>
                </a:lnTo>
                <a:lnTo>
                  <a:pt x="0" y="24765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759986" y="733425"/>
            <a:ext cx="8376676" cy="151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2BD01"/>
                </a:solidFill>
                <a:latin typeface="Pagkaki"/>
                <a:ea typeface="Pagkaki"/>
                <a:cs typeface="Pagkaki"/>
                <a:sym typeface="Pagkaki"/>
              </a:rPr>
              <a:t>SESIÓN 2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587509" y="1939539"/>
            <a:ext cx="4721630" cy="626891"/>
            <a:chOff x="0" y="0"/>
            <a:chExt cx="1471270" cy="1953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71270" cy="195341"/>
            </a:xfrm>
            <a:custGeom>
              <a:avLst/>
              <a:gdLst/>
              <a:ahLst/>
              <a:cxnLst/>
              <a:rect l="l" t="t" r="r" b="b"/>
              <a:pathLst>
                <a:path w="1471270" h="195341">
                  <a:moveTo>
                    <a:pt x="83623" y="0"/>
                  </a:moveTo>
                  <a:lnTo>
                    <a:pt x="1387647" y="0"/>
                  </a:lnTo>
                  <a:cubicBezTo>
                    <a:pt x="1433830" y="0"/>
                    <a:pt x="1471270" y="37439"/>
                    <a:pt x="1471270" y="83623"/>
                  </a:cubicBezTo>
                  <a:lnTo>
                    <a:pt x="1471270" y="111717"/>
                  </a:lnTo>
                  <a:cubicBezTo>
                    <a:pt x="1471270" y="157901"/>
                    <a:pt x="1433830" y="195341"/>
                    <a:pt x="1387647" y="195341"/>
                  </a:cubicBezTo>
                  <a:lnTo>
                    <a:pt x="83623" y="195341"/>
                  </a:lnTo>
                  <a:cubicBezTo>
                    <a:pt x="37439" y="195341"/>
                    <a:pt x="0" y="157901"/>
                    <a:pt x="0" y="111717"/>
                  </a:cubicBezTo>
                  <a:lnTo>
                    <a:pt x="0" y="83623"/>
                  </a:lnTo>
                  <a:cubicBezTo>
                    <a:pt x="0" y="37439"/>
                    <a:pt x="37439" y="0"/>
                    <a:pt x="83623" y="0"/>
                  </a:cubicBezTo>
                  <a:close/>
                </a:path>
              </a:pathLst>
            </a:custGeom>
            <a:solidFill>
              <a:srgbClr val="89D2C2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471270" cy="233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69372" y="1718654"/>
            <a:ext cx="779971" cy="77997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1635623" y="2872790"/>
            <a:ext cx="6116391" cy="4541421"/>
          </a:xfrm>
          <a:custGeom>
            <a:avLst/>
            <a:gdLst/>
            <a:ahLst/>
            <a:cxnLst/>
            <a:rect l="l" t="t" r="r" b="b"/>
            <a:pathLst>
              <a:path w="6116391" h="4541421">
                <a:moveTo>
                  <a:pt x="0" y="0"/>
                </a:moveTo>
                <a:lnTo>
                  <a:pt x="6116391" y="0"/>
                </a:lnTo>
                <a:lnTo>
                  <a:pt x="6116391" y="4541420"/>
                </a:lnTo>
                <a:lnTo>
                  <a:pt x="0" y="45414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849375" y="1975489"/>
            <a:ext cx="4197897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22 DE AGOSTO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82566" y="3045884"/>
            <a:ext cx="9123686" cy="5534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4"/>
              </a:lnSpc>
            </a:pPr>
            <a:r>
              <a:rPr lang="en-US" sz="5245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El Programa Analítico de la escuela: referente para organizar el trabajo pedagógico y didáctico del colectivo</a:t>
            </a:r>
          </a:p>
          <a:p>
            <a:pPr algn="l">
              <a:lnSpc>
                <a:spcPts val="7344"/>
              </a:lnSpc>
              <a:spcBef>
                <a:spcPct val="0"/>
              </a:spcBef>
            </a:pPr>
            <a:endParaRPr lang="en-US" sz="5245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784152" y="2441475"/>
            <a:ext cx="19061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docentesaldia.com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88182" y="3279291"/>
            <a:ext cx="8657906" cy="1808601"/>
            <a:chOff x="0" y="0"/>
            <a:chExt cx="2506598" cy="5236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6598" cy="523618"/>
            </a:xfrm>
            <a:custGeom>
              <a:avLst/>
              <a:gdLst/>
              <a:ahLst/>
              <a:cxnLst/>
              <a:rect l="l" t="t" r="r" b="b"/>
              <a:pathLst>
                <a:path w="2506598" h="523618">
                  <a:moveTo>
                    <a:pt x="89420" y="0"/>
                  </a:moveTo>
                  <a:lnTo>
                    <a:pt x="2417177" y="0"/>
                  </a:lnTo>
                  <a:cubicBezTo>
                    <a:pt x="2466563" y="0"/>
                    <a:pt x="2506598" y="40035"/>
                    <a:pt x="2506598" y="89420"/>
                  </a:cubicBezTo>
                  <a:lnTo>
                    <a:pt x="2506598" y="434198"/>
                  </a:lnTo>
                  <a:cubicBezTo>
                    <a:pt x="2506598" y="483583"/>
                    <a:pt x="2466563" y="523618"/>
                    <a:pt x="2417177" y="523618"/>
                  </a:cubicBezTo>
                  <a:lnTo>
                    <a:pt x="89420" y="523618"/>
                  </a:lnTo>
                  <a:cubicBezTo>
                    <a:pt x="40035" y="523618"/>
                    <a:pt x="0" y="483583"/>
                    <a:pt x="0" y="434198"/>
                  </a:cubicBezTo>
                  <a:lnTo>
                    <a:pt x="0" y="89420"/>
                  </a:lnTo>
                  <a:cubicBezTo>
                    <a:pt x="0" y="40035"/>
                    <a:pt x="40035" y="0"/>
                    <a:pt x="89420" y="0"/>
                  </a:cubicBez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06598" cy="561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88182" y="5324583"/>
            <a:ext cx="8657906" cy="1808601"/>
            <a:chOff x="0" y="0"/>
            <a:chExt cx="2506598" cy="5236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06598" cy="523618"/>
            </a:xfrm>
            <a:custGeom>
              <a:avLst/>
              <a:gdLst/>
              <a:ahLst/>
              <a:cxnLst/>
              <a:rect l="l" t="t" r="r" b="b"/>
              <a:pathLst>
                <a:path w="2506598" h="523618">
                  <a:moveTo>
                    <a:pt x="89420" y="0"/>
                  </a:moveTo>
                  <a:lnTo>
                    <a:pt x="2417177" y="0"/>
                  </a:lnTo>
                  <a:cubicBezTo>
                    <a:pt x="2466563" y="0"/>
                    <a:pt x="2506598" y="40035"/>
                    <a:pt x="2506598" y="89420"/>
                  </a:cubicBezTo>
                  <a:lnTo>
                    <a:pt x="2506598" y="434198"/>
                  </a:lnTo>
                  <a:cubicBezTo>
                    <a:pt x="2506598" y="483583"/>
                    <a:pt x="2466563" y="523618"/>
                    <a:pt x="2417177" y="523618"/>
                  </a:cubicBezTo>
                  <a:lnTo>
                    <a:pt x="89420" y="523618"/>
                  </a:lnTo>
                  <a:cubicBezTo>
                    <a:pt x="40035" y="523618"/>
                    <a:pt x="0" y="483583"/>
                    <a:pt x="0" y="434198"/>
                  </a:cubicBezTo>
                  <a:lnTo>
                    <a:pt x="0" y="89420"/>
                  </a:lnTo>
                  <a:cubicBezTo>
                    <a:pt x="0" y="40035"/>
                    <a:pt x="40035" y="0"/>
                    <a:pt x="89420" y="0"/>
                  </a:cubicBezTo>
                  <a:close/>
                </a:path>
              </a:pathLst>
            </a:custGeom>
            <a:solidFill>
              <a:srgbClr val="F2ED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506598" cy="561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68988" y="2668616"/>
            <a:ext cx="6599841" cy="8557330"/>
          </a:xfrm>
          <a:custGeom>
            <a:avLst/>
            <a:gdLst/>
            <a:ahLst/>
            <a:cxnLst/>
            <a:rect l="l" t="t" r="r" b="b"/>
            <a:pathLst>
              <a:path w="6599841" h="8557330">
                <a:moveTo>
                  <a:pt x="0" y="0"/>
                </a:moveTo>
                <a:lnTo>
                  <a:pt x="6599840" y="0"/>
                </a:lnTo>
                <a:lnTo>
                  <a:pt x="6599840" y="8557329"/>
                </a:lnTo>
                <a:lnTo>
                  <a:pt x="0" y="8557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866062" y="377277"/>
            <a:ext cx="16162859" cy="1919864"/>
            <a:chOff x="0" y="0"/>
            <a:chExt cx="5045615" cy="5993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45615" cy="599330"/>
            </a:xfrm>
            <a:custGeom>
              <a:avLst/>
              <a:gdLst/>
              <a:ahLst/>
              <a:cxnLst/>
              <a:rect l="l" t="t" r="r" b="b"/>
              <a:pathLst>
                <a:path w="5045615" h="599330">
                  <a:moveTo>
                    <a:pt x="47899" y="0"/>
                  </a:moveTo>
                  <a:lnTo>
                    <a:pt x="4997715" y="0"/>
                  </a:lnTo>
                  <a:cubicBezTo>
                    <a:pt x="5010419" y="0"/>
                    <a:pt x="5022602" y="5047"/>
                    <a:pt x="5031585" y="14029"/>
                  </a:cubicBezTo>
                  <a:cubicBezTo>
                    <a:pt x="5040568" y="23012"/>
                    <a:pt x="5045615" y="35196"/>
                    <a:pt x="5045615" y="47899"/>
                  </a:cubicBezTo>
                  <a:lnTo>
                    <a:pt x="5045615" y="551431"/>
                  </a:lnTo>
                  <a:cubicBezTo>
                    <a:pt x="5045615" y="564135"/>
                    <a:pt x="5040568" y="576318"/>
                    <a:pt x="5031585" y="585301"/>
                  </a:cubicBezTo>
                  <a:cubicBezTo>
                    <a:pt x="5022602" y="594284"/>
                    <a:pt x="5010419" y="599330"/>
                    <a:pt x="4997715" y="599330"/>
                  </a:cubicBezTo>
                  <a:lnTo>
                    <a:pt x="47899" y="599330"/>
                  </a:lnTo>
                  <a:cubicBezTo>
                    <a:pt x="35196" y="599330"/>
                    <a:pt x="23012" y="594284"/>
                    <a:pt x="14029" y="585301"/>
                  </a:cubicBezTo>
                  <a:cubicBezTo>
                    <a:pt x="5047" y="576318"/>
                    <a:pt x="0" y="564135"/>
                    <a:pt x="0" y="551431"/>
                  </a:cubicBezTo>
                  <a:lnTo>
                    <a:pt x="0" y="47899"/>
                  </a:lnTo>
                  <a:cubicBezTo>
                    <a:pt x="0" y="35196"/>
                    <a:pt x="5047" y="23012"/>
                    <a:pt x="14029" y="14029"/>
                  </a:cubicBezTo>
                  <a:cubicBezTo>
                    <a:pt x="23012" y="5047"/>
                    <a:pt x="35196" y="0"/>
                    <a:pt x="47899" y="0"/>
                  </a:cubicBezTo>
                  <a:close/>
                </a:path>
              </a:pathLst>
            </a:custGeom>
            <a:solidFill>
              <a:srgbClr val="E96C07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045615" cy="637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743545" y="3124077"/>
            <a:ext cx="3400455" cy="2533339"/>
          </a:xfrm>
          <a:custGeom>
            <a:avLst/>
            <a:gdLst/>
            <a:ahLst/>
            <a:cxnLst/>
            <a:rect l="l" t="t" r="r" b="b"/>
            <a:pathLst>
              <a:path w="3400455" h="2533339">
                <a:moveTo>
                  <a:pt x="0" y="0"/>
                </a:moveTo>
                <a:lnTo>
                  <a:pt x="3400455" y="0"/>
                </a:lnTo>
                <a:lnTo>
                  <a:pt x="3400455" y="2533339"/>
                </a:lnTo>
                <a:lnTo>
                  <a:pt x="0" y="25333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58519" y="737528"/>
            <a:ext cx="13819243" cy="1738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39"/>
              </a:lnSpc>
            </a:pPr>
            <a:r>
              <a:rPr lang="en-US" sz="10170">
                <a:solidFill>
                  <a:srgbClr val="F2EDEC"/>
                </a:solidFill>
                <a:latin typeface="Pagkaki"/>
                <a:ea typeface="Pagkaki"/>
                <a:cs typeface="Pagkaki"/>
                <a:sym typeface="Pagkaki"/>
              </a:rPr>
              <a:t>PROPÓSITOS DE LA SESIÓN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67777" y="3757309"/>
            <a:ext cx="7254474" cy="80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6"/>
              </a:lnSpc>
            </a:pPr>
            <a:r>
              <a:rPr lang="en-US" sz="2922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Analizar el Programa Analítico a partir de la revisión de sus elementos.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88886" y="5644637"/>
            <a:ext cx="7656499" cy="1206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6"/>
              </a:lnSpc>
            </a:pPr>
            <a:r>
              <a:rPr lang="en-US" sz="2922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Avanzar en la actualización o, en su caso, construcción del Programa Analítico de la escuela para el ciclo escolar 2024-2025.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4902110" y="590896"/>
            <a:ext cx="746312" cy="74631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2741919" y="1971386"/>
            <a:ext cx="19061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docentesaldia.com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59063" y="-387579"/>
            <a:ext cx="22704840" cy="3526246"/>
            <a:chOff x="0" y="0"/>
            <a:chExt cx="7087847" cy="11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7846" cy="1100800"/>
            </a:xfrm>
            <a:custGeom>
              <a:avLst/>
              <a:gdLst/>
              <a:ahLst/>
              <a:cxnLst/>
              <a:rect l="l" t="t" r="r" b="b"/>
              <a:pathLst>
                <a:path w="7087846" h="1100800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89D2C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87122" y="0"/>
            <a:ext cx="1368404" cy="13684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ADB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972986" y="1293143"/>
            <a:ext cx="6133431" cy="3028382"/>
          </a:xfrm>
          <a:custGeom>
            <a:avLst/>
            <a:gdLst/>
            <a:ahLst/>
            <a:cxnLst/>
            <a:rect l="l" t="t" r="r" b="b"/>
            <a:pathLst>
              <a:path w="6133431" h="3028382">
                <a:moveTo>
                  <a:pt x="0" y="0"/>
                </a:moveTo>
                <a:lnTo>
                  <a:pt x="6133431" y="0"/>
                </a:lnTo>
                <a:lnTo>
                  <a:pt x="6133431" y="3028381"/>
                </a:lnTo>
                <a:lnTo>
                  <a:pt x="0" y="3028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90696" y="598408"/>
            <a:ext cx="1964875" cy="2515040"/>
          </a:xfrm>
          <a:custGeom>
            <a:avLst/>
            <a:gdLst/>
            <a:ahLst/>
            <a:cxnLst/>
            <a:rect l="l" t="t" r="r" b="b"/>
            <a:pathLst>
              <a:path w="1964875" h="2515040">
                <a:moveTo>
                  <a:pt x="0" y="0"/>
                </a:moveTo>
                <a:lnTo>
                  <a:pt x="1964875" y="0"/>
                </a:lnTo>
                <a:lnTo>
                  <a:pt x="1964875" y="2515039"/>
                </a:lnTo>
                <a:lnTo>
                  <a:pt x="0" y="25150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894781" y="731177"/>
            <a:ext cx="11030580" cy="18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0"/>
              </a:lnSpc>
            </a:pPr>
            <a:r>
              <a:rPr lang="en-US" sz="7020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REVISIÓN DE LOS ELEMENTOS DEL PROGRAMA ANALÍTICO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74597" y="66323"/>
            <a:ext cx="138092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3179" y="3564198"/>
            <a:ext cx="16799742" cy="7221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410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Durante el ciclo escolar 2023-2024 los colectivos docentes tuvieron diferentes niveles de avance en la concreción de sus Programas Analíticos, en función de las condiciones territoriales y educativas de sus escuelas, así como de los procesos de apropiación del Plan y los Programas de Estudio que vivieron, y de la manera en que ejercieron su autonomía profesional.</a:t>
            </a:r>
          </a:p>
          <a:p>
            <a:pPr algn="ctr">
              <a:lnSpc>
                <a:spcPts val="5249"/>
              </a:lnSpc>
            </a:pPr>
            <a:endParaRPr lang="en-US" sz="410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5249"/>
              </a:lnSpc>
            </a:pPr>
            <a:r>
              <a:rPr lang="en-US" sz="410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En esta sesión les proponemos revisar el Programa Analítico del ciclo escolar anterior y definir cómo actualizarlo, en caso de no contar con él es indispensable su construcción colectiva.</a:t>
            </a:r>
          </a:p>
          <a:p>
            <a:pPr algn="ctr">
              <a:lnSpc>
                <a:spcPts val="5249"/>
              </a:lnSpc>
            </a:pPr>
            <a:endParaRPr lang="en-US" sz="410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5045193" y="2557922"/>
            <a:ext cx="824130" cy="82413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2852082" y="3056297"/>
            <a:ext cx="19061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docentesaldia.com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44030" y="8002360"/>
            <a:ext cx="2630541" cy="3308856"/>
          </a:xfrm>
          <a:custGeom>
            <a:avLst/>
            <a:gdLst/>
            <a:ahLst/>
            <a:cxnLst/>
            <a:rect l="l" t="t" r="r" b="b"/>
            <a:pathLst>
              <a:path w="2630541" h="3308856">
                <a:moveTo>
                  <a:pt x="0" y="0"/>
                </a:moveTo>
                <a:lnTo>
                  <a:pt x="2630540" y="0"/>
                </a:lnTo>
                <a:lnTo>
                  <a:pt x="2630540" y="3308856"/>
                </a:lnTo>
                <a:lnTo>
                  <a:pt x="0" y="3308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43504" y="897581"/>
            <a:ext cx="1371627" cy="3325156"/>
          </a:xfrm>
          <a:custGeom>
            <a:avLst/>
            <a:gdLst/>
            <a:ahLst/>
            <a:cxnLst/>
            <a:rect l="l" t="t" r="r" b="b"/>
            <a:pathLst>
              <a:path w="1371627" h="3325156">
                <a:moveTo>
                  <a:pt x="0" y="0"/>
                </a:moveTo>
                <a:lnTo>
                  <a:pt x="1371627" y="0"/>
                </a:lnTo>
                <a:lnTo>
                  <a:pt x="1371627" y="3325157"/>
                </a:lnTo>
                <a:lnTo>
                  <a:pt x="0" y="3325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843205">
            <a:off x="314826" y="1014900"/>
            <a:ext cx="1427748" cy="2526987"/>
          </a:xfrm>
          <a:custGeom>
            <a:avLst/>
            <a:gdLst/>
            <a:ahLst/>
            <a:cxnLst/>
            <a:rect l="l" t="t" r="r" b="b"/>
            <a:pathLst>
              <a:path w="1427748" h="2526987">
                <a:moveTo>
                  <a:pt x="0" y="0"/>
                </a:moveTo>
                <a:lnTo>
                  <a:pt x="1427748" y="0"/>
                </a:lnTo>
                <a:lnTo>
                  <a:pt x="1427748" y="2526987"/>
                </a:lnTo>
                <a:lnTo>
                  <a:pt x="0" y="2526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703775" y="5853143"/>
            <a:ext cx="725543" cy="72554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366856" y="3581080"/>
            <a:ext cx="15577174" cy="4838285"/>
          </a:xfrm>
          <a:custGeom>
            <a:avLst/>
            <a:gdLst/>
            <a:ahLst/>
            <a:cxnLst/>
            <a:rect l="l" t="t" r="r" b="b"/>
            <a:pathLst>
              <a:path w="15577174" h="4838285">
                <a:moveTo>
                  <a:pt x="0" y="0"/>
                </a:moveTo>
                <a:lnTo>
                  <a:pt x="15577174" y="0"/>
                </a:lnTo>
                <a:lnTo>
                  <a:pt x="15577174" y="4838285"/>
                </a:lnTo>
                <a:lnTo>
                  <a:pt x="0" y="48382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23140" y="1692307"/>
            <a:ext cx="14020890" cy="196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410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•Para comenzar, revisen los elementos del Programa Analítico que se presentan a continuación:</a:t>
            </a:r>
          </a:p>
          <a:p>
            <a:pPr algn="ctr">
              <a:lnSpc>
                <a:spcPts val="5249"/>
              </a:lnSpc>
            </a:pPr>
            <a:endParaRPr lang="en-US" sz="410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208940" y="5527388"/>
            <a:ext cx="19061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docentesaldia.com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32520">
            <a:off x="10430032" y="619637"/>
            <a:ext cx="2256521" cy="2838391"/>
          </a:xfrm>
          <a:custGeom>
            <a:avLst/>
            <a:gdLst/>
            <a:ahLst/>
            <a:cxnLst/>
            <a:rect l="l" t="t" r="r" b="b"/>
            <a:pathLst>
              <a:path w="2256521" h="2838391">
                <a:moveTo>
                  <a:pt x="0" y="0"/>
                </a:moveTo>
                <a:lnTo>
                  <a:pt x="2256521" y="0"/>
                </a:lnTo>
                <a:lnTo>
                  <a:pt x="2256521" y="2838392"/>
                </a:lnTo>
                <a:lnTo>
                  <a:pt x="0" y="2838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46217">
            <a:off x="16071758" y="595244"/>
            <a:ext cx="2047578" cy="2739234"/>
          </a:xfrm>
          <a:custGeom>
            <a:avLst/>
            <a:gdLst/>
            <a:ahLst/>
            <a:cxnLst/>
            <a:rect l="l" t="t" r="r" b="b"/>
            <a:pathLst>
              <a:path w="2047578" h="2739234">
                <a:moveTo>
                  <a:pt x="0" y="0"/>
                </a:moveTo>
                <a:lnTo>
                  <a:pt x="2047577" y="0"/>
                </a:lnTo>
                <a:lnTo>
                  <a:pt x="2047577" y="2739234"/>
                </a:lnTo>
                <a:lnTo>
                  <a:pt x="0" y="27392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09164">
            <a:off x="5098954" y="7005774"/>
            <a:ext cx="2871845" cy="2067728"/>
          </a:xfrm>
          <a:custGeom>
            <a:avLst/>
            <a:gdLst/>
            <a:ahLst/>
            <a:cxnLst/>
            <a:rect l="l" t="t" r="r" b="b"/>
            <a:pathLst>
              <a:path w="2871845" h="2067728">
                <a:moveTo>
                  <a:pt x="0" y="0"/>
                </a:moveTo>
                <a:lnTo>
                  <a:pt x="2871845" y="0"/>
                </a:lnTo>
                <a:lnTo>
                  <a:pt x="2871845" y="2067728"/>
                </a:lnTo>
                <a:lnTo>
                  <a:pt x="0" y="20677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9247">
            <a:off x="333943" y="7003288"/>
            <a:ext cx="2599561" cy="3774318"/>
          </a:xfrm>
          <a:custGeom>
            <a:avLst/>
            <a:gdLst/>
            <a:ahLst/>
            <a:cxnLst/>
            <a:rect l="l" t="t" r="r" b="b"/>
            <a:pathLst>
              <a:path w="2599561" h="3774318">
                <a:moveTo>
                  <a:pt x="0" y="0"/>
                </a:moveTo>
                <a:lnTo>
                  <a:pt x="2599561" y="0"/>
                </a:lnTo>
                <a:lnTo>
                  <a:pt x="2599561" y="3774318"/>
                </a:lnTo>
                <a:lnTo>
                  <a:pt x="0" y="37743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026207" y="4043226"/>
            <a:ext cx="9022435" cy="6030937"/>
          </a:xfrm>
          <a:custGeom>
            <a:avLst/>
            <a:gdLst/>
            <a:ahLst/>
            <a:cxnLst/>
            <a:rect l="l" t="t" r="r" b="b"/>
            <a:pathLst>
              <a:path w="9022435" h="6030937">
                <a:moveTo>
                  <a:pt x="0" y="0"/>
                </a:moveTo>
                <a:lnTo>
                  <a:pt x="9022435" y="0"/>
                </a:lnTo>
                <a:lnTo>
                  <a:pt x="9022435" y="6030937"/>
                </a:lnTo>
                <a:lnTo>
                  <a:pt x="0" y="60309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938198" y="2954888"/>
            <a:ext cx="850917" cy="85091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44183" y="203517"/>
            <a:ext cx="8999817" cy="6093525"/>
          </a:xfrm>
          <a:custGeom>
            <a:avLst/>
            <a:gdLst/>
            <a:ahLst/>
            <a:cxnLst/>
            <a:rect l="l" t="t" r="r" b="b"/>
            <a:pathLst>
              <a:path w="8999817" h="6093525">
                <a:moveTo>
                  <a:pt x="0" y="0"/>
                </a:moveTo>
                <a:lnTo>
                  <a:pt x="8999817" y="0"/>
                </a:lnTo>
                <a:lnTo>
                  <a:pt x="8999817" y="6093525"/>
                </a:lnTo>
                <a:lnTo>
                  <a:pt x="0" y="60935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903093" y="3748655"/>
            <a:ext cx="19061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docentesaldia.com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12353">
            <a:off x="-442515" y="7225357"/>
            <a:ext cx="1962304" cy="3954265"/>
          </a:xfrm>
          <a:custGeom>
            <a:avLst/>
            <a:gdLst/>
            <a:ahLst/>
            <a:cxnLst/>
            <a:rect l="l" t="t" r="r" b="b"/>
            <a:pathLst>
              <a:path w="1962304" h="3954265">
                <a:moveTo>
                  <a:pt x="0" y="0"/>
                </a:moveTo>
                <a:lnTo>
                  <a:pt x="1962304" y="0"/>
                </a:lnTo>
                <a:lnTo>
                  <a:pt x="1962304" y="3954265"/>
                </a:lnTo>
                <a:lnTo>
                  <a:pt x="0" y="39542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1629">
            <a:off x="15818905" y="-420003"/>
            <a:ext cx="2445017" cy="3783391"/>
          </a:xfrm>
          <a:custGeom>
            <a:avLst/>
            <a:gdLst/>
            <a:ahLst/>
            <a:cxnLst/>
            <a:rect l="l" t="t" r="r" b="b"/>
            <a:pathLst>
              <a:path w="2445017" h="3783391">
                <a:moveTo>
                  <a:pt x="0" y="0"/>
                </a:moveTo>
                <a:lnTo>
                  <a:pt x="2445016" y="0"/>
                </a:lnTo>
                <a:lnTo>
                  <a:pt x="2445016" y="3783391"/>
                </a:lnTo>
                <a:lnTo>
                  <a:pt x="0" y="3783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85331" y="5813749"/>
            <a:ext cx="3002669" cy="4473251"/>
          </a:xfrm>
          <a:custGeom>
            <a:avLst/>
            <a:gdLst/>
            <a:ahLst/>
            <a:cxnLst/>
            <a:rect l="l" t="t" r="r" b="b"/>
            <a:pathLst>
              <a:path w="3002669" h="4473251">
                <a:moveTo>
                  <a:pt x="0" y="0"/>
                </a:moveTo>
                <a:lnTo>
                  <a:pt x="3002669" y="0"/>
                </a:lnTo>
                <a:lnTo>
                  <a:pt x="3002669" y="4473251"/>
                </a:lnTo>
                <a:lnTo>
                  <a:pt x="0" y="44732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68136" y="107226"/>
            <a:ext cx="3840905" cy="2765452"/>
          </a:xfrm>
          <a:custGeom>
            <a:avLst/>
            <a:gdLst/>
            <a:ahLst/>
            <a:cxnLst/>
            <a:rect l="l" t="t" r="r" b="b"/>
            <a:pathLst>
              <a:path w="3840905" h="2765452">
                <a:moveTo>
                  <a:pt x="0" y="0"/>
                </a:moveTo>
                <a:lnTo>
                  <a:pt x="3840905" y="0"/>
                </a:lnTo>
                <a:lnTo>
                  <a:pt x="3840905" y="2765452"/>
                </a:lnTo>
                <a:lnTo>
                  <a:pt x="0" y="27654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098615" y="4244171"/>
            <a:ext cx="839093" cy="83909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5429087" y="5470159"/>
            <a:ext cx="19061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docentesaldia.com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41696" y="697229"/>
            <a:ext cx="11498969" cy="217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9"/>
              </a:lnSpc>
            </a:pPr>
            <a:r>
              <a:rPr lang="en-US" sz="3654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Si lo consideran pertinente discutan en colectivo en torno a las siguientes preguntas, para ello retomen el Programa Analítico que diseñaron el ciclo escolar pasado y analicen sus elementos: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20510" y="3302723"/>
            <a:ext cx="12351827" cy="619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2"/>
              </a:lnSpc>
              <a:spcBef>
                <a:spcPct val="0"/>
              </a:spcBef>
            </a:pPr>
            <a:r>
              <a:rPr lang="en-US" sz="3223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 ¿Cuáles de estos elementos están presentes en el Programa Analítico de su escuela?</a:t>
            </a:r>
          </a:p>
          <a:p>
            <a:pPr algn="l">
              <a:lnSpc>
                <a:spcPts val="4512"/>
              </a:lnSpc>
              <a:spcBef>
                <a:spcPct val="0"/>
              </a:spcBef>
            </a:pPr>
            <a:r>
              <a:rPr lang="en-US" sz="3223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 En caso de que alguno o algunos de estos elementos no estén presentes, identifiquen por qué; analicen y reconsideren la necesidad de incorporarlos.</a:t>
            </a:r>
          </a:p>
          <a:p>
            <a:pPr algn="l">
              <a:lnSpc>
                <a:spcPts val="4512"/>
              </a:lnSpc>
              <a:spcBef>
                <a:spcPct val="0"/>
              </a:spcBef>
            </a:pPr>
            <a:r>
              <a:rPr lang="en-US" sz="3223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 ¿Cómo se recupera en su Programa Analítico el sentido humanista y crítico que promueve el Plan de Estudio?</a:t>
            </a:r>
          </a:p>
          <a:p>
            <a:pPr algn="l">
              <a:lnSpc>
                <a:spcPts val="4512"/>
              </a:lnSpc>
              <a:spcBef>
                <a:spcPct val="0"/>
              </a:spcBef>
            </a:pPr>
            <a:r>
              <a:rPr lang="en-US" sz="3223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 ¿Su Programa Analítico da cuenta del vínculo escuela-comunidad?, ¿cómo?</a:t>
            </a:r>
          </a:p>
          <a:p>
            <a:pPr algn="l">
              <a:lnSpc>
                <a:spcPts val="4512"/>
              </a:lnSpc>
              <a:spcBef>
                <a:spcPct val="0"/>
              </a:spcBef>
            </a:pPr>
            <a:r>
              <a:rPr lang="en-US" sz="3223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 ¿De qué manera su Programa Analítico expresa su conocimiento y experiencia docentes?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59063" y="-387579"/>
            <a:ext cx="22704840" cy="3526246"/>
            <a:chOff x="0" y="0"/>
            <a:chExt cx="7087847" cy="11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7846" cy="1100800"/>
            </a:xfrm>
            <a:custGeom>
              <a:avLst/>
              <a:gdLst/>
              <a:ahLst/>
              <a:cxnLst/>
              <a:rect l="l" t="t" r="r" b="b"/>
              <a:pathLst>
                <a:path w="7087846" h="1100800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89D2C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09299" y="241719"/>
            <a:ext cx="1368404" cy="136840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6C0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926704" y="1482181"/>
            <a:ext cx="4804691" cy="2372316"/>
          </a:xfrm>
          <a:custGeom>
            <a:avLst/>
            <a:gdLst/>
            <a:ahLst/>
            <a:cxnLst/>
            <a:rect l="l" t="t" r="r" b="b"/>
            <a:pathLst>
              <a:path w="4804691" h="2372316">
                <a:moveTo>
                  <a:pt x="0" y="0"/>
                </a:moveTo>
                <a:lnTo>
                  <a:pt x="4804691" y="0"/>
                </a:lnTo>
                <a:lnTo>
                  <a:pt x="4804691" y="2372316"/>
                </a:lnTo>
                <a:lnTo>
                  <a:pt x="0" y="2372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10592" y="330557"/>
            <a:ext cx="1891906" cy="2421639"/>
          </a:xfrm>
          <a:custGeom>
            <a:avLst/>
            <a:gdLst/>
            <a:ahLst/>
            <a:cxnLst/>
            <a:rect l="l" t="t" r="r" b="b"/>
            <a:pathLst>
              <a:path w="1891906" h="2421639">
                <a:moveTo>
                  <a:pt x="0" y="0"/>
                </a:moveTo>
                <a:lnTo>
                  <a:pt x="1891905" y="0"/>
                </a:lnTo>
                <a:lnTo>
                  <a:pt x="1891905" y="2421640"/>
                </a:lnTo>
                <a:lnTo>
                  <a:pt x="0" y="24216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550859" y="1027102"/>
            <a:ext cx="11887087" cy="1725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7"/>
              </a:lnSpc>
            </a:pPr>
            <a:r>
              <a:rPr lang="en-US" sz="8307" dirty="0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ACTUALIZACIÓN DEL PROGRAMA ANALÍTICO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39480" y="255361"/>
            <a:ext cx="138092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7394" y="3910308"/>
            <a:ext cx="16009205" cy="4775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9"/>
              </a:lnSpc>
            </a:pPr>
            <a:r>
              <a:rPr lang="en-US" sz="3790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Inicien el proceso de actualización de su Programa Analítico. Tengan al alcance:</a:t>
            </a:r>
          </a:p>
          <a:p>
            <a:pPr algn="l">
              <a:lnSpc>
                <a:spcPts val="4169"/>
              </a:lnSpc>
            </a:pPr>
            <a:endParaRPr lang="en-US" sz="3790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4169"/>
              </a:lnSpc>
            </a:pPr>
            <a:r>
              <a:rPr lang="en-US" sz="3790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•El Programa Sintético de la Fase o Fases que se trabajan en la escuela o centro.</a:t>
            </a:r>
          </a:p>
          <a:p>
            <a:pPr algn="l">
              <a:lnSpc>
                <a:spcPts val="4169"/>
              </a:lnSpc>
            </a:pPr>
            <a:r>
              <a:rPr lang="en-US" sz="3790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•El diagnóstico socioeducativo derivado de la lectura de la realidad (la información con la que cuenten hasta este momento).</a:t>
            </a:r>
          </a:p>
          <a:p>
            <a:pPr algn="l">
              <a:lnSpc>
                <a:spcPts val="4169"/>
              </a:lnSpc>
            </a:pPr>
            <a:r>
              <a:rPr lang="en-US" sz="3790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•El Programa Analítico del ciclo escolar anterior.</a:t>
            </a:r>
          </a:p>
          <a:p>
            <a:pPr algn="l">
              <a:lnSpc>
                <a:spcPts val="4169"/>
              </a:lnSpc>
            </a:pPr>
            <a:endParaRPr lang="en-US" sz="3790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2198537" y="2752197"/>
            <a:ext cx="856551" cy="85655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3309588" y="3035342"/>
            <a:ext cx="19061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docentesaldia.com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7394" y="8910955"/>
            <a:ext cx="13909310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*Para el caso de las escuelas de educación secundaria, se sugiere que las y los docentes de Tecnología, consulten el documento: Énfasis de la disciplina de Tecnología. Secundaria. Fase 6, que se encuentra en los insumos de esta sesión.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1213</Words>
  <Application>Microsoft Office PowerPoint</Application>
  <PresentationFormat>Personalizado</PresentationFormat>
  <Paragraphs>73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Pagkaki</vt:lpstr>
      <vt:lpstr>DM Sans Bold</vt:lpstr>
      <vt:lpstr>Canva Sans</vt:lpstr>
      <vt:lpstr>Calibri</vt:lpstr>
      <vt:lpstr>Arial</vt:lpstr>
      <vt:lpstr>Canva Sans Bold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2</dc:title>
  <cp:lastModifiedBy>Marcela Berenice Rodriguez Cardenas</cp:lastModifiedBy>
  <cp:revision>2</cp:revision>
  <dcterms:created xsi:type="dcterms:W3CDTF">2006-08-16T00:00:00Z</dcterms:created>
  <dcterms:modified xsi:type="dcterms:W3CDTF">2024-08-11T19:58:17Z</dcterms:modified>
  <dc:identifier>DAGNkoBQHDo</dc:identifier>
</cp:coreProperties>
</file>