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0" r:id="rId7"/>
    <p:sldId id="261" r:id="rId8"/>
    <p:sldId id="262" r:id="rId9"/>
    <p:sldId id="264" r:id="rId10"/>
    <p:sldId id="265" r:id="rId11"/>
    <p:sldId id="266" r:id="rId12"/>
    <p:sldId id="267" r:id="rId13"/>
    <p:sldId id="268" r:id="rId14"/>
    <p:sldId id="269" r:id="rId15"/>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13" autoAdjust="0"/>
    <p:restoredTop sz="94660"/>
  </p:normalViewPr>
  <p:slideViewPr>
    <p:cSldViewPr snapToGrid="0">
      <p:cViewPr>
        <p:scale>
          <a:sx n="80" d="100"/>
          <a:sy n="80" d="100"/>
        </p:scale>
        <p:origin x="605" y="1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8ACFE59-F63C-4272-AA27-ECC189F6FAC0}"/>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a:extLst>
              <a:ext uri="{FF2B5EF4-FFF2-40B4-BE49-F238E27FC236}">
                <a16:creationId xmlns:a16="http://schemas.microsoft.com/office/drawing/2014/main" id="{85642503-E320-499E-8422-447C0A934C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a:extLst>
              <a:ext uri="{FF2B5EF4-FFF2-40B4-BE49-F238E27FC236}">
                <a16:creationId xmlns:a16="http://schemas.microsoft.com/office/drawing/2014/main" id="{DD7F8FB1-0C8D-41B5-BDCB-0180FA3A5882}"/>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5" name="Marcador de pie de página 4">
            <a:extLst>
              <a:ext uri="{FF2B5EF4-FFF2-40B4-BE49-F238E27FC236}">
                <a16:creationId xmlns:a16="http://schemas.microsoft.com/office/drawing/2014/main" id="{07AC7757-002E-4FE3-B47B-082927519079}"/>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AD6F3FA-D707-474D-9EBC-FB36E4806666}"/>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39400065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F8723D-4CF6-400E-94C1-E8709CDA6B2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357B357F-85E5-4383-9392-E0D9CD4B2EB4}"/>
              </a:ext>
            </a:extLst>
          </p:cNvPr>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1A904BE8-7832-49BA-92F4-9D98BD935C9B}"/>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5" name="Marcador de pie de página 4">
            <a:extLst>
              <a:ext uri="{FF2B5EF4-FFF2-40B4-BE49-F238E27FC236}">
                <a16:creationId xmlns:a16="http://schemas.microsoft.com/office/drawing/2014/main" id="{FCBBDB35-14B8-48B9-BFFC-9DC56D8B0F80}"/>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A299F72A-EFAB-4677-89F3-0BE5C1167AF5}"/>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4251630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C710B679-61E5-449A-9F0B-1A9B44730249}"/>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a:extLst>
              <a:ext uri="{FF2B5EF4-FFF2-40B4-BE49-F238E27FC236}">
                <a16:creationId xmlns:a16="http://schemas.microsoft.com/office/drawing/2014/main" id="{166CE159-0747-4331-8E06-16668A88520A}"/>
              </a:ext>
            </a:extLst>
          </p:cNvPr>
          <p:cNvSpPr>
            <a:spLocks noGrp="1"/>
          </p:cNvSpPr>
          <p:nvPr>
            <p:ph type="body" orient="vert" idx="1"/>
          </p:nvPr>
        </p:nvSpPr>
        <p:spPr>
          <a:xfrm>
            <a:off x="838200" y="365125"/>
            <a:ext cx="7734300"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51867EAD-6AB5-4B4C-B1A2-E113F39836DC}"/>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5" name="Marcador de pie de página 4">
            <a:extLst>
              <a:ext uri="{FF2B5EF4-FFF2-40B4-BE49-F238E27FC236}">
                <a16:creationId xmlns:a16="http://schemas.microsoft.com/office/drawing/2014/main" id="{E8C5A5FB-4957-4FD2-8438-45BBDE4A368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DF7DABA4-F71C-4675-BE1D-436A562F1E8C}"/>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1861233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A8224C-2580-44C9-9674-80985BFB58AD}"/>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088142B-B898-4EF1-AC72-32924925A123}"/>
              </a:ext>
            </a:extLst>
          </p:cNvPr>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919B3B03-62A2-46ED-992D-F5282DCE1747}"/>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5" name="Marcador de pie de página 4">
            <a:extLst>
              <a:ext uri="{FF2B5EF4-FFF2-40B4-BE49-F238E27FC236}">
                <a16:creationId xmlns:a16="http://schemas.microsoft.com/office/drawing/2014/main" id="{F6B6DB76-B934-4AE7-92CD-D187B2EAAD85}"/>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F3486C21-B106-446C-8CD6-82AC4556A435}"/>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1975776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1D9E6-1922-4676-824C-D399922BA6AE}"/>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9BB12E8B-ADDC-4AE0-9CBF-670989C2572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Marcador de fecha 3">
            <a:extLst>
              <a:ext uri="{FF2B5EF4-FFF2-40B4-BE49-F238E27FC236}">
                <a16:creationId xmlns:a16="http://schemas.microsoft.com/office/drawing/2014/main" id="{BFE8B021-BC8F-4EC5-98ED-C1D8318A6481}"/>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5" name="Marcador de pie de página 4">
            <a:extLst>
              <a:ext uri="{FF2B5EF4-FFF2-40B4-BE49-F238E27FC236}">
                <a16:creationId xmlns:a16="http://schemas.microsoft.com/office/drawing/2014/main" id="{12774590-132C-44D9-874C-F4C348D6A5CA}"/>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CEAEC0FB-4975-4F76-96DD-743B9832D9A0}"/>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3726863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F45A6A-634E-4252-BE40-E4F09DE48587}"/>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BF3D4462-8969-4F7A-9F2B-F4DFE36577F3}"/>
              </a:ext>
            </a:extLst>
          </p:cNvPr>
          <p:cNvSpPr>
            <a:spLocks noGrp="1"/>
          </p:cNvSpPr>
          <p:nvPr>
            <p:ph sz="half" idx="1"/>
          </p:nvPr>
        </p:nvSpPr>
        <p:spPr>
          <a:xfrm>
            <a:off x="838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a:extLst>
              <a:ext uri="{FF2B5EF4-FFF2-40B4-BE49-F238E27FC236}">
                <a16:creationId xmlns:a16="http://schemas.microsoft.com/office/drawing/2014/main" id="{20659D3F-8BD3-4091-ADD4-5A6A9ED7C7B1}"/>
              </a:ext>
            </a:extLst>
          </p:cNvPr>
          <p:cNvSpPr>
            <a:spLocks noGrp="1"/>
          </p:cNvSpPr>
          <p:nvPr>
            <p:ph sz="half" idx="2"/>
          </p:nvPr>
        </p:nvSpPr>
        <p:spPr>
          <a:xfrm>
            <a:off x="6172200" y="1825625"/>
            <a:ext cx="51816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a:extLst>
              <a:ext uri="{FF2B5EF4-FFF2-40B4-BE49-F238E27FC236}">
                <a16:creationId xmlns:a16="http://schemas.microsoft.com/office/drawing/2014/main" id="{2F4D7975-B0E7-4FA3-8396-EAE9571F2EB7}"/>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6" name="Marcador de pie de página 5">
            <a:extLst>
              <a:ext uri="{FF2B5EF4-FFF2-40B4-BE49-F238E27FC236}">
                <a16:creationId xmlns:a16="http://schemas.microsoft.com/office/drawing/2014/main" id="{BA635293-2220-4313-AAC9-AE9C9933666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CE6FD44F-2234-4490-BFC6-90998BB97F8D}"/>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121542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C55132-E1D1-473F-AC01-B967003691EC}"/>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05A625E5-FC07-400E-AED5-5C162AF8A83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Marcador de contenido 3">
            <a:extLst>
              <a:ext uri="{FF2B5EF4-FFF2-40B4-BE49-F238E27FC236}">
                <a16:creationId xmlns:a16="http://schemas.microsoft.com/office/drawing/2014/main" id="{87E41305-754A-4AB3-AC2B-73CEA98A0DE7}"/>
              </a:ext>
            </a:extLst>
          </p:cNvPr>
          <p:cNvSpPr>
            <a:spLocks noGrp="1"/>
          </p:cNvSpPr>
          <p:nvPr>
            <p:ph sz="half" idx="2"/>
          </p:nvPr>
        </p:nvSpPr>
        <p:spPr>
          <a:xfrm>
            <a:off x="839788" y="2505075"/>
            <a:ext cx="5157787"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a:extLst>
              <a:ext uri="{FF2B5EF4-FFF2-40B4-BE49-F238E27FC236}">
                <a16:creationId xmlns:a16="http://schemas.microsoft.com/office/drawing/2014/main" id="{E4768769-E056-4272-A536-8C05511E87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Marcador de contenido 5">
            <a:extLst>
              <a:ext uri="{FF2B5EF4-FFF2-40B4-BE49-F238E27FC236}">
                <a16:creationId xmlns:a16="http://schemas.microsoft.com/office/drawing/2014/main" id="{89FD3711-6DA8-4B56-92BE-1E4161A23881}"/>
              </a:ext>
            </a:extLst>
          </p:cNvPr>
          <p:cNvSpPr>
            <a:spLocks noGrp="1"/>
          </p:cNvSpPr>
          <p:nvPr>
            <p:ph sz="quarter" idx="4"/>
          </p:nvPr>
        </p:nvSpPr>
        <p:spPr>
          <a:xfrm>
            <a:off x="6172200" y="2505075"/>
            <a:ext cx="5183188"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a:extLst>
              <a:ext uri="{FF2B5EF4-FFF2-40B4-BE49-F238E27FC236}">
                <a16:creationId xmlns:a16="http://schemas.microsoft.com/office/drawing/2014/main" id="{1DD965BD-07B8-4F15-A60C-5D9D0D7DAA80}"/>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8" name="Marcador de pie de página 7">
            <a:extLst>
              <a:ext uri="{FF2B5EF4-FFF2-40B4-BE49-F238E27FC236}">
                <a16:creationId xmlns:a16="http://schemas.microsoft.com/office/drawing/2014/main" id="{3B4DF447-8810-41DE-A24E-440F1330370E}"/>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3EFB52A6-518D-4078-A02F-7BE57CA9974B}"/>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25286343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1098106-574F-40CB-9BF4-90B0024A11CA}"/>
              </a:ext>
            </a:extLst>
          </p:cNvPr>
          <p:cNvSpPr>
            <a:spLocks noGrp="1"/>
          </p:cNvSpPr>
          <p:nvPr>
            <p:ph type="title"/>
          </p:nvPr>
        </p:nvSpPr>
        <p:spPr/>
        <p:txBody>
          <a:bodyPr/>
          <a:lstStyle/>
          <a:p>
            <a:r>
              <a:rPr lang="es-ES"/>
              <a:t>Haga clic para modificar el estilo de título del patrón</a:t>
            </a:r>
            <a:endParaRPr lang="es-MX"/>
          </a:p>
        </p:txBody>
      </p:sp>
      <p:sp>
        <p:nvSpPr>
          <p:cNvPr id="3" name="Marcador de fecha 2">
            <a:extLst>
              <a:ext uri="{FF2B5EF4-FFF2-40B4-BE49-F238E27FC236}">
                <a16:creationId xmlns:a16="http://schemas.microsoft.com/office/drawing/2014/main" id="{48E0E8F4-A117-437D-99E6-CE0FFDC8CB50}"/>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4" name="Marcador de pie de página 3">
            <a:extLst>
              <a:ext uri="{FF2B5EF4-FFF2-40B4-BE49-F238E27FC236}">
                <a16:creationId xmlns:a16="http://schemas.microsoft.com/office/drawing/2014/main" id="{92B04FBC-6516-441A-92D1-58D18247A912}"/>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3CEEA90C-92AF-40C9-8585-BD7C08A2162A}"/>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33485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B1860C7-56AB-4410-B846-435B574DB26F}"/>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3" name="Marcador de pie de página 2">
            <a:extLst>
              <a:ext uri="{FF2B5EF4-FFF2-40B4-BE49-F238E27FC236}">
                <a16:creationId xmlns:a16="http://schemas.microsoft.com/office/drawing/2014/main" id="{098C1199-92FC-4FE1-8567-9918534D7C65}"/>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7048A770-30D9-45D2-AB31-3EC58811140B}"/>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2728478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C0B581-1603-42DB-8968-A217E1D82581}"/>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a:extLst>
              <a:ext uri="{FF2B5EF4-FFF2-40B4-BE49-F238E27FC236}">
                <a16:creationId xmlns:a16="http://schemas.microsoft.com/office/drawing/2014/main" id="{17CE67FE-2E95-424E-8488-600F159E088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a:extLst>
              <a:ext uri="{FF2B5EF4-FFF2-40B4-BE49-F238E27FC236}">
                <a16:creationId xmlns:a16="http://schemas.microsoft.com/office/drawing/2014/main" id="{97B2C89B-A505-4C49-9D5A-EF5799CDEF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A309C2CE-2B38-4C6A-AEA8-C1595F2A5749}"/>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6" name="Marcador de pie de página 5">
            <a:extLst>
              <a:ext uri="{FF2B5EF4-FFF2-40B4-BE49-F238E27FC236}">
                <a16:creationId xmlns:a16="http://schemas.microsoft.com/office/drawing/2014/main" id="{63956FF6-5C12-41EF-8363-89133B1EFFE7}"/>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5C2DD08B-931E-4731-83E0-2CE0BE66AB0F}"/>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40691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D64231-3D2F-4DC5-BBD4-6ECE841652AA}"/>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a:extLst>
              <a:ext uri="{FF2B5EF4-FFF2-40B4-BE49-F238E27FC236}">
                <a16:creationId xmlns:a16="http://schemas.microsoft.com/office/drawing/2014/main" id="{E8B37E52-62AF-4643-BC51-D9DADA5BA9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99714CA6-4EBE-49E1-8D35-6B8005235B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Marcador de fecha 4">
            <a:extLst>
              <a:ext uri="{FF2B5EF4-FFF2-40B4-BE49-F238E27FC236}">
                <a16:creationId xmlns:a16="http://schemas.microsoft.com/office/drawing/2014/main" id="{6115A6B9-121E-464A-8AFA-381D0797C901}"/>
              </a:ext>
            </a:extLst>
          </p:cNvPr>
          <p:cNvSpPr>
            <a:spLocks noGrp="1"/>
          </p:cNvSpPr>
          <p:nvPr>
            <p:ph type="dt" sz="half" idx="10"/>
          </p:nvPr>
        </p:nvSpPr>
        <p:spPr/>
        <p:txBody>
          <a:bodyPr/>
          <a:lstStyle/>
          <a:p>
            <a:fld id="{1FF2C589-BDFE-4077-ADDD-5F42CBD7829D}" type="datetimeFigureOut">
              <a:rPr lang="es-MX" smtClean="0"/>
              <a:t>20/10/2024</a:t>
            </a:fld>
            <a:endParaRPr lang="es-MX"/>
          </a:p>
        </p:txBody>
      </p:sp>
      <p:sp>
        <p:nvSpPr>
          <p:cNvPr id="6" name="Marcador de pie de página 5">
            <a:extLst>
              <a:ext uri="{FF2B5EF4-FFF2-40B4-BE49-F238E27FC236}">
                <a16:creationId xmlns:a16="http://schemas.microsoft.com/office/drawing/2014/main" id="{E1D6A5CE-7412-44C0-8B0B-9A62788512D1}"/>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792232FB-1528-4531-836F-747D0AC6014D}"/>
              </a:ext>
            </a:extLst>
          </p:cNvPr>
          <p:cNvSpPr>
            <a:spLocks noGrp="1"/>
          </p:cNvSpPr>
          <p:nvPr>
            <p:ph type="sldNum" sz="quarter" idx="12"/>
          </p:nvPr>
        </p:nvSpPr>
        <p:spPr/>
        <p:txBody>
          <a:bodyPr/>
          <a:lstStyle/>
          <a:p>
            <a:fld id="{45C45BDC-BDA8-4AD8-993C-B577379A1761}" type="slidenum">
              <a:rPr lang="es-MX" smtClean="0"/>
              <a:t>‹Nº›</a:t>
            </a:fld>
            <a:endParaRPr lang="es-MX"/>
          </a:p>
        </p:txBody>
      </p:sp>
    </p:spTree>
    <p:extLst>
      <p:ext uri="{BB962C8B-B14F-4D97-AF65-F5344CB8AC3E}">
        <p14:creationId xmlns:p14="http://schemas.microsoft.com/office/powerpoint/2010/main" val="2901713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AA890750-3639-4207-A1F4-4A5E7060C2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a:extLst>
              <a:ext uri="{FF2B5EF4-FFF2-40B4-BE49-F238E27FC236}">
                <a16:creationId xmlns:a16="http://schemas.microsoft.com/office/drawing/2014/main" id="{4DC8A447-E6D0-4EB1-BA39-7D19DD72C9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a:extLst>
              <a:ext uri="{FF2B5EF4-FFF2-40B4-BE49-F238E27FC236}">
                <a16:creationId xmlns:a16="http://schemas.microsoft.com/office/drawing/2014/main" id="{DBDCF331-A0DB-40C9-A799-2E2CA29089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2C589-BDFE-4077-ADDD-5F42CBD7829D}" type="datetimeFigureOut">
              <a:rPr lang="es-MX" smtClean="0"/>
              <a:t>20/10/2024</a:t>
            </a:fld>
            <a:endParaRPr lang="es-MX"/>
          </a:p>
        </p:txBody>
      </p:sp>
      <p:sp>
        <p:nvSpPr>
          <p:cNvPr id="5" name="Marcador de pie de página 4">
            <a:extLst>
              <a:ext uri="{FF2B5EF4-FFF2-40B4-BE49-F238E27FC236}">
                <a16:creationId xmlns:a16="http://schemas.microsoft.com/office/drawing/2014/main" id="{8AD74F42-D925-43F9-BFDD-F45CDF4AF0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a:extLst>
              <a:ext uri="{FF2B5EF4-FFF2-40B4-BE49-F238E27FC236}">
                <a16:creationId xmlns:a16="http://schemas.microsoft.com/office/drawing/2014/main" id="{C9A32F21-D969-40B9-BC49-C61248D17A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C45BDC-BDA8-4AD8-993C-B577379A1761}" type="slidenum">
              <a:rPr lang="es-MX" smtClean="0"/>
              <a:t>‹Nº›</a:t>
            </a:fld>
            <a:endParaRPr lang="es-MX"/>
          </a:p>
        </p:txBody>
      </p:sp>
    </p:spTree>
    <p:extLst>
      <p:ext uri="{BB962C8B-B14F-4D97-AF65-F5344CB8AC3E}">
        <p14:creationId xmlns:p14="http://schemas.microsoft.com/office/powerpoint/2010/main" val="1726247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researchgate.net/profile/Aurora-Lacueva/publication/28076038_La_ensenanza_por_proyectos_mito_o_reto/links/5626e44808aeabddac936279/La-ensenanza-por-proyectos-mito-o-reto.pdf" TargetMode="External"/><Relationship Id="rId2" Type="http://schemas.openxmlformats.org/officeDocument/2006/relationships/hyperlink" Target="https://www.mejoredu.gob.mx/images/publicaciones/boletin-3/boleti%CC%81n31-2024.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A17768-2703-4C6E-A97B-8B58C1299BA5}"/>
              </a:ext>
            </a:extLst>
          </p:cNvPr>
          <p:cNvSpPr>
            <a:spLocks noGrp="1"/>
          </p:cNvSpPr>
          <p:nvPr>
            <p:ph type="ctrTitle"/>
          </p:nvPr>
        </p:nvSpPr>
        <p:spPr/>
        <p:txBody>
          <a:bodyPr>
            <a:normAutofit fontScale="90000"/>
          </a:bodyPr>
          <a:lstStyle/>
          <a:p>
            <a:r>
              <a:rPr lang="es-ES" dirty="0"/>
              <a:t>Orientaciones para el</a:t>
            </a:r>
            <a:br>
              <a:rPr lang="es-ES" dirty="0"/>
            </a:br>
            <a:r>
              <a:rPr lang="es-ES" dirty="0"/>
              <a:t>Consejo Técnico Escolar</a:t>
            </a:r>
            <a:br>
              <a:rPr lang="es-ES" dirty="0"/>
            </a:br>
            <a:r>
              <a:rPr lang="es-ES" dirty="0"/>
              <a:t>Fase Ordinaria</a:t>
            </a:r>
            <a:endParaRPr lang="es-MX" dirty="0"/>
          </a:p>
        </p:txBody>
      </p:sp>
      <p:sp>
        <p:nvSpPr>
          <p:cNvPr id="3" name="Subtítulo 2">
            <a:extLst>
              <a:ext uri="{FF2B5EF4-FFF2-40B4-BE49-F238E27FC236}">
                <a16:creationId xmlns:a16="http://schemas.microsoft.com/office/drawing/2014/main" id="{972790D3-9ECE-4925-BCD7-DE9515238FE1}"/>
              </a:ext>
            </a:extLst>
          </p:cNvPr>
          <p:cNvSpPr>
            <a:spLocks noGrp="1"/>
          </p:cNvSpPr>
          <p:nvPr>
            <p:ph type="subTitle" idx="1"/>
          </p:nvPr>
        </p:nvSpPr>
        <p:spPr>
          <a:xfrm>
            <a:off x="1524000" y="3602038"/>
            <a:ext cx="9144000" cy="2493962"/>
          </a:xfrm>
        </p:spPr>
        <p:txBody>
          <a:bodyPr>
            <a:normAutofit/>
          </a:bodyPr>
          <a:lstStyle/>
          <a:p>
            <a:r>
              <a:rPr lang="es-MX" dirty="0"/>
              <a:t>SEGUNDA SESIÓN </a:t>
            </a:r>
          </a:p>
          <a:p>
            <a:r>
              <a:rPr lang="es-MX" dirty="0"/>
              <a:t>Ciclo Escolar 2024-2025</a:t>
            </a:r>
          </a:p>
          <a:p>
            <a:endParaRPr lang="es-MX" dirty="0"/>
          </a:p>
          <a:p>
            <a:r>
              <a:rPr lang="es-MX" b="1" dirty="0"/>
              <a:t>Tema: </a:t>
            </a:r>
            <a:r>
              <a:rPr lang="es-ES" b="1" dirty="0"/>
              <a:t>Metodologías para el trabajo por proyectos</a:t>
            </a:r>
            <a:endParaRPr lang="es-MX" b="1" dirty="0"/>
          </a:p>
          <a:p>
            <a:endParaRPr lang="es-MX" dirty="0"/>
          </a:p>
        </p:txBody>
      </p:sp>
    </p:spTree>
    <p:extLst>
      <p:ext uri="{BB962C8B-B14F-4D97-AF65-F5344CB8AC3E}">
        <p14:creationId xmlns:p14="http://schemas.microsoft.com/office/powerpoint/2010/main" val="5592688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7D0E6A-C3ED-4322-8262-EBDD46618CDF}"/>
              </a:ext>
            </a:extLst>
          </p:cNvPr>
          <p:cNvSpPr>
            <a:spLocks noGrp="1"/>
          </p:cNvSpPr>
          <p:nvPr>
            <p:ph type="title"/>
          </p:nvPr>
        </p:nvSpPr>
        <p:spPr/>
        <p:txBody>
          <a:bodyPr/>
          <a:lstStyle/>
          <a:p>
            <a:r>
              <a:rPr lang="es-MX" b="1" dirty="0"/>
              <a:t>Pausa Activa</a:t>
            </a:r>
          </a:p>
        </p:txBody>
      </p:sp>
      <p:sp>
        <p:nvSpPr>
          <p:cNvPr id="3" name="Marcador de contenido 2">
            <a:extLst>
              <a:ext uri="{FF2B5EF4-FFF2-40B4-BE49-F238E27FC236}">
                <a16:creationId xmlns:a16="http://schemas.microsoft.com/office/drawing/2014/main" id="{1E856209-1C8D-4B86-BE1C-1BB65F23B21E}"/>
              </a:ext>
            </a:extLst>
          </p:cNvPr>
          <p:cNvSpPr>
            <a:spLocks noGrp="1"/>
          </p:cNvSpPr>
          <p:nvPr>
            <p:ph idx="1"/>
          </p:nvPr>
        </p:nvSpPr>
        <p:spPr/>
        <p:txBody>
          <a:bodyPr/>
          <a:lstStyle/>
          <a:p>
            <a:pPr marL="0" indent="0">
              <a:buNone/>
            </a:pPr>
            <a:r>
              <a:rPr lang="es-ES" dirty="0"/>
              <a:t>Descripción de la Actividad: Música animada, los docentes se forman en fila y siguen el ritmo como si fueran un tren, haciendo curvas y pequeños saltos.</a:t>
            </a:r>
          </a:p>
          <a:p>
            <a:pPr marL="0" indent="0">
              <a:buNone/>
            </a:pPr>
            <a:r>
              <a:rPr lang="es-ES" dirty="0"/>
              <a:t> Es una pausa divertida para relajar el cuerpo y revitalizar el ánimo.</a:t>
            </a:r>
            <a:endParaRPr lang="es-MX" dirty="0"/>
          </a:p>
        </p:txBody>
      </p:sp>
    </p:spTree>
    <p:extLst>
      <p:ext uri="{BB962C8B-B14F-4D97-AF65-F5344CB8AC3E}">
        <p14:creationId xmlns:p14="http://schemas.microsoft.com/office/powerpoint/2010/main" val="3676151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5D7310-AC5C-4442-B717-36EC4A8383AA}"/>
              </a:ext>
            </a:extLst>
          </p:cNvPr>
          <p:cNvSpPr>
            <a:spLocks noGrp="1"/>
          </p:cNvSpPr>
          <p:nvPr>
            <p:ph type="title"/>
          </p:nvPr>
        </p:nvSpPr>
        <p:spPr/>
        <p:txBody>
          <a:bodyPr>
            <a:normAutofit fontScale="90000"/>
          </a:bodyPr>
          <a:lstStyle/>
          <a:p>
            <a:r>
              <a:rPr lang="es-MX" b="1" dirty="0"/>
              <a:t>4. </a:t>
            </a:r>
            <a:r>
              <a:rPr lang="es-ES" b="1" dirty="0"/>
              <a:t>La enseñanza por proyectos: una metodología necesaria para los futuros docentes</a:t>
            </a:r>
            <a:endParaRPr lang="es-MX" b="1" dirty="0"/>
          </a:p>
        </p:txBody>
      </p:sp>
      <p:sp>
        <p:nvSpPr>
          <p:cNvPr id="3" name="Marcador de contenido 2">
            <a:extLst>
              <a:ext uri="{FF2B5EF4-FFF2-40B4-BE49-F238E27FC236}">
                <a16:creationId xmlns:a16="http://schemas.microsoft.com/office/drawing/2014/main" id="{91D449E1-9E11-4091-937F-08BD22B62254}"/>
              </a:ext>
            </a:extLst>
          </p:cNvPr>
          <p:cNvSpPr>
            <a:spLocks noGrp="1"/>
          </p:cNvSpPr>
          <p:nvPr>
            <p:ph idx="1"/>
          </p:nvPr>
        </p:nvSpPr>
        <p:spPr/>
        <p:txBody>
          <a:bodyPr>
            <a:normAutofit/>
          </a:bodyPr>
          <a:lstStyle/>
          <a:p>
            <a:pPr marL="0" indent="0">
              <a:buNone/>
            </a:pPr>
            <a:r>
              <a:rPr lang="es-ES" dirty="0"/>
              <a:t>Descripción de la Actividad</a:t>
            </a:r>
          </a:p>
          <a:p>
            <a:pPr marL="0" indent="0">
              <a:buNone/>
            </a:pPr>
            <a:r>
              <a:rPr lang="es-ES" dirty="0"/>
              <a:t>Propósito: Reflexionar sobre los beneficios de trabajar por proyectos en la cultura escolar y los cambios que promueve.</a:t>
            </a:r>
          </a:p>
          <a:p>
            <a:pPr marL="0" indent="0">
              <a:buNone/>
            </a:pPr>
            <a:r>
              <a:rPr lang="es-ES" dirty="0"/>
              <a:t>Instrucciones: Divide a los docentes en equipos de 4 personas.</a:t>
            </a:r>
          </a:p>
          <a:p>
            <a:pPr marL="0" indent="0">
              <a:buNone/>
            </a:pPr>
            <a:r>
              <a:rPr lang="es-ES" dirty="0"/>
              <a:t>Proporciona extractos del artículo y pídeles que identifiquen los beneficios y cambios que trae el trabajo por proyectos.</a:t>
            </a:r>
          </a:p>
          <a:p>
            <a:pPr marL="0" indent="0">
              <a:buNone/>
            </a:pPr>
            <a:r>
              <a:rPr lang="es-ES" dirty="0"/>
              <a:t>Producto: Cada equipo elabora un cuadro comparativo entre la cultura escolar tradicional y la cultura basada en proyectos, destacando las transformaciones en las relaciones, tiempos y espacios.</a:t>
            </a:r>
            <a:endParaRPr lang="es-MX" dirty="0"/>
          </a:p>
        </p:txBody>
      </p:sp>
    </p:spTree>
    <p:extLst>
      <p:ext uri="{BB962C8B-B14F-4D97-AF65-F5344CB8AC3E}">
        <p14:creationId xmlns:p14="http://schemas.microsoft.com/office/powerpoint/2010/main" val="8310999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5C294A-8417-47FC-A8E2-48A33CD0D2D7}"/>
              </a:ext>
            </a:extLst>
          </p:cNvPr>
          <p:cNvSpPr>
            <a:spLocks noGrp="1"/>
          </p:cNvSpPr>
          <p:nvPr>
            <p:ph type="title"/>
          </p:nvPr>
        </p:nvSpPr>
        <p:spPr/>
        <p:txBody>
          <a:bodyPr/>
          <a:lstStyle/>
          <a:p>
            <a:r>
              <a:rPr lang="es-MX" b="1" dirty="0"/>
              <a:t>5</a:t>
            </a:r>
            <a:r>
              <a:rPr lang="es-MX" dirty="0"/>
              <a:t>. </a:t>
            </a:r>
            <a:r>
              <a:rPr lang="es-ES" b="1" dirty="0"/>
              <a:t>Asuntos particulares de interés para la escuela o el servicio educativo</a:t>
            </a:r>
            <a:endParaRPr lang="es-MX" dirty="0"/>
          </a:p>
        </p:txBody>
      </p:sp>
      <p:sp>
        <p:nvSpPr>
          <p:cNvPr id="3" name="Marcador de contenido 2">
            <a:extLst>
              <a:ext uri="{FF2B5EF4-FFF2-40B4-BE49-F238E27FC236}">
                <a16:creationId xmlns:a16="http://schemas.microsoft.com/office/drawing/2014/main" id="{D728EC1E-6488-4B6E-82E2-AF27234154CF}"/>
              </a:ext>
            </a:extLst>
          </p:cNvPr>
          <p:cNvSpPr>
            <a:spLocks noGrp="1"/>
          </p:cNvSpPr>
          <p:nvPr>
            <p:ph idx="1"/>
          </p:nvPr>
        </p:nvSpPr>
        <p:spPr/>
        <p:txBody>
          <a:bodyPr/>
          <a:lstStyle/>
          <a:p>
            <a:r>
              <a:rPr lang="es-ES" dirty="0"/>
              <a:t>En este momento se propone que aborden temas de interés particular de la escuela.</a:t>
            </a:r>
          </a:p>
          <a:p>
            <a:pPr marL="0" indent="0">
              <a:buNone/>
            </a:pPr>
            <a:endParaRPr lang="es-MX" dirty="0"/>
          </a:p>
        </p:txBody>
      </p:sp>
    </p:spTree>
    <p:extLst>
      <p:ext uri="{BB962C8B-B14F-4D97-AF65-F5344CB8AC3E}">
        <p14:creationId xmlns:p14="http://schemas.microsoft.com/office/powerpoint/2010/main" val="3346387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0AA520-0B6F-4BA0-B750-644B36E781B2}"/>
              </a:ext>
            </a:extLst>
          </p:cNvPr>
          <p:cNvSpPr>
            <a:spLocks noGrp="1"/>
          </p:cNvSpPr>
          <p:nvPr>
            <p:ph type="title"/>
          </p:nvPr>
        </p:nvSpPr>
        <p:spPr/>
        <p:txBody>
          <a:bodyPr/>
          <a:lstStyle/>
          <a:p>
            <a:r>
              <a:rPr lang="es-MX" b="1" dirty="0"/>
              <a:t>6</a:t>
            </a:r>
            <a:r>
              <a:rPr lang="es-MX" dirty="0"/>
              <a:t>. </a:t>
            </a:r>
            <a:r>
              <a:rPr lang="es-ES" b="1" dirty="0"/>
              <a:t>Actividad de Cierre y Reflexión: “El Árbol de los Aprendizajes”</a:t>
            </a:r>
            <a:endParaRPr lang="es-MX" b="1" dirty="0"/>
          </a:p>
        </p:txBody>
      </p:sp>
      <p:sp>
        <p:nvSpPr>
          <p:cNvPr id="3" name="Marcador de contenido 2">
            <a:extLst>
              <a:ext uri="{FF2B5EF4-FFF2-40B4-BE49-F238E27FC236}">
                <a16:creationId xmlns:a16="http://schemas.microsoft.com/office/drawing/2014/main" id="{4C299590-8D87-43B5-90D6-624B8730C446}"/>
              </a:ext>
            </a:extLst>
          </p:cNvPr>
          <p:cNvSpPr>
            <a:spLocks noGrp="1"/>
          </p:cNvSpPr>
          <p:nvPr>
            <p:ph idx="1"/>
          </p:nvPr>
        </p:nvSpPr>
        <p:spPr/>
        <p:txBody>
          <a:bodyPr>
            <a:normAutofit lnSpcReduction="10000"/>
          </a:bodyPr>
          <a:lstStyle/>
          <a:p>
            <a:pPr marL="0" indent="0">
              <a:buNone/>
            </a:pPr>
            <a:r>
              <a:rPr lang="es-ES" dirty="0"/>
              <a:t>Descripción de la Actividad</a:t>
            </a:r>
          </a:p>
          <a:p>
            <a:pPr marL="0" indent="0">
              <a:buNone/>
            </a:pPr>
            <a:r>
              <a:rPr lang="es-ES" dirty="0"/>
              <a:t>Propósito: Consolidar los aprendizajes y finalizar la sesión de manera simbólica y colaborativa.</a:t>
            </a:r>
          </a:p>
          <a:p>
            <a:pPr marL="0" indent="0">
              <a:buNone/>
            </a:pPr>
            <a:r>
              <a:rPr lang="es-ES" dirty="0"/>
              <a:t>Instrucciones: Dibujar un árbol grande en un pliego de papel. </a:t>
            </a:r>
          </a:p>
          <a:p>
            <a:pPr marL="0" indent="0">
              <a:buNone/>
            </a:pPr>
            <a:r>
              <a:rPr lang="es-ES" dirty="0"/>
              <a:t>Entregar hojas de papel recortadas en forma de hojas de árbol a los docentes.</a:t>
            </a:r>
          </a:p>
          <a:p>
            <a:pPr marL="0" indent="0">
              <a:buNone/>
            </a:pPr>
            <a:r>
              <a:rPr lang="es-ES" dirty="0"/>
              <a:t>Cada docente escribe un aprendizaje clave o compromiso que se lleva de la sesión en su hoja.</a:t>
            </a:r>
          </a:p>
          <a:p>
            <a:pPr marL="0" indent="0">
              <a:buNone/>
            </a:pPr>
            <a:r>
              <a:rPr lang="es-ES" dirty="0"/>
              <a:t>Pedir a cada docente que pegue su hoja en el árbol y comparta brevemente lo que escribió. </a:t>
            </a:r>
            <a:endParaRPr lang="es-MX" dirty="0"/>
          </a:p>
        </p:txBody>
      </p:sp>
    </p:spTree>
    <p:extLst>
      <p:ext uri="{BB962C8B-B14F-4D97-AF65-F5344CB8AC3E}">
        <p14:creationId xmlns:p14="http://schemas.microsoft.com/office/powerpoint/2010/main" val="2559512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1C3DBED-C410-4C0C-88C5-969DB53D51E7}"/>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E0A9B742-2551-4748-927D-E6851C723821}"/>
              </a:ext>
            </a:extLst>
          </p:cNvPr>
          <p:cNvSpPr>
            <a:spLocks noGrp="1"/>
          </p:cNvSpPr>
          <p:nvPr>
            <p:ph idx="1"/>
          </p:nvPr>
        </p:nvSpPr>
        <p:spPr/>
        <p:txBody>
          <a:bodyPr/>
          <a:lstStyle/>
          <a:p>
            <a:pPr marL="0" indent="0">
              <a:buNone/>
            </a:pPr>
            <a:r>
              <a:rPr lang="es-MX" dirty="0"/>
              <a:t>¡Gracias por su atención!</a:t>
            </a:r>
          </a:p>
        </p:txBody>
      </p:sp>
    </p:spTree>
    <p:extLst>
      <p:ext uri="{BB962C8B-B14F-4D97-AF65-F5344CB8AC3E}">
        <p14:creationId xmlns:p14="http://schemas.microsoft.com/office/powerpoint/2010/main" val="3657819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FDA1F1-177C-4545-A874-EB0C3696F46C}"/>
              </a:ext>
            </a:extLst>
          </p:cNvPr>
          <p:cNvSpPr>
            <a:spLocks noGrp="1"/>
          </p:cNvSpPr>
          <p:nvPr>
            <p:ph type="title"/>
          </p:nvPr>
        </p:nvSpPr>
        <p:spPr/>
        <p:txBody>
          <a:bodyPr/>
          <a:lstStyle/>
          <a:p>
            <a:r>
              <a:rPr lang="es-MX" b="1" dirty="0"/>
              <a:t>Agenda de trabajo</a:t>
            </a:r>
          </a:p>
        </p:txBody>
      </p:sp>
      <p:sp>
        <p:nvSpPr>
          <p:cNvPr id="4" name="Rectangle 1">
            <a:extLst>
              <a:ext uri="{FF2B5EF4-FFF2-40B4-BE49-F238E27FC236}">
                <a16:creationId xmlns:a16="http://schemas.microsoft.com/office/drawing/2014/main" id="{4F5C2181-48A5-41B0-B420-860D97BD6D04}"/>
              </a:ext>
            </a:extLst>
          </p:cNvPr>
          <p:cNvSpPr>
            <a:spLocks noGrp="1" noChangeArrowheads="1"/>
          </p:cNvSpPr>
          <p:nvPr>
            <p:ph idx="1"/>
          </p:nvPr>
        </p:nvSpPr>
        <p:spPr bwMode="auto">
          <a:xfrm>
            <a:off x="986118" y="1578098"/>
            <a:ext cx="8937811"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es-MX" altLang="es-MX" sz="1800" b="0" i="0" u="none" strike="noStrike" cap="none" normalizeH="0" baseline="0" dirty="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FontTx/>
              <a:buChar char="•"/>
            </a:pPr>
            <a:r>
              <a:rPr kumimoji="0" lang="es-MX" altLang="es-MX" sz="1800" b="0" i="0" u="none" strike="noStrike" cap="none" normalizeH="0" baseline="0" dirty="0">
                <a:ln>
                  <a:noFill/>
                </a:ln>
                <a:solidFill>
                  <a:schemeClr val="tx1"/>
                </a:solidFill>
                <a:effectLst/>
                <a:latin typeface="Arial" panose="020B0604020202020204" pitchFamily="34" charset="0"/>
              </a:rPr>
              <a:t>Construyendo Ideas</a:t>
            </a:r>
          </a:p>
          <a:p>
            <a:pPr marL="0" lvl="0" indent="0" eaLnBrk="0" fontAlgn="base" hangingPunct="0">
              <a:lnSpc>
                <a:spcPct val="100000"/>
              </a:lnSpc>
              <a:spcBef>
                <a:spcPct val="0"/>
              </a:spcBef>
              <a:spcAft>
                <a:spcPct val="0"/>
              </a:spcAft>
              <a:buFontTx/>
              <a:buChar char="•"/>
            </a:pPr>
            <a:r>
              <a:rPr kumimoji="0" lang="es-MX" altLang="es-MX" sz="1800" b="0" i="0" u="none" strike="noStrike" cap="none" normalizeH="0" baseline="0" dirty="0">
                <a:ln>
                  <a:noFill/>
                </a:ln>
                <a:solidFill>
                  <a:schemeClr val="tx1"/>
                </a:solidFill>
                <a:effectLst/>
                <a:latin typeface="Arial" panose="020B0604020202020204" pitchFamily="34" charset="0"/>
              </a:rPr>
              <a:t>Análisis del Boletín “</a:t>
            </a:r>
            <a:r>
              <a:rPr kumimoji="0" lang="es-ES" altLang="es-MX" sz="1800" b="0" i="0" u="none" strike="noStrike" cap="none" normalizeH="0" baseline="0" dirty="0">
                <a:ln>
                  <a:noFill/>
                </a:ln>
                <a:solidFill>
                  <a:schemeClr val="tx1"/>
                </a:solidFill>
                <a:effectLst/>
                <a:latin typeface="Arial" panose="020B0604020202020204" pitchFamily="34" charset="0"/>
              </a:rPr>
              <a:t>Pensamiento crítico: diversidad, libertad e integración de saberes</a:t>
            </a:r>
            <a:r>
              <a:rPr kumimoji="0" lang="es-MX" altLang="es-MX" sz="1800" b="0" i="0" u="none" strike="noStrike" cap="none" normalizeH="0" baseline="0" dirty="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0" i="0" u="none" strike="noStrike" cap="none" normalizeH="0" baseline="0" dirty="0">
                <a:ln>
                  <a:noFill/>
                </a:ln>
                <a:solidFill>
                  <a:schemeClr val="tx1"/>
                </a:solidFill>
                <a:effectLst/>
                <a:latin typeface="Arial" panose="020B0604020202020204" pitchFamily="34" charset="0"/>
              </a:rPr>
              <a:t>Análisis del artículo “La enseñanza por proyectos: ¿mito o reto?”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0" i="0" u="none" strike="noStrike" cap="none" normalizeH="0" baseline="0" dirty="0">
                <a:ln>
                  <a:noFill/>
                </a:ln>
                <a:solidFill>
                  <a:schemeClr val="tx1"/>
                </a:solidFill>
                <a:effectLst/>
                <a:latin typeface="Arial" panose="020B0604020202020204" pitchFamily="34" charset="0"/>
              </a:rPr>
              <a:t>Análisis del artículo “La enseñanza por proyectos: una metodología necesaria para los futuros docentes”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s-MX" altLang="es-MX" sz="1800" b="0" i="0" u="none" strike="noStrike" cap="none" normalizeH="0" baseline="0" dirty="0">
                <a:ln>
                  <a:noFill/>
                </a:ln>
                <a:solidFill>
                  <a:schemeClr val="tx1"/>
                </a:solidFill>
                <a:effectLst/>
                <a:latin typeface="Arial" panose="020B0604020202020204" pitchFamily="34" charset="0"/>
              </a:rPr>
              <a:t>Actividad de Síntesis Colaborativa y Cierre: </a:t>
            </a:r>
            <a:r>
              <a:rPr kumimoji="0" lang="es-MX" altLang="es-MX" sz="1800" b="0" i="1" u="none" strike="noStrike" cap="none" normalizeH="0" baseline="0" dirty="0">
                <a:ln>
                  <a:noFill/>
                </a:ln>
                <a:solidFill>
                  <a:schemeClr val="tx1"/>
                </a:solidFill>
                <a:effectLst/>
                <a:latin typeface="Arial" panose="020B0604020202020204" pitchFamily="34" charset="0"/>
              </a:rPr>
              <a:t>"El Árbol de los Aprendizajes"</a:t>
            </a:r>
            <a:r>
              <a:rPr kumimoji="0" lang="es-MX" altLang="es-MX" sz="1800" b="0" i="0" u="none" strike="noStrike" cap="none" normalizeH="0" baseline="0" dirty="0">
                <a:ln>
                  <a:noFill/>
                </a:ln>
                <a:solidFill>
                  <a:schemeClr val="tx1"/>
                </a:solidFill>
                <a:effectLst/>
                <a:latin typeface="Arial" panose="020B0604020202020204" pitchFamily="34" charset="0"/>
              </a:rPr>
              <a:t> </a:t>
            </a:r>
          </a:p>
        </p:txBody>
      </p:sp>
    </p:spTree>
    <p:extLst>
      <p:ext uri="{BB962C8B-B14F-4D97-AF65-F5344CB8AC3E}">
        <p14:creationId xmlns:p14="http://schemas.microsoft.com/office/powerpoint/2010/main" val="675872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ABFDA5-73F2-4D24-BFBD-438D6FB3D916}"/>
              </a:ext>
            </a:extLst>
          </p:cNvPr>
          <p:cNvSpPr>
            <a:spLocks noGrp="1"/>
          </p:cNvSpPr>
          <p:nvPr>
            <p:ph type="title"/>
          </p:nvPr>
        </p:nvSpPr>
        <p:spPr/>
        <p:txBody>
          <a:bodyPr/>
          <a:lstStyle/>
          <a:p>
            <a:r>
              <a:rPr lang="es-MX" b="1" dirty="0"/>
              <a:t>Propósito de la sesión</a:t>
            </a:r>
          </a:p>
        </p:txBody>
      </p:sp>
      <p:sp>
        <p:nvSpPr>
          <p:cNvPr id="3" name="Marcador de contenido 2">
            <a:extLst>
              <a:ext uri="{FF2B5EF4-FFF2-40B4-BE49-F238E27FC236}">
                <a16:creationId xmlns:a16="http://schemas.microsoft.com/office/drawing/2014/main" id="{C69C1471-EBD5-402D-A058-DF05F4603F14}"/>
              </a:ext>
            </a:extLst>
          </p:cNvPr>
          <p:cNvSpPr>
            <a:spLocks noGrp="1"/>
          </p:cNvSpPr>
          <p:nvPr>
            <p:ph idx="1"/>
          </p:nvPr>
        </p:nvSpPr>
        <p:spPr/>
        <p:txBody>
          <a:bodyPr/>
          <a:lstStyle/>
          <a:p>
            <a:pPr marL="0" indent="0">
              <a:buNone/>
            </a:pPr>
            <a:r>
              <a:rPr lang="es-ES" dirty="0"/>
              <a:t>Reflexionar en torno al desarrollo de proyectos como una metodología de trabajo didáctico, desde una postura </a:t>
            </a:r>
            <a:r>
              <a:rPr lang="es-ES" dirty="0" err="1"/>
              <a:t>sociocrítica</a:t>
            </a:r>
            <a:r>
              <a:rPr lang="es-ES" dirty="0"/>
              <a:t> que busca que la enseñanza sea situada y el aprendizaje significativo.</a:t>
            </a:r>
            <a:endParaRPr lang="es-MX" dirty="0"/>
          </a:p>
        </p:txBody>
      </p:sp>
    </p:spTree>
    <p:extLst>
      <p:ext uri="{BB962C8B-B14F-4D97-AF65-F5344CB8AC3E}">
        <p14:creationId xmlns:p14="http://schemas.microsoft.com/office/powerpoint/2010/main" val="4010491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86E488B-D188-4262-AFE0-62E37D7195A9}"/>
              </a:ext>
            </a:extLst>
          </p:cNvPr>
          <p:cNvSpPr>
            <a:spLocks noGrp="1"/>
          </p:cNvSpPr>
          <p:nvPr>
            <p:ph type="title"/>
          </p:nvPr>
        </p:nvSpPr>
        <p:spPr/>
        <p:txBody>
          <a:bodyPr/>
          <a:lstStyle/>
          <a:p>
            <a:r>
              <a:rPr lang="es-MX" b="1" dirty="0"/>
              <a:t>Insumos</a:t>
            </a:r>
          </a:p>
        </p:txBody>
      </p:sp>
      <p:sp>
        <p:nvSpPr>
          <p:cNvPr id="3" name="Marcador de contenido 2">
            <a:extLst>
              <a:ext uri="{FF2B5EF4-FFF2-40B4-BE49-F238E27FC236}">
                <a16:creationId xmlns:a16="http://schemas.microsoft.com/office/drawing/2014/main" id="{AC3933E3-A0E5-44FF-BDB3-D83D524C068B}"/>
              </a:ext>
            </a:extLst>
          </p:cNvPr>
          <p:cNvSpPr>
            <a:spLocks noGrp="1"/>
          </p:cNvSpPr>
          <p:nvPr>
            <p:ph idx="1"/>
          </p:nvPr>
        </p:nvSpPr>
        <p:spPr/>
        <p:txBody>
          <a:bodyPr>
            <a:normAutofit fontScale="92500" lnSpcReduction="20000"/>
          </a:bodyPr>
          <a:lstStyle/>
          <a:p>
            <a:r>
              <a:rPr lang="es-ES" dirty="0"/>
              <a:t>Pensamiento crítico: diversidad, libertad e integración de saberes: </a:t>
            </a:r>
            <a:r>
              <a:rPr lang="es-ES" dirty="0">
                <a:hlinkClick r:id="rId2"/>
              </a:rPr>
              <a:t>https://www.mejoredu.gob.mx/images/publicaciones/boletin-3/boleti%CC%81n31-2024.pdf</a:t>
            </a:r>
            <a:r>
              <a:rPr lang="es-ES" dirty="0"/>
              <a:t> </a:t>
            </a:r>
          </a:p>
          <a:p>
            <a:r>
              <a:rPr lang="es-ES" dirty="0"/>
              <a:t>La enseñanza por proyectos: ¿mito o reto?: </a:t>
            </a:r>
            <a:r>
              <a:rPr lang="es-ES" dirty="0">
                <a:hlinkClick r:id="rId3"/>
              </a:rPr>
              <a:t>https://www.researchgate.net/profile/Aurora-Lacueva/publication/28076038_La_ensenanza_por_proyectos_mito_o_reto/links/5626e44808aeabddac936279/La-ensenanza-por-proyectos-mito-o-reto.pdf</a:t>
            </a:r>
            <a:r>
              <a:rPr lang="es-ES" dirty="0"/>
              <a:t> </a:t>
            </a:r>
          </a:p>
          <a:p>
            <a:r>
              <a:rPr lang="es-ES" dirty="0"/>
              <a:t>La enseñanza por proyectos: una metodología necesaria para los futuros docentes: </a:t>
            </a:r>
            <a:r>
              <a:rPr lang="es-ES" dirty="0">
                <a:hlinkClick r:id="rId3"/>
              </a:rPr>
              <a:t>https://www.researchgate.net/profile/Aurora-Lacueva/publication/28076038_La_ensenanza_por_proyectos_mito_o_reto/links/5626e44808aeabddac936279/La-ensenanza-por-proyectos-mito-o-reto.pdf</a:t>
            </a:r>
            <a:r>
              <a:rPr lang="es-ES" dirty="0"/>
              <a:t> </a:t>
            </a:r>
            <a:endParaRPr lang="es-MX" dirty="0"/>
          </a:p>
        </p:txBody>
      </p:sp>
    </p:spTree>
    <p:extLst>
      <p:ext uri="{BB962C8B-B14F-4D97-AF65-F5344CB8AC3E}">
        <p14:creationId xmlns:p14="http://schemas.microsoft.com/office/powerpoint/2010/main" val="1819865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DD4BFA-CC5F-494F-8043-2A7009D620B2}"/>
              </a:ext>
            </a:extLst>
          </p:cNvPr>
          <p:cNvSpPr>
            <a:spLocks noGrp="1"/>
          </p:cNvSpPr>
          <p:nvPr>
            <p:ph type="title"/>
          </p:nvPr>
        </p:nvSpPr>
        <p:spPr/>
        <p:txBody>
          <a:bodyPr/>
          <a:lstStyle/>
          <a:p>
            <a:r>
              <a:rPr lang="es-MX" b="1" dirty="0"/>
              <a:t>Video del Secretario de Educación</a:t>
            </a:r>
          </a:p>
        </p:txBody>
      </p:sp>
      <p:sp>
        <p:nvSpPr>
          <p:cNvPr id="3" name="Marcador de contenido 2">
            <a:extLst>
              <a:ext uri="{FF2B5EF4-FFF2-40B4-BE49-F238E27FC236}">
                <a16:creationId xmlns:a16="http://schemas.microsoft.com/office/drawing/2014/main" id="{600330B2-EB98-4780-9066-A4DD132D4F41}"/>
              </a:ext>
            </a:extLst>
          </p:cNvPr>
          <p:cNvSpPr>
            <a:spLocks noGrp="1"/>
          </p:cNvSpPr>
          <p:nvPr>
            <p:ph idx="1"/>
          </p:nvPr>
        </p:nvSpPr>
        <p:spPr/>
        <p:txBody>
          <a:bodyPr/>
          <a:lstStyle/>
          <a:p>
            <a:r>
              <a:rPr lang="es-ES" dirty="0"/>
              <a:t>Como primera actividad se les propone ver y comentar el mensaje del Maestro Mario Delgado Carrillo, Secretario de Educación Pública.</a:t>
            </a:r>
            <a:endParaRPr lang="es-MX" dirty="0"/>
          </a:p>
        </p:txBody>
      </p:sp>
    </p:spTree>
    <p:extLst>
      <p:ext uri="{BB962C8B-B14F-4D97-AF65-F5344CB8AC3E}">
        <p14:creationId xmlns:p14="http://schemas.microsoft.com/office/powerpoint/2010/main" val="553369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4654C8-D18A-4A01-BF1C-D937EB608C9E}"/>
              </a:ext>
            </a:extLst>
          </p:cNvPr>
          <p:cNvSpPr>
            <a:spLocks noGrp="1"/>
          </p:cNvSpPr>
          <p:nvPr>
            <p:ph type="title"/>
          </p:nvPr>
        </p:nvSpPr>
        <p:spPr/>
        <p:txBody>
          <a:bodyPr>
            <a:normAutofit fontScale="90000"/>
          </a:bodyPr>
          <a:lstStyle/>
          <a:p>
            <a:r>
              <a:rPr lang="es-ES" b="1" dirty="0"/>
              <a:t>Tema: Metodologías para el trabajo por proyectos</a:t>
            </a:r>
            <a:br>
              <a:rPr lang="es-ES" dirty="0"/>
            </a:br>
            <a:endParaRPr lang="es-MX" dirty="0"/>
          </a:p>
        </p:txBody>
      </p:sp>
      <p:sp>
        <p:nvSpPr>
          <p:cNvPr id="3" name="Marcador de contenido 2">
            <a:extLst>
              <a:ext uri="{FF2B5EF4-FFF2-40B4-BE49-F238E27FC236}">
                <a16:creationId xmlns:a16="http://schemas.microsoft.com/office/drawing/2014/main" id="{35AB8530-C7F6-49A0-B151-47C9BB2B3D43}"/>
              </a:ext>
            </a:extLst>
          </p:cNvPr>
          <p:cNvSpPr>
            <a:spLocks noGrp="1"/>
          </p:cNvSpPr>
          <p:nvPr>
            <p:ph idx="1"/>
          </p:nvPr>
        </p:nvSpPr>
        <p:spPr/>
        <p:txBody>
          <a:bodyPr>
            <a:normAutofit/>
          </a:bodyPr>
          <a:lstStyle/>
          <a:p>
            <a:pPr marL="0" indent="0">
              <a:buNone/>
            </a:pPr>
            <a:r>
              <a:rPr lang="es-ES" dirty="0"/>
              <a:t>En los ciclos escolares previos, los colectivos docentes han revisado diversos insumos que describen las características de las metodologías de trabajo por proyectos, sus etapas y momentos, asimismo, han recuperado proyectos propuestos en los Libros de Texto Gratuitos o bien han diseñado proyectos propios a partir de sus saberes, experiencia docente y características de su comunidad.</a:t>
            </a:r>
          </a:p>
          <a:p>
            <a:pPr marL="0" indent="0">
              <a:buNone/>
            </a:pPr>
            <a:r>
              <a:rPr lang="es-ES" dirty="0"/>
              <a:t>En este tema, se propone profundizar en la comprensión de algunos elementos del trabajo por proyectos que son distintivos en el planteamiento de la NEM.</a:t>
            </a:r>
            <a:endParaRPr lang="es-MX" dirty="0"/>
          </a:p>
        </p:txBody>
      </p:sp>
    </p:spTree>
    <p:extLst>
      <p:ext uri="{BB962C8B-B14F-4D97-AF65-F5344CB8AC3E}">
        <p14:creationId xmlns:p14="http://schemas.microsoft.com/office/powerpoint/2010/main" val="4133771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EADA33-5BF0-4808-ABD4-324D053FD00F}"/>
              </a:ext>
            </a:extLst>
          </p:cNvPr>
          <p:cNvSpPr>
            <a:spLocks noGrp="1"/>
          </p:cNvSpPr>
          <p:nvPr>
            <p:ph type="title"/>
          </p:nvPr>
        </p:nvSpPr>
        <p:spPr/>
        <p:txBody>
          <a:bodyPr/>
          <a:lstStyle/>
          <a:p>
            <a:r>
              <a:rPr lang="es-MX" b="1" dirty="0"/>
              <a:t>1. Para iniciar bien el día: Construyendo ideas</a:t>
            </a:r>
          </a:p>
        </p:txBody>
      </p:sp>
      <p:sp>
        <p:nvSpPr>
          <p:cNvPr id="3" name="Marcador de contenido 2">
            <a:extLst>
              <a:ext uri="{FF2B5EF4-FFF2-40B4-BE49-F238E27FC236}">
                <a16:creationId xmlns:a16="http://schemas.microsoft.com/office/drawing/2014/main" id="{BDC00BA4-CDD7-42E1-BE38-C7CA50888EEE}"/>
              </a:ext>
            </a:extLst>
          </p:cNvPr>
          <p:cNvSpPr>
            <a:spLocks noGrp="1"/>
          </p:cNvSpPr>
          <p:nvPr>
            <p:ph idx="1"/>
          </p:nvPr>
        </p:nvSpPr>
        <p:spPr/>
        <p:txBody>
          <a:bodyPr>
            <a:normAutofit fontScale="92500"/>
          </a:bodyPr>
          <a:lstStyle/>
          <a:p>
            <a:pPr marL="0" indent="0">
              <a:buNone/>
            </a:pPr>
            <a:r>
              <a:rPr lang="es-ES" dirty="0"/>
              <a:t>Propósito: Crear un ambiente positivo y de colaboración.</a:t>
            </a:r>
          </a:p>
          <a:p>
            <a:pPr marL="0" indent="0">
              <a:buNone/>
            </a:pPr>
            <a:r>
              <a:rPr lang="es-ES" dirty="0"/>
              <a:t>Instrucciones: Dividir a los docentes en pequeños equipos de 3 a 4 personas.</a:t>
            </a:r>
          </a:p>
          <a:p>
            <a:pPr marL="0" indent="0">
              <a:buNone/>
            </a:pPr>
            <a:r>
              <a:rPr lang="es-ES" dirty="0"/>
              <a:t>Proporcionarles hojas recicladas y pedir que construyan una torre utilizando solo las hojas y cinta adhesiva en 5 minutos. </a:t>
            </a:r>
          </a:p>
          <a:p>
            <a:pPr marL="0" indent="0">
              <a:buNone/>
            </a:pPr>
            <a:r>
              <a:rPr lang="es-ES" dirty="0"/>
              <a:t>La clave es que trabajen en silencio, pero cada vez que necesiten comunicar algo, deberán escribirlo en una hoja y mostrarlo a los demás. </a:t>
            </a:r>
          </a:p>
          <a:p>
            <a:pPr marL="0" indent="0">
              <a:buNone/>
            </a:pPr>
            <a:r>
              <a:rPr lang="es-ES" dirty="0"/>
              <a:t>Después de la construcción, reflexionar brevemente sobre la importancia de la comunicación efectiva en el trabajo colaborativo y cómo esto se relaciona con el enfoque por proyectos.</a:t>
            </a:r>
            <a:endParaRPr lang="es-MX" dirty="0"/>
          </a:p>
        </p:txBody>
      </p:sp>
    </p:spTree>
    <p:extLst>
      <p:ext uri="{BB962C8B-B14F-4D97-AF65-F5344CB8AC3E}">
        <p14:creationId xmlns:p14="http://schemas.microsoft.com/office/powerpoint/2010/main" val="401322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9769F6-049F-4C59-88DD-E2FE7AE2290C}"/>
              </a:ext>
            </a:extLst>
          </p:cNvPr>
          <p:cNvSpPr>
            <a:spLocks noGrp="1"/>
          </p:cNvSpPr>
          <p:nvPr>
            <p:ph type="title"/>
          </p:nvPr>
        </p:nvSpPr>
        <p:spPr/>
        <p:txBody>
          <a:bodyPr/>
          <a:lstStyle/>
          <a:p>
            <a:r>
              <a:rPr lang="es-MX" b="1" dirty="0"/>
              <a:t>2.</a:t>
            </a:r>
            <a:r>
              <a:rPr lang="es-ES" b="1" dirty="0"/>
              <a:t> Pensamiento crítico: diversidad, libertad e integración de saberes</a:t>
            </a:r>
            <a:endParaRPr lang="es-MX" b="1" dirty="0"/>
          </a:p>
        </p:txBody>
      </p:sp>
      <p:sp>
        <p:nvSpPr>
          <p:cNvPr id="3" name="Marcador de contenido 2">
            <a:extLst>
              <a:ext uri="{FF2B5EF4-FFF2-40B4-BE49-F238E27FC236}">
                <a16:creationId xmlns:a16="http://schemas.microsoft.com/office/drawing/2014/main" id="{5B2B30BB-18F8-4768-9578-778DDB153EAF}"/>
              </a:ext>
            </a:extLst>
          </p:cNvPr>
          <p:cNvSpPr>
            <a:spLocks noGrp="1"/>
          </p:cNvSpPr>
          <p:nvPr>
            <p:ph idx="1"/>
          </p:nvPr>
        </p:nvSpPr>
        <p:spPr/>
        <p:txBody>
          <a:bodyPr>
            <a:normAutofit fontScale="92500"/>
          </a:bodyPr>
          <a:lstStyle/>
          <a:p>
            <a:pPr marL="0" indent="0">
              <a:buNone/>
            </a:pPr>
            <a:r>
              <a:rPr lang="es-ES" dirty="0"/>
              <a:t>Descripción de la Actividad</a:t>
            </a:r>
          </a:p>
          <a:p>
            <a:r>
              <a:rPr lang="es-ES" dirty="0"/>
              <a:t>Propósito: Profundizar en el concepto de pensamiento crítico y su papel como eje articulador del trabajo por proyectos.</a:t>
            </a:r>
          </a:p>
          <a:p>
            <a:r>
              <a:rPr lang="es-ES" dirty="0"/>
              <a:t>Instrucciones: Dividir a los docentes en equipos de 3 personas.</a:t>
            </a:r>
          </a:p>
          <a:p>
            <a:r>
              <a:rPr lang="es-ES" dirty="0"/>
              <a:t>Proporciona extractos del artículo “Proyecto comunitario </a:t>
            </a:r>
            <a:r>
              <a:rPr lang="es-ES" dirty="0" err="1"/>
              <a:t>Luwa</a:t>
            </a:r>
            <a:r>
              <a:rPr lang="es-ES" dirty="0"/>
              <a:t>: serpientes y perspectivas”.</a:t>
            </a:r>
          </a:p>
          <a:p>
            <a:r>
              <a:rPr lang="es-ES" dirty="0"/>
              <a:t>Cada equipo debe identificar los elementos clave del pensamiento crítico que se integran en el proyecto y el impacto en la comunidad.</a:t>
            </a:r>
          </a:p>
          <a:p>
            <a:r>
              <a:rPr lang="es-ES" dirty="0"/>
              <a:t>Producto: Cada equipo elabora un diagrama de relaciones que muestre cómo el pensamiento crítico se integra y articula con el proyecto. </a:t>
            </a:r>
            <a:endParaRPr lang="es-MX" dirty="0"/>
          </a:p>
        </p:txBody>
      </p:sp>
    </p:spTree>
    <p:extLst>
      <p:ext uri="{BB962C8B-B14F-4D97-AF65-F5344CB8AC3E}">
        <p14:creationId xmlns:p14="http://schemas.microsoft.com/office/powerpoint/2010/main" val="32978329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BD27D7-12B1-4798-9820-6A78B0033093}"/>
              </a:ext>
            </a:extLst>
          </p:cNvPr>
          <p:cNvSpPr>
            <a:spLocks noGrp="1"/>
          </p:cNvSpPr>
          <p:nvPr>
            <p:ph type="title"/>
          </p:nvPr>
        </p:nvSpPr>
        <p:spPr/>
        <p:txBody>
          <a:bodyPr/>
          <a:lstStyle/>
          <a:p>
            <a:r>
              <a:rPr lang="es-MX" b="1" dirty="0"/>
              <a:t>3</a:t>
            </a:r>
            <a:r>
              <a:rPr lang="es-MX" dirty="0"/>
              <a:t>. </a:t>
            </a:r>
            <a:r>
              <a:rPr lang="es-ES" b="1" dirty="0"/>
              <a:t>La enseñanza por proyectos: ¿mito o reto?</a:t>
            </a:r>
            <a:endParaRPr lang="es-MX" b="1" dirty="0"/>
          </a:p>
        </p:txBody>
      </p:sp>
      <p:sp>
        <p:nvSpPr>
          <p:cNvPr id="3" name="Marcador de contenido 2">
            <a:extLst>
              <a:ext uri="{FF2B5EF4-FFF2-40B4-BE49-F238E27FC236}">
                <a16:creationId xmlns:a16="http://schemas.microsoft.com/office/drawing/2014/main" id="{0ED48064-66F2-49C7-9A39-301D71831CBB}"/>
              </a:ext>
            </a:extLst>
          </p:cNvPr>
          <p:cNvSpPr>
            <a:spLocks noGrp="1"/>
          </p:cNvSpPr>
          <p:nvPr>
            <p:ph idx="1"/>
          </p:nvPr>
        </p:nvSpPr>
        <p:spPr/>
        <p:txBody>
          <a:bodyPr>
            <a:normAutofit fontScale="92500" lnSpcReduction="10000"/>
          </a:bodyPr>
          <a:lstStyle/>
          <a:p>
            <a:pPr marL="0" indent="0">
              <a:buNone/>
            </a:pPr>
            <a:r>
              <a:rPr lang="es-ES" dirty="0"/>
              <a:t>Descripción de la Actividad: Identificar recomendaciones y estrategias para la implementación de proyectos efectivos.</a:t>
            </a:r>
          </a:p>
          <a:p>
            <a:pPr marL="0" indent="0">
              <a:buNone/>
            </a:pPr>
            <a:r>
              <a:rPr lang="es-ES" dirty="0"/>
              <a:t>Propósito:</a:t>
            </a:r>
          </a:p>
          <a:p>
            <a:pPr marL="0" indent="0">
              <a:buNone/>
            </a:pPr>
            <a:r>
              <a:rPr lang="es-ES" dirty="0"/>
              <a:t>Instrucciones: Divide a los docentes en equipos y proporciona extractos clave del artículo.</a:t>
            </a:r>
          </a:p>
          <a:p>
            <a:pPr marL="0" indent="0">
              <a:buNone/>
            </a:pPr>
            <a:r>
              <a:rPr lang="es-ES" dirty="0"/>
              <a:t>Cada equipo debe discutir las interrogantes planteadas por la autora, como: ¿Por qué los proyectos?, ¿de dónde surgen las ideas para los proyectos?, el papel del docente, ¿los proyectos tienen que ser macro esfuerzos?, la prisa como enemiga, entro otros aspectos importantes para desarrollarlos.</a:t>
            </a:r>
          </a:p>
          <a:p>
            <a:pPr marL="0" indent="0">
              <a:buNone/>
            </a:pPr>
            <a:r>
              <a:rPr lang="es-ES" dirty="0"/>
              <a:t>Producto: Cada equipo elabora un listado de recomendaciones prácticas para desarrollar proyectos reales y efectivos en sus aulas. </a:t>
            </a:r>
            <a:endParaRPr lang="es-MX" dirty="0"/>
          </a:p>
        </p:txBody>
      </p:sp>
    </p:spTree>
    <p:extLst>
      <p:ext uri="{BB962C8B-B14F-4D97-AF65-F5344CB8AC3E}">
        <p14:creationId xmlns:p14="http://schemas.microsoft.com/office/powerpoint/2010/main" val="2306552900"/>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TotalTime>
  <Words>986</Words>
  <Application>Microsoft Office PowerPoint</Application>
  <PresentationFormat>Panorámica</PresentationFormat>
  <Paragraphs>61</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Calibri Light</vt:lpstr>
      <vt:lpstr>Tema de Office</vt:lpstr>
      <vt:lpstr>Orientaciones para el Consejo Técnico Escolar Fase Ordinaria</vt:lpstr>
      <vt:lpstr>Agenda de trabajo</vt:lpstr>
      <vt:lpstr>Propósito de la sesión</vt:lpstr>
      <vt:lpstr>Insumos</vt:lpstr>
      <vt:lpstr>Video del Secretario de Educación</vt:lpstr>
      <vt:lpstr>Tema: Metodologías para el trabajo por proyectos </vt:lpstr>
      <vt:lpstr>1. Para iniciar bien el día: Construyendo ideas</vt:lpstr>
      <vt:lpstr>2. Pensamiento crítico: diversidad, libertad e integración de saberes</vt:lpstr>
      <vt:lpstr>3. La enseñanza por proyectos: ¿mito o reto?</vt:lpstr>
      <vt:lpstr>Pausa Activa</vt:lpstr>
      <vt:lpstr>4. La enseñanza por proyectos: una metodología necesaria para los futuros docentes</vt:lpstr>
      <vt:lpstr>5. Asuntos particulares de interés para la escuela o el servicio educativo</vt:lpstr>
      <vt:lpstr>6. Actividad de Cierre y Reflexión: “El Árbol de los Aprendizajes”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Orientaciones para el Consejo Técnico Escolar Fase Ordinaria</dc:title>
  <dc:creator>JORGE ALBERTO GUERRERO HERNANDEZ</dc:creator>
  <cp:lastModifiedBy>JORGE ALBERTO GUERRERO HERNANDEZ</cp:lastModifiedBy>
  <cp:revision>9</cp:revision>
  <dcterms:created xsi:type="dcterms:W3CDTF">2024-10-20T22:25:22Z</dcterms:created>
  <dcterms:modified xsi:type="dcterms:W3CDTF">2024-10-21T00:13:05Z</dcterms:modified>
</cp:coreProperties>
</file>