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Arimo Bold" panose="020B0604020202020204" charset="0"/>
      <p:regular r:id="rId20"/>
    </p:embeddedFont>
    <p:embeddedFont>
      <p:font typeface="Arimo"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162"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sv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58.sv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5.svg"/><Relationship Id="rId5" Type="http://schemas.openxmlformats.org/officeDocument/2006/relationships/image" Target="../media/image4.svg"/><Relationship Id="rId10" Type="http://schemas.openxmlformats.org/officeDocument/2006/relationships/image" Target="../media/image64.png"/><Relationship Id="rId4" Type="http://schemas.openxmlformats.org/officeDocument/2006/relationships/image" Target="../media/image3.png"/><Relationship Id="rId9" Type="http://schemas.openxmlformats.org/officeDocument/2006/relationships/image" Target="../media/image63.svg"/><Relationship Id="rId1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9.sv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2.sv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4.svg"/><Relationship Id="rId10"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74.svg"/><Relationship Id="rId14" Type="http://schemas.openxmlformats.org/officeDocument/2006/relationships/image" Target="../media/image10.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jpe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4.svg"/><Relationship Id="rId10"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researchgate.net/profile/Aurora-Lacueva/publication/28076038_La_ensenanza_por_proyectos_mito_o_reto/links/5626e44808aeabddac936279/La-ensenanza-por-proyectos-mito-o-reto.pdf" TargetMode="External"/><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hyperlink" Target="https://www.mejoredu.gob.mx/images/publicaciones/boletin-3/boleti%CC%81n31-2024.pdf"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4.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sv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7.svg"/><Relationship Id="rId5" Type="http://schemas.openxmlformats.org/officeDocument/2006/relationships/image" Target="../media/image4.sv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1.svg"/><Relationship Id="rId5" Type="http://schemas.openxmlformats.org/officeDocument/2006/relationships/image" Target="../media/image4.svg"/><Relationship Id="rId15" Type="http://schemas.openxmlformats.org/officeDocument/2006/relationships/image" Target="../media/image10.jpe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9.svg"/><Relationship Id="rId1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6700539" y="6237519"/>
            <a:ext cx="8632765" cy="3641457"/>
          </a:xfrm>
          <a:custGeom>
            <a:avLst/>
            <a:gdLst/>
            <a:ahLst/>
            <a:cxnLst/>
            <a:rect l="l" t="t" r="r" b="b"/>
            <a:pathLst>
              <a:path w="8632765" h="3641457">
                <a:moveTo>
                  <a:pt x="0" y="0"/>
                </a:moveTo>
                <a:lnTo>
                  <a:pt x="8632765" y="0"/>
                </a:lnTo>
                <a:lnTo>
                  <a:pt x="8632765" y="3641457"/>
                </a:lnTo>
                <a:lnTo>
                  <a:pt x="0" y="3641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96134" y="543590"/>
            <a:ext cx="11416128" cy="3860468"/>
            <a:chOff x="0" y="0"/>
            <a:chExt cx="3006717" cy="1016749"/>
          </a:xfrm>
        </p:grpSpPr>
        <p:sp>
          <p:nvSpPr>
            <p:cNvPr id="6" name="Freeform 6"/>
            <p:cNvSpPr/>
            <p:nvPr/>
          </p:nvSpPr>
          <p:spPr>
            <a:xfrm>
              <a:off x="0" y="0"/>
              <a:ext cx="3006717" cy="1016749"/>
            </a:xfrm>
            <a:custGeom>
              <a:avLst/>
              <a:gdLst/>
              <a:ahLst/>
              <a:cxnLst/>
              <a:rect l="l" t="t" r="r" b="b"/>
              <a:pathLst>
                <a:path w="3006717" h="1016749">
                  <a:moveTo>
                    <a:pt x="34586" y="0"/>
                  </a:moveTo>
                  <a:lnTo>
                    <a:pt x="2972131" y="0"/>
                  </a:lnTo>
                  <a:cubicBezTo>
                    <a:pt x="2981304" y="0"/>
                    <a:pt x="2990101" y="3644"/>
                    <a:pt x="2996587" y="10130"/>
                  </a:cubicBezTo>
                  <a:cubicBezTo>
                    <a:pt x="3003073" y="16616"/>
                    <a:pt x="3006717" y="25413"/>
                    <a:pt x="3006717" y="34586"/>
                  </a:cubicBezTo>
                  <a:lnTo>
                    <a:pt x="3006717" y="982163"/>
                  </a:lnTo>
                  <a:cubicBezTo>
                    <a:pt x="3006717" y="991336"/>
                    <a:pt x="3003073" y="1000133"/>
                    <a:pt x="2996587" y="1006619"/>
                  </a:cubicBezTo>
                  <a:cubicBezTo>
                    <a:pt x="2990101" y="1013105"/>
                    <a:pt x="2981304" y="1016749"/>
                    <a:pt x="2972131" y="1016749"/>
                  </a:cubicBezTo>
                  <a:lnTo>
                    <a:pt x="34586" y="1016749"/>
                  </a:lnTo>
                  <a:cubicBezTo>
                    <a:pt x="25413" y="1016749"/>
                    <a:pt x="16616" y="1013105"/>
                    <a:pt x="10130" y="1006619"/>
                  </a:cubicBezTo>
                  <a:cubicBezTo>
                    <a:pt x="3644" y="1000133"/>
                    <a:pt x="0" y="991336"/>
                    <a:pt x="0" y="982163"/>
                  </a:cubicBezTo>
                  <a:lnTo>
                    <a:pt x="0" y="34586"/>
                  </a:lnTo>
                  <a:cubicBezTo>
                    <a:pt x="0" y="25413"/>
                    <a:pt x="3644" y="16616"/>
                    <a:pt x="10130" y="10130"/>
                  </a:cubicBezTo>
                  <a:cubicBezTo>
                    <a:pt x="16616" y="3644"/>
                    <a:pt x="25413" y="0"/>
                    <a:pt x="34586" y="0"/>
                  </a:cubicBezTo>
                  <a:close/>
                </a:path>
              </a:pathLst>
            </a:custGeom>
            <a:solidFill>
              <a:srgbClr val="DDF3F6"/>
            </a:solidFill>
          </p:spPr>
        </p:sp>
        <p:sp>
          <p:nvSpPr>
            <p:cNvPr id="7" name="TextBox 7"/>
            <p:cNvSpPr txBox="1"/>
            <p:nvPr/>
          </p:nvSpPr>
          <p:spPr>
            <a:xfrm>
              <a:off x="0" y="-47625"/>
              <a:ext cx="3006717" cy="10643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48313" y="6172200"/>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2712262" y="1027536"/>
            <a:ext cx="4703453" cy="5057476"/>
          </a:xfrm>
          <a:custGeom>
            <a:avLst/>
            <a:gdLst/>
            <a:ahLst/>
            <a:cxnLst/>
            <a:rect l="l" t="t" r="r" b="b"/>
            <a:pathLst>
              <a:path w="4703453" h="5057476">
                <a:moveTo>
                  <a:pt x="0" y="0"/>
                </a:moveTo>
                <a:lnTo>
                  <a:pt x="4703452" y="0"/>
                </a:lnTo>
                <a:lnTo>
                  <a:pt x="4703452" y="5057476"/>
                </a:lnTo>
                <a:lnTo>
                  <a:pt x="0" y="5057476"/>
                </a:lnTo>
                <a:lnTo>
                  <a:pt x="0" y="0"/>
                </a:lnTo>
                <a:close/>
              </a:path>
            </a:pathLst>
          </a:custGeom>
          <a:blipFill>
            <a:blip r:embed="rId10"/>
            <a:stretch>
              <a:fillRect/>
            </a:stretch>
          </a:blipFill>
        </p:spPr>
      </p:sp>
      <p:sp>
        <p:nvSpPr>
          <p:cNvPr id="10" name="TextBox 10"/>
          <p:cNvSpPr txBox="1"/>
          <p:nvPr/>
        </p:nvSpPr>
        <p:spPr>
          <a:xfrm>
            <a:off x="903270" y="552413"/>
            <a:ext cx="12201855" cy="3677758"/>
          </a:xfrm>
          <a:prstGeom prst="rect">
            <a:avLst/>
          </a:prstGeom>
        </p:spPr>
        <p:txBody>
          <a:bodyPr lIns="0" tIns="0" rIns="0" bIns="0" rtlCol="0" anchor="t">
            <a:spAutoFit/>
          </a:bodyPr>
          <a:lstStyle/>
          <a:p>
            <a:pPr algn="ctr">
              <a:lnSpc>
                <a:spcPts val="9708"/>
              </a:lnSpc>
              <a:spcBef>
                <a:spcPct val="0"/>
              </a:spcBef>
            </a:pPr>
            <a:r>
              <a:rPr lang="es-MX" sz="6934" b="1">
                <a:solidFill>
                  <a:srgbClr val="292F4F"/>
                </a:solidFill>
                <a:latin typeface="Arimo Bold"/>
                <a:ea typeface="Arimo Bold"/>
                <a:cs typeface="Arimo Bold"/>
                <a:sym typeface="Arimo Bold"/>
              </a:rPr>
              <a:t>Orientaciones para el</a:t>
            </a:r>
          </a:p>
          <a:p>
            <a:pPr algn="ctr">
              <a:lnSpc>
                <a:spcPts val="9708"/>
              </a:lnSpc>
              <a:spcBef>
                <a:spcPct val="0"/>
              </a:spcBef>
            </a:pPr>
            <a:r>
              <a:rPr lang="es-MX" sz="6934" b="1">
                <a:solidFill>
                  <a:srgbClr val="292F4F"/>
                </a:solidFill>
                <a:latin typeface="Arimo Bold"/>
                <a:ea typeface="Arimo Bold"/>
                <a:cs typeface="Arimo Bold"/>
                <a:sym typeface="Arimo Bold"/>
              </a:rPr>
              <a:t> Consejo Técnico Escolar</a:t>
            </a:r>
          </a:p>
          <a:p>
            <a:pPr algn="ctr">
              <a:lnSpc>
                <a:spcPts val="9708"/>
              </a:lnSpc>
              <a:spcBef>
                <a:spcPct val="0"/>
              </a:spcBef>
            </a:pPr>
            <a:r>
              <a:rPr lang="es-MX" sz="6934" b="1">
                <a:solidFill>
                  <a:srgbClr val="292F4F"/>
                </a:solidFill>
                <a:latin typeface="Arimo Bold"/>
                <a:ea typeface="Arimo Bold"/>
                <a:cs typeface="Arimo Bold"/>
                <a:sym typeface="Arimo Bold"/>
              </a:rPr>
              <a:t> Fase Ordinaria</a:t>
            </a:r>
          </a:p>
        </p:txBody>
      </p:sp>
      <p:sp>
        <p:nvSpPr>
          <p:cNvPr id="11" name="TextBox 11"/>
          <p:cNvSpPr txBox="1"/>
          <p:nvPr/>
        </p:nvSpPr>
        <p:spPr>
          <a:xfrm>
            <a:off x="4936476" y="4620802"/>
            <a:ext cx="6080446" cy="1464210"/>
          </a:xfrm>
          <a:prstGeom prst="rect">
            <a:avLst/>
          </a:prstGeom>
        </p:spPr>
        <p:txBody>
          <a:bodyPr lIns="0" tIns="0" rIns="0" bIns="0" rtlCol="0" anchor="t">
            <a:spAutoFit/>
          </a:bodyPr>
          <a:lstStyle/>
          <a:p>
            <a:pPr algn="ctr">
              <a:lnSpc>
                <a:spcPts val="5881"/>
              </a:lnSpc>
              <a:spcBef>
                <a:spcPct val="0"/>
              </a:spcBef>
            </a:pPr>
            <a:r>
              <a:rPr lang="es-MX" sz="4201" b="1">
                <a:solidFill>
                  <a:srgbClr val="7E4401"/>
                </a:solidFill>
                <a:latin typeface="Arimo Bold"/>
                <a:ea typeface="Arimo Bold"/>
                <a:cs typeface="Arimo Bold"/>
                <a:sym typeface="Arimo Bold"/>
              </a:rPr>
              <a:t>SEGUNDA SESIÓN </a:t>
            </a:r>
          </a:p>
          <a:p>
            <a:pPr algn="ctr">
              <a:lnSpc>
                <a:spcPts val="5881"/>
              </a:lnSpc>
              <a:spcBef>
                <a:spcPct val="0"/>
              </a:spcBef>
            </a:pPr>
            <a:r>
              <a:rPr lang="es-MX" sz="4201" b="1">
                <a:solidFill>
                  <a:srgbClr val="7E4401"/>
                </a:solidFill>
                <a:latin typeface="Arimo Bold"/>
                <a:ea typeface="Arimo Bold"/>
                <a:cs typeface="Arimo Bold"/>
                <a:sym typeface="Arimo Bold"/>
              </a:rPr>
              <a:t>Ciclo Escolar 2024-2025</a:t>
            </a:r>
          </a:p>
        </p:txBody>
      </p:sp>
      <p:sp>
        <p:nvSpPr>
          <p:cNvPr id="12" name="TextBox 12"/>
          <p:cNvSpPr txBox="1"/>
          <p:nvPr/>
        </p:nvSpPr>
        <p:spPr>
          <a:xfrm>
            <a:off x="7004198" y="6612485"/>
            <a:ext cx="7653062" cy="2304244"/>
          </a:xfrm>
          <a:prstGeom prst="rect">
            <a:avLst/>
          </a:prstGeom>
        </p:spPr>
        <p:txBody>
          <a:bodyPr lIns="0" tIns="0" rIns="0" bIns="0" rtlCol="0" anchor="t">
            <a:spAutoFit/>
          </a:bodyPr>
          <a:lstStyle/>
          <a:p>
            <a:pPr algn="ctr">
              <a:lnSpc>
                <a:spcPts val="5974"/>
              </a:lnSpc>
            </a:pPr>
            <a:r>
              <a:rPr lang="es-MX" sz="5583">
                <a:solidFill>
                  <a:srgbClr val="02577B"/>
                </a:solidFill>
                <a:latin typeface="Arimo"/>
                <a:ea typeface="Arimo"/>
                <a:cs typeface="Arimo"/>
                <a:sym typeface="Arimo"/>
              </a:rPr>
              <a:t>Tema:</a:t>
            </a:r>
          </a:p>
          <a:p>
            <a:pPr algn="ctr">
              <a:lnSpc>
                <a:spcPts val="5974"/>
              </a:lnSpc>
            </a:pPr>
            <a:r>
              <a:rPr lang="es-MX" sz="5583">
                <a:solidFill>
                  <a:srgbClr val="000000"/>
                </a:solidFill>
                <a:latin typeface="Arimo"/>
                <a:ea typeface="Arimo"/>
                <a:cs typeface="Arimo"/>
                <a:sym typeface="Arimo"/>
              </a:rPr>
              <a:t> </a:t>
            </a:r>
            <a:r>
              <a:rPr lang="es-MX" sz="5583">
                <a:solidFill>
                  <a:srgbClr val="292F4F"/>
                </a:solidFill>
                <a:latin typeface="Arimo"/>
                <a:ea typeface="Arimo"/>
                <a:cs typeface="Arimo"/>
                <a:sym typeface="Arimo"/>
              </a:rPr>
              <a:t>Metodologías para el trabajo por proyectos</a:t>
            </a:r>
          </a:p>
        </p:txBody>
      </p:sp>
      <p:grpSp>
        <p:nvGrpSpPr>
          <p:cNvPr id="13" name="Group 13"/>
          <p:cNvGrpSpPr/>
          <p:nvPr/>
        </p:nvGrpSpPr>
        <p:grpSpPr>
          <a:xfrm>
            <a:off x="12712262" y="6085012"/>
            <a:ext cx="952254" cy="95225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5" name="TextBox 15"/>
          <p:cNvSpPr txBox="1"/>
          <p:nvPr/>
        </p:nvSpPr>
        <p:spPr>
          <a:xfrm rot="334331">
            <a:off x="10837737" y="6288156"/>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65785" y="3251670"/>
            <a:ext cx="14951453" cy="6518607"/>
            <a:chOff x="0" y="0"/>
            <a:chExt cx="3937831" cy="1716835"/>
          </a:xfrm>
        </p:grpSpPr>
        <p:sp>
          <p:nvSpPr>
            <p:cNvPr id="5" name="Freeform 5"/>
            <p:cNvSpPr/>
            <p:nvPr/>
          </p:nvSpPr>
          <p:spPr>
            <a:xfrm>
              <a:off x="0" y="0"/>
              <a:ext cx="3937831" cy="1716835"/>
            </a:xfrm>
            <a:custGeom>
              <a:avLst/>
              <a:gdLst/>
              <a:ahLst/>
              <a:cxnLst/>
              <a:rect l="l" t="t" r="r" b="b"/>
              <a:pathLst>
                <a:path w="3937831" h="1716835">
                  <a:moveTo>
                    <a:pt x="26408" y="0"/>
                  </a:moveTo>
                  <a:lnTo>
                    <a:pt x="3911423" y="0"/>
                  </a:lnTo>
                  <a:cubicBezTo>
                    <a:pt x="3918427" y="0"/>
                    <a:pt x="3925144" y="2782"/>
                    <a:pt x="3930097" y="7735"/>
                  </a:cubicBezTo>
                  <a:cubicBezTo>
                    <a:pt x="3935049" y="12687"/>
                    <a:pt x="3937831" y="19404"/>
                    <a:pt x="3937831" y="26408"/>
                  </a:cubicBezTo>
                  <a:lnTo>
                    <a:pt x="3937831" y="1690427"/>
                  </a:lnTo>
                  <a:cubicBezTo>
                    <a:pt x="3937831" y="1705011"/>
                    <a:pt x="3926008" y="1716835"/>
                    <a:pt x="3911423" y="1716835"/>
                  </a:cubicBezTo>
                  <a:lnTo>
                    <a:pt x="26408" y="1716835"/>
                  </a:lnTo>
                  <a:cubicBezTo>
                    <a:pt x="11823" y="1716835"/>
                    <a:pt x="0" y="1705011"/>
                    <a:pt x="0" y="1690427"/>
                  </a:cubicBezTo>
                  <a:lnTo>
                    <a:pt x="0" y="26408"/>
                  </a:lnTo>
                  <a:cubicBezTo>
                    <a:pt x="0" y="11823"/>
                    <a:pt x="11823" y="0"/>
                    <a:pt x="26408" y="0"/>
                  </a:cubicBezTo>
                  <a:close/>
                </a:path>
              </a:pathLst>
            </a:custGeom>
            <a:solidFill>
              <a:srgbClr val="E2E4E4"/>
            </a:solidFill>
          </p:spPr>
        </p:sp>
        <p:sp>
          <p:nvSpPr>
            <p:cNvPr id="6" name="TextBox 6"/>
            <p:cNvSpPr txBox="1"/>
            <p:nvPr/>
          </p:nvSpPr>
          <p:spPr>
            <a:xfrm>
              <a:off x="0" y="-47625"/>
              <a:ext cx="3937831" cy="176446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3658332"/>
            <a:ext cx="12881833" cy="5599968"/>
          </a:xfrm>
          <a:prstGeom prst="rect">
            <a:avLst/>
          </a:prstGeom>
        </p:spPr>
        <p:txBody>
          <a:bodyPr lIns="0" tIns="0" rIns="0" bIns="0" rtlCol="0" anchor="t">
            <a:spAutoFit/>
          </a:bodyPr>
          <a:lstStyle/>
          <a:p>
            <a:pPr algn="l">
              <a:lnSpc>
                <a:spcPts val="6340"/>
              </a:lnSpc>
              <a:spcBef>
                <a:spcPct val="0"/>
              </a:spcBef>
            </a:pPr>
            <a:r>
              <a:rPr lang="es-MX" sz="4528" b="1">
                <a:solidFill>
                  <a:srgbClr val="02577B"/>
                </a:solidFill>
                <a:latin typeface="Arimo Bold"/>
                <a:ea typeface="Arimo Bold"/>
                <a:cs typeface="Arimo Bold"/>
                <a:sym typeface="Arimo Bold"/>
              </a:rPr>
              <a:t>Descripción de la Actividad:</a:t>
            </a:r>
            <a:r>
              <a:rPr lang="es-MX" sz="4528" b="1">
                <a:solidFill>
                  <a:srgbClr val="292F4F"/>
                </a:solidFill>
                <a:latin typeface="Arimo Bold"/>
                <a:ea typeface="Arimo Bold"/>
                <a:cs typeface="Arimo Bold"/>
                <a:sym typeface="Arimo Bold"/>
              </a:rPr>
              <a:t> </a:t>
            </a:r>
          </a:p>
          <a:p>
            <a:pPr marL="977771" lvl="1" indent="-488886" algn="l">
              <a:lnSpc>
                <a:spcPts val="6340"/>
              </a:lnSpc>
              <a:buFont typeface="Arial"/>
              <a:buChar char="•"/>
            </a:pPr>
            <a:r>
              <a:rPr lang="es-MX" sz="4528" b="1">
                <a:solidFill>
                  <a:srgbClr val="292F4F"/>
                </a:solidFill>
                <a:latin typeface="Arimo Bold"/>
                <a:ea typeface="Arimo Bold"/>
                <a:cs typeface="Arimo Bold"/>
                <a:sym typeface="Arimo Bold"/>
              </a:rPr>
              <a:t>Música animada, los docentes se forman en fila y siguen el ritmo como si fueran un tren, haciendo curvas y pequeños saltos.</a:t>
            </a:r>
          </a:p>
          <a:p>
            <a:pPr algn="l">
              <a:lnSpc>
                <a:spcPts val="6340"/>
              </a:lnSpc>
            </a:pPr>
            <a:endParaRPr lang="es-MX" sz="4528" b="1">
              <a:solidFill>
                <a:srgbClr val="292F4F"/>
              </a:solidFill>
              <a:latin typeface="Arimo Bold"/>
              <a:ea typeface="Arimo Bold"/>
              <a:cs typeface="Arimo Bold"/>
              <a:sym typeface="Arimo Bold"/>
            </a:endParaRPr>
          </a:p>
          <a:p>
            <a:pPr marL="977771" lvl="1" indent="-488886" algn="l">
              <a:lnSpc>
                <a:spcPts val="6340"/>
              </a:lnSpc>
              <a:buFont typeface="Arial"/>
              <a:buChar char="•"/>
            </a:pPr>
            <a:r>
              <a:rPr lang="es-MX" sz="4528" b="1">
                <a:solidFill>
                  <a:srgbClr val="292F4F"/>
                </a:solidFill>
                <a:latin typeface="Arimo Bold"/>
                <a:ea typeface="Arimo Bold"/>
                <a:cs typeface="Arimo Bold"/>
                <a:sym typeface="Arimo Bold"/>
              </a:rPr>
              <a:t> Es una pausa divertida para relajar el cuerpo y revitalizar el ánimo.</a:t>
            </a:r>
          </a:p>
        </p:txBody>
      </p:sp>
      <p:sp>
        <p:nvSpPr>
          <p:cNvPr id="8" name="Freeform 8"/>
          <p:cNvSpPr/>
          <p:nvPr/>
        </p:nvSpPr>
        <p:spPr>
          <a:xfrm>
            <a:off x="1194370" y="82345"/>
            <a:ext cx="6137777" cy="3169325"/>
          </a:xfrm>
          <a:custGeom>
            <a:avLst/>
            <a:gdLst/>
            <a:ahLst/>
            <a:cxnLst/>
            <a:rect l="l" t="t" r="r" b="b"/>
            <a:pathLst>
              <a:path w="6137777" h="3169325">
                <a:moveTo>
                  <a:pt x="0" y="0"/>
                </a:moveTo>
                <a:lnTo>
                  <a:pt x="6137777" y="0"/>
                </a:lnTo>
                <a:lnTo>
                  <a:pt x="6137777" y="3169325"/>
                </a:lnTo>
                <a:lnTo>
                  <a:pt x="0" y="31693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2621499" y="165234"/>
            <a:ext cx="3595298" cy="3749985"/>
          </a:xfrm>
          <a:custGeom>
            <a:avLst/>
            <a:gdLst/>
            <a:ahLst/>
            <a:cxnLst/>
            <a:rect l="l" t="t" r="r" b="b"/>
            <a:pathLst>
              <a:path w="3595298" h="3749985">
                <a:moveTo>
                  <a:pt x="0" y="0"/>
                </a:moveTo>
                <a:lnTo>
                  <a:pt x="3595298" y="0"/>
                </a:lnTo>
                <a:lnTo>
                  <a:pt x="3595298" y="3749985"/>
                </a:lnTo>
                <a:lnTo>
                  <a:pt x="0" y="37499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1731935" y="1014978"/>
            <a:ext cx="5062646" cy="1052532"/>
          </a:xfrm>
          <a:prstGeom prst="rect">
            <a:avLst/>
          </a:prstGeom>
        </p:spPr>
        <p:txBody>
          <a:bodyPr lIns="0" tIns="0" rIns="0" bIns="0" rtlCol="0" anchor="t">
            <a:spAutoFit/>
          </a:bodyPr>
          <a:lstStyle/>
          <a:p>
            <a:pPr algn="ctr">
              <a:lnSpc>
                <a:spcPts val="8964"/>
              </a:lnSpc>
              <a:spcBef>
                <a:spcPct val="0"/>
              </a:spcBef>
            </a:pPr>
            <a:r>
              <a:rPr lang="es-MX" sz="6403" b="1">
                <a:solidFill>
                  <a:srgbClr val="292F4F"/>
                </a:solidFill>
                <a:latin typeface="Arimo Bold"/>
                <a:ea typeface="Arimo Bold"/>
                <a:cs typeface="Arimo Bold"/>
                <a:sym typeface="Arimo Bold"/>
              </a:rPr>
              <a:t>Pausa Activa</a:t>
            </a:r>
          </a:p>
        </p:txBody>
      </p:sp>
      <p:grpSp>
        <p:nvGrpSpPr>
          <p:cNvPr id="11" name="Group 11"/>
          <p:cNvGrpSpPr/>
          <p:nvPr/>
        </p:nvGrpSpPr>
        <p:grpSpPr>
          <a:xfrm>
            <a:off x="16531353" y="8865640"/>
            <a:ext cx="952254" cy="95225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3" name="TextBox 13"/>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501774" y="646016"/>
            <a:ext cx="9718388" cy="1972023"/>
          </a:xfrm>
          <a:custGeom>
            <a:avLst/>
            <a:gdLst/>
            <a:ahLst/>
            <a:cxnLst/>
            <a:rect l="l" t="t" r="r" b="b"/>
            <a:pathLst>
              <a:path w="9718388" h="1972023">
                <a:moveTo>
                  <a:pt x="0" y="0"/>
                </a:moveTo>
                <a:lnTo>
                  <a:pt x="9718388" y="0"/>
                </a:lnTo>
                <a:lnTo>
                  <a:pt x="9718388" y="1972023"/>
                </a:lnTo>
                <a:lnTo>
                  <a:pt x="0" y="1972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312622" y="2823160"/>
            <a:ext cx="15243849" cy="7055816"/>
            <a:chOff x="0" y="0"/>
            <a:chExt cx="4014841" cy="1858322"/>
          </a:xfrm>
        </p:grpSpPr>
        <p:sp>
          <p:nvSpPr>
            <p:cNvPr id="6" name="Freeform 6"/>
            <p:cNvSpPr/>
            <p:nvPr/>
          </p:nvSpPr>
          <p:spPr>
            <a:xfrm>
              <a:off x="0" y="0"/>
              <a:ext cx="4014841" cy="1858322"/>
            </a:xfrm>
            <a:custGeom>
              <a:avLst/>
              <a:gdLst/>
              <a:ahLst/>
              <a:cxnLst/>
              <a:rect l="l" t="t" r="r" b="b"/>
              <a:pathLst>
                <a:path w="4014841" h="1858322">
                  <a:moveTo>
                    <a:pt x="25901" y="0"/>
                  </a:moveTo>
                  <a:lnTo>
                    <a:pt x="3988939" y="0"/>
                  </a:lnTo>
                  <a:cubicBezTo>
                    <a:pt x="3995809" y="0"/>
                    <a:pt x="4002397" y="2729"/>
                    <a:pt x="4007255" y="7586"/>
                  </a:cubicBezTo>
                  <a:cubicBezTo>
                    <a:pt x="4012112" y="12444"/>
                    <a:pt x="4014841" y="19032"/>
                    <a:pt x="4014841" y="25901"/>
                  </a:cubicBezTo>
                  <a:lnTo>
                    <a:pt x="4014841" y="1832420"/>
                  </a:lnTo>
                  <a:cubicBezTo>
                    <a:pt x="4014841" y="1846725"/>
                    <a:pt x="4003244" y="1858322"/>
                    <a:pt x="3988939" y="1858322"/>
                  </a:cubicBezTo>
                  <a:lnTo>
                    <a:pt x="25901" y="1858322"/>
                  </a:lnTo>
                  <a:cubicBezTo>
                    <a:pt x="11596" y="1858322"/>
                    <a:pt x="0" y="1846725"/>
                    <a:pt x="0" y="1832420"/>
                  </a:cubicBezTo>
                  <a:lnTo>
                    <a:pt x="0" y="25901"/>
                  </a:lnTo>
                  <a:cubicBezTo>
                    <a:pt x="0" y="11596"/>
                    <a:pt x="11596" y="0"/>
                    <a:pt x="25901" y="0"/>
                  </a:cubicBezTo>
                  <a:close/>
                </a:path>
              </a:pathLst>
            </a:custGeom>
            <a:solidFill>
              <a:srgbClr val="E2E4E4"/>
            </a:solidFill>
          </p:spPr>
        </p:sp>
        <p:sp>
          <p:nvSpPr>
            <p:cNvPr id="7" name="TextBox 7"/>
            <p:cNvSpPr txBox="1"/>
            <p:nvPr/>
          </p:nvSpPr>
          <p:spPr>
            <a:xfrm>
              <a:off x="0" y="-47625"/>
              <a:ext cx="4014841" cy="190594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01774" y="855029"/>
            <a:ext cx="1289819" cy="1553999"/>
          </a:xfrm>
          <a:custGeom>
            <a:avLst/>
            <a:gdLst/>
            <a:ahLst/>
            <a:cxnLst/>
            <a:rect l="l" t="t" r="r" b="b"/>
            <a:pathLst>
              <a:path w="1289819" h="1553999">
                <a:moveTo>
                  <a:pt x="0" y="0"/>
                </a:moveTo>
                <a:lnTo>
                  <a:pt x="1289819" y="0"/>
                </a:lnTo>
                <a:lnTo>
                  <a:pt x="1289819" y="1553998"/>
                </a:lnTo>
                <a:lnTo>
                  <a:pt x="0" y="15539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3205114" y="353466"/>
            <a:ext cx="4054186" cy="3425787"/>
          </a:xfrm>
          <a:custGeom>
            <a:avLst/>
            <a:gdLst/>
            <a:ahLst/>
            <a:cxnLst/>
            <a:rect l="l" t="t" r="r" b="b"/>
            <a:pathLst>
              <a:path w="4054186" h="3425787">
                <a:moveTo>
                  <a:pt x="0" y="0"/>
                </a:moveTo>
                <a:lnTo>
                  <a:pt x="4054186" y="0"/>
                </a:lnTo>
                <a:lnTo>
                  <a:pt x="4054186" y="3425787"/>
                </a:lnTo>
                <a:lnTo>
                  <a:pt x="0" y="3425787"/>
                </a:lnTo>
                <a:lnTo>
                  <a:pt x="0" y="0"/>
                </a:lnTo>
                <a:close/>
              </a:path>
            </a:pathLst>
          </a:custGeom>
          <a:blipFill>
            <a:blip r:embed="rId10"/>
            <a:stretch>
              <a:fillRect/>
            </a:stretch>
          </a:blipFill>
        </p:spPr>
      </p:sp>
      <p:sp>
        <p:nvSpPr>
          <p:cNvPr id="10" name="TextBox 10"/>
          <p:cNvSpPr txBox="1"/>
          <p:nvPr/>
        </p:nvSpPr>
        <p:spPr>
          <a:xfrm>
            <a:off x="820751" y="3140692"/>
            <a:ext cx="13808850" cy="6392176"/>
          </a:xfrm>
          <a:prstGeom prst="rect">
            <a:avLst/>
          </a:prstGeom>
        </p:spPr>
        <p:txBody>
          <a:bodyPr lIns="0" tIns="0" rIns="0" bIns="0" rtlCol="0" anchor="t">
            <a:spAutoFit/>
          </a:bodyPr>
          <a:lstStyle/>
          <a:p>
            <a:pPr algn="l">
              <a:lnSpc>
                <a:spcPts val="4142"/>
              </a:lnSpc>
            </a:pPr>
            <a:r>
              <a:rPr lang="es-MX" sz="3395" b="1">
                <a:solidFill>
                  <a:srgbClr val="3C1047"/>
                </a:solidFill>
                <a:latin typeface="Arimo Bold"/>
                <a:ea typeface="Arimo Bold"/>
                <a:cs typeface="Arimo Bold"/>
                <a:sym typeface="Arimo Bold"/>
              </a:rPr>
              <a:t>Descripción de la Actividad</a:t>
            </a:r>
          </a:p>
          <a:p>
            <a:pPr algn="l">
              <a:lnSpc>
                <a:spcPts val="4142"/>
              </a:lnSpc>
            </a:pPr>
            <a:r>
              <a:rPr lang="es-MX" sz="3395" b="1">
                <a:solidFill>
                  <a:srgbClr val="02577B"/>
                </a:solidFill>
                <a:latin typeface="Arimo Bold"/>
                <a:ea typeface="Arimo Bold"/>
                <a:cs typeface="Arimo Bold"/>
                <a:sym typeface="Arimo Bold"/>
              </a:rPr>
              <a:t>Propósito:</a:t>
            </a:r>
            <a:r>
              <a:rPr lang="es-MX" sz="3395" b="1">
                <a:solidFill>
                  <a:srgbClr val="292F4F"/>
                </a:solidFill>
                <a:latin typeface="Arimo Bold"/>
                <a:ea typeface="Arimo Bold"/>
                <a:cs typeface="Arimo Bold"/>
                <a:sym typeface="Arimo Bold"/>
              </a:rPr>
              <a:t> Reflexionar sobre los beneficios de trabajar por proyectos en la cultura escolar y los cambios que promueve.</a:t>
            </a:r>
          </a:p>
          <a:p>
            <a:pPr algn="l">
              <a:lnSpc>
                <a:spcPts val="2434"/>
              </a:lnSpc>
            </a:pPr>
            <a:endParaRPr lang="es-MX" sz="3395" b="1">
              <a:solidFill>
                <a:srgbClr val="292F4F"/>
              </a:solidFill>
              <a:latin typeface="Arimo Bold"/>
              <a:ea typeface="Arimo Bold"/>
              <a:cs typeface="Arimo Bold"/>
              <a:sym typeface="Arimo Bold"/>
            </a:endParaRPr>
          </a:p>
          <a:p>
            <a:pPr algn="l">
              <a:lnSpc>
                <a:spcPts val="4142"/>
              </a:lnSpc>
            </a:pPr>
            <a:r>
              <a:rPr lang="es-MX" sz="3395" b="1">
                <a:solidFill>
                  <a:srgbClr val="02577B"/>
                </a:solidFill>
                <a:latin typeface="Arimo Bold"/>
                <a:ea typeface="Arimo Bold"/>
                <a:cs typeface="Arimo Bold"/>
                <a:sym typeface="Arimo Bold"/>
              </a:rPr>
              <a:t>Instrucciones:</a:t>
            </a:r>
            <a:r>
              <a:rPr lang="es-MX" sz="3395" b="1">
                <a:solidFill>
                  <a:srgbClr val="292F4F"/>
                </a:solidFill>
                <a:latin typeface="Arimo Bold"/>
                <a:ea typeface="Arimo Bold"/>
                <a:cs typeface="Arimo Bold"/>
                <a:sym typeface="Arimo Bold"/>
              </a:rPr>
              <a:t> </a:t>
            </a:r>
          </a:p>
          <a:p>
            <a:pPr marL="733039" lvl="1" indent="-366520" algn="l">
              <a:lnSpc>
                <a:spcPts val="4142"/>
              </a:lnSpc>
              <a:buFont typeface="Arial"/>
              <a:buChar char="•"/>
            </a:pPr>
            <a:r>
              <a:rPr lang="es-MX" sz="3395" b="1">
                <a:solidFill>
                  <a:srgbClr val="292F4F"/>
                </a:solidFill>
                <a:latin typeface="Arimo Bold"/>
                <a:ea typeface="Arimo Bold"/>
                <a:cs typeface="Arimo Bold"/>
                <a:sym typeface="Arimo Bold"/>
              </a:rPr>
              <a:t>Divide a los docentes en equipos de 4 personas.</a:t>
            </a:r>
          </a:p>
          <a:p>
            <a:pPr marL="733039" lvl="1" indent="-366520" algn="l">
              <a:lnSpc>
                <a:spcPts val="4142"/>
              </a:lnSpc>
              <a:buFont typeface="Arial"/>
              <a:buChar char="•"/>
            </a:pPr>
            <a:r>
              <a:rPr lang="es-MX" sz="3395" b="1">
                <a:solidFill>
                  <a:srgbClr val="292F4F"/>
                </a:solidFill>
                <a:latin typeface="Arimo Bold"/>
                <a:ea typeface="Arimo Bold"/>
                <a:cs typeface="Arimo Bold"/>
                <a:sym typeface="Arimo Bold"/>
              </a:rPr>
              <a:t>Proporciona extractos del artículo y pídeles que identifiquen los beneficios y cambios que trae el trabajo por proyectos.</a:t>
            </a:r>
          </a:p>
          <a:p>
            <a:pPr algn="l">
              <a:lnSpc>
                <a:spcPts val="2434"/>
              </a:lnSpc>
            </a:pPr>
            <a:endParaRPr lang="es-MX" sz="3395" b="1">
              <a:solidFill>
                <a:srgbClr val="292F4F"/>
              </a:solidFill>
              <a:latin typeface="Arimo Bold"/>
              <a:ea typeface="Arimo Bold"/>
              <a:cs typeface="Arimo Bold"/>
              <a:sym typeface="Arimo Bold"/>
            </a:endParaRPr>
          </a:p>
          <a:p>
            <a:pPr algn="l">
              <a:lnSpc>
                <a:spcPts val="4142"/>
              </a:lnSpc>
            </a:pPr>
            <a:r>
              <a:rPr lang="es-MX" sz="3395" b="1">
                <a:solidFill>
                  <a:srgbClr val="02577B"/>
                </a:solidFill>
                <a:latin typeface="Arimo Bold"/>
                <a:ea typeface="Arimo Bold"/>
                <a:cs typeface="Arimo Bold"/>
                <a:sym typeface="Arimo Bold"/>
              </a:rPr>
              <a:t>Producto: </a:t>
            </a:r>
            <a:r>
              <a:rPr lang="es-MX" sz="3395" b="1">
                <a:solidFill>
                  <a:srgbClr val="292F4F"/>
                </a:solidFill>
                <a:latin typeface="Arimo Bold"/>
                <a:ea typeface="Arimo Bold"/>
                <a:cs typeface="Arimo Bold"/>
                <a:sym typeface="Arimo Bold"/>
              </a:rPr>
              <a:t>Cada equipo elabora un cuadro comparativo entre la cultura escolar tradicional y la cultura basada en proyectos, destacando las transformaciones en las relaciones, tiempos y espacios.</a:t>
            </a:r>
          </a:p>
        </p:txBody>
      </p:sp>
      <p:sp>
        <p:nvSpPr>
          <p:cNvPr id="11" name="TextBox 11"/>
          <p:cNvSpPr txBox="1"/>
          <p:nvPr/>
        </p:nvSpPr>
        <p:spPr>
          <a:xfrm>
            <a:off x="1791593" y="672443"/>
            <a:ext cx="8191875" cy="1885131"/>
          </a:xfrm>
          <a:prstGeom prst="rect">
            <a:avLst/>
          </a:prstGeom>
        </p:spPr>
        <p:txBody>
          <a:bodyPr lIns="0" tIns="0" rIns="0" bIns="0" rtlCol="0" anchor="t">
            <a:spAutoFit/>
          </a:bodyPr>
          <a:lstStyle/>
          <a:p>
            <a:pPr algn="ctr">
              <a:lnSpc>
                <a:spcPts val="4865"/>
              </a:lnSpc>
            </a:pPr>
            <a:r>
              <a:rPr lang="es-MX" sz="4230" b="1">
                <a:solidFill>
                  <a:srgbClr val="02577B"/>
                </a:solidFill>
                <a:latin typeface="Arimo Bold"/>
                <a:ea typeface="Arimo Bold"/>
                <a:cs typeface="Arimo Bold"/>
                <a:sym typeface="Arimo Bold"/>
              </a:rPr>
              <a:t>La enseñanza por proyectos:</a:t>
            </a:r>
            <a:r>
              <a:rPr lang="es-MX" sz="4230" b="1">
                <a:solidFill>
                  <a:srgbClr val="000000"/>
                </a:solidFill>
                <a:latin typeface="Arimo Bold"/>
                <a:ea typeface="Arimo Bold"/>
                <a:cs typeface="Arimo Bold"/>
                <a:sym typeface="Arimo Bold"/>
              </a:rPr>
              <a:t> </a:t>
            </a:r>
            <a:r>
              <a:rPr lang="es-MX" sz="4230" b="1">
                <a:solidFill>
                  <a:srgbClr val="292F4F"/>
                </a:solidFill>
                <a:latin typeface="Arimo Bold"/>
                <a:ea typeface="Arimo Bold"/>
                <a:cs typeface="Arimo Bold"/>
                <a:sym typeface="Arimo Bold"/>
              </a:rPr>
              <a:t>una metodología necesaria para los futuros docentes</a:t>
            </a:r>
          </a:p>
        </p:txBody>
      </p:sp>
      <p:grpSp>
        <p:nvGrpSpPr>
          <p:cNvPr id="12" name="Group 12"/>
          <p:cNvGrpSpPr/>
          <p:nvPr/>
        </p:nvGrpSpPr>
        <p:grpSpPr>
          <a:xfrm>
            <a:off x="16531353" y="8865640"/>
            <a:ext cx="952254" cy="9522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4" name="TextBox 14"/>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501774" y="646016"/>
            <a:ext cx="9718388" cy="1972023"/>
          </a:xfrm>
          <a:custGeom>
            <a:avLst/>
            <a:gdLst/>
            <a:ahLst/>
            <a:cxnLst/>
            <a:rect l="l" t="t" r="r" b="b"/>
            <a:pathLst>
              <a:path w="9718388" h="1972023">
                <a:moveTo>
                  <a:pt x="0" y="0"/>
                </a:moveTo>
                <a:lnTo>
                  <a:pt x="9718388" y="0"/>
                </a:lnTo>
                <a:lnTo>
                  <a:pt x="9718388" y="1972023"/>
                </a:lnTo>
                <a:lnTo>
                  <a:pt x="0" y="1972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06549" y="822328"/>
            <a:ext cx="1197661" cy="1537928"/>
          </a:xfrm>
          <a:custGeom>
            <a:avLst/>
            <a:gdLst/>
            <a:ahLst/>
            <a:cxnLst/>
            <a:rect l="l" t="t" r="r" b="b"/>
            <a:pathLst>
              <a:path w="1197661" h="1537928">
                <a:moveTo>
                  <a:pt x="0" y="0"/>
                </a:moveTo>
                <a:lnTo>
                  <a:pt x="1197661" y="0"/>
                </a:lnTo>
                <a:lnTo>
                  <a:pt x="1197661" y="1537927"/>
                </a:lnTo>
                <a:lnTo>
                  <a:pt x="0" y="15379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561948" y="3009230"/>
            <a:ext cx="11655360" cy="5535095"/>
            <a:chOff x="0" y="0"/>
            <a:chExt cx="3069725" cy="1457803"/>
          </a:xfrm>
        </p:grpSpPr>
        <p:sp>
          <p:nvSpPr>
            <p:cNvPr id="7" name="Freeform 7"/>
            <p:cNvSpPr/>
            <p:nvPr/>
          </p:nvSpPr>
          <p:spPr>
            <a:xfrm>
              <a:off x="0" y="0"/>
              <a:ext cx="3069724" cy="1457803"/>
            </a:xfrm>
            <a:custGeom>
              <a:avLst/>
              <a:gdLst/>
              <a:ahLst/>
              <a:cxnLst/>
              <a:rect l="l" t="t" r="r" b="b"/>
              <a:pathLst>
                <a:path w="3069724" h="1457803">
                  <a:moveTo>
                    <a:pt x="33876" y="0"/>
                  </a:moveTo>
                  <a:lnTo>
                    <a:pt x="3035848" y="0"/>
                  </a:lnTo>
                  <a:cubicBezTo>
                    <a:pt x="3054558" y="0"/>
                    <a:pt x="3069724" y="15167"/>
                    <a:pt x="3069724" y="33876"/>
                  </a:cubicBezTo>
                  <a:lnTo>
                    <a:pt x="3069724" y="1423927"/>
                  </a:lnTo>
                  <a:cubicBezTo>
                    <a:pt x="3069724" y="1442636"/>
                    <a:pt x="3054558" y="1457803"/>
                    <a:pt x="3035848" y="1457803"/>
                  </a:cubicBezTo>
                  <a:lnTo>
                    <a:pt x="33876" y="1457803"/>
                  </a:lnTo>
                  <a:cubicBezTo>
                    <a:pt x="15167" y="1457803"/>
                    <a:pt x="0" y="1442636"/>
                    <a:pt x="0" y="1423927"/>
                  </a:cubicBezTo>
                  <a:lnTo>
                    <a:pt x="0" y="33876"/>
                  </a:lnTo>
                  <a:cubicBezTo>
                    <a:pt x="0" y="15167"/>
                    <a:pt x="15167" y="0"/>
                    <a:pt x="33876" y="0"/>
                  </a:cubicBezTo>
                  <a:close/>
                </a:path>
              </a:pathLst>
            </a:custGeom>
            <a:solidFill>
              <a:srgbClr val="E2E4E4"/>
            </a:solidFill>
          </p:spPr>
        </p:sp>
        <p:sp>
          <p:nvSpPr>
            <p:cNvPr id="8" name="TextBox 8"/>
            <p:cNvSpPr txBox="1"/>
            <p:nvPr/>
          </p:nvSpPr>
          <p:spPr>
            <a:xfrm>
              <a:off x="0" y="-47625"/>
              <a:ext cx="3069725" cy="150542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604977" y="3310518"/>
            <a:ext cx="9434907" cy="4343908"/>
          </a:xfrm>
          <a:prstGeom prst="rect">
            <a:avLst/>
          </a:prstGeom>
        </p:spPr>
        <p:txBody>
          <a:bodyPr lIns="0" tIns="0" rIns="0" bIns="0" rtlCol="0" anchor="t">
            <a:spAutoFit/>
          </a:bodyPr>
          <a:lstStyle/>
          <a:p>
            <a:pPr algn="ctr">
              <a:lnSpc>
                <a:spcPts val="8615"/>
              </a:lnSpc>
              <a:spcBef>
                <a:spcPct val="0"/>
              </a:spcBef>
            </a:pPr>
            <a:r>
              <a:rPr lang="es-MX" sz="6153" b="1">
                <a:solidFill>
                  <a:srgbClr val="292F4F"/>
                </a:solidFill>
                <a:latin typeface="Arimo Bold"/>
                <a:ea typeface="Arimo Bold"/>
                <a:cs typeface="Arimo Bold"/>
                <a:sym typeface="Arimo Bold"/>
              </a:rPr>
              <a:t>•En este momento se propone que aborden temas de interés particular de la escuela.</a:t>
            </a:r>
          </a:p>
        </p:txBody>
      </p:sp>
      <p:sp>
        <p:nvSpPr>
          <p:cNvPr id="10" name="Freeform 10"/>
          <p:cNvSpPr/>
          <p:nvPr/>
        </p:nvSpPr>
        <p:spPr>
          <a:xfrm>
            <a:off x="10220162" y="563889"/>
            <a:ext cx="7315200" cy="2889504"/>
          </a:xfrm>
          <a:custGeom>
            <a:avLst/>
            <a:gdLst/>
            <a:ahLst/>
            <a:cxnLst/>
            <a:rect l="l" t="t" r="r" b="b"/>
            <a:pathLst>
              <a:path w="7315200" h="2889504">
                <a:moveTo>
                  <a:pt x="0" y="0"/>
                </a:moveTo>
                <a:lnTo>
                  <a:pt x="7315200" y="0"/>
                </a:lnTo>
                <a:lnTo>
                  <a:pt x="7315200" y="2889504"/>
                </a:lnTo>
                <a:lnTo>
                  <a:pt x="0" y="28895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213444" y="5184673"/>
            <a:ext cx="2391533" cy="2271956"/>
          </a:xfrm>
          <a:custGeom>
            <a:avLst/>
            <a:gdLst/>
            <a:ahLst/>
            <a:cxnLst/>
            <a:rect l="l" t="t" r="r" b="b"/>
            <a:pathLst>
              <a:path w="2391533" h="2271956">
                <a:moveTo>
                  <a:pt x="0" y="0"/>
                </a:moveTo>
                <a:lnTo>
                  <a:pt x="2391533" y="0"/>
                </a:lnTo>
                <a:lnTo>
                  <a:pt x="2391533" y="2271956"/>
                </a:lnTo>
                <a:lnTo>
                  <a:pt x="0" y="2271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TextBox 12"/>
          <p:cNvSpPr txBox="1"/>
          <p:nvPr/>
        </p:nvSpPr>
        <p:spPr>
          <a:xfrm>
            <a:off x="2335533" y="693641"/>
            <a:ext cx="7166931" cy="1809042"/>
          </a:xfrm>
          <a:prstGeom prst="rect">
            <a:avLst/>
          </a:prstGeom>
        </p:spPr>
        <p:txBody>
          <a:bodyPr lIns="0" tIns="0" rIns="0" bIns="0" rtlCol="0" anchor="t">
            <a:spAutoFit/>
          </a:bodyPr>
          <a:lstStyle/>
          <a:p>
            <a:pPr algn="ctr">
              <a:lnSpc>
                <a:spcPts val="4685"/>
              </a:lnSpc>
            </a:pPr>
            <a:r>
              <a:rPr lang="es-MX" sz="4462" b="1">
                <a:solidFill>
                  <a:srgbClr val="02577B"/>
                </a:solidFill>
                <a:latin typeface="Arimo Bold"/>
                <a:ea typeface="Arimo Bold"/>
                <a:cs typeface="Arimo Bold"/>
                <a:sym typeface="Arimo Bold"/>
              </a:rPr>
              <a:t>Asuntos particulares de interés para la escuela o el servicio educativo</a:t>
            </a:r>
          </a:p>
        </p:txBody>
      </p:sp>
      <p:grpSp>
        <p:nvGrpSpPr>
          <p:cNvPr id="13" name="Group 13"/>
          <p:cNvGrpSpPr/>
          <p:nvPr/>
        </p:nvGrpSpPr>
        <p:grpSpPr>
          <a:xfrm>
            <a:off x="16531353" y="8865640"/>
            <a:ext cx="952254" cy="95225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5" name="TextBox 15"/>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90895" y="0"/>
            <a:ext cx="30348416" cy="10204655"/>
          </a:xfrm>
          <a:custGeom>
            <a:avLst/>
            <a:gdLst/>
            <a:ahLst/>
            <a:cxnLst/>
            <a:rect l="l" t="t" r="r" b="b"/>
            <a:pathLst>
              <a:path w="30348416" h="10204655">
                <a:moveTo>
                  <a:pt x="0" y="0"/>
                </a:moveTo>
                <a:lnTo>
                  <a:pt x="30348416" y="0"/>
                </a:lnTo>
                <a:lnTo>
                  <a:pt x="30348416"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501774" y="646016"/>
            <a:ext cx="9718388" cy="1972023"/>
          </a:xfrm>
          <a:custGeom>
            <a:avLst/>
            <a:gdLst/>
            <a:ahLst/>
            <a:cxnLst/>
            <a:rect l="l" t="t" r="r" b="b"/>
            <a:pathLst>
              <a:path w="9718388" h="1972023">
                <a:moveTo>
                  <a:pt x="0" y="0"/>
                </a:moveTo>
                <a:lnTo>
                  <a:pt x="9718388" y="0"/>
                </a:lnTo>
                <a:lnTo>
                  <a:pt x="9718388" y="1972023"/>
                </a:lnTo>
                <a:lnTo>
                  <a:pt x="0" y="1972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605017" y="2823160"/>
            <a:ext cx="14951453" cy="6518607"/>
            <a:chOff x="0" y="0"/>
            <a:chExt cx="3937831" cy="1716835"/>
          </a:xfrm>
        </p:grpSpPr>
        <p:sp>
          <p:nvSpPr>
            <p:cNvPr id="6" name="Freeform 6"/>
            <p:cNvSpPr/>
            <p:nvPr/>
          </p:nvSpPr>
          <p:spPr>
            <a:xfrm>
              <a:off x="0" y="0"/>
              <a:ext cx="3937831" cy="1716835"/>
            </a:xfrm>
            <a:custGeom>
              <a:avLst/>
              <a:gdLst/>
              <a:ahLst/>
              <a:cxnLst/>
              <a:rect l="l" t="t" r="r" b="b"/>
              <a:pathLst>
                <a:path w="3937831" h="1716835">
                  <a:moveTo>
                    <a:pt x="26408" y="0"/>
                  </a:moveTo>
                  <a:lnTo>
                    <a:pt x="3911423" y="0"/>
                  </a:lnTo>
                  <a:cubicBezTo>
                    <a:pt x="3918427" y="0"/>
                    <a:pt x="3925144" y="2782"/>
                    <a:pt x="3930097" y="7735"/>
                  </a:cubicBezTo>
                  <a:cubicBezTo>
                    <a:pt x="3935049" y="12687"/>
                    <a:pt x="3937831" y="19404"/>
                    <a:pt x="3937831" y="26408"/>
                  </a:cubicBezTo>
                  <a:lnTo>
                    <a:pt x="3937831" y="1690427"/>
                  </a:lnTo>
                  <a:cubicBezTo>
                    <a:pt x="3937831" y="1705011"/>
                    <a:pt x="3926008" y="1716835"/>
                    <a:pt x="3911423" y="1716835"/>
                  </a:cubicBezTo>
                  <a:lnTo>
                    <a:pt x="26408" y="1716835"/>
                  </a:lnTo>
                  <a:cubicBezTo>
                    <a:pt x="11823" y="1716835"/>
                    <a:pt x="0" y="1705011"/>
                    <a:pt x="0" y="1690427"/>
                  </a:cubicBezTo>
                  <a:lnTo>
                    <a:pt x="0" y="26408"/>
                  </a:lnTo>
                  <a:cubicBezTo>
                    <a:pt x="0" y="11823"/>
                    <a:pt x="11823" y="0"/>
                    <a:pt x="26408" y="0"/>
                  </a:cubicBezTo>
                  <a:close/>
                </a:path>
              </a:pathLst>
            </a:custGeom>
            <a:solidFill>
              <a:srgbClr val="E2E4E4"/>
            </a:solidFill>
          </p:spPr>
        </p:sp>
        <p:sp>
          <p:nvSpPr>
            <p:cNvPr id="7" name="TextBox 7"/>
            <p:cNvSpPr txBox="1"/>
            <p:nvPr/>
          </p:nvSpPr>
          <p:spPr>
            <a:xfrm>
              <a:off x="0" y="-47625"/>
              <a:ext cx="3937831" cy="176446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91981" y="646016"/>
            <a:ext cx="1284752" cy="1703539"/>
          </a:xfrm>
          <a:custGeom>
            <a:avLst/>
            <a:gdLst/>
            <a:ahLst/>
            <a:cxnLst/>
            <a:rect l="l" t="t" r="r" b="b"/>
            <a:pathLst>
              <a:path w="1284752" h="1703539">
                <a:moveTo>
                  <a:pt x="0" y="0"/>
                </a:moveTo>
                <a:lnTo>
                  <a:pt x="1284752" y="0"/>
                </a:lnTo>
                <a:lnTo>
                  <a:pt x="1284752" y="1703539"/>
                </a:lnTo>
                <a:lnTo>
                  <a:pt x="0" y="17035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4110849" y="355846"/>
            <a:ext cx="3762731" cy="4208318"/>
          </a:xfrm>
          <a:custGeom>
            <a:avLst/>
            <a:gdLst/>
            <a:ahLst/>
            <a:cxnLst/>
            <a:rect l="l" t="t" r="r" b="b"/>
            <a:pathLst>
              <a:path w="3762731" h="4208318">
                <a:moveTo>
                  <a:pt x="0" y="0"/>
                </a:moveTo>
                <a:lnTo>
                  <a:pt x="3762731" y="0"/>
                </a:lnTo>
                <a:lnTo>
                  <a:pt x="3762731" y="4208318"/>
                </a:lnTo>
                <a:lnTo>
                  <a:pt x="0" y="4208318"/>
                </a:lnTo>
                <a:lnTo>
                  <a:pt x="0" y="0"/>
                </a:lnTo>
                <a:close/>
              </a:path>
            </a:pathLst>
          </a:custGeom>
          <a:blipFill>
            <a:blip r:embed="rId10"/>
            <a:stretch>
              <a:fillRect/>
            </a:stretch>
          </a:blipFill>
        </p:spPr>
      </p:sp>
      <p:sp>
        <p:nvSpPr>
          <p:cNvPr id="10" name="TextBox 10"/>
          <p:cNvSpPr txBox="1"/>
          <p:nvPr/>
        </p:nvSpPr>
        <p:spPr>
          <a:xfrm>
            <a:off x="1028700" y="3152913"/>
            <a:ext cx="14353660" cy="6018571"/>
          </a:xfrm>
          <a:prstGeom prst="rect">
            <a:avLst/>
          </a:prstGeom>
        </p:spPr>
        <p:txBody>
          <a:bodyPr lIns="0" tIns="0" rIns="0" bIns="0" rtlCol="0" anchor="t">
            <a:spAutoFit/>
          </a:bodyPr>
          <a:lstStyle/>
          <a:p>
            <a:pPr algn="l">
              <a:lnSpc>
                <a:spcPts val="4058"/>
              </a:lnSpc>
            </a:pPr>
            <a:r>
              <a:rPr lang="es-MX" sz="3326" b="1">
                <a:solidFill>
                  <a:srgbClr val="3C1047"/>
                </a:solidFill>
                <a:latin typeface="Arimo Bold"/>
                <a:ea typeface="Arimo Bold"/>
                <a:cs typeface="Arimo Bold"/>
                <a:sym typeface="Arimo Bold"/>
              </a:rPr>
              <a:t>Descripción de la Actividad</a:t>
            </a:r>
          </a:p>
          <a:p>
            <a:pPr algn="l">
              <a:lnSpc>
                <a:spcPts val="4058"/>
              </a:lnSpc>
            </a:pPr>
            <a:r>
              <a:rPr lang="es-MX" sz="3326" b="1">
                <a:solidFill>
                  <a:srgbClr val="02577B"/>
                </a:solidFill>
                <a:latin typeface="Arimo Bold"/>
                <a:ea typeface="Arimo Bold"/>
                <a:cs typeface="Arimo Bold"/>
                <a:sym typeface="Arimo Bold"/>
              </a:rPr>
              <a:t>Propósito:</a:t>
            </a:r>
            <a:r>
              <a:rPr lang="es-MX" sz="3326" b="1">
                <a:solidFill>
                  <a:srgbClr val="292F4F"/>
                </a:solidFill>
                <a:latin typeface="Arimo Bold"/>
                <a:ea typeface="Arimo Bold"/>
                <a:cs typeface="Arimo Bold"/>
                <a:sym typeface="Arimo Bold"/>
              </a:rPr>
              <a:t> Consolidar los aprendizajes y finalizar la sesión de manera simbólica y colaborativa.</a:t>
            </a:r>
          </a:p>
          <a:p>
            <a:pPr algn="l">
              <a:lnSpc>
                <a:spcPts val="2106"/>
              </a:lnSpc>
            </a:pPr>
            <a:endParaRPr lang="es-MX" sz="3326" b="1">
              <a:solidFill>
                <a:srgbClr val="292F4F"/>
              </a:solidFill>
              <a:latin typeface="Arimo Bold"/>
              <a:ea typeface="Arimo Bold"/>
              <a:cs typeface="Arimo Bold"/>
              <a:sym typeface="Arimo Bold"/>
            </a:endParaRPr>
          </a:p>
          <a:p>
            <a:pPr algn="l">
              <a:lnSpc>
                <a:spcPts val="4058"/>
              </a:lnSpc>
            </a:pPr>
            <a:r>
              <a:rPr lang="es-MX" sz="3326" b="1">
                <a:solidFill>
                  <a:srgbClr val="02577B"/>
                </a:solidFill>
                <a:latin typeface="Arimo Bold"/>
                <a:ea typeface="Arimo Bold"/>
                <a:cs typeface="Arimo Bold"/>
                <a:sym typeface="Arimo Bold"/>
              </a:rPr>
              <a:t>Instrucciones: </a:t>
            </a:r>
          </a:p>
          <a:p>
            <a:pPr marL="718241" lvl="1" indent="-359121" algn="l">
              <a:lnSpc>
                <a:spcPts val="4058"/>
              </a:lnSpc>
              <a:buFont typeface="Arial"/>
              <a:buChar char="•"/>
            </a:pPr>
            <a:r>
              <a:rPr lang="es-MX" sz="3326" b="1">
                <a:solidFill>
                  <a:srgbClr val="292F4F"/>
                </a:solidFill>
                <a:latin typeface="Arimo Bold"/>
                <a:ea typeface="Arimo Bold"/>
                <a:cs typeface="Arimo Bold"/>
                <a:sym typeface="Arimo Bold"/>
              </a:rPr>
              <a:t>Dibujar un árbol grande en un pliego de papel. </a:t>
            </a:r>
          </a:p>
          <a:p>
            <a:pPr marL="718241" lvl="1" indent="-359121" algn="l">
              <a:lnSpc>
                <a:spcPts val="4058"/>
              </a:lnSpc>
              <a:buFont typeface="Arial"/>
              <a:buChar char="•"/>
            </a:pPr>
            <a:r>
              <a:rPr lang="es-MX" sz="3326" b="1">
                <a:solidFill>
                  <a:srgbClr val="292F4F"/>
                </a:solidFill>
                <a:latin typeface="Arimo Bold"/>
                <a:ea typeface="Arimo Bold"/>
                <a:cs typeface="Arimo Bold"/>
                <a:sym typeface="Arimo Bold"/>
              </a:rPr>
              <a:t>Entregar hojas de papel recortadas en forma de hojas de árbol a los docentes.</a:t>
            </a:r>
          </a:p>
          <a:p>
            <a:pPr marL="718241" lvl="1" indent="-359121" algn="l">
              <a:lnSpc>
                <a:spcPts val="4058"/>
              </a:lnSpc>
              <a:buFont typeface="Arial"/>
              <a:buChar char="•"/>
            </a:pPr>
            <a:r>
              <a:rPr lang="es-MX" sz="3326" b="1">
                <a:solidFill>
                  <a:srgbClr val="292F4F"/>
                </a:solidFill>
                <a:latin typeface="Arimo Bold"/>
                <a:ea typeface="Arimo Bold"/>
                <a:cs typeface="Arimo Bold"/>
                <a:sym typeface="Arimo Bold"/>
              </a:rPr>
              <a:t>Cada docente escribe un aprendizaje clave o compromiso que se lleva de la sesión en su hoja.</a:t>
            </a:r>
          </a:p>
          <a:p>
            <a:pPr marL="718241" lvl="1" indent="-359121" algn="l">
              <a:lnSpc>
                <a:spcPts val="4058"/>
              </a:lnSpc>
              <a:buFont typeface="Arial"/>
              <a:buChar char="•"/>
            </a:pPr>
            <a:r>
              <a:rPr lang="es-MX" sz="3326" b="1">
                <a:solidFill>
                  <a:srgbClr val="292F4F"/>
                </a:solidFill>
                <a:latin typeface="Arimo Bold"/>
                <a:ea typeface="Arimo Bold"/>
                <a:cs typeface="Arimo Bold"/>
                <a:sym typeface="Arimo Bold"/>
              </a:rPr>
              <a:t>Pedir a cada docente que pegue su hoja en el árbol y comparta brevemente lo que escribió. </a:t>
            </a:r>
          </a:p>
        </p:txBody>
      </p:sp>
      <p:sp>
        <p:nvSpPr>
          <p:cNvPr id="11" name="TextBox 11"/>
          <p:cNvSpPr txBox="1"/>
          <p:nvPr/>
        </p:nvSpPr>
        <p:spPr>
          <a:xfrm>
            <a:off x="2140748" y="655541"/>
            <a:ext cx="7839533" cy="1804463"/>
          </a:xfrm>
          <a:prstGeom prst="rect">
            <a:avLst/>
          </a:prstGeom>
        </p:spPr>
        <p:txBody>
          <a:bodyPr lIns="0" tIns="0" rIns="0" bIns="0" rtlCol="0" anchor="t">
            <a:spAutoFit/>
          </a:bodyPr>
          <a:lstStyle/>
          <a:p>
            <a:pPr algn="ctr">
              <a:lnSpc>
                <a:spcPts val="4667"/>
              </a:lnSpc>
            </a:pPr>
            <a:r>
              <a:rPr lang="es-MX" sz="4167" b="1">
                <a:solidFill>
                  <a:srgbClr val="02577B"/>
                </a:solidFill>
                <a:latin typeface="Arimo Bold"/>
                <a:ea typeface="Arimo Bold"/>
                <a:cs typeface="Arimo Bold"/>
                <a:sym typeface="Arimo Bold"/>
              </a:rPr>
              <a:t>Actividad de Cierre y Reflexión:</a:t>
            </a:r>
            <a:r>
              <a:rPr lang="es-MX" sz="4167" b="1">
                <a:solidFill>
                  <a:srgbClr val="000000"/>
                </a:solidFill>
                <a:latin typeface="Arimo Bold"/>
                <a:ea typeface="Arimo Bold"/>
                <a:cs typeface="Arimo Bold"/>
                <a:sym typeface="Arimo Bold"/>
              </a:rPr>
              <a:t> </a:t>
            </a:r>
          </a:p>
          <a:p>
            <a:pPr algn="ctr">
              <a:lnSpc>
                <a:spcPts val="4667"/>
              </a:lnSpc>
            </a:pPr>
            <a:r>
              <a:rPr lang="es-MX" sz="4167" b="1">
                <a:solidFill>
                  <a:srgbClr val="292F4F"/>
                </a:solidFill>
                <a:latin typeface="Arimo Bold"/>
                <a:ea typeface="Arimo Bold"/>
                <a:cs typeface="Arimo Bold"/>
                <a:sym typeface="Arimo Bold"/>
              </a:rPr>
              <a:t>“El Árbol de los Aprendizajes”</a:t>
            </a:r>
          </a:p>
        </p:txBody>
      </p:sp>
      <p:grpSp>
        <p:nvGrpSpPr>
          <p:cNvPr id="12" name="Group 12"/>
          <p:cNvGrpSpPr/>
          <p:nvPr/>
        </p:nvGrpSpPr>
        <p:grpSpPr>
          <a:xfrm>
            <a:off x="16531353" y="8865640"/>
            <a:ext cx="952254" cy="9522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4" name="TextBox 14"/>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2554782" y="1571811"/>
            <a:ext cx="12056474" cy="6691343"/>
          </a:xfrm>
          <a:custGeom>
            <a:avLst/>
            <a:gdLst/>
            <a:ahLst/>
            <a:cxnLst/>
            <a:rect l="l" t="t" r="r" b="b"/>
            <a:pathLst>
              <a:path w="12056474" h="6691343">
                <a:moveTo>
                  <a:pt x="0" y="0"/>
                </a:moveTo>
                <a:lnTo>
                  <a:pt x="12056475" y="0"/>
                </a:lnTo>
                <a:lnTo>
                  <a:pt x="12056475" y="6691343"/>
                </a:lnTo>
                <a:lnTo>
                  <a:pt x="0" y="66913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141749" y="4917483"/>
            <a:ext cx="481989" cy="1568603"/>
          </a:xfrm>
          <a:custGeom>
            <a:avLst/>
            <a:gdLst/>
            <a:ahLst/>
            <a:cxnLst/>
            <a:rect l="l" t="t" r="r" b="b"/>
            <a:pathLst>
              <a:path w="481989" h="1568603">
                <a:moveTo>
                  <a:pt x="0" y="0"/>
                </a:moveTo>
                <a:lnTo>
                  <a:pt x="481989" y="0"/>
                </a:lnTo>
                <a:lnTo>
                  <a:pt x="481989" y="1568603"/>
                </a:lnTo>
                <a:lnTo>
                  <a:pt x="0" y="15686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4613146" y="3119464"/>
            <a:ext cx="8010592" cy="3259339"/>
          </a:xfrm>
          <a:prstGeom prst="rect">
            <a:avLst/>
          </a:prstGeom>
        </p:spPr>
        <p:txBody>
          <a:bodyPr lIns="0" tIns="0" rIns="0" bIns="0" rtlCol="0" anchor="t">
            <a:spAutoFit/>
          </a:bodyPr>
          <a:lstStyle/>
          <a:p>
            <a:pPr algn="ctr">
              <a:lnSpc>
                <a:spcPts val="12992"/>
              </a:lnSpc>
              <a:spcBef>
                <a:spcPct val="0"/>
              </a:spcBef>
            </a:pPr>
            <a:r>
              <a:rPr lang="es-MX" sz="9280" b="1">
                <a:solidFill>
                  <a:srgbClr val="02577B"/>
                </a:solidFill>
                <a:latin typeface="Arimo Bold"/>
                <a:ea typeface="Arimo Bold"/>
                <a:cs typeface="Arimo Bold"/>
                <a:sym typeface="Arimo Bold"/>
              </a:rPr>
              <a:t>Gracias por su atención</a:t>
            </a:r>
          </a:p>
        </p:txBody>
      </p:sp>
      <p:sp>
        <p:nvSpPr>
          <p:cNvPr id="7" name="Freeform 7"/>
          <p:cNvSpPr/>
          <p:nvPr/>
        </p:nvSpPr>
        <p:spPr>
          <a:xfrm flipH="1" flipV="1">
            <a:off x="4695481" y="3285306"/>
            <a:ext cx="481989" cy="1568603"/>
          </a:xfrm>
          <a:custGeom>
            <a:avLst/>
            <a:gdLst/>
            <a:ahLst/>
            <a:cxnLst/>
            <a:rect l="l" t="t" r="r" b="b"/>
            <a:pathLst>
              <a:path w="481989" h="1568603">
                <a:moveTo>
                  <a:pt x="481989" y="1568603"/>
                </a:moveTo>
                <a:lnTo>
                  <a:pt x="0" y="1568603"/>
                </a:lnTo>
                <a:lnTo>
                  <a:pt x="0" y="0"/>
                </a:lnTo>
                <a:lnTo>
                  <a:pt x="481989" y="0"/>
                </a:lnTo>
                <a:lnTo>
                  <a:pt x="481989" y="1568603"/>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475611" y="5143500"/>
            <a:ext cx="3137535" cy="5143500"/>
          </a:xfrm>
          <a:custGeom>
            <a:avLst/>
            <a:gdLst/>
            <a:ahLst/>
            <a:cxnLst/>
            <a:rect l="l" t="t" r="r" b="b"/>
            <a:pathLst>
              <a:path w="3137535" h="5143500">
                <a:moveTo>
                  <a:pt x="0" y="0"/>
                </a:moveTo>
                <a:lnTo>
                  <a:pt x="3137535" y="0"/>
                </a:lnTo>
                <a:lnTo>
                  <a:pt x="3137535" y="5143500"/>
                </a:lnTo>
                <a:lnTo>
                  <a:pt x="0" y="5143500"/>
                </a:lnTo>
                <a:lnTo>
                  <a:pt x="0" y="0"/>
                </a:lnTo>
                <a:close/>
              </a:path>
            </a:pathLst>
          </a:custGeom>
          <a:blipFill>
            <a:blip r:embed="rId10"/>
            <a:stretch>
              <a:fillRect/>
            </a:stretch>
          </a:blipFill>
        </p:spPr>
      </p:sp>
      <p:sp>
        <p:nvSpPr>
          <p:cNvPr id="9" name="Freeform 9"/>
          <p:cNvSpPr/>
          <p:nvPr/>
        </p:nvSpPr>
        <p:spPr>
          <a:xfrm flipH="1">
            <a:off x="13500924" y="1571811"/>
            <a:ext cx="3090929" cy="5283639"/>
          </a:xfrm>
          <a:custGeom>
            <a:avLst/>
            <a:gdLst/>
            <a:ahLst/>
            <a:cxnLst/>
            <a:rect l="l" t="t" r="r" b="b"/>
            <a:pathLst>
              <a:path w="3090929" h="5283639">
                <a:moveTo>
                  <a:pt x="3090929" y="0"/>
                </a:moveTo>
                <a:lnTo>
                  <a:pt x="0" y="0"/>
                </a:lnTo>
                <a:lnTo>
                  <a:pt x="0" y="5283639"/>
                </a:lnTo>
                <a:lnTo>
                  <a:pt x="3090929" y="5283639"/>
                </a:lnTo>
                <a:lnTo>
                  <a:pt x="3090929" y="0"/>
                </a:lnTo>
                <a:close/>
              </a:path>
            </a:pathLst>
          </a:custGeom>
          <a:blipFill>
            <a:blip r:embed="rId11"/>
            <a:stretch>
              <a:fillRect/>
            </a:stretch>
          </a:blipFill>
        </p:spPr>
      </p:sp>
      <p:sp>
        <p:nvSpPr>
          <p:cNvPr id="10" name="Freeform 10"/>
          <p:cNvSpPr/>
          <p:nvPr/>
        </p:nvSpPr>
        <p:spPr>
          <a:xfrm>
            <a:off x="5177470" y="830528"/>
            <a:ext cx="2041451" cy="2041451"/>
          </a:xfrm>
          <a:custGeom>
            <a:avLst/>
            <a:gdLst/>
            <a:ahLst/>
            <a:cxnLst/>
            <a:rect l="l" t="t" r="r" b="b"/>
            <a:pathLst>
              <a:path w="2041451" h="2041451">
                <a:moveTo>
                  <a:pt x="0" y="0"/>
                </a:moveTo>
                <a:lnTo>
                  <a:pt x="2041451" y="0"/>
                </a:lnTo>
                <a:lnTo>
                  <a:pt x="2041451" y="2041452"/>
                </a:lnTo>
                <a:lnTo>
                  <a:pt x="0" y="20414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1"/>
          <p:cNvGrpSpPr/>
          <p:nvPr/>
        </p:nvGrpSpPr>
        <p:grpSpPr>
          <a:xfrm>
            <a:off x="10896097" y="7310901"/>
            <a:ext cx="952254" cy="95225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3" name="TextBox 13"/>
          <p:cNvSpPr txBox="1"/>
          <p:nvPr/>
        </p:nvSpPr>
        <p:spPr>
          <a:xfrm>
            <a:off x="8864954" y="77394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605017" y="2823160"/>
            <a:ext cx="14951453" cy="6518607"/>
            <a:chOff x="0" y="0"/>
            <a:chExt cx="3937831" cy="1716835"/>
          </a:xfrm>
        </p:grpSpPr>
        <p:sp>
          <p:nvSpPr>
            <p:cNvPr id="5" name="Freeform 5"/>
            <p:cNvSpPr/>
            <p:nvPr/>
          </p:nvSpPr>
          <p:spPr>
            <a:xfrm>
              <a:off x="0" y="0"/>
              <a:ext cx="3937831" cy="1716835"/>
            </a:xfrm>
            <a:custGeom>
              <a:avLst/>
              <a:gdLst/>
              <a:ahLst/>
              <a:cxnLst/>
              <a:rect l="l" t="t" r="r" b="b"/>
              <a:pathLst>
                <a:path w="3937831" h="1716835">
                  <a:moveTo>
                    <a:pt x="26408" y="0"/>
                  </a:moveTo>
                  <a:lnTo>
                    <a:pt x="3911423" y="0"/>
                  </a:lnTo>
                  <a:cubicBezTo>
                    <a:pt x="3918427" y="0"/>
                    <a:pt x="3925144" y="2782"/>
                    <a:pt x="3930097" y="7735"/>
                  </a:cubicBezTo>
                  <a:cubicBezTo>
                    <a:pt x="3935049" y="12687"/>
                    <a:pt x="3937831" y="19404"/>
                    <a:pt x="3937831" y="26408"/>
                  </a:cubicBezTo>
                  <a:lnTo>
                    <a:pt x="3937831" y="1690427"/>
                  </a:lnTo>
                  <a:cubicBezTo>
                    <a:pt x="3937831" y="1705011"/>
                    <a:pt x="3926008" y="1716835"/>
                    <a:pt x="3911423" y="1716835"/>
                  </a:cubicBezTo>
                  <a:lnTo>
                    <a:pt x="26408" y="1716835"/>
                  </a:lnTo>
                  <a:cubicBezTo>
                    <a:pt x="11823" y="1716835"/>
                    <a:pt x="0" y="1705011"/>
                    <a:pt x="0" y="1690427"/>
                  </a:cubicBezTo>
                  <a:lnTo>
                    <a:pt x="0" y="26408"/>
                  </a:lnTo>
                  <a:cubicBezTo>
                    <a:pt x="0" y="11823"/>
                    <a:pt x="11823" y="0"/>
                    <a:pt x="26408" y="0"/>
                  </a:cubicBezTo>
                  <a:close/>
                </a:path>
              </a:pathLst>
            </a:custGeom>
            <a:solidFill>
              <a:srgbClr val="E2E4E4"/>
            </a:solidFill>
          </p:spPr>
        </p:sp>
        <p:sp>
          <p:nvSpPr>
            <p:cNvPr id="6" name="TextBox 6"/>
            <p:cNvSpPr txBox="1"/>
            <p:nvPr/>
          </p:nvSpPr>
          <p:spPr>
            <a:xfrm>
              <a:off x="0" y="-47625"/>
              <a:ext cx="3937831" cy="176446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16857" y="2921160"/>
            <a:ext cx="14140426" cy="6286401"/>
          </a:xfrm>
          <a:prstGeom prst="rect">
            <a:avLst/>
          </a:prstGeom>
        </p:spPr>
        <p:txBody>
          <a:bodyPr lIns="0" tIns="0" rIns="0" bIns="0" rtlCol="0" anchor="t">
            <a:spAutoFit/>
          </a:bodyPr>
          <a:lstStyle/>
          <a:p>
            <a:pPr algn="l">
              <a:lnSpc>
                <a:spcPts val="5510"/>
              </a:lnSpc>
              <a:spcBef>
                <a:spcPct val="0"/>
              </a:spcBef>
            </a:pPr>
            <a:r>
              <a:rPr lang="es-MX" sz="3935" b="1">
                <a:solidFill>
                  <a:srgbClr val="292F4F"/>
                </a:solidFill>
                <a:latin typeface="Arimo Bold"/>
                <a:ea typeface="Arimo Bold"/>
                <a:cs typeface="Arimo Bold"/>
                <a:sym typeface="Arimo Bold"/>
              </a:rPr>
              <a:t>•Construyendo Ideas</a:t>
            </a:r>
          </a:p>
          <a:p>
            <a:pPr algn="l">
              <a:lnSpc>
                <a:spcPts val="5510"/>
              </a:lnSpc>
              <a:spcBef>
                <a:spcPct val="0"/>
              </a:spcBef>
            </a:pPr>
            <a:r>
              <a:rPr lang="es-MX" sz="3935" b="1">
                <a:solidFill>
                  <a:srgbClr val="292F4F"/>
                </a:solidFill>
                <a:latin typeface="Arimo Bold"/>
                <a:ea typeface="Arimo Bold"/>
                <a:cs typeface="Arimo Bold"/>
                <a:sym typeface="Arimo Bold"/>
              </a:rPr>
              <a:t>•Análisis del Boletín “Pensamiento crítico: diversidad, libertad e integración de saberes” </a:t>
            </a:r>
          </a:p>
          <a:p>
            <a:pPr algn="l">
              <a:lnSpc>
                <a:spcPts val="5510"/>
              </a:lnSpc>
              <a:spcBef>
                <a:spcPct val="0"/>
              </a:spcBef>
            </a:pPr>
            <a:r>
              <a:rPr lang="es-MX" sz="3935" b="1">
                <a:solidFill>
                  <a:srgbClr val="292F4F"/>
                </a:solidFill>
                <a:latin typeface="Arimo Bold"/>
                <a:ea typeface="Arimo Bold"/>
                <a:cs typeface="Arimo Bold"/>
                <a:sym typeface="Arimo Bold"/>
              </a:rPr>
              <a:t>•Análisis del artículo “La enseñanza por proyectos: ¿mito o reto?” </a:t>
            </a:r>
          </a:p>
          <a:p>
            <a:pPr algn="l">
              <a:lnSpc>
                <a:spcPts val="5510"/>
              </a:lnSpc>
              <a:spcBef>
                <a:spcPct val="0"/>
              </a:spcBef>
            </a:pPr>
            <a:r>
              <a:rPr lang="es-MX" sz="3935" b="1">
                <a:solidFill>
                  <a:srgbClr val="292F4F"/>
                </a:solidFill>
                <a:latin typeface="Arimo Bold"/>
                <a:ea typeface="Arimo Bold"/>
                <a:cs typeface="Arimo Bold"/>
                <a:sym typeface="Arimo Bold"/>
              </a:rPr>
              <a:t>•Análisis del artículo “La enseñanza por proyectos: una metodología necesaria para los futuros docentes”</a:t>
            </a:r>
          </a:p>
          <a:p>
            <a:pPr algn="l">
              <a:lnSpc>
                <a:spcPts val="5510"/>
              </a:lnSpc>
              <a:spcBef>
                <a:spcPct val="0"/>
              </a:spcBef>
            </a:pPr>
            <a:r>
              <a:rPr lang="es-MX" sz="3935" b="1">
                <a:solidFill>
                  <a:srgbClr val="292F4F"/>
                </a:solidFill>
                <a:latin typeface="Arimo Bold"/>
                <a:ea typeface="Arimo Bold"/>
                <a:cs typeface="Arimo Bold"/>
                <a:sym typeface="Arimo Bold"/>
              </a:rPr>
              <a:t>•Actividad de Síntesis Colaborativa y Cierre: "El Árbol de los Aprendizajes" </a:t>
            </a:r>
          </a:p>
        </p:txBody>
      </p:sp>
      <p:sp>
        <p:nvSpPr>
          <p:cNvPr id="8" name="Freeform 8"/>
          <p:cNvSpPr/>
          <p:nvPr/>
        </p:nvSpPr>
        <p:spPr>
          <a:xfrm>
            <a:off x="329609" y="564533"/>
            <a:ext cx="9487599" cy="2869999"/>
          </a:xfrm>
          <a:custGeom>
            <a:avLst/>
            <a:gdLst/>
            <a:ahLst/>
            <a:cxnLst/>
            <a:rect l="l" t="t" r="r" b="b"/>
            <a:pathLst>
              <a:path w="9487599" h="2869999">
                <a:moveTo>
                  <a:pt x="0" y="0"/>
                </a:moveTo>
                <a:lnTo>
                  <a:pt x="9487599" y="0"/>
                </a:lnTo>
                <a:lnTo>
                  <a:pt x="9487599" y="2869999"/>
                </a:lnTo>
                <a:lnTo>
                  <a:pt x="0" y="2869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487308" y="1237051"/>
            <a:ext cx="1082785" cy="944730"/>
          </a:xfrm>
          <a:custGeom>
            <a:avLst/>
            <a:gdLst/>
            <a:ahLst/>
            <a:cxnLst/>
            <a:rect l="l" t="t" r="r" b="b"/>
            <a:pathLst>
              <a:path w="1082785" h="944730">
                <a:moveTo>
                  <a:pt x="0" y="0"/>
                </a:moveTo>
                <a:lnTo>
                  <a:pt x="1082784" y="0"/>
                </a:lnTo>
                <a:lnTo>
                  <a:pt x="1082784" y="944729"/>
                </a:lnTo>
                <a:lnTo>
                  <a:pt x="0" y="9447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563508" y="3073792"/>
            <a:ext cx="423683" cy="473829"/>
          </a:xfrm>
          <a:custGeom>
            <a:avLst/>
            <a:gdLst/>
            <a:ahLst/>
            <a:cxnLst/>
            <a:rect l="l" t="t" r="r" b="b"/>
            <a:pathLst>
              <a:path w="423683" h="473829">
                <a:moveTo>
                  <a:pt x="0" y="0"/>
                </a:moveTo>
                <a:lnTo>
                  <a:pt x="423682" y="0"/>
                </a:lnTo>
                <a:lnTo>
                  <a:pt x="423682" y="473830"/>
                </a:lnTo>
                <a:lnTo>
                  <a:pt x="0" y="4738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544458" y="3779977"/>
            <a:ext cx="423683" cy="473829"/>
          </a:xfrm>
          <a:custGeom>
            <a:avLst/>
            <a:gdLst/>
            <a:ahLst/>
            <a:cxnLst/>
            <a:rect l="l" t="t" r="r" b="b"/>
            <a:pathLst>
              <a:path w="423683" h="473829">
                <a:moveTo>
                  <a:pt x="0" y="0"/>
                </a:moveTo>
                <a:lnTo>
                  <a:pt x="423682" y="0"/>
                </a:lnTo>
                <a:lnTo>
                  <a:pt x="423682" y="473829"/>
                </a:lnTo>
                <a:lnTo>
                  <a:pt x="0" y="4738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563508" y="5149156"/>
            <a:ext cx="423683" cy="473829"/>
          </a:xfrm>
          <a:custGeom>
            <a:avLst/>
            <a:gdLst/>
            <a:ahLst/>
            <a:cxnLst/>
            <a:rect l="l" t="t" r="r" b="b"/>
            <a:pathLst>
              <a:path w="423683" h="473829">
                <a:moveTo>
                  <a:pt x="0" y="0"/>
                </a:moveTo>
                <a:lnTo>
                  <a:pt x="423682" y="0"/>
                </a:lnTo>
                <a:lnTo>
                  <a:pt x="423682" y="473830"/>
                </a:lnTo>
                <a:lnTo>
                  <a:pt x="0" y="4738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63508" y="6518336"/>
            <a:ext cx="423683" cy="473829"/>
          </a:xfrm>
          <a:custGeom>
            <a:avLst/>
            <a:gdLst/>
            <a:ahLst/>
            <a:cxnLst/>
            <a:rect l="l" t="t" r="r" b="b"/>
            <a:pathLst>
              <a:path w="423683" h="473829">
                <a:moveTo>
                  <a:pt x="0" y="0"/>
                </a:moveTo>
                <a:lnTo>
                  <a:pt x="423682" y="0"/>
                </a:lnTo>
                <a:lnTo>
                  <a:pt x="423682" y="473829"/>
                </a:lnTo>
                <a:lnTo>
                  <a:pt x="0" y="4738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544458" y="7887515"/>
            <a:ext cx="423683" cy="473829"/>
          </a:xfrm>
          <a:custGeom>
            <a:avLst/>
            <a:gdLst/>
            <a:ahLst/>
            <a:cxnLst/>
            <a:rect l="l" t="t" r="r" b="b"/>
            <a:pathLst>
              <a:path w="423683" h="473829">
                <a:moveTo>
                  <a:pt x="0" y="0"/>
                </a:moveTo>
                <a:lnTo>
                  <a:pt x="423682" y="0"/>
                </a:lnTo>
                <a:lnTo>
                  <a:pt x="423682" y="473829"/>
                </a:lnTo>
                <a:lnTo>
                  <a:pt x="0" y="4738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4445507" y="506771"/>
            <a:ext cx="3318840" cy="3273206"/>
          </a:xfrm>
          <a:custGeom>
            <a:avLst/>
            <a:gdLst/>
            <a:ahLst/>
            <a:cxnLst/>
            <a:rect l="l" t="t" r="r" b="b"/>
            <a:pathLst>
              <a:path w="3318840" h="3273206">
                <a:moveTo>
                  <a:pt x="0" y="0"/>
                </a:moveTo>
                <a:lnTo>
                  <a:pt x="3318840" y="0"/>
                </a:lnTo>
                <a:lnTo>
                  <a:pt x="3318840" y="3273206"/>
                </a:lnTo>
                <a:lnTo>
                  <a:pt x="0" y="32732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1570093" y="630494"/>
            <a:ext cx="6779426" cy="1970668"/>
          </a:xfrm>
          <a:prstGeom prst="rect">
            <a:avLst/>
          </a:prstGeom>
        </p:spPr>
        <p:txBody>
          <a:bodyPr wrap="square" lIns="0" tIns="0" rIns="0" bIns="0" rtlCol="0" anchor="t">
            <a:spAutoFit/>
          </a:bodyPr>
          <a:lstStyle/>
          <a:p>
            <a:pPr algn="ctr">
              <a:spcBef>
                <a:spcPct val="0"/>
              </a:spcBef>
            </a:pPr>
            <a:r>
              <a:rPr lang="es-MX" sz="6403" b="1">
                <a:solidFill>
                  <a:srgbClr val="02577B"/>
                </a:solidFill>
                <a:latin typeface="Arimo Bold"/>
                <a:ea typeface="Arimo Bold"/>
                <a:cs typeface="Arimo Bold"/>
                <a:sym typeface="Arimo Bold"/>
              </a:rPr>
              <a:t>Agenda de trabajo</a:t>
            </a:r>
          </a:p>
        </p:txBody>
      </p:sp>
      <p:grpSp>
        <p:nvGrpSpPr>
          <p:cNvPr id="17" name="Group 17"/>
          <p:cNvGrpSpPr/>
          <p:nvPr/>
        </p:nvGrpSpPr>
        <p:grpSpPr>
          <a:xfrm>
            <a:off x="16531353" y="8865640"/>
            <a:ext cx="952254" cy="95225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9" name="TextBox 19"/>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329609" y="564533"/>
            <a:ext cx="9487599" cy="2869999"/>
          </a:xfrm>
          <a:custGeom>
            <a:avLst/>
            <a:gdLst/>
            <a:ahLst/>
            <a:cxnLst/>
            <a:rect l="l" t="t" r="r" b="b"/>
            <a:pathLst>
              <a:path w="9487599" h="2869999">
                <a:moveTo>
                  <a:pt x="0" y="0"/>
                </a:moveTo>
                <a:lnTo>
                  <a:pt x="9487599" y="0"/>
                </a:lnTo>
                <a:lnTo>
                  <a:pt x="9487599" y="2869999"/>
                </a:lnTo>
                <a:lnTo>
                  <a:pt x="0" y="2869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605017" y="2823160"/>
            <a:ext cx="14951453" cy="6518607"/>
            <a:chOff x="0" y="0"/>
            <a:chExt cx="3937831" cy="1716835"/>
          </a:xfrm>
        </p:grpSpPr>
        <p:sp>
          <p:nvSpPr>
            <p:cNvPr id="6" name="Freeform 6"/>
            <p:cNvSpPr/>
            <p:nvPr/>
          </p:nvSpPr>
          <p:spPr>
            <a:xfrm>
              <a:off x="0" y="0"/>
              <a:ext cx="3937831" cy="1716835"/>
            </a:xfrm>
            <a:custGeom>
              <a:avLst/>
              <a:gdLst/>
              <a:ahLst/>
              <a:cxnLst/>
              <a:rect l="l" t="t" r="r" b="b"/>
              <a:pathLst>
                <a:path w="3937831" h="1716835">
                  <a:moveTo>
                    <a:pt x="26408" y="0"/>
                  </a:moveTo>
                  <a:lnTo>
                    <a:pt x="3911423" y="0"/>
                  </a:lnTo>
                  <a:cubicBezTo>
                    <a:pt x="3918427" y="0"/>
                    <a:pt x="3925144" y="2782"/>
                    <a:pt x="3930097" y="7735"/>
                  </a:cubicBezTo>
                  <a:cubicBezTo>
                    <a:pt x="3935049" y="12687"/>
                    <a:pt x="3937831" y="19404"/>
                    <a:pt x="3937831" y="26408"/>
                  </a:cubicBezTo>
                  <a:lnTo>
                    <a:pt x="3937831" y="1690427"/>
                  </a:lnTo>
                  <a:cubicBezTo>
                    <a:pt x="3937831" y="1705011"/>
                    <a:pt x="3926008" y="1716835"/>
                    <a:pt x="3911423" y="1716835"/>
                  </a:cubicBezTo>
                  <a:lnTo>
                    <a:pt x="26408" y="1716835"/>
                  </a:lnTo>
                  <a:cubicBezTo>
                    <a:pt x="11823" y="1716835"/>
                    <a:pt x="0" y="1705011"/>
                    <a:pt x="0" y="1690427"/>
                  </a:cubicBezTo>
                  <a:lnTo>
                    <a:pt x="0" y="26408"/>
                  </a:lnTo>
                  <a:cubicBezTo>
                    <a:pt x="0" y="11823"/>
                    <a:pt x="11823" y="0"/>
                    <a:pt x="26408" y="0"/>
                  </a:cubicBezTo>
                  <a:close/>
                </a:path>
              </a:pathLst>
            </a:custGeom>
            <a:solidFill>
              <a:srgbClr val="E2E4E4"/>
            </a:solidFill>
          </p:spPr>
        </p:sp>
        <p:sp>
          <p:nvSpPr>
            <p:cNvPr id="7" name="TextBox 7"/>
            <p:cNvSpPr txBox="1"/>
            <p:nvPr/>
          </p:nvSpPr>
          <p:spPr>
            <a:xfrm>
              <a:off x="0" y="-47625"/>
              <a:ext cx="3937831" cy="176446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3590938" y="319002"/>
            <a:ext cx="4055910" cy="3467803"/>
          </a:xfrm>
          <a:custGeom>
            <a:avLst/>
            <a:gdLst/>
            <a:ahLst/>
            <a:cxnLst/>
            <a:rect l="l" t="t" r="r" b="b"/>
            <a:pathLst>
              <a:path w="4055910" h="3467803">
                <a:moveTo>
                  <a:pt x="0" y="0"/>
                </a:moveTo>
                <a:lnTo>
                  <a:pt x="4055909" y="0"/>
                </a:lnTo>
                <a:lnTo>
                  <a:pt x="4055909" y="3467803"/>
                </a:lnTo>
                <a:lnTo>
                  <a:pt x="0" y="3467803"/>
                </a:lnTo>
                <a:lnTo>
                  <a:pt x="0" y="0"/>
                </a:lnTo>
                <a:close/>
              </a:path>
            </a:pathLst>
          </a:custGeom>
          <a:blipFill>
            <a:blip r:embed="rId8"/>
            <a:stretch>
              <a:fillRect/>
            </a:stretch>
          </a:blipFill>
        </p:spPr>
      </p:sp>
      <p:sp>
        <p:nvSpPr>
          <p:cNvPr id="9" name="TextBox 9"/>
          <p:cNvSpPr txBox="1"/>
          <p:nvPr/>
        </p:nvSpPr>
        <p:spPr>
          <a:xfrm>
            <a:off x="2343475" y="3377382"/>
            <a:ext cx="11979586" cy="5200636"/>
          </a:xfrm>
          <a:prstGeom prst="rect">
            <a:avLst/>
          </a:prstGeom>
        </p:spPr>
        <p:txBody>
          <a:bodyPr lIns="0" tIns="0" rIns="0" bIns="0" rtlCol="0" anchor="t">
            <a:spAutoFit/>
          </a:bodyPr>
          <a:lstStyle/>
          <a:p>
            <a:pPr algn="ctr">
              <a:lnSpc>
                <a:spcPts val="6801"/>
              </a:lnSpc>
            </a:pPr>
            <a:r>
              <a:rPr lang="es-MX" sz="5441" b="1">
                <a:solidFill>
                  <a:srgbClr val="292F4F"/>
                </a:solidFill>
                <a:latin typeface="Arimo Bold"/>
                <a:ea typeface="Arimo Bold"/>
                <a:cs typeface="Arimo Bold"/>
                <a:sym typeface="Arimo Bold"/>
              </a:rPr>
              <a:t>Reflexionar en torno al desarrollo de proyectos como una metodología de trabajo didáctico, desde una postura sociocrítica que busca que la enseñanza sea situada y el aprendizaje significativo.</a:t>
            </a:r>
          </a:p>
        </p:txBody>
      </p:sp>
      <p:sp>
        <p:nvSpPr>
          <p:cNvPr id="10" name="Freeform 10"/>
          <p:cNvSpPr/>
          <p:nvPr/>
        </p:nvSpPr>
        <p:spPr>
          <a:xfrm>
            <a:off x="605017" y="3260289"/>
            <a:ext cx="1885567" cy="1883211"/>
          </a:xfrm>
          <a:custGeom>
            <a:avLst/>
            <a:gdLst/>
            <a:ahLst/>
            <a:cxnLst/>
            <a:rect l="l" t="t" r="r" b="b"/>
            <a:pathLst>
              <a:path w="1885567" h="1883211">
                <a:moveTo>
                  <a:pt x="0" y="0"/>
                </a:moveTo>
                <a:lnTo>
                  <a:pt x="1885568" y="0"/>
                </a:lnTo>
                <a:lnTo>
                  <a:pt x="1885568" y="1883211"/>
                </a:lnTo>
                <a:lnTo>
                  <a:pt x="0" y="1883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2890463" y="8047057"/>
            <a:ext cx="2664583" cy="2408117"/>
          </a:xfrm>
          <a:custGeom>
            <a:avLst/>
            <a:gdLst/>
            <a:ahLst/>
            <a:cxnLst/>
            <a:rect l="l" t="t" r="r" b="b"/>
            <a:pathLst>
              <a:path w="2664583" h="2408117">
                <a:moveTo>
                  <a:pt x="0" y="0"/>
                </a:moveTo>
                <a:lnTo>
                  <a:pt x="2664583" y="0"/>
                </a:lnTo>
                <a:lnTo>
                  <a:pt x="2664583" y="2408117"/>
                </a:lnTo>
                <a:lnTo>
                  <a:pt x="0" y="24081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2627758" y="828797"/>
            <a:ext cx="4891302" cy="1655281"/>
          </a:xfrm>
          <a:prstGeom prst="rect">
            <a:avLst/>
          </a:prstGeom>
        </p:spPr>
        <p:txBody>
          <a:bodyPr lIns="0" tIns="0" rIns="0" bIns="0" rtlCol="0" anchor="t">
            <a:spAutoFit/>
          </a:bodyPr>
          <a:lstStyle/>
          <a:p>
            <a:pPr algn="ctr">
              <a:lnSpc>
                <a:spcPts val="6275"/>
              </a:lnSpc>
            </a:pPr>
            <a:r>
              <a:rPr lang="es-MX" sz="6403" b="1">
                <a:solidFill>
                  <a:srgbClr val="02577B"/>
                </a:solidFill>
                <a:latin typeface="Arimo Bold"/>
                <a:ea typeface="Arimo Bold"/>
                <a:cs typeface="Arimo Bold"/>
                <a:sym typeface="Arimo Bold"/>
              </a:rPr>
              <a:t>Propósito de la sesión</a:t>
            </a:r>
          </a:p>
        </p:txBody>
      </p:sp>
      <p:grpSp>
        <p:nvGrpSpPr>
          <p:cNvPr id="13" name="Group 13"/>
          <p:cNvGrpSpPr/>
          <p:nvPr/>
        </p:nvGrpSpPr>
        <p:grpSpPr>
          <a:xfrm>
            <a:off x="16531353" y="8865640"/>
            <a:ext cx="952254" cy="95225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5" name="TextBox 15"/>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329609" y="564533"/>
            <a:ext cx="9487599" cy="2869999"/>
          </a:xfrm>
          <a:custGeom>
            <a:avLst/>
            <a:gdLst/>
            <a:ahLst/>
            <a:cxnLst/>
            <a:rect l="l" t="t" r="r" b="b"/>
            <a:pathLst>
              <a:path w="9487599" h="2869999">
                <a:moveTo>
                  <a:pt x="0" y="0"/>
                </a:moveTo>
                <a:lnTo>
                  <a:pt x="9487599" y="0"/>
                </a:lnTo>
                <a:lnTo>
                  <a:pt x="9487599" y="2869999"/>
                </a:lnTo>
                <a:lnTo>
                  <a:pt x="0" y="2869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605017" y="2823160"/>
            <a:ext cx="14951453" cy="6518607"/>
            <a:chOff x="0" y="0"/>
            <a:chExt cx="3937831" cy="1716835"/>
          </a:xfrm>
        </p:grpSpPr>
        <p:sp>
          <p:nvSpPr>
            <p:cNvPr id="6" name="Freeform 6"/>
            <p:cNvSpPr/>
            <p:nvPr/>
          </p:nvSpPr>
          <p:spPr>
            <a:xfrm>
              <a:off x="0" y="0"/>
              <a:ext cx="3937831" cy="1716835"/>
            </a:xfrm>
            <a:custGeom>
              <a:avLst/>
              <a:gdLst/>
              <a:ahLst/>
              <a:cxnLst/>
              <a:rect l="l" t="t" r="r" b="b"/>
              <a:pathLst>
                <a:path w="3937831" h="1716835">
                  <a:moveTo>
                    <a:pt x="26408" y="0"/>
                  </a:moveTo>
                  <a:lnTo>
                    <a:pt x="3911423" y="0"/>
                  </a:lnTo>
                  <a:cubicBezTo>
                    <a:pt x="3918427" y="0"/>
                    <a:pt x="3925144" y="2782"/>
                    <a:pt x="3930097" y="7735"/>
                  </a:cubicBezTo>
                  <a:cubicBezTo>
                    <a:pt x="3935049" y="12687"/>
                    <a:pt x="3937831" y="19404"/>
                    <a:pt x="3937831" y="26408"/>
                  </a:cubicBezTo>
                  <a:lnTo>
                    <a:pt x="3937831" y="1690427"/>
                  </a:lnTo>
                  <a:cubicBezTo>
                    <a:pt x="3937831" y="1705011"/>
                    <a:pt x="3926008" y="1716835"/>
                    <a:pt x="3911423" y="1716835"/>
                  </a:cubicBezTo>
                  <a:lnTo>
                    <a:pt x="26408" y="1716835"/>
                  </a:lnTo>
                  <a:cubicBezTo>
                    <a:pt x="11823" y="1716835"/>
                    <a:pt x="0" y="1705011"/>
                    <a:pt x="0" y="1690427"/>
                  </a:cubicBezTo>
                  <a:lnTo>
                    <a:pt x="0" y="26408"/>
                  </a:lnTo>
                  <a:cubicBezTo>
                    <a:pt x="0" y="11823"/>
                    <a:pt x="11823" y="0"/>
                    <a:pt x="26408" y="0"/>
                  </a:cubicBezTo>
                  <a:close/>
                </a:path>
              </a:pathLst>
            </a:custGeom>
            <a:solidFill>
              <a:srgbClr val="E2E4E4"/>
            </a:solidFill>
          </p:spPr>
        </p:sp>
        <p:sp>
          <p:nvSpPr>
            <p:cNvPr id="7" name="TextBox 7"/>
            <p:cNvSpPr txBox="1"/>
            <p:nvPr/>
          </p:nvSpPr>
          <p:spPr>
            <a:xfrm>
              <a:off x="0" y="-47625"/>
              <a:ext cx="3937831" cy="176446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3602883" y="378464"/>
            <a:ext cx="3907176" cy="2869999"/>
          </a:xfrm>
          <a:custGeom>
            <a:avLst/>
            <a:gdLst/>
            <a:ahLst/>
            <a:cxnLst/>
            <a:rect l="l" t="t" r="r" b="b"/>
            <a:pathLst>
              <a:path w="3907176" h="2869999">
                <a:moveTo>
                  <a:pt x="0" y="0"/>
                </a:moveTo>
                <a:lnTo>
                  <a:pt x="3907176" y="0"/>
                </a:lnTo>
                <a:lnTo>
                  <a:pt x="3907176" y="2869998"/>
                </a:lnTo>
                <a:lnTo>
                  <a:pt x="0" y="28699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0" y="564533"/>
            <a:ext cx="2808914" cy="2025929"/>
          </a:xfrm>
          <a:custGeom>
            <a:avLst/>
            <a:gdLst/>
            <a:ahLst/>
            <a:cxnLst/>
            <a:rect l="l" t="t" r="r" b="b"/>
            <a:pathLst>
              <a:path w="2808914" h="2025929">
                <a:moveTo>
                  <a:pt x="0" y="0"/>
                </a:moveTo>
                <a:lnTo>
                  <a:pt x="2808914" y="0"/>
                </a:lnTo>
                <a:lnTo>
                  <a:pt x="2808914" y="2025930"/>
                </a:lnTo>
                <a:lnTo>
                  <a:pt x="0" y="2025930"/>
                </a:lnTo>
                <a:lnTo>
                  <a:pt x="0" y="0"/>
                </a:lnTo>
                <a:close/>
              </a:path>
            </a:pathLst>
          </a:custGeom>
          <a:blipFill>
            <a:blip r:embed="rId10"/>
            <a:stretch>
              <a:fillRect/>
            </a:stretch>
          </a:blipFill>
        </p:spPr>
      </p:sp>
      <p:sp>
        <p:nvSpPr>
          <p:cNvPr id="10" name="TextBox 10"/>
          <p:cNvSpPr txBox="1"/>
          <p:nvPr/>
        </p:nvSpPr>
        <p:spPr>
          <a:xfrm>
            <a:off x="3200291" y="700567"/>
            <a:ext cx="4880453" cy="1440010"/>
          </a:xfrm>
          <a:prstGeom prst="rect">
            <a:avLst/>
          </a:prstGeom>
        </p:spPr>
        <p:txBody>
          <a:bodyPr wrap="square" lIns="0" tIns="0" rIns="0" bIns="0" rtlCol="0" anchor="t">
            <a:spAutoFit/>
          </a:bodyPr>
          <a:lstStyle/>
          <a:p>
            <a:pPr algn="ctr">
              <a:lnSpc>
                <a:spcPts val="12325"/>
              </a:lnSpc>
              <a:spcBef>
                <a:spcPct val="0"/>
              </a:spcBef>
            </a:pPr>
            <a:r>
              <a:rPr lang="es-MX" sz="8803" b="1">
                <a:solidFill>
                  <a:srgbClr val="02577B"/>
                </a:solidFill>
                <a:latin typeface="Arimo Bold"/>
                <a:ea typeface="Arimo Bold"/>
                <a:cs typeface="Arimo Bold"/>
                <a:sym typeface="Arimo Bold"/>
              </a:rPr>
              <a:t>Insumos</a:t>
            </a:r>
          </a:p>
        </p:txBody>
      </p:sp>
      <p:grpSp>
        <p:nvGrpSpPr>
          <p:cNvPr id="11" name="Group 11"/>
          <p:cNvGrpSpPr/>
          <p:nvPr/>
        </p:nvGrpSpPr>
        <p:grpSpPr>
          <a:xfrm>
            <a:off x="16531353" y="8865640"/>
            <a:ext cx="952254" cy="95225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3" name="TextBox 13"/>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
        <p:nvSpPr>
          <p:cNvPr id="14" name="Marcador de contenido 2">
            <a:extLst>
              <a:ext uri="{FF2B5EF4-FFF2-40B4-BE49-F238E27FC236}">
                <a16:creationId xmlns:a16="http://schemas.microsoft.com/office/drawing/2014/main" id="{A6FC0D0F-0A08-4CA0-857F-FBD687C745BA}"/>
              </a:ext>
            </a:extLst>
          </p:cNvPr>
          <p:cNvSpPr txBox="1">
            <a:spLocks/>
          </p:cNvSpPr>
          <p:nvPr/>
        </p:nvSpPr>
        <p:spPr>
          <a:xfrm>
            <a:off x="800296" y="3434532"/>
            <a:ext cx="14515904" cy="42834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a:t>Pensamiento crítico: diversidad, libertad e integración de saberes: </a:t>
            </a:r>
            <a:r>
              <a:rPr lang="es-ES">
                <a:hlinkClick r:id="rId12"/>
              </a:rPr>
              <a:t>https://www.mejoredu.gob.mx/images/publicaciones/boletin-3/boleti%CC%81n31-2024.pdf</a:t>
            </a:r>
            <a:r>
              <a:rPr lang="es-ES"/>
              <a:t> </a:t>
            </a:r>
          </a:p>
          <a:p>
            <a:r>
              <a:rPr lang="es-ES"/>
              <a:t>La enseñanza por proyectos: ¿mito o reto?: </a:t>
            </a:r>
            <a:r>
              <a:rPr lang="es-ES">
                <a:hlinkClick r:id="rId13"/>
              </a:rPr>
              <a:t>https://www.researchgate.net/profile/Aurora-Lacueva/publication/28076038_La_ensenanza_por_proyectos_mito_o_reto/links/5626e44808aeabddac936279/La-ensenanza-por-proyectos-mito-o-reto.pdf</a:t>
            </a:r>
            <a:r>
              <a:rPr lang="es-ES"/>
              <a:t> </a:t>
            </a:r>
          </a:p>
          <a:p>
            <a:r>
              <a:rPr lang="es-ES"/>
              <a:t>La enseñanza por proyectos: una metodología necesaria para los futuros docentes: </a:t>
            </a:r>
            <a:r>
              <a:rPr lang="es-ES">
                <a:hlinkClick r:id="rId13"/>
              </a:rPr>
              <a:t>https://www.researchgate.net/profile/Aurora-Lacueva/publication/28076038_La_ensenanza_por_proyectos_mito_o_reto/links/5626e44808aeabddac936279/La-ensenanza-por-proyectos-mito-o-reto.pdf</a:t>
            </a:r>
            <a:r>
              <a:rPr lang="es-ES"/>
              <a:t> </a:t>
            </a:r>
            <a:endParaRPr lang="es-MX"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329609" y="564533"/>
            <a:ext cx="9487599" cy="2869999"/>
          </a:xfrm>
          <a:custGeom>
            <a:avLst/>
            <a:gdLst/>
            <a:ahLst/>
            <a:cxnLst/>
            <a:rect l="l" t="t" r="r" b="b"/>
            <a:pathLst>
              <a:path w="9487599" h="2869999">
                <a:moveTo>
                  <a:pt x="0" y="0"/>
                </a:moveTo>
                <a:lnTo>
                  <a:pt x="9487599" y="0"/>
                </a:lnTo>
                <a:lnTo>
                  <a:pt x="9487599" y="2869999"/>
                </a:lnTo>
                <a:lnTo>
                  <a:pt x="0" y="2869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605017" y="2823160"/>
            <a:ext cx="14951453" cy="6518607"/>
            <a:chOff x="0" y="0"/>
            <a:chExt cx="3937831" cy="1716835"/>
          </a:xfrm>
        </p:grpSpPr>
        <p:sp>
          <p:nvSpPr>
            <p:cNvPr id="6" name="Freeform 6"/>
            <p:cNvSpPr/>
            <p:nvPr/>
          </p:nvSpPr>
          <p:spPr>
            <a:xfrm>
              <a:off x="0" y="0"/>
              <a:ext cx="3937831" cy="1716835"/>
            </a:xfrm>
            <a:custGeom>
              <a:avLst/>
              <a:gdLst/>
              <a:ahLst/>
              <a:cxnLst/>
              <a:rect l="l" t="t" r="r" b="b"/>
              <a:pathLst>
                <a:path w="3937831" h="1716835">
                  <a:moveTo>
                    <a:pt x="26408" y="0"/>
                  </a:moveTo>
                  <a:lnTo>
                    <a:pt x="3911423" y="0"/>
                  </a:lnTo>
                  <a:cubicBezTo>
                    <a:pt x="3918427" y="0"/>
                    <a:pt x="3925144" y="2782"/>
                    <a:pt x="3930097" y="7735"/>
                  </a:cubicBezTo>
                  <a:cubicBezTo>
                    <a:pt x="3935049" y="12687"/>
                    <a:pt x="3937831" y="19404"/>
                    <a:pt x="3937831" y="26408"/>
                  </a:cubicBezTo>
                  <a:lnTo>
                    <a:pt x="3937831" y="1690427"/>
                  </a:lnTo>
                  <a:cubicBezTo>
                    <a:pt x="3937831" y="1705011"/>
                    <a:pt x="3926008" y="1716835"/>
                    <a:pt x="3911423" y="1716835"/>
                  </a:cubicBezTo>
                  <a:lnTo>
                    <a:pt x="26408" y="1716835"/>
                  </a:lnTo>
                  <a:cubicBezTo>
                    <a:pt x="11823" y="1716835"/>
                    <a:pt x="0" y="1705011"/>
                    <a:pt x="0" y="1690427"/>
                  </a:cubicBezTo>
                  <a:lnTo>
                    <a:pt x="0" y="26408"/>
                  </a:lnTo>
                  <a:cubicBezTo>
                    <a:pt x="0" y="11823"/>
                    <a:pt x="11823" y="0"/>
                    <a:pt x="26408" y="0"/>
                  </a:cubicBezTo>
                  <a:close/>
                </a:path>
              </a:pathLst>
            </a:custGeom>
            <a:solidFill>
              <a:srgbClr val="E2E4E4"/>
            </a:solidFill>
          </p:spPr>
        </p:sp>
        <p:sp>
          <p:nvSpPr>
            <p:cNvPr id="7" name="TextBox 7"/>
            <p:cNvSpPr txBox="1"/>
            <p:nvPr/>
          </p:nvSpPr>
          <p:spPr>
            <a:xfrm>
              <a:off x="0" y="-47625"/>
              <a:ext cx="3937831" cy="176446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29609" y="1028700"/>
            <a:ext cx="1150974" cy="1150974"/>
          </a:xfrm>
          <a:custGeom>
            <a:avLst/>
            <a:gdLst/>
            <a:ahLst/>
            <a:cxnLst/>
            <a:rect l="l" t="t" r="r" b="b"/>
            <a:pathLst>
              <a:path w="1150974" h="1150974">
                <a:moveTo>
                  <a:pt x="0" y="0"/>
                </a:moveTo>
                <a:lnTo>
                  <a:pt x="1150975" y="0"/>
                </a:lnTo>
                <a:lnTo>
                  <a:pt x="1150975" y="1150974"/>
                </a:lnTo>
                <a:lnTo>
                  <a:pt x="0" y="11509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3384586" y="773819"/>
            <a:ext cx="3874714" cy="2910879"/>
          </a:xfrm>
          <a:custGeom>
            <a:avLst/>
            <a:gdLst/>
            <a:ahLst/>
            <a:cxnLst/>
            <a:rect l="l" t="t" r="r" b="b"/>
            <a:pathLst>
              <a:path w="3874714" h="2910879">
                <a:moveTo>
                  <a:pt x="0" y="0"/>
                </a:moveTo>
                <a:lnTo>
                  <a:pt x="3874714" y="0"/>
                </a:lnTo>
                <a:lnTo>
                  <a:pt x="3874714" y="2910879"/>
                </a:lnTo>
                <a:lnTo>
                  <a:pt x="0" y="2910879"/>
                </a:lnTo>
                <a:lnTo>
                  <a:pt x="0" y="0"/>
                </a:lnTo>
                <a:close/>
              </a:path>
            </a:pathLst>
          </a:custGeom>
          <a:blipFill>
            <a:blip r:embed="rId10"/>
            <a:stretch>
              <a:fillRect/>
            </a:stretch>
          </a:blipFill>
        </p:spPr>
      </p:sp>
      <p:sp>
        <p:nvSpPr>
          <p:cNvPr id="10" name="TextBox 10"/>
          <p:cNvSpPr txBox="1"/>
          <p:nvPr/>
        </p:nvSpPr>
        <p:spPr>
          <a:xfrm>
            <a:off x="1560926" y="3806229"/>
            <a:ext cx="13039636" cy="4031010"/>
          </a:xfrm>
          <a:prstGeom prst="rect">
            <a:avLst/>
          </a:prstGeom>
        </p:spPr>
        <p:txBody>
          <a:bodyPr lIns="0" tIns="0" rIns="0" bIns="0" rtlCol="0" anchor="t">
            <a:spAutoFit/>
          </a:bodyPr>
          <a:lstStyle/>
          <a:p>
            <a:pPr algn="ctr">
              <a:lnSpc>
                <a:spcPts val="7993"/>
              </a:lnSpc>
              <a:spcBef>
                <a:spcPct val="0"/>
              </a:spcBef>
            </a:pPr>
            <a:r>
              <a:rPr lang="es-MX" sz="5709" b="1">
                <a:solidFill>
                  <a:srgbClr val="292F4F"/>
                </a:solidFill>
                <a:latin typeface="Arimo Bold"/>
                <a:ea typeface="Arimo Bold"/>
                <a:cs typeface="Arimo Bold"/>
                <a:sym typeface="Arimo Bold"/>
              </a:rPr>
              <a:t>•Como primera actividad se les propone ver y comentar el mensaje del Maestro Mario Delgado Carrillo, Secretario de Educación Pública.</a:t>
            </a:r>
          </a:p>
        </p:txBody>
      </p:sp>
      <p:sp>
        <p:nvSpPr>
          <p:cNvPr id="11" name="TextBox 11"/>
          <p:cNvSpPr txBox="1"/>
          <p:nvPr/>
        </p:nvSpPr>
        <p:spPr>
          <a:xfrm>
            <a:off x="1604614" y="802394"/>
            <a:ext cx="7050189" cy="1631936"/>
          </a:xfrm>
          <a:prstGeom prst="rect">
            <a:avLst/>
          </a:prstGeom>
        </p:spPr>
        <p:txBody>
          <a:bodyPr lIns="0" tIns="0" rIns="0" bIns="0" rtlCol="0" anchor="t">
            <a:spAutoFit/>
          </a:bodyPr>
          <a:lstStyle/>
          <a:p>
            <a:pPr algn="ctr">
              <a:lnSpc>
                <a:spcPts val="6228"/>
              </a:lnSpc>
            </a:pPr>
            <a:r>
              <a:rPr lang="es-MX" sz="5713" b="1">
                <a:solidFill>
                  <a:srgbClr val="02577B"/>
                </a:solidFill>
                <a:latin typeface="Arimo Bold"/>
                <a:ea typeface="Arimo Bold"/>
                <a:cs typeface="Arimo Bold"/>
                <a:sym typeface="Arimo Bold"/>
              </a:rPr>
              <a:t>Video del Secretario de Educación</a:t>
            </a:r>
          </a:p>
        </p:txBody>
      </p:sp>
      <p:grpSp>
        <p:nvGrpSpPr>
          <p:cNvPr id="12" name="Group 12"/>
          <p:cNvGrpSpPr/>
          <p:nvPr/>
        </p:nvGrpSpPr>
        <p:grpSpPr>
          <a:xfrm>
            <a:off x="16531353" y="8865640"/>
            <a:ext cx="952254" cy="9522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4" name="TextBox 14"/>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12651" y="2823160"/>
            <a:ext cx="15343820" cy="6839565"/>
            <a:chOff x="0" y="0"/>
            <a:chExt cx="4041171" cy="1801367"/>
          </a:xfrm>
        </p:grpSpPr>
        <p:sp>
          <p:nvSpPr>
            <p:cNvPr id="5" name="Freeform 5"/>
            <p:cNvSpPr/>
            <p:nvPr/>
          </p:nvSpPr>
          <p:spPr>
            <a:xfrm>
              <a:off x="0" y="0"/>
              <a:ext cx="4041171" cy="1801367"/>
            </a:xfrm>
            <a:custGeom>
              <a:avLst/>
              <a:gdLst/>
              <a:ahLst/>
              <a:cxnLst/>
              <a:rect l="l" t="t" r="r" b="b"/>
              <a:pathLst>
                <a:path w="4041171" h="1801367">
                  <a:moveTo>
                    <a:pt x="25733" y="0"/>
                  </a:moveTo>
                  <a:lnTo>
                    <a:pt x="4015438" y="0"/>
                  </a:lnTo>
                  <a:cubicBezTo>
                    <a:pt x="4022263" y="0"/>
                    <a:pt x="4028808" y="2711"/>
                    <a:pt x="4033634" y="7537"/>
                  </a:cubicBezTo>
                  <a:cubicBezTo>
                    <a:pt x="4038460" y="12363"/>
                    <a:pt x="4041171" y="18908"/>
                    <a:pt x="4041171" y="25733"/>
                  </a:cubicBezTo>
                  <a:lnTo>
                    <a:pt x="4041171" y="1775634"/>
                  </a:lnTo>
                  <a:cubicBezTo>
                    <a:pt x="4041171" y="1782459"/>
                    <a:pt x="4038460" y="1789004"/>
                    <a:pt x="4033634" y="1793830"/>
                  </a:cubicBezTo>
                  <a:cubicBezTo>
                    <a:pt x="4028808" y="1798656"/>
                    <a:pt x="4022263" y="1801367"/>
                    <a:pt x="4015438" y="1801367"/>
                  </a:cubicBezTo>
                  <a:lnTo>
                    <a:pt x="25733" y="1801367"/>
                  </a:lnTo>
                  <a:cubicBezTo>
                    <a:pt x="18908" y="1801367"/>
                    <a:pt x="12363" y="1798656"/>
                    <a:pt x="7537" y="1793830"/>
                  </a:cubicBezTo>
                  <a:cubicBezTo>
                    <a:pt x="2711" y="1789004"/>
                    <a:pt x="0" y="1782459"/>
                    <a:pt x="0" y="1775634"/>
                  </a:cubicBezTo>
                  <a:lnTo>
                    <a:pt x="0" y="25733"/>
                  </a:lnTo>
                  <a:cubicBezTo>
                    <a:pt x="0" y="18908"/>
                    <a:pt x="2711" y="12363"/>
                    <a:pt x="7537" y="7537"/>
                  </a:cubicBezTo>
                  <a:cubicBezTo>
                    <a:pt x="12363" y="2711"/>
                    <a:pt x="18908" y="0"/>
                    <a:pt x="25733" y="0"/>
                  </a:cubicBezTo>
                  <a:close/>
                </a:path>
              </a:pathLst>
            </a:custGeom>
            <a:solidFill>
              <a:srgbClr val="E2E4E4"/>
            </a:solidFill>
          </p:spPr>
        </p:sp>
        <p:sp>
          <p:nvSpPr>
            <p:cNvPr id="6" name="TextBox 6"/>
            <p:cNvSpPr txBox="1"/>
            <p:nvPr/>
          </p:nvSpPr>
          <p:spPr>
            <a:xfrm>
              <a:off x="0" y="-47625"/>
              <a:ext cx="4041171" cy="184899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12651" y="3008463"/>
            <a:ext cx="15343820" cy="6411808"/>
          </a:xfrm>
          <a:prstGeom prst="rect">
            <a:avLst/>
          </a:prstGeom>
        </p:spPr>
        <p:txBody>
          <a:bodyPr lIns="0" tIns="0" rIns="0" bIns="0" rtlCol="0" anchor="t">
            <a:spAutoFit/>
          </a:bodyPr>
          <a:lstStyle/>
          <a:p>
            <a:pPr marL="778103" lvl="1" indent="-389052" algn="l">
              <a:lnSpc>
                <a:spcPts val="4613"/>
              </a:lnSpc>
              <a:buFont typeface="Arial"/>
              <a:buChar char="•"/>
            </a:pPr>
            <a:r>
              <a:rPr lang="es-MX" sz="3603" b="1">
                <a:solidFill>
                  <a:srgbClr val="292F4F"/>
                </a:solidFill>
                <a:latin typeface="Arimo Bold"/>
                <a:ea typeface="Arimo Bold"/>
                <a:cs typeface="Arimo Bold"/>
                <a:sym typeface="Arimo Bold"/>
              </a:rPr>
              <a:t>En los ciclos escolares previos, los colectivos docentes han revisado diversos insumos que describen las características de las metodologías de trabajo por proyectos, sus etapas y momentos, asimismo, han recuperado proyectos propuestos en los Libros de Texto Gratuitos o bien han diseñado proyectos propios a partir de sus saberes, experiencia docente y características de su comunidad.</a:t>
            </a:r>
          </a:p>
          <a:p>
            <a:pPr algn="l">
              <a:lnSpc>
                <a:spcPts val="4613"/>
              </a:lnSpc>
            </a:pPr>
            <a:endParaRPr lang="es-MX" sz="3603" b="1">
              <a:solidFill>
                <a:srgbClr val="292F4F"/>
              </a:solidFill>
              <a:latin typeface="Arimo Bold"/>
              <a:ea typeface="Arimo Bold"/>
              <a:cs typeface="Arimo Bold"/>
              <a:sym typeface="Arimo Bold"/>
            </a:endParaRPr>
          </a:p>
          <a:p>
            <a:pPr marL="778103" lvl="1" indent="-389052" algn="l">
              <a:lnSpc>
                <a:spcPts val="4613"/>
              </a:lnSpc>
              <a:buFont typeface="Arial"/>
              <a:buChar char="•"/>
            </a:pPr>
            <a:r>
              <a:rPr lang="es-MX" sz="3603" b="1">
                <a:solidFill>
                  <a:srgbClr val="292F4F"/>
                </a:solidFill>
                <a:latin typeface="Arimo Bold"/>
                <a:ea typeface="Arimo Bold"/>
                <a:cs typeface="Arimo Bold"/>
                <a:sym typeface="Arimo Bold"/>
              </a:rPr>
              <a:t>En este tema, se propone profundizar en la comprensión de algunos elementos del trabajo por proyectos que son distintivos en el planteamiento de la NEM.</a:t>
            </a:r>
          </a:p>
        </p:txBody>
      </p:sp>
      <p:sp>
        <p:nvSpPr>
          <p:cNvPr id="8" name="Freeform 8"/>
          <p:cNvSpPr/>
          <p:nvPr/>
        </p:nvSpPr>
        <p:spPr>
          <a:xfrm>
            <a:off x="2878604" y="581734"/>
            <a:ext cx="12029770" cy="2596425"/>
          </a:xfrm>
          <a:custGeom>
            <a:avLst/>
            <a:gdLst/>
            <a:ahLst/>
            <a:cxnLst/>
            <a:rect l="l" t="t" r="r" b="b"/>
            <a:pathLst>
              <a:path w="12029770" h="2596425">
                <a:moveTo>
                  <a:pt x="0" y="0"/>
                </a:moveTo>
                <a:lnTo>
                  <a:pt x="12029770" y="0"/>
                </a:lnTo>
                <a:lnTo>
                  <a:pt x="12029770" y="2596425"/>
                </a:lnTo>
                <a:lnTo>
                  <a:pt x="0" y="2596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5117924" y="1439351"/>
            <a:ext cx="2521979" cy="2411643"/>
          </a:xfrm>
          <a:custGeom>
            <a:avLst/>
            <a:gdLst/>
            <a:ahLst/>
            <a:cxnLst/>
            <a:rect l="l" t="t" r="r" b="b"/>
            <a:pathLst>
              <a:path w="2521979" h="2411643">
                <a:moveTo>
                  <a:pt x="0" y="0"/>
                </a:moveTo>
                <a:lnTo>
                  <a:pt x="2521979" y="0"/>
                </a:lnTo>
                <a:lnTo>
                  <a:pt x="2521979" y="2411642"/>
                </a:lnTo>
                <a:lnTo>
                  <a:pt x="0" y="2411642"/>
                </a:lnTo>
                <a:lnTo>
                  <a:pt x="0" y="0"/>
                </a:lnTo>
                <a:close/>
              </a:path>
            </a:pathLst>
          </a:custGeom>
          <a:blipFill>
            <a:blip r:embed="rId8"/>
            <a:stretch>
              <a:fillRect/>
            </a:stretch>
          </a:blipFill>
        </p:spPr>
      </p:sp>
      <p:sp>
        <p:nvSpPr>
          <p:cNvPr id="10" name="Freeform 10"/>
          <p:cNvSpPr/>
          <p:nvPr/>
        </p:nvSpPr>
        <p:spPr>
          <a:xfrm>
            <a:off x="478465" y="1489308"/>
            <a:ext cx="3048804" cy="1333852"/>
          </a:xfrm>
          <a:custGeom>
            <a:avLst/>
            <a:gdLst/>
            <a:ahLst/>
            <a:cxnLst/>
            <a:rect l="l" t="t" r="r" b="b"/>
            <a:pathLst>
              <a:path w="3048804" h="1333852">
                <a:moveTo>
                  <a:pt x="0" y="0"/>
                </a:moveTo>
                <a:lnTo>
                  <a:pt x="3048804" y="0"/>
                </a:lnTo>
                <a:lnTo>
                  <a:pt x="3048804" y="1333852"/>
                </a:lnTo>
                <a:lnTo>
                  <a:pt x="0" y="1333852"/>
                </a:lnTo>
                <a:lnTo>
                  <a:pt x="0" y="0"/>
                </a:lnTo>
                <a:close/>
              </a:path>
            </a:pathLst>
          </a:custGeom>
          <a:blipFill>
            <a:blip r:embed="rId9"/>
            <a:stretch>
              <a:fillRect/>
            </a:stretch>
          </a:blipFill>
        </p:spPr>
      </p:sp>
      <p:sp>
        <p:nvSpPr>
          <p:cNvPr id="11" name="TextBox 11"/>
          <p:cNvSpPr txBox="1"/>
          <p:nvPr/>
        </p:nvSpPr>
        <p:spPr>
          <a:xfrm>
            <a:off x="3738398" y="1085850"/>
            <a:ext cx="10273464" cy="1559322"/>
          </a:xfrm>
          <a:prstGeom prst="rect">
            <a:avLst/>
          </a:prstGeom>
        </p:spPr>
        <p:txBody>
          <a:bodyPr lIns="0" tIns="0" rIns="0" bIns="0" rtlCol="0" anchor="t">
            <a:spAutoFit/>
          </a:bodyPr>
          <a:lstStyle/>
          <a:p>
            <a:pPr algn="ctr">
              <a:lnSpc>
                <a:spcPts val="5958"/>
              </a:lnSpc>
            </a:pPr>
            <a:r>
              <a:rPr lang="es-MX" sz="5729">
                <a:solidFill>
                  <a:srgbClr val="02577B"/>
                </a:solidFill>
                <a:latin typeface="Arimo"/>
                <a:ea typeface="Arimo"/>
                <a:cs typeface="Arimo"/>
                <a:sym typeface="Arimo"/>
              </a:rPr>
              <a:t>Tema: </a:t>
            </a:r>
            <a:r>
              <a:rPr lang="es-MX" sz="5729" b="1">
                <a:solidFill>
                  <a:srgbClr val="292F4F"/>
                </a:solidFill>
                <a:latin typeface="Arimo Bold"/>
                <a:ea typeface="Arimo Bold"/>
                <a:cs typeface="Arimo Bold"/>
                <a:sym typeface="Arimo Bold"/>
              </a:rPr>
              <a:t>Metodologías para el trabajo por proyectos</a:t>
            </a:r>
          </a:p>
        </p:txBody>
      </p:sp>
      <p:grpSp>
        <p:nvGrpSpPr>
          <p:cNvPr id="12" name="Group 12"/>
          <p:cNvGrpSpPr/>
          <p:nvPr/>
        </p:nvGrpSpPr>
        <p:grpSpPr>
          <a:xfrm>
            <a:off x="16531353" y="8865640"/>
            <a:ext cx="952254" cy="9522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4" name="TextBox 14"/>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501774" y="2823160"/>
            <a:ext cx="15054697" cy="7055816"/>
            <a:chOff x="0" y="0"/>
            <a:chExt cx="3965023" cy="1858322"/>
          </a:xfrm>
        </p:grpSpPr>
        <p:sp>
          <p:nvSpPr>
            <p:cNvPr id="5" name="Freeform 5"/>
            <p:cNvSpPr/>
            <p:nvPr/>
          </p:nvSpPr>
          <p:spPr>
            <a:xfrm>
              <a:off x="0" y="0"/>
              <a:ext cx="3965023" cy="1858322"/>
            </a:xfrm>
            <a:custGeom>
              <a:avLst/>
              <a:gdLst/>
              <a:ahLst/>
              <a:cxnLst/>
              <a:rect l="l" t="t" r="r" b="b"/>
              <a:pathLst>
                <a:path w="3965023" h="1858322">
                  <a:moveTo>
                    <a:pt x="26227" y="0"/>
                  </a:moveTo>
                  <a:lnTo>
                    <a:pt x="3938796" y="0"/>
                  </a:lnTo>
                  <a:cubicBezTo>
                    <a:pt x="3945752" y="0"/>
                    <a:pt x="3952423" y="2763"/>
                    <a:pt x="3957341" y="7682"/>
                  </a:cubicBezTo>
                  <a:cubicBezTo>
                    <a:pt x="3962260" y="12600"/>
                    <a:pt x="3965023" y="19271"/>
                    <a:pt x="3965023" y="26227"/>
                  </a:cubicBezTo>
                  <a:lnTo>
                    <a:pt x="3965023" y="1832095"/>
                  </a:lnTo>
                  <a:cubicBezTo>
                    <a:pt x="3965023" y="1846580"/>
                    <a:pt x="3953281" y="1858322"/>
                    <a:pt x="3938796" y="1858322"/>
                  </a:cubicBezTo>
                  <a:lnTo>
                    <a:pt x="26227" y="1858322"/>
                  </a:lnTo>
                  <a:cubicBezTo>
                    <a:pt x="19271" y="1858322"/>
                    <a:pt x="12600" y="1855559"/>
                    <a:pt x="7682" y="1850640"/>
                  </a:cubicBezTo>
                  <a:cubicBezTo>
                    <a:pt x="2763" y="1845722"/>
                    <a:pt x="0" y="1839051"/>
                    <a:pt x="0" y="1832095"/>
                  </a:cubicBezTo>
                  <a:lnTo>
                    <a:pt x="0" y="26227"/>
                  </a:lnTo>
                  <a:cubicBezTo>
                    <a:pt x="0" y="19271"/>
                    <a:pt x="2763" y="12600"/>
                    <a:pt x="7682" y="7682"/>
                  </a:cubicBezTo>
                  <a:cubicBezTo>
                    <a:pt x="12600" y="2763"/>
                    <a:pt x="19271" y="0"/>
                    <a:pt x="26227" y="0"/>
                  </a:cubicBezTo>
                  <a:close/>
                </a:path>
              </a:pathLst>
            </a:custGeom>
            <a:solidFill>
              <a:srgbClr val="E2E4E4"/>
            </a:solidFill>
          </p:spPr>
        </p:sp>
        <p:sp>
          <p:nvSpPr>
            <p:cNvPr id="6" name="TextBox 6"/>
            <p:cNvSpPr txBox="1"/>
            <p:nvPr/>
          </p:nvSpPr>
          <p:spPr>
            <a:xfrm>
              <a:off x="0" y="-47625"/>
              <a:ext cx="3965023" cy="190594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863450" y="3117286"/>
            <a:ext cx="14584615" cy="6391814"/>
          </a:xfrm>
          <a:prstGeom prst="rect">
            <a:avLst/>
          </a:prstGeom>
        </p:spPr>
        <p:txBody>
          <a:bodyPr lIns="0" tIns="0" rIns="0" bIns="0" rtlCol="0" anchor="t">
            <a:spAutoFit/>
          </a:bodyPr>
          <a:lstStyle/>
          <a:p>
            <a:pPr algn="l">
              <a:lnSpc>
                <a:spcPts val="4113"/>
              </a:lnSpc>
            </a:pPr>
            <a:r>
              <a:rPr lang="es-MX" sz="3371" b="1">
                <a:solidFill>
                  <a:srgbClr val="02577B"/>
                </a:solidFill>
                <a:latin typeface="Arimo Bold"/>
                <a:ea typeface="Arimo Bold"/>
                <a:cs typeface="Arimo Bold"/>
                <a:sym typeface="Arimo Bold"/>
              </a:rPr>
              <a:t>Propósito:</a:t>
            </a:r>
            <a:r>
              <a:rPr lang="es-MX" sz="3371" b="1">
                <a:solidFill>
                  <a:srgbClr val="292F4F"/>
                </a:solidFill>
                <a:latin typeface="Arimo Bold"/>
                <a:ea typeface="Arimo Bold"/>
                <a:cs typeface="Arimo Bold"/>
                <a:sym typeface="Arimo Bold"/>
              </a:rPr>
              <a:t> Crear un ambiente positivo y de colaboración.</a:t>
            </a:r>
          </a:p>
          <a:p>
            <a:pPr algn="l">
              <a:lnSpc>
                <a:spcPts val="2527"/>
              </a:lnSpc>
            </a:pPr>
            <a:endParaRPr lang="es-MX" sz="3371" b="1">
              <a:solidFill>
                <a:srgbClr val="292F4F"/>
              </a:solidFill>
              <a:latin typeface="Arimo Bold"/>
              <a:ea typeface="Arimo Bold"/>
              <a:cs typeface="Arimo Bold"/>
              <a:sym typeface="Arimo Bold"/>
            </a:endParaRPr>
          </a:p>
          <a:p>
            <a:pPr algn="l">
              <a:lnSpc>
                <a:spcPts val="4113"/>
              </a:lnSpc>
            </a:pPr>
            <a:r>
              <a:rPr lang="es-MX" sz="3371" b="1">
                <a:solidFill>
                  <a:srgbClr val="02577B"/>
                </a:solidFill>
                <a:latin typeface="Arimo Bold"/>
                <a:ea typeface="Arimo Bold"/>
                <a:cs typeface="Arimo Bold"/>
                <a:sym typeface="Arimo Bold"/>
              </a:rPr>
              <a:t>Instrucciones:</a:t>
            </a:r>
            <a:r>
              <a:rPr lang="es-MX" sz="3371" b="1">
                <a:solidFill>
                  <a:srgbClr val="292F4F"/>
                </a:solidFill>
                <a:latin typeface="Arimo Bold"/>
                <a:ea typeface="Arimo Bold"/>
                <a:cs typeface="Arimo Bold"/>
                <a:sym typeface="Arimo Bold"/>
              </a:rPr>
              <a:t> </a:t>
            </a:r>
          </a:p>
          <a:p>
            <a:pPr marL="727913" lvl="1" indent="-363956" algn="l">
              <a:lnSpc>
                <a:spcPts val="4113"/>
              </a:lnSpc>
              <a:buFont typeface="Arial"/>
              <a:buChar char="•"/>
            </a:pPr>
            <a:r>
              <a:rPr lang="es-MX" sz="3371" b="1">
                <a:solidFill>
                  <a:srgbClr val="292F4F"/>
                </a:solidFill>
                <a:latin typeface="Arimo Bold"/>
                <a:ea typeface="Arimo Bold"/>
                <a:cs typeface="Arimo Bold"/>
                <a:sym typeface="Arimo Bold"/>
              </a:rPr>
              <a:t>Dividir a los docentes en pequeños equipos de 3 a 4 personas.</a:t>
            </a:r>
          </a:p>
          <a:p>
            <a:pPr marL="727913" lvl="1" indent="-363956" algn="l">
              <a:lnSpc>
                <a:spcPts val="4113"/>
              </a:lnSpc>
              <a:buFont typeface="Arial"/>
              <a:buChar char="•"/>
            </a:pPr>
            <a:r>
              <a:rPr lang="es-MX" sz="3371" b="1">
                <a:solidFill>
                  <a:srgbClr val="292F4F"/>
                </a:solidFill>
                <a:latin typeface="Arimo Bold"/>
                <a:ea typeface="Arimo Bold"/>
                <a:cs typeface="Arimo Bold"/>
                <a:sym typeface="Arimo Bold"/>
              </a:rPr>
              <a:t>Proporcionarles hojas recicladas y pedir que construyan una torre utilizando solo las hojas y cinta adhesiva en 5 minutos. </a:t>
            </a:r>
          </a:p>
          <a:p>
            <a:pPr marL="727913" lvl="1" indent="-363956" algn="l">
              <a:lnSpc>
                <a:spcPts val="4113"/>
              </a:lnSpc>
              <a:buFont typeface="Arial"/>
              <a:buChar char="•"/>
            </a:pPr>
            <a:r>
              <a:rPr lang="es-MX" sz="3371" b="1">
                <a:solidFill>
                  <a:srgbClr val="292F4F"/>
                </a:solidFill>
                <a:latin typeface="Arimo Bold"/>
                <a:ea typeface="Arimo Bold"/>
                <a:cs typeface="Arimo Bold"/>
                <a:sym typeface="Arimo Bold"/>
              </a:rPr>
              <a:t>La clave es que trabajen en silencio, pero cada vez que necesiten comunicar algo, deberán escribirlo en una hoja y mostrarlo a los demás. </a:t>
            </a:r>
          </a:p>
          <a:p>
            <a:pPr algn="l">
              <a:lnSpc>
                <a:spcPts val="2527"/>
              </a:lnSpc>
            </a:pPr>
            <a:endParaRPr lang="es-MX" sz="3371" b="1">
              <a:solidFill>
                <a:srgbClr val="292F4F"/>
              </a:solidFill>
              <a:latin typeface="Arimo Bold"/>
              <a:ea typeface="Arimo Bold"/>
              <a:cs typeface="Arimo Bold"/>
              <a:sym typeface="Arimo Bold"/>
            </a:endParaRPr>
          </a:p>
          <a:p>
            <a:pPr algn="l">
              <a:lnSpc>
                <a:spcPts val="4113"/>
              </a:lnSpc>
            </a:pPr>
            <a:r>
              <a:rPr lang="es-MX" sz="3371" b="1">
                <a:solidFill>
                  <a:srgbClr val="02577B"/>
                </a:solidFill>
                <a:latin typeface="Arimo Bold"/>
                <a:ea typeface="Arimo Bold"/>
                <a:cs typeface="Arimo Bold"/>
                <a:sym typeface="Arimo Bold"/>
              </a:rPr>
              <a:t>Después de la construcción</a:t>
            </a:r>
            <a:r>
              <a:rPr lang="es-MX" sz="3371" b="1">
                <a:solidFill>
                  <a:srgbClr val="292F4F"/>
                </a:solidFill>
                <a:latin typeface="Arimo Bold"/>
                <a:ea typeface="Arimo Bold"/>
                <a:cs typeface="Arimo Bold"/>
                <a:sym typeface="Arimo Bold"/>
              </a:rPr>
              <a:t>, reflexionar brevemente sobre la importancia de la comunicación efectiva en el trabajo colaborativo y cómo esto se relaciona con el enfoque por proyectos.</a:t>
            </a:r>
          </a:p>
        </p:txBody>
      </p:sp>
      <p:sp>
        <p:nvSpPr>
          <p:cNvPr id="8" name="Freeform 8"/>
          <p:cNvSpPr/>
          <p:nvPr/>
        </p:nvSpPr>
        <p:spPr>
          <a:xfrm>
            <a:off x="501774" y="646016"/>
            <a:ext cx="9718388" cy="1972023"/>
          </a:xfrm>
          <a:custGeom>
            <a:avLst/>
            <a:gdLst/>
            <a:ahLst/>
            <a:cxnLst/>
            <a:rect l="l" t="t" r="r" b="b"/>
            <a:pathLst>
              <a:path w="9718388" h="1972023">
                <a:moveTo>
                  <a:pt x="0" y="0"/>
                </a:moveTo>
                <a:lnTo>
                  <a:pt x="9718388" y="0"/>
                </a:lnTo>
                <a:lnTo>
                  <a:pt x="9718388" y="1972023"/>
                </a:lnTo>
                <a:lnTo>
                  <a:pt x="0" y="1972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863450" y="883846"/>
            <a:ext cx="800358" cy="1465185"/>
          </a:xfrm>
          <a:custGeom>
            <a:avLst/>
            <a:gdLst/>
            <a:ahLst/>
            <a:cxnLst/>
            <a:rect l="l" t="t" r="r" b="b"/>
            <a:pathLst>
              <a:path w="800358" h="1465185">
                <a:moveTo>
                  <a:pt x="0" y="0"/>
                </a:moveTo>
                <a:lnTo>
                  <a:pt x="800358" y="0"/>
                </a:lnTo>
                <a:lnTo>
                  <a:pt x="800358" y="1465185"/>
                </a:lnTo>
                <a:lnTo>
                  <a:pt x="0" y="14651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4056091" y="583228"/>
            <a:ext cx="3396764" cy="3531607"/>
          </a:xfrm>
          <a:custGeom>
            <a:avLst/>
            <a:gdLst/>
            <a:ahLst/>
            <a:cxnLst/>
            <a:rect l="l" t="t" r="r" b="b"/>
            <a:pathLst>
              <a:path w="3396764" h="3531607">
                <a:moveTo>
                  <a:pt x="0" y="0"/>
                </a:moveTo>
                <a:lnTo>
                  <a:pt x="3396764" y="0"/>
                </a:lnTo>
                <a:lnTo>
                  <a:pt x="3396764" y="3531607"/>
                </a:lnTo>
                <a:lnTo>
                  <a:pt x="0" y="35316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0728428" y="1028700"/>
            <a:ext cx="1683530" cy="1794460"/>
          </a:xfrm>
          <a:custGeom>
            <a:avLst/>
            <a:gdLst/>
            <a:ahLst/>
            <a:cxnLst/>
            <a:rect l="l" t="t" r="r" b="b"/>
            <a:pathLst>
              <a:path w="1683530" h="1794460">
                <a:moveTo>
                  <a:pt x="0" y="0"/>
                </a:moveTo>
                <a:lnTo>
                  <a:pt x="1683530" y="0"/>
                </a:lnTo>
                <a:lnTo>
                  <a:pt x="1683530" y="1794460"/>
                </a:lnTo>
                <a:lnTo>
                  <a:pt x="0" y="17944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2411958" y="1997862"/>
            <a:ext cx="1170636" cy="825298"/>
          </a:xfrm>
          <a:custGeom>
            <a:avLst/>
            <a:gdLst/>
            <a:ahLst/>
            <a:cxnLst/>
            <a:rect l="l" t="t" r="r" b="b"/>
            <a:pathLst>
              <a:path w="1170636" h="825298">
                <a:moveTo>
                  <a:pt x="0" y="0"/>
                </a:moveTo>
                <a:lnTo>
                  <a:pt x="1170635" y="0"/>
                </a:lnTo>
                <a:lnTo>
                  <a:pt x="1170635" y="825298"/>
                </a:lnTo>
                <a:lnTo>
                  <a:pt x="0" y="825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TextBox 13"/>
          <p:cNvSpPr txBox="1"/>
          <p:nvPr/>
        </p:nvSpPr>
        <p:spPr>
          <a:xfrm>
            <a:off x="1701908" y="960046"/>
            <a:ext cx="8115300" cy="1359346"/>
          </a:xfrm>
          <a:prstGeom prst="rect">
            <a:avLst/>
          </a:prstGeom>
        </p:spPr>
        <p:txBody>
          <a:bodyPr lIns="0" tIns="0" rIns="0" bIns="0" rtlCol="0" anchor="t">
            <a:spAutoFit/>
          </a:bodyPr>
          <a:lstStyle/>
          <a:p>
            <a:pPr algn="ctr">
              <a:lnSpc>
                <a:spcPts val="5338"/>
              </a:lnSpc>
            </a:pPr>
            <a:r>
              <a:rPr lang="es-MX" sz="5392" b="1">
                <a:solidFill>
                  <a:srgbClr val="02577B"/>
                </a:solidFill>
                <a:latin typeface="Arimo Bold"/>
                <a:ea typeface="Arimo Bold"/>
                <a:cs typeface="Arimo Bold"/>
                <a:sym typeface="Arimo Bold"/>
              </a:rPr>
              <a:t>Para iniciar bien el día: </a:t>
            </a:r>
            <a:r>
              <a:rPr lang="es-MX" sz="5392" b="1">
                <a:solidFill>
                  <a:srgbClr val="292F4F"/>
                </a:solidFill>
                <a:latin typeface="Arimo Bold"/>
                <a:ea typeface="Arimo Bold"/>
                <a:cs typeface="Arimo Bold"/>
                <a:sym typeface="Arimo Bold"/>
              </a:rPr>
              <a:t>Construyendo ideas</a:t>
            </a:r>
          </a:p>
        </p:txBody>
      </p:sp>
      <p:grpSp>
        <p:nvGrpSpPr>
          <p:cNvPr id="14" name="Group 14"/>
          <p:cNvGrpSpPr/>
          <p:nvPr/>
        </p:nvGrpSpPr>
        <p:grpSpPr>
          <a:xfrm>
            <a:off x="16531353" y="8865640"/>
            <a:ext cx="952254" cy="95225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a:stretch>
            </a:blipFill>
          </p:spPr>
        </p:sp>
      </p:grpSp>
      <p:sp>
        <p:nvSpPr>
          <p:cNvPr id="16" name="TextBox 16"/>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501774" y="646016"/>
            <a:ext cx="9718388" cy="1972023"/>
          </a:xfrm>
          <a:custGeom>
            <a:avLst/>
            <a:gdLst/>
            <a:ahLst/>
            <a:cxnLst/>
            <a:rect l="l" t="t" r="r" b="b"/>
            <a:pathLst>
              <a:path w="9718388" h="1972023">
                <a:moveTo>
                  <a:pt x="0" y="0"/>
                </a:moveTo>
                <a:lnTo>
                  <a:pt x="9718388" y="0"/>
                </a:lnTo>
                <a:lnTo>
                  <a:pt x="9718388" y="1972023"/>
                </a:lnTo>
                <a:lnTo>
                  <a:pt x="0" y="1972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501774" y="2823160"/>
            <a:ext cx="15054697" cy="7055816"/>
            <a:chOff x="0" y="0"/>
            <a:chExt cx="3965023" cy="1858322"/>
          </a:xfrm>
        </p:grpSpPr>
        <p:sp>
          <p:nvSpPr>
            <p:cNvPr id="6" name="Freeform 6"/>
            <p:cNvSpPr/>
            <p:nvPr/>
          </p:nvSpPr>
          <p:spPr>
            <a:xfrm>
              <a:off x="0" y="0"/>
              <a:ext cx="3965023" cy="1858322"/>
            </a:xfrm>
            <a:custGeom>
              <a:avLst/>
              <a:gdLst/>
              <a:ahLst/>
              <a:cxnLst/>
              <a:rect l="l" t="t" r="r" b="b"/>
              <a:pathLst>
                <a:path w="3965023" h="1858322">
                  <a:moveTo>
                    <a:pt x="26227" y="0"/>
                  </a:moveTo>
                  <a:lnTo>
                    <a:pt x="3938796" y="0"/>
                  </a:lnTo>
                  <a:cubicBezTo>
                    <a:pt x="3945752" y="0"/>
                    <a:pt x="3952423" y="2763"/>
                    <a:pt x="3957341" y="7682"/>
                  </a:cubicBezTo>
                  <a:cubicBezTo>
                    <a:pt x="3962260" y="12600"/>
                    <a:pt x="3965023" y="19271"/>
                    <a:pt x="3965023" y="26227"/>
                  </a:cubicBezTo>
                  <a:lnTo>
                    <a:pt x="3965023" y="1832095"/>
                  </a:lnTo>
                  <a:cubicBezTo>
                    <a:pt x="3965023" y="1846580"/>
                    <a:pt x="3953281" y="1858322"/>
                    <a:pt x="3938796" y="1858322"/>
                  </a:cubicBezTo>
                  <a:lnTo>
                    <a:pt x="26227" y="1858322"/>
                  </a:lnTo>
                  <a:cubicBezTo>
                    <a:pt x="19271" y="1858322"/>
                    <a:pt x="12600" y="1855559"/>
                    <a:pt x="7682" y="1850640"/>
                  </a:cubicBezTo>
                  <a:cubicBezTo>
                    <a:pt x="2763" y="1845722"/>
                    <a:pt x="0" y="1839051"/>
                    <a:pt x="0" y="1832095"/>
                  </a:cubicBezTo>
                  <a:lnTo>
                    <a:pt x="0" y="26227"/>
                  </a:lnTo>
                  <a:cubicBezTo>
                    <a:pt x="0" y="19271"/>
                    <a:pt x="2763" y="12600"/>
                    <a:pt x="7682" y="7682"/>
                  </a:cubicBezTo>
                  <a:cubicBezTo>
                    <a:pt x="12600" y="2763"/>
                    <a:pt x="19271" y="0"/>
                    <a:pt x="26227" y="0"/>
                  </a:cubicBezTo>
                  <a:close/>
                </a:path>
              </a:pathLst>
            </a:custGeom>
            <a:solidFill>
              <a:srgbClr val="E2E4E4"/>
            </a:solidFill>
          </p:spPr>
        </p:sp>
        <p:sp>
          <p:nvSpPr>
            <p:cNvPr id="7" name="TextBox 7"/>
            <p:cNvSpPr txBox="1"/>
            <p:nvPr/>
          </p:nvSpPr>
          <p:spPr>
            <a:xfrm>
              <a:off x="0" y="-47625"/>
              <a:ext cx="3965023" cy="190594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14098" y="2909012"/>
            <a:ext cx="14630049" cy="6811852"/>
          </a:xfrm>
          <a:prstGeom prst="rect">
            <a:avLst/>
          </a:prstGeom>
        </p:spPr>
        <p:txBody>
          <a:bodyPr lIns="0" tIns="0" rIns="0" bIns="0" rtlCol="0" anchor="t">
            <a:spAutoFit/>
          </a:bodyPr>
          <a:lstStyle/>
          <a:p>
            <a:pPr algn="l">
              <a:lnSpc>
                <a:spcPts val="4327"/>
              </a:lnSpc>
            </a:pPr>
            <a:r>
              <a:rPr lang="es-MX" sz="3303" b="1">
                <a:solidFill>
                  <a:srgbClr val="3C1047"/>
                </a:solidFill>
                <a:latin typeface="Arimo Bold"/>
                <a:ea typeface="Arimo Bold"/>
                <a:cs typeface="Arimo Bold"/>
                <a:sym typeface="Arimo Bold"/>
              </a:rPr>
              <a:t>Descripción de la Actividad</a:t>
            </a:r>
          </a:p>
          <a:p>
            <a:pPr algn="l">
              <a:lnSpc>
                <a:spcPts val="4327"/>
              </a:lnSpc>
            </a:pPr>
            <a:r>
              <a:rPr lang="es-MX" sz="3303" b="1">
                <a:solidFill>
                  <a:srgbClr val="02577B"/>
                </a:solidFill>
                <a:latin typeface="Arimo Bold"/>
                <a:ea typeface="Arimo Bold"/>
                <a:cs typeface="Arimo Bold"/>
                <a:sym typeface="Arimo Bold"/>
              </a:rPr>
              <a:t>Propósito: </a:t>
            </a:r>
            <a:r>
              <a:rPr lang="es-MX" sz="3303" b="1">
                <a:solidFill>
                  <a:srgbClr val="292F4F"/>
                </a:solidFill>
                <a:latin typeface="Arimo Bold"/>
                <a:ea typeface="Arimo Bold"/>
                <a:cs typeface="Arimo Bold"/>
                <a:sym typeface="Arimo Bold"/>
              </a:rPr>
              <a:t>Profundizar en el concepto de pensamiento crítico y su papel como eje articulador del trabajo por proyectos.</a:t>
            </a:r>
          </a:p>
          <a:p>
            <a:pPr algn="l">
              <a:lnSpc>
                <a:spcPts val="3279"/>
              </a:lnSpc>
            </a:pPr>
            <a:endParaRPr lang="es-MX" sz="3303" b="1">
              <a:solidFill>
                <a:srgbClr val="292F4F"/>
              </a:solidFill>
              <a:latin typeface="Arimo Bold"/>
              <a:ea typeface="Arimo Bold"/>
              <a:cs typeface="Arimo Bold"/>
              <a:sym typeface="Arimo Bold"/>
            </a:endParaRPr>
          </a:p>
          <a:p>
            <a:pPr algn="l">
              <a:lnSpc>
                <a:spcPts val="4327"/>
              </a:lnSpc>
            </a:pPr>
            <a:r>
              <a:rPr lang="es-MX" sz="3303" b="1">
                <a:solidFill>
                  <a:srgbClr val="02577B"/>
                </a:solidFill>
                <a:latin typeface="Arimo Bold"/>
                <a:ea typeface="Arimo Bold"/>
                <a:cs typeface="Arimo Bold"/>
                <a:sym typeface="Arimo Bold"/>
              </a:rPr>
              <a:t>Instrucciones:</a:t>
            </a:r>
            <a:r>
              <a:rPr lang="es-MX" sz="3303" b="1">
                <a:solidFill>
                  <a:srgbClr val="292F4F"/>
                </a:solidFill>
                <a:latin typeface="Arimo Bold"/>
                <a:ea typeface="Arimo Bold"/>
                <a:cs typeface="Arimo Bold"/>
                <a:sym typeface="Arimo Bold"/>
              </a:rPr>
              <a:t> </a:t>
            </a:r>
          </a:p>
          <a:p>
            <a:pPr marL="713191" lvl="1" indent="-356595" algn="l">
              <a:lnSpc>
                <a:spcPts val="4327"/>
              </a:lnSpc>
              <a:buFont typeface="Arial"/>
              <a:buChar char="•"/>
            </a:pPr>
            <a:r>
              <a:rPr lang="es-MX" sz="3303" b="1">
                <a:solidFill>
                  <a:srgbClr val="292F4F"/>
                </a:solidFill>
                <a:latin typeface="Arimo Bold"/>
                <a:ea typeface="Arimo Bold"/>
                <a:cs typeface="Arimo Bold"/>
                <a:sym typeface="Arimo Bold"/>
              </a:rPr>
              <a:t>Dividir a los docentes en equipos de 3 personas.</a:t>
            </a:r>
          </a:p>
          <a:p>
            <a:pPr marL="713191" lvl="1" indent="-356595" algn="l">
              <a:lnSpc>
                <a:spcPts val="4327"/>
              </a:lnSpc>
              <a:buFont typeface="Arial"/>
              <a:buChar char="•"/>
            </a:pPr>
            <a:r>
              <a:rPr lang="es-MX" sz="3303" b="1">
                <a:solidFill>
                  <a:srgbClr val="292F4F"/>
                </a:solidFill>
                <a:latin typeface="Arimo Bold"/>
                <a:ea typeface="Arimo Bold"/>
                <a:cs typeface="Arimo Bold"/>
                <a:sym typeface="Arimo Bold"/>
              </a:rPr>
              <a:t>Proporciona extractos del artículo “Proyecto comunitario Luwa: serpientes y perspectivas”.</a:t>
            </a:r>
          </a:p>
          <a:p>
            <a:pPr marL="713191" lvl="1" indent="-356595" algn="l">
              <a:lnSpc>
                <a:spcPts val="4327"/>
              </a:lnSpc>
              <a:buFont typeface="Arial"/>
              <a:buChar char="•"/>
            </a:pPr>
            <a:r>
              <a:rPr lang="es-MX" sz="3303" b="1">
                <a:solidFill>
                  <a:srgbClr val="292F4F"/>
                </a:solidFill>
                <a:latin typeface="Arimo Bold"/>
                <a:ea typeface="Arimo Bold"/>
                <a:cs typeface="Arimo Bold"/>
                <a:sym typeface="Arimo Bold"/>
              </a:rPr>
              <a:t>Cada equipo debe identificar los elementos clave del pensamiento crítico que se integran en el proyecto y el impacto en la comunidad.</a:t>
            </a:r>
          </a:p>
          <a:p>
            <a:pPr algn="l">
              <a:lnSpc>
                <a:spcPts val="3279"/>
              </a:lnSpc>
            </a:pPr>
            <a:endParaRPr lang="es-MX" sz="3303" b="1">
              <a:solidFill>
                <a:srgbClr val="292F4F"/>
              </a:solidFill>
              <a:latin typeface="Arimo Bold"/>
              <a:ea typeface="Arimo Bold"/>
              <a:cs typeface="Arimo Bold"/>
              <a:sym typeface="Arimo Bold"/>
            </a:endParaRPr>
          </a:p>
          <a:p>
            <a:pPr algn="l">
              <a:lnSpc>
                <a:spcPts val="4327"/>
              </a:lnSpc>
            </a:pPr>
            <a:r>
              <a:rPr lang="es-MX" sz="3303" b="1">
                <a:solidFill>
                  <a:srgbClr val="02577B"/>
                </a:solidFill>
                <a:latin typeface="Arimo Bold"/>
                <a:ea typeface="Arimo Bold"/>
                <a:cs typeface="Arimo Bold"/>
                <a:sym typeface="Arimo Bold"/>
              </a:rPr>
              <a:t>Producto:</a:t>
            </a:r>
            <a:r>
              <a:rPr lang="es-MX" sz="3303" b="1">
                <a:solidFill>
                  <a:srgbClr val="292F4F"/>
                </a:solidFill>
                <a:latin typeface="Arimo Bold"/>
                <a:ea typeface="Arimo Bold"/>
                <a:cs typeface="Arimo Bold"/>
                <a:sym typeface="Arimo Bold"/>
              </a:rPr>
              <a:t> Cada equipo elabora un diagrama de relaciones que muestre cómo el pensamiento crítico se integra y articula con el proyecto. </a:t>
            </a:r>
          </a:p>
        </p:txBody>
      </p:sp>
      <p:sp>
        <p:nvSpPr>
          <p:cNvPr id="9" name="Freeform 9"/>
          <p:cNvSpPr/>
          <p:nvPr/>
        </p:nvSpPr>
        <p:spPr>
          <a:xfrm>
            <a:off x="711618" y="932657"/>
            <a:ext cx="1065374" cy="1398741"/>
          </a:xfrm>
          <a:custGeom>
            <a:avLst/>
            <a:gdLst/>
            <a:ahLst/>
            <a:cxnLst/>
            <a:rect l="l" t="t" r="r" b="b"/>
            <a:pathLst>
              <a:path w="1065374" h="1398741">
                <a:moveTo>
                  <a:pt x="0" y="0"/>
                </a:moveTo>
                <a:lnTo>
                  <a:pt x="1065374" y="0"/>
                </a:lnTo>
                <a:lnTo>
                  <a:pt x="1065374" y="1398741"/>
                </a:lnTo>
                <a:lnTo>
                  <a:pt x="0" y="13987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3060793" y="459947"/>
            <a:ext cx="4198507" cy="2750022"/>
          </a:xfrm>
          <a:custGeom>
            <a:avLst/>
            <a:gdLst/>
            <a:ahLst/>
            <a:cxnLst/>
            <a:rect l="l" t="t" r="r" b="b"/>
            <a:pathLst>
              <a:path w="4198507" h="2750022">
                <a:moveTo>
                  <a:pt x="0" y="0"/>
                </a:moveTo>
                <a:lnTo>
                  <a:pt x="4198507" y="0"/>
                </a:lnTo>
                <a:lnTo>
                  <a:pt x="4198507" y="2750021"/>
                </a:lnTo>
                <a:lnTo>
                  <a:pt x="0" y="27500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1925091" y="665066"/>
            <a:ext cx="7892117" cy="1777496"/>
          </a:xfrm>
          <a:prstGeom prst="rect">
            <a:avLst/>
          </a:prstGeom>
        </p:spPr>
        <p:txBody>
          <a:bodyPr lIns="0" tIns="0" rIns="0" bIns="0" rtlCol="0" anchor="t">
            <a:spAutoFit/>
          </a:bodyPr>
          <a:lstStyle/>
          <a:p>
            <a:pPr algn="ctr">
              <a:lnSpc>
                <a:spcPts val="4631"/>
              </a:lnSpc>
            </a:pPr>
            <a:r>
              <a:rPr lang="es-MX" sz="4210" b="1">
                <a:solidFill>
                  <a:srgbClr val="02577B"/>
                </a:solidFill>
                <a:latin typeface="Arimo Bold"/>
                <a:ea typeface="Arimo Bold"/>
                <a:cs typeface="Arimo Bold"/>
                <a:sym typeface="Arimo Bold"/>
              </a:rPr>
              <a:t>Pensamiento crítico:</a:t>
            </a:r>
            <a:r>
              <a:rPr lang="es-MX" sz="4210" b="1">
                <a:solidFill>
                  <a:srgbClr val="000000"/>
                </a:solidFill>
                <a:latin typeface="Arimo Bold"/>
                <a:ea typeface="Arimo Bold"/>
                <a:cs typeface="Arimo Bold"/>
                <a:sym typeface="Arimo Bold"/>
              </a:rPr>
              <a:t> </a:t>
            </a:r>
            <a:r>
              <a:rPr lang="es-MX" sz="4210" b="1">
                <a:solidFill>
                  <a:srgbClr val="292F4F"/>
                </a:solidFill>
                <a:latin typeface="Arimo Bold"/>
                <a:ea typeface="Arimo Bold"/>
                <a:cs typeface="Arimo Bold"/>
                <a:sym typeface="Arimo Bold"/>
              </a:rPr>
              <a:t>diversidad, libertad e integración de saberes</a:t>
            </a:r>
          </a:p>
        </p:txBody>
      </p:sp>
      <p:grpSp>
        <p:nvGrpSpPr>
          <p:cNvPr id="12" name="Group 12"/>
          <p:cNvGrpSpPr/>
          <p:nvPr/>
        </p:nvGrpSpPr>
        <p:grpSpPr>
          <a:xfrm>
            <a:off x="16531353" y="8865640"/>
            <a:ext cx="952254" cy="9522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sp>
      </p:grpSp>
      <p:sp>
        <p:nvSpPr>
          <p:cNvPr id="14" name="TextBox 14"/>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68" y="0"/>
            <a:ext cx="19757951" cy="19757951"/>
          </a:xfrm>
          <a:custGeom>
            <a:avLst/>
            <a:gdLst/>
            <a:ahLst/>
            <a:cxnLst/>
            <a:rect l="l" t="t" r="r" b="b"/>
            <a:pathLst>
              <a:path w="19757951" h="19757951">
                <a:moveTo>
                  <a:pt x="0" y="0"/>
                </a:moveTo>
                <a:lnTo>
                  <a:pt x="19757952" y="0"/>
                </a:lnTo>
                <a:lnTo>
                  <a:pt x="19757952" y="19757951"/>
                </a:lnTo>
                <a:lnTo>
                  <a:pt x="0" y="19757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37733" y="82345"/>
            <a:ext cx="30348416" cy="10204655"/>
          </a:xfrm>
          <a:custGeom>
            <a:avLst/>
            <a:gdLst/>
            <a:ahLst/>
            <a:cxnLst/>
            <a:rect l="l" t="t" r="r" b="b"/>
            <a:pathLst>
              <a:path w="30348416" h="10204655">
                <a:moveTo>
                  <a:pt x="0" y="0"/>
                </a:moveTo>
                <a:lnTo>
                  <a:pt x="30348417" y="0"/>
                </a:lnTo>
                <a:lnTo>
                  <a:pt x="30348417" y="10204655"/>
                </a:lnTo>
                <a:lnTo>
                  <a:pt x="0" y="10204655"/>
                </a:lnTo>
                <a:lnTo>
                  <a:pt x="0" y="0"/>
                </a:lnTo>
                <a:close/>
              </a:path>
            </a:pathLst>
          </a:custGeom>
          <a:blipFill>
            <a:blip r:embed="rId4">
              <a:alphaModFix amt="61000"/>
              <a:extLst>
                <a:ext uri="{96DAC541-7B7A-43D3-8B79-37D633B846F1}">
                  <asvg:svgBlip xmlns:asvg="http://schemas.microsoft.com/office/drawing/2016/SVG/main" r:embed="rId5"/>
                </a:ext>
              </a:extLst>
            </a:blip>
            <a:stretch>
              <a:fillRect/>
            </a:stretch>
          </a:blipFill>
        </p:spPr>
      </p:sp>
      <p:sp>
        <p:nvSpPr>
          <p:cNvPr id="4" name="Freeform 4"/>
          <p:cNvSpPr/>
          <p:nvPr/>
        </p:nvSpPr>
        <p:spPr>
          <a:xfrm>
            <a:off x="501774" y="646016"/>
            <a:ext cx="9718388" cy="1972023"/>
          </a:xfrm>
          <a:custGeom>
            <a:avLst/>
            <a:gdLst/>
            <a:ahLst/>
            <a:cxnLst/>
            <a:rect l="l" t="t" r="r" b="b"/>
            <a:pathLst>
              <a:path w="9718388" h="1972023">
                <a:moveTo>
                  <a:pt x="0" y="0"/>
                </a:moveTo>
                <a:lnTo>
                  <a:pt x="9718388" y="0"/>
                </a:lnTo>
                <a:lnTo>
                  <a:pt x="9718388" y="1972023"/>
                </a:lnTo>
                <a:lnTo>
                  <a:pt x="0" y="1972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259459" y="2823160"/>
            <a:ext cx="15297012" cy="6970491"/>
            <a:chOff x="0" y="0"/>
            <a:chExt cx="4028843" cy="1835849"/>
          </a:xfrm>
        </p:grpSpPr>
        <p:sp>
          <p:nvSpPr>
            <p:cNvPr id="6" name="Freeform 6"/>
            <p:cNvSpPr/>
            <p:nvPr/>
          </p:nvSpPr>
          <p:spPr>
            <a:xfrm>
              <a:off x="0" y="0"/>
              <a:ext cx="4028842" cy="1835849"/>
            </a:xfrm>
            <a:custGeom>
              <a:avLst/>
              <a:gdLst/>
              <a:ahLst/>
              <a:cxnLst/>
              <a:rect l="l" t="t" r="r" b="b"/>
              <a:pathLst>
                <a:path w="4028842" h="1835849">
                  <a:moveTo>
                    <a:pt x="25811" y="0"/>
                  </a:moveTo>
                  <a:lnTo>
                    <a:pt x="4003031" y="0"/>
                  </a:lnTo>
                  <a:cubicBezTo>
                    <a:pt x="4017286" y="0"/>
                    <a:pt x="4028842" y="11556"/>
                    <a:pt x="4028842" y="25811"/>
                  </a:cubicBezTo>
                  <a:lnTo>
                    <a:pt x="4028842" y="1810038"/>
                  </a:lnTo>
                  <a:cubicBezTo>
                    <a:pt x="4028842" y="1816883"/>
                    <a:pt x="4026123" y="1823449"/>
                    <a:pt x="4021282" y="1828289"/>
                  </a:cubicBezTo>
                  <a:cubicBezTo>
                    <a:pt x="4016442" y="1833130"/>
                    <a:pt x="4009877" y="1835849"/>
                    <a:pt x="4003031" y="1835849"/>
                  </a:cubicBezTo>
                  <a:lnTo>
                    <a:pt x="25811" y="1835849"/>
                  </a:lnTo>
                  <a:cubicBezTo>
                    <a:pt x="11556" y="1835849"/>
                    <a:pt x="0" y="1824293"/>
                    <a:pt x="0" y="1810038"/>
                  </a:cubicBezTo>
                  <a:lnTo>
                    <a:pt x="0" y="25811"/>
                  </a:lnTo>
                  <a:cubicBezTo>
                    <a:pt x="0" y="11556"/>
                    <a:pt x="11556" y="0"/>
                    <a:pt x="25811" y="0"/>
                  </a:cubicBezTo>
                  <a:close/>
                </a:path>
              </a:pathLst>
            </a:custGeom>
            <a:solidFill>
              <a:srgbClr val="E2E4E4"/>
            </a:solidFill>
          </p:spPr>
        </p:sp>
        <p:sp>
          <p:nvSpPr>
            <p:cNvPr id="7" name="TextBox 7"/>
            <p:cNvSpPr txBox="1"/>
            <p:nvPr/>
          </p:nvSpPr>
          <p:spPr>
            <a:xfrm>
              <a:off x="0" y="-47625"/>
              <a:ext cx="4028843" cy="18834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658622" y="837358"/>
            <a:ext cx="1158231" cy="1589339"/>
          </a:xfrm>
          <a:custGeom>
            <a:avLst/>
            <a:gdLst/>
            <a:ahLst/>
            <a:cxnLst/>
            <a:rect l="l" t="t" r="r" b="b"/>
            <a:pathLst>
              <a:path w="1158231" h="1589339">
                <a:moveTo>
                  <a:pt x="0" y="0"/>
                </a:moveTo>
                <a:lnTo>
                  <a:pt x="1158231" y="0"/>
                </a:lnTo>
                <a:lnTo>
                  <a:pt x="1158231" y="1589339"/>
                </a:lnTo>
                <a:lnTo>
                  <a:pt x="0" y="15893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1465188" y="646016"/>
            <a:ext cx="2173957" cy="2372668"/>
          </a:xfrm>
          <a:custGeom>
            <a:avLst/>
            <a:gdLst/>
            <a:ahLst/>
            <a:cxnLst/>
            <a:rect l="l" t="t" r="r" b="b"/>
            <a:pathLst>
              <a:path w="2173957" h="2372668">
                <a:moveTo>
                  <a:pt x="0" y="0"/>
                </a:moveTo>
                <a:lnTo>
                  <a:pt x="2173957" y="0"/>
                </a:lnTo>
                <a:lnTo>
                  <a:pt x="2173957" y="2372668"/>
                </a:lnTo>
                <a:lnTo>
                  <a:pt x="0" y="2372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5358541" y="3018684"/>
            <a:ext cx="2090141" cy="2356194"/>
          </a:xfrm>
          <a:custGeom>
            <a:avLst/>
            <a:gdLst/>
            <a:ahLst/>
            <a:cxnLst/>
            <a:rect l="l" t="t" r="r" b="b"/>
            <a:pathLst>
              <a:path w="2090141" h="2356194">
                <a:moveTo>
                  <a:pt x="0" y="0"/>
                </a:moveTo>
                <a:lnTo>
                  <a:pt x="2090141" y="0"/>
                </a:lnTo>
                <a:lnTo>
                  <a:pt x="2090141" y="2356195"/>
                </a:lnTo>
                <a:lnTo>
                  <a:pt x="0" y="2356195"/>
                </a:lnTo>
                <a:lnTo>
                  <a:pt x="0" y="0"/>
                </a:lnTo>
                <a:close/>
              </a:path>
            </a:pathLst>
          </a:custGeom>
          <a:blipFill>
            <a:blip r:embed="rId12"/>
            <a:stretch>
              <a:fillRect/>
            </a:stretch>
          </a:blipFill>
        </p:spPr>
      </p:sp>
      <p:sp>
        <p:nvSpPr>
          <p:cNvPr id="11" name="TextBox 11"/>
          <p:cNvSpPr txBox="1"/>
          <p:nvPr/>
        </p:nvSpPr>
        <p:spPr>
          <a:xfrm>
            <a:off x="442872" y="3002355"/>
            <a:ext cx="14901151" cy="6851684"/>
          </a:xfrm>
          <a:prstGeom prst="rect">
            <a:avLst/>
          </a:prstGeom>
        </p:spPr>
        <p:txBody>
          <a:bodyPr lIns="0" tIns="0" rIns="0" bIns="0" rtlCol="0" anchor="t">
            <a:spAutoFit/>
          </a:bodyPr>
          <a:lstStyle/>
          <a:p>
            <a:pPr algn="l">
              <a:lnSpc>
                <a:spcPts val="3865"/>
              </a:lnSpc>
            </a:pPr>
            <a:r>
              <a:rPr lang="es-MX" sz="3092" b="1">
                <a:solidFill>
                  <a:srgbClr val="02577B"/>
                </a:solidFill>
                <a:latin typeface="Arimo Bold"/>
                <a:ea typeface="Arimo Bold"/>
                <a:cs typeface="Arimo Bold"/>
                <a:sym typeface="Arimo Bold"/>
              </a:rPr>
              <a:t>Descripción de la Actividad: </a:t>
            </a:r>
            <a:r>
              <a:rPr lang="es-MX" sz="3092" b="1">
                <a:solidFill>
                  <a:srgbClr val="000000"/>
                </a:solidFill>
                <a:latin typeface="Arimo Bold"/>
                <a:ea typeface="Arimo Bold"/>
                <a:cs typeface="Arimo Bold"/>
                <a:sym typeface="Arimo Bold"/>
              </a:rPr>
              <a:t>Identificar recomendaciones y estrategias para la implementación de proyectos efectivos.</a:t>
            </a:r>
          </a:p>
          <a:p>
            <a:pPr algn="l">
              <a:lnSpc>
                <a:spcPts val="2343"/>
              </a:lnSpc>
            </a:pPr>
            <a:endParaRPr lang="es-MX" sz="3092" b="1">
              <a:solidFill>
                <a:srgbClr val="000000"/>
              </a:solidFill>
              <a:latin typeface="Arimo Bold"/>
              <a:ea typeface="Arimo Bold"/>
              <a:cs typeface="Arimo Bold"/>
              <a:sym typeface="Arimo Bold"/>
            </a:endParaRPr>
          </a:p>
          <a:p>
            <a:pPr algn="l">
              <a:lnSpc>
                <a:spcPts val="3865"/>
              </a:lnSpc>
            </a:pPr>
            <a:r>
              <a:rPr lang="es-MX" sz="3092" b="1">
                <a:solidFill>
                  <a:srgbClr val="02577B"/>
                </a:solidFill>
                <a:latin typeface="Arimo Bold"/>
                <a:ea typeface="Arimo Bold"/>
                <a:cs typeface="Arimo Bold"/>
                <a:sym typeface="Arimo Bold"/>
              </a:rPr>
              <a:t>Propósito:</a:t>
            </a:r>
          </a:p>
          <a:p>
            <a:pPr algn="l">
              <a:lnSpc>
                <a:spcPts val="2343"/>
              </a:lnSpc>
            </a:pPr>
            <a:endParaRPr lang="es-MX" sz="3092" b="1">
              <a:solidFill>
                <a:srgbClr val="02577B"/>
              </a:solidFill>
              <a:latin typeface="Arimo Bold"/>
              <a:ea typeface="Arimo Bold"/>
              <a:cs typeface="Arimo Bold"/>
              <a:sym typeface="Arimo Bold"/>
            </a:endParaRPr>
          </a:p>
          <a:p>
            <a:pPr algn="l">
              <a:lnSpc>
                <a:spcPts val="3865"/>
              </a:lnSpc>
            </a:pPr>
            <a:r>
              <a:rPr lang="es-MX" sz="3092" b="1">
                <a:solidFill>
                  <a:srgbClr val="02577B"/>
                </a:solidFill>
                <a:latin typeface="Arimo Bold"/>
                <a:ea typeface="Arimo Bold"/>
                <a:cs typeface="Arimo Bold"/>
                <a:sym typeface="Arimo Bold"/>
              </a:rPr>
              <a:t>Instrucciones: </a:t>
            </a:r>
          </a:p>
          <a:p>
            <a:pPr marL="667592" lvl="1" indent="-333796" algn="l">
              <a:lnSpc>
                <a:spcPts val="3865"/>
              </a:lnSpc>
              <a:buFont typeface="Arial"/>
              <a:buChar char="•"/>
            </a:pPr>
            <a:r>
              <a:rPr lang="es-MX" sz="3092" b="1">
                <a:solidFill>
                  <a:srgbClr val="000000"/>
                </a:solidFill>
                <a:latin typeface="Arimo Bold"/>
                <a:ea typeface="Arimo Bold"/>
                <a:cs typeface="Arimo Bold"/>
                <a:sym typeface="Arimo Bold"/>
              </a:rPr>
              <a:t>Divide a los docentes en equipos y proporciona extractos clave del artículo.</a:t>
            </a:r>
          </a:p>
          <a:p>
            <a:pPr marL="667592" lvl="1" indent="-333796" algn="l">
              <a:lnSpc>
                <a:spcPts val="3865"/>
              </a:lnSpc>
              <a:buFont typeface="Arial"/>
              <a:buChar char="•"/>
            </a:pPr>
            <a:r>
              <a:rPr lang="es-MX" sz="3092" b="1">
                <a:solidFill>
                  <a:srgbClr val="000000"/>
                </a:solidFill>
                <a:latin typeface="Arimo Bold"/>
                <a:ea typeface="Arimo Bold"/>
                <a:cs typeface="Arimo Bold"/>
                <a:sym typeface="Arimo Bold"/>
              </a:rPr>
              <a:t>Cada equipo debe discutir las interrogantes planteadas por la autora, como: ¿Por qué los proyectos?, ¿de dónde surgen las ideas para los proyectos?, el papel del docente, ¿los proyectos tienen que ser macro esfuerzos?, la prisa como enemiga, entro otros aspectos importantes para desarrollarlos.</a:t>
            </a:r>
          </a:p>
          <a:p>
            <a:pPr algn="l">
              <a:lnSpc>
                <a:spcPts val="2343"/>
              </a:lnSpc>
            </a:pPr>
            <a:endParaRPr lang="es-MX" sz="3092" b="1">
              <a:solidFill>
                <a:srgbClr val="000000"/>
              </a:solidFill>
              <a:latin typeface="Arimo Bold"/>
              <a:ea typeface="Arimo Bold"/>
              <a:cs typeface="Arimo Bold"/>
              <a:sym typeface="Arimo Bold"/>
            </a:endParaRPr>
          </a:p>
          <a:p>
            <a:pPr algn="l">
              <a:lnSpc>
                <a:spcPts val="3865"/>
              </a:lnSpc>
            </a:pPr>
            <a:r>
              <a:rPr lang="es-MX" sz="3092" b="1">
                <a:solidFill>
                  <a:srgbClr val="02577B"/>
                </a:solidFill>
                <a:latin typeface="Arimo Bold"/>
                <a:ea typeface="Arimo Bold"/>
                <a:cs typeface="Arimo Bold"/>
                <a:sym typeface="Arimo Bold"/>
              </a:rPr>
              <a:t>Producto:</a:t>
            </a:r>
            <a:r>
              <a:rPr lang="es-MX" sz="3092" b="1">
                <a:solidFill>
                  <a:srgbClr val="000000"/>
                </a:solidFill>
                <a:latin typeface="Arimo Bold"/>
                <a:ea typeface="Arimo Bold"/>
                <a:cs typeface="Arimo Bold"/>
                <a:sym typeface="Arimo Bold"/>
              </a:rPr>
              <a:t> Cada equipo elabora un listado de recomendaciones prácticas para desarrollar proyectos reales y efectivos en sus aulas. </a:t>
            </a:r>
          </a:p>
        </p:txBody>
      </p:sp>
      <p:sp>
        <p:nvSpPr>
          <p:cNvPr id="12" name="Freeform 12"/>
          <p:cNvSpPr/>
          <p:nvPr/>
        </p:nvSpPr>
        <p:spPr>
          <a:xfrm>
            <a:off x="14982170" y="673319"/>
            <a:ext cx="1917418" cy="1917418"/>
          </a:xfrm>
          <a:custGeom>
            <a:avLst/>
            <a:gdLst/>
            <a:ahLst/>
            <a:cxnLst/>
            <a:rect l="l" t="t" r="r" b="b"/>
            <a:pathLst>
              <a:path w="1917418" h="1917418">
                <a:moveTo>
                  <a:pt x="0" y="0"/>
                </a:moveTo>
                <a:lnTo>
                  <a:pt x="1917418" y="0"/>
                </a:lnTo>
                <a:lnTo>
                  <a:pt x="1917418" y="1917418"/>
                </a:lnTo>
                <a:lnTo>
                  <a:pt x="0" y="19174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3"/>
          <p:cNvSpPr txBox="1"/>
          <p:nvPr/>
        </p:nvSpPr>
        <p:spPr>
          <a:xfrm>
            <a:off x="1950203" y="837358"/>
            <a:ext cx="8169304" cy="1359346"/>
          </a:xfrm>
          <a:prstGeom prst="rect">
            <a:avLst/>
          </a:prstGeom>
        </p:spPr>
        <p:txBody>
          <a:bodyPr lIns="0" tIns="0" rIns="0" bIns="0" rtlCol="0" anchor="t">
            <a:spAutoFit/>
          </a:bodyPr>
          <a:lstStyle/>
          <a:p>
            <a:pPr algn="ctr">
              <a:lnSpc>
                <a:spcPts val="5327"/>
              </a:lnSpc>
            </a:pPr>
            <a:r>
              <a:rPr lang="es-MX" sz="5381" b="1">
                <a:solidFill>
                  <a:srgbClr val="02577B"/>
                </a:solidFill>
                <a:latin typeface="Arimo Bold"/>
                <a:ea typeface="Arimo Bold"/>
                <a:cs typeface="Arimo Bold"/>
                <a:sym typeface="Arimo Bold"/>
              </a:rPr>
              <a:t>La enseñanza por proyectos:</a:t>
            </a:r>
            <a:r>
              <a:rPr lang="es-MX" sz="5381" b="1">
                <a:solidFill>
                  <a:srgbClr val="000000"/>
                </a:solidFill>
                <a:latin typeface="Arimo Bold"/>
                <a:ea typeface="Arimo Bold"/>
                <a:cs typeface="Arimo Bold"/>
                <a:sym typeface="Arimo Bold"/>
              </a:rPr>
              <a:t> </a:t>
            </a:r>
            <a:r>
              <a:rPr lang="es-MX" sz="5381" b="1">
                <a:solidFill>
                  <a:srgbClr val="292F4F"/>
                </a:solidFill>
                <a:latin typeface="Arimo Bold"/>
                <a:ea typeface="Arimo Bold"/>
                <a:cs typeface="Arimo Bold"/>
                <a:sym typeface="Arimo Bold"/>
              </a:rPr>
              <a:t>¿mito o reto?</a:t>
            </a:r>
          </a:p>
        </p:txBody>
      </p:sp>
      <p:grpSp>
        <p:nvGrpSpPr>
          <p:cNvPr id="14" name="Group 14"/>
          <p:cNvGrpSpPr/>
          <p:nvPr/>
        </p:nvGrpSpPr>
        <p:grpSpPr>
          <a:xfrm>
            <a:off x="16531353" y="8865640"/>
            <a:ext cx="952254" cy="95225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sp>
      </p:grpSp>
      <p:sp>
        <p:nvSpPr>
          <p:cNvPr id="16" name="TextBox 16"/>
          <p:cNvSpPr txBox="1"/>
          <p:nvPr/>
        </p:nvSpPr>
        <p:spPr>
          <a:xfrm rot="-2611431">
            <a:off x="15826038" y="8383902"/>
            <a:ext cx="2031143" cy="243205"/>
          </a:xfrm>
          <a:prstGeom prst="rect">
            <a:avLst/>
          </a:prstGeom>
        </p:spPr>
        <p:txBody>
          <a:bodyPr lIns="0" tIns="0" rIns="0" bIns="0" rtlCol="0" anchor="t">
            <a:spAutoFit/>
          </a:bodyPr>
          <a:lstStyle/>
          <a:p>
            <a:pPr algn="ctr">
              <a:lnSpc>
                <a:spcPts val="1820"/>
              </a:lnSpc>
            </a:pPr>
            <a:r>
              <a:rPr lang="en-US" sz="1300">
                <a:solidFill>
                  <a:srgbClr val="02577B"/>
                </a:solidFill>
                <a:latin typeface="Arimo"/>
                <a:ea typeface="Arimo"/>
                <a:cs typeface="Arimo"/>
                <a:sym typeface="Arimo"/>
              </a:rPr>
              <a:t>docentesaldia.com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1029</Words>
  <Application>Microsoft Office PowerPoint</Application>
  <PresentationFormat>Personalizado</PresentationFormat>
  <Paragraphs>95</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Calibri</vt:lpstr>
      <vt:lpstr>Arial</vt:lpstr>
      <vt:lpstr>Arimo Bold</vt:lpstr>
      <vt:lpstr>Arimo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Orientaciones para el Consejo Técnico Escolar Fase Ordinaria</dc:title>
  <dc:creator>Marcela Berenice Rodriguez Cardenas</dc:creator>
  <cp:lastModifiedBy>Marcela Berenice Rodriguez Cardenas</cp:lastModifiedBy>
  <cp:revision>3</cp:revision>
  <dcterms:created xsi:type="dcterms:W3CDTF">2006-08-16T00:00:00Z</dcterms:created>
  <dcterms:modified xsi:type="dcterms:W3CDTF">2024-10-21T19:53:21Z</dcterms:modified>
  <dc:identifier>DAGUOPgsj4o</dc:identifier>
</cp:coreProperties>
</file>