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Arimo" panose="020B0604020202020204" charset="0"/>
      <p:regular r:id="rId31"/>
    </p:embeddedFont>
    <p:embeddedFont>
      <p:font typeface="Arimo Bold" panose="020B0604020202020204" charset="0"/>
      <p:regular r:id="rId32"/>
    </p:embeddedFont>
    <p:embeddedFont>
      <p:font typeface="Marykate"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jpe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14.jpeg"/><Relationship Id="rId4" Type="http://schemas.openxmlformats.org/officeDocument/2006/relationships/image" Target="../media/image53.svg"/><Relationship Id="rId9"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14.jpeg"/><Relationship Id="rId5" Type="http://schemas.openxmlformats.org/officeDocument/2006/relationships/image" Target="../media/image54.png"/><Relationship Id="rId10" Type="http://schemas.openxmlformats.org/officeDocument/2006/relationships/image" Target="../media/image62.svg"/><Relationship Id="rId4" Type="http://schemas.openxmlformats.org/officeDocument/2006/relationships/image" Target="../media/image53.sv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png"/><Relationship Id="rId7"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14.jpeg"/><Relationship Id="rId4" Type="http://schemas.openxmlformats.org/officeDocument/2006/relationships/image" Target="../media/image27.svg"/><Relationship Id="rId9" Type="http://schemas.openxmlformats.org/officeDocument/2006/relationships/image" Target="../media/image67.svg"/></Relationships>
</file>

<file path=ppt/slides/_rels/slide1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14.jpeg"/><Relationship Id="rId4" Type="http://schemas.openxmlformats.org/officeDocument/2006/relationships/image" Target="../media/image69.sv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77.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78.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85.png"/><Relationship Id="rId5" Type="http://schemas.openxmlformats.org/officeDocument/2006/relationships/image" Target="../media/image15.png"/><Relationship Id="rId10" Type="http://schemas.openxmlformats.org/officeDocument/2006/relationships/image" Target="../media/image84.svg"/><Relationship Id="rId4" Type="http://schemas.openxmlformats.org/officeDocument/2006/relationships/image" Target="../media/image4.svg"/><Relationship Id="rId9" Type="http://schemas.openxmlformats.org/officeDocument/2006/relationships/image" Target="../media/image83.png"/><Relationship Id="rId14"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4.sv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91.svg"/><Relationship Id="rId5" Type="http://schemas.openxmlformats.org/officeDocument/2006/relationships/image" Target="../media/image15.png"/><Relationship Id="rId10" Type="http://schemas.openxmlformats.org/officeDocument/2006/relationships/image" Target="../media/image90.png"/><Relationship Id="rId4" Type="http://schemas.openxmlformats.org/officeDocument/2006/relationships/image" Target="../media/image4.svg"/><Relationship Id="rId9" Type="http://schemas.openxmlformats.org/officeDocument/2006/relationships/image" Target="../media/image89.sv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4.png"/><Relationship Id="rId5" Type="http://schemas.openxmlformats.org/officeDocument/2006/relationships/image" Target="../media/image92.png"/><Relationship Id="rId10" Type="http://schemas.openxmlformats.org/officeDocument/2006/relationships/image" Target="../media/image25.png"/><Relationship Id="rId4" Type="http://schemas.openxmlformats.org/officeDocument/2006/relationships/image" Target="../media/image4.sv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0.png"/><Relationship Id="rId7" Type="http://schemas.openxmlformats.org/officeDocument/2006/relationships/image" Target="../media/image5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51.svg"/><Relationship Id="rId9" Type="http://schemas.openxmlformats.org/officeDocument/2006/relationships/image" Target="../media/image96.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97.png"/><Relationship Id="rId12" Type="http://schemas.openxmlformats.org/officeDocument/2006/relationships/image" Target="../media/image9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98.png"/><Relationship Id="rId5" Type="http://schemas.openxmlformats.org/officeDocument/2006/relationships/image" Target="../media/image15.png"/><Relationship Id="rId10" Type="http://schemas.openxmlformats.org/officeDocument/2006/relationships/image" Target="../media/image45.svg"/><Relationship Id="rId4" Type="http://schemas.openxmlformats.org/officeDocument/2006/relationships/image" Target="../media/image4.sv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4.jpeg"/><Relationship Id="rId5" Type="http://schemas.openxmlformats.org/officeDocument/2006/relationships/image" Target="../media/image15.png"/><Relationship Id="rId10" Type="http://schemas.openxmlformats.org/officeDocument/2006/relationships/image" Target="../media/image102.svg"/><Relationship Id="rId4" Type="http://schemas.openxmlformats.org/officeDocument/2006/relationships/image" Target="../media/image4.svg"/><Relationship Id="rId9"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04.svg"/><Relationship Id="rId7" Type="http://schemas.openxmlformats.org/officeDocument/2006/relationships/image" Target="../media/image50.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4.jpeg"/><Relationship Id="rId4" Type="http://schemas.openxmlformats.org/officeDocument/2006/relationships/image" Target="../media/image1.jpe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14.jpeg"/><Relationship Id="rId4" Type="http://schemas.openxmlformats.org/officeDocument/2006/relationships/image" Target="../media/image18.sv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image" Target="../media/image31.svg"/><Relationship Id="rId4" Type="http://schemas.openxmlformats.org/officeDocument/2006/relationships/image" Target="../media/image4.sv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3.png"/><Relationship Id="rId10" Type="http://schemas.openxmlformats.org/officeDocument/2006/relationships/image" Target="../media/image14.jpeg"/><Relationship Id="rId4" Type="http://schemas.openxmlformats.org/officeDocument/2006/relationships/image" Target="../media/image4.sv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educacionbasica.sep.gob.mx/wp-content/uploads/2024/06/Plan-de-Estudio-ISBN-ELECTRONICO.pdf?1731593800163" TargetMode="External"/><Relationship Id="rId18" Type="http://schemas.openxmlformats.org/officeDocument/2006/relationships/hyperlink" Target="https://www.mejoredu.gob.mx/images/publicaciones/fasciculo4_aprendamos-comunidad.pdf" TargetMode="External"/><Relationship Id="rId3" Type="http://schemas.openxmlformats.org/officeDocument/2006/relationships/image" Target="../media/image3.png"/><Relationship Id="rId21" Type="http://schemas.openxmlformats.org/officeDocument/2006/relationships/hyperlink" Target="https://www.youtube.com/watch?v=VZG18XXXrlE" TargetMode="External"/><Relationship Id="rId7" Type="http://schemas.openxmlformats.org/officeDocument/2006/relationships/image" Target="../media/image36.png"/><Relationship Id="rId12" Type="http://schemas.openxmlformats.org/officeDocument/2006/relationships/image" Target="../media/image14.jpeg"/><Relationship Id="rId17" Type="http://schemas.openxmlformats.org/officeDocument/2006/relationships/hyperlink" Target="https://www.iisue.unam.mx/publicaciones/libros/la-educacion-en-el-sexenio-2018-2024" TargetMode="External"/><Relationship Id="rId2" Type="http://schemas.openxmlformats.org/officeDocument/2006/relationships/image" Target="../media/image1.jpeg"/><Relationship Id="rId16" Type="http://schemas.openxmlformats.org/officeDocument/2006/relationships/hyperlink" Target="http://gestion.cte.sep.gob.mx/insumos/docs/2425_s3_insumos_Esquema_el_papel_de_los_Ejes_Articuladores.pdf" TargetMode="External"/><Relationship Id="rId20" Type="http://schemas.openxmlformats.org/officeDocument/2006/relationships/hyperlink" Target="https://www.youtube.com/watch?v=LllmHPJCIX8" TargetMode="Externa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hyperlink" Target="http://gestion.cte.sep.gob.mx/insumos/docs/2425_s3_insumos_Infografia_Los_Ejes_Articuladores.pdf" TargetMode="External"/><Relationship Id="rId23" Type="http://schemas.openxmlformats.org/officeDocument/2006/relationships/hyperlink" Target="http://gestion.cte.sep.gob.mx/insumos/docs/2425_s1_Anexo1_ejemplo_objetivos_metas_acciones.pdf?1731593800163" TargetMode="External"/><Relationship Id="rId10" Type="http://schemas.openxmlformats.org/officeDocument/2006/relationships/image" Target="../media/image39.svg"/><Relationship Id="rId19" Type="http://schemas.openxmlformats.org/officeDocument/2006/relationships/hyperlink" Target="https://www.youtube.com/watch?v=PfyMFWwGkbg" TargetMode="External"/><Relationship Id="rId4" Type="http://schemas.openxmlformats.org/officeDocument/2006/relationships/image" Target="../media/image4.svg"/><Relationship Id="rId9" Type="http://schemas.openxmlformats.org/officeDocument/2006/relationships/image" Target="../media/image38.png"/><Relationship Id="rId14" Type="http://schemas.openxmlformats.org/officeDocument/2006/relationships/hyperlink" Target="https://educacionbasica.sep.gob.mx/programas-de-estudio-para-la-educacion-preescolar-primaria-y-secundaria-programas-sinteticos-de-las-fases-2-a-6/" TargetMode="External"/><Relationship Id="rId22" Type="http://schemas.openxmlformats.org/officeDocument/2006/relationships/hyperlink" Target="http://gestion.cte.sep.gob.mx/insumos/docs/2425_s0_insumos_direc_proceso_mejora_continua.pdf?1731593800163"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4.svg"/><Relationship Id="rId9" Type="http://schemas.openxmlformats.org/officeDocument/2006/relationships/image" Target="../media/image42.png"/><Relationship Id="rId1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49.png"/><Relationship Id="rId5" Type="http://schemas.openxmlformats.org/officeDocument/2006/relationships/image" Target="../media/image15.png"/><Relationship Id="rId10" Type="http://schemas.openxmlformats.org/officeDocument/2006/relationships/image" Target="../media/image48.png"/><Relationship Id="rId4" Type="http://schemas.openxmlformats.org/officeDocument/2006/relationships/image" Target="../media/image4.sv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2398426" y="0"/>
            <a:ext cx="13491148" cy="8229600"/>
          </a:xfrm>
          <a:custGeom>
            <a:avLst/>
            <a:gdLst/>
            <a:ahLst/>
            <a:cxnLst/>
            <a:rect l="l" t="t" r="r" b="b"/>
            <a:pathLst>
              <a:path w="13491148" h="8229600">
                <a:moveTo>
                  <a:pt x="0" y="0"/>
                </a:moveTo>
                <a:lnTo>
                  <a:pt x="13491148" y="0"/>
                </a:lnTo>
                <a:lnTo>
                  <a:pt x="13491148" y="8229600"/>
                </a:lnTo>
                <a:lnTo>
                  <a:pt x="0" y="8229600"/>
                </a:lnTo>
                <a:lnTo>
                  <a:pt x="0" y="0"/>
                </a:lnTo>
                <a:close/>
              </a:path>
            </a:pathLst>
          </a:custGeom>
          <a:blipFill>
            <a:blip r:embed="rId3"/>
            <a:stretch>
              <a:fillRect/>
            </a:stretch>
          </a:blipFill>
        </p:spPr>
      </p:sp>
      <p:sp>
        <p:nvSpPr>
          <p:cNvPr id="4" name="Freeform 4"/>
          <p:cNvSpPr/>
          <p:nvPr/>
        </p:nvSpPr>
        <p:spPr>
          <a:xfrm>
            <a:off x="5077506" y="5949854"/>
            <a:ext cx="8462923" cy="2042837"/>
          </a:xfrm>
          <a:custGeom>
            <a:avLst/>
            <a:gdLst/>
            <a:ahLst/>
            <a:cxnLst/>
            <a:rect l="l" t="t" r="r" b="b"/>
            <a:pathLst>
              <a:path w="8462923" h="2042837">
                <a:moveTo>
                  <a:pt x="0" y="0"/>
                </a:moveTo>
                <a:lnTo>
                  <a:pt x="8462923" y="0"/>
                </a:lnTo>
                <a:lnTo>
                  <a:pt x="8462923" y="2042838"/>
                </a:lnTo>
                <a:lnTo>
                  <a:pt x="0" y="2042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61996" y="7804231"/>
            <a:ext cx="6285492" cy="2482769"/>
          </a:xfrm>
          <a:custGeom>
            <a:avLst/>
            <a:gdLst/>
            <a:ahLst/>
            <a:cxnLst/>
            <a:rect l="l" t="t" r="r" b="b"/>
            <a:pathLst>
              <a:path w="6285492" h="2482769">
                <a:moveTo>
                  <a:pt x="0" y="0"/>
                </a:moveTo>
                <a:lnTo>
                  <a:pt x="6285492" y="0"/>
                </a:lnTo>
                <a:lnTo>
                  <a:pt x="6285492" y="2482769"/>
                </a:lnTo>
                <a:lnTo>
                  <a:pt x="0" y="2482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106471" y="1398652"/>
            <a:ext cx="971035" cy="1292560"/>
          </a:xfrm>
          <a:custGeom>
            <a:avLst/>
            <a:gdLst/>
            <a:ahLst/>
            <a:cxnLst/>
            <a:rect l="l" t="t" r="r" b="b"/>
            <a:pathLst>
              <a:path w="971035" h="1292560">
                <a:moveTo>
                  <a:pt x="0" y="0"/>
                </a:moveTo>
                <a:lnTo>
                  <a:pt x="971035" y="0"/>
                </a:lnTo>
                <a:lnTo>
                  <a:pt x="971035" y="1292559"/>
                </a:lnTo>
                <a:lnTo>
                  <a:pt x="0" y="1292559"/>
                </a:lnTo>
                <a:lnTo>
                  <a:pt x="0" y="0"/>
                </a:lnTo>
                <a:close/>
              </a:path>
            </a:pathLst>
          </a:custGeom>
          <a:blipFill>
            <a:blip r:embed="rId8"/>
            <a:stretch>
              <a:fillRect/>
            </a:stretch>
          </a:blipFill>
        </p:spPr>
      </p:sp>
      <p:sp>
        <p:nvSpPr>
          <p:cNvPr id="7" name="Freeform 7"/>
          <p:cNvSpPr/>
          <p:nvPr/>
        </p:nvSpPr>
        <p:spPr>
          <a:xfrm>
            <a:off x="12788719" y="836025"/>
            <a:ext cx="2238884" cy="2151112"/>
          </a:xfrm>
          <a:custGeom>
            <a:avLst/>
            <a:gdLst/>
            <a:ahLst/>
            <a:cxnLst/>
            <a:rect l="l" t="t" r="r" b="b"/>
            <a:pathLst>
              <a:path w="2238884" h="2151112">
                <a:moveTo>
                  <a:pt x="0" y="0"/>
                </a:moveTo>
                <a:lnTo>
                  <a:pt x="2238884" y="0"/>
                </a:lnTo>
                <a:lnTo>
                  <a:pt x="2238884" y="2151113"/>
                </a:lnTo>
                <a:lnTo>
                  <a:pt x="0" y="21511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611145">
            <a:off x="12627702" y="5450431"/>
            <a:ext cx="634897" cy="1060370"/>
          </a:xfrm>
          <a:custGeom>
            <a:avLst/>
            <a:gdLst/>
            <a:ahLst/>
            <a:cxnLst/>
            <a:rect l="l" t="t" r="r" b="b"/>
            <a:pathLst>
              <a:path w="634897" h="1060370">
                <a:moveTo>
                  <a:pt x="0" y="0"/>
                </a:moveTo>
                <a:lnTo>
                  <a:pt x="634896" y="0"/>
                </a:lnTo>
                <a:lnTo>
                  <a:pt x="634896" y="1060370"/>
                </a:lnTo>
                <a:lnTo>
                  <a:pt x="0" y="10603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4584670" y="6583670"/>
            <a:ext cx="3703330" cy="3703330"/>
          </a:xfrm>
          <a:custGeom>
            <a:avLst/>
            <a:gdLst/>
            <a:ahLst/>
            <a:cxnLst/>
            <a:rect l="l" t="t" r="r" b="b"/>
            <a:pathLst>
              <a:path w="3703330" h="3703330">
                <a:moveTo>
                  <a:pt x="0" y="0"/>
                </a:moveTo>
                <a:lnTo>
                  <a:pt x="3703330" y="0"/>
                </a:lnTo>
                <a:lnTo>
                  <a:pt x="3703330" y="3703330"/>
                </a:lnTo>
                <a:lnTo>
                  <a:pt x="0" y="37033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3795911" y="1437665"/>
            <a:ext cx="10696179" cy="4190516"/>
          </a:xfrm>
          <a:prstGeom prst="rect">
            <a:avLst/>
          </a:prstGeom>
        </p:spPr>
        <p:txBody>
          <a:bodyPr lIns="0" tIns="0" rIns="0" bIns="0" rtlCol="0" anchor="t">
            <a:spAutoFit/>
          </a:bodyPr>
          <a:lstStyle/>
          <a:p>
            <a:pPr algn="ctr">
              <a:lnSpc>
                <a:spcPts val="11051"/>
              </a:lnSpc>
              <a:spcBef>
                <a:spcPct val="0"/>
              </a:spcBef>
            </a:pPr>
            <a:r>
              <a:rPr lang="es-MX" sz="7894" b="1">
                <a:solidFill>
                  <a:srgbClr val="02709F"/>
                </a:solidFill>
                <a:latin typeface="Arimo Bold"/>
                <a:ea typeface="Arimo Bold"/>
                <a:cs typeface="Arimo Bold"/>
                <a:sym typeface="Arimo Bold"/>
              </a:rPr>
              <a:t>Tercera Sesión</a:t>
            </a:r>
          </a:p>
          <a:p>
            <a:pPr algn="ctr">
              <a:lnSpc>
                <a:spcPts val="11051"/>
              </a:lnSpc>
              <a:spcBef>
                <a:spcPct val="0"/>
              </a:spcBef>
            </a:pPr>
            <a:r>
              <a:rPr lang="es-MX" sz="7894" b="1" dirty="0">
                <a:solidFill>
                  <a:srgbClr val="02709F"/>
                </a:solidFill>
                <a:latin typeface="Arimo Bold"/>
                <a:ea typeface="Arimo Bold"/>
                <a:cs typeface="Arimo Bold"/>
                <a:sym typeface="Arimo Bold"/>
              </a:rPr>
              <a:t> Ordinaria del Consejo</a:t>
            </a:r>
          </a:p>
          <a:p>
            <a:pPr algn="ctr">
              <a:lnSpc>
                <a:spcPts val="11051"/>
              </a:lnSpc>
              <a:spcBef>
                <a:spcPct val="0"/>
              </a:spcBef>
            </a:pPr>
            <a:r>
              <a:rPr lang="es-MX" sz="7894" b="1" dirty="0">
                <a:solidFill>
                  <a:srgbClr val="02709F"/>
                </a:solidFill>
                <a:latin typeface="Arimo Bold"/>
                <a:ea typeface="Arimo Bold"/>
                <a:cs typeface="Arimo Bold"/>
                <a:sym typeface="Arimo Bold"/>
              </a:rPr>
              <a:t> Técnico Escolar</a:t>
            </a:r>
          </a:p>
        </p:txBody>
      </p:sp>
      <p:sp>
        <p:nvSpPr>
          <p:cNvPr id="11" name="TextBox 11"/>
          <p:cNvSpPr txBox="1"/>
          <p:nvPr/>
        </p:nvSpPr>
        <p:spPr>
          <a:xfrm>
            <a:off x="5499281" y="5856791"/>
            <a:ext cx="7289439" cy="1858856"/>
          </a:xfrm>
          <a:prstGeom prst="rect">
            <a:avLst/>
          </a:prstGeom>
        </p:spPr>
        <p:txBody>
          <a:bodyPr lIns="0" tIns="0" rIns="0" bIns="0" rtlCol="0" anchor="t">
            <a:spAutoFit/>
          </a:bodyPr>
          <a:lstStyle/>
          <a:p>
            <a:pPr algn="ctr">
              <a:lnSpc>
                <a:spcPts val="7375"/>
              </a:lnSpc>
              <a:spcBef>
                <a:spcPct val="0"/>
              </a:spcBef>
            </a:pPr>
            <a:r>
              <a:rPr lang="es-MX" sz="5268">
                <a:solidFill>
                  <a:srgbClr val="844F4F"/>
                </a:solidFill>
                <a:latin typeface="Arimo"/>
                <a:ea typeface="Arimo"/>
                <a:cs typeface="Arimo"/>
                <a:sym typeface="Arimo"/>
              </a:rPr>
              <a:t>Educación Básica</a:t>
            </a:r>
          </a:p>
          <a:p>
            <a:pPr algn="ctr">
              <a:lnSpc>
                <a:spcPts val="7375"/>
              </a:lnSpc>
              <a:spcBef>
                <a:spcPct val="0"/>
              </a:spcBef>
            </a:pPr>
            <a:r>
              <a:rPr lang="es-MX" sz="5268" dirty="0">
                <a:solidFill>
                  <a:srgbClr val="844F4F"/>
                </a:solidFill>
                <a:latin typeface="Arimo"/>
                <a:ea typeface="Arimo"/>
                <a:cs typeface="Arimo"/>
                <a:sym typeface="Arimo"/>
              </a:rPr>
              <a:t>Ciclo Escolar 2024-2025</a:t>
            </a:r>
          </a:p>
        </p:txBody>
      </p:sp>
      <p:grpSp>
        <p:nvGrpSpPr>
          <p:cNvPr id="12" name="Group 12"/>
          <p:cNvGrpSpPr/>
          <p:nvPr/>
        </p:nvGrpSpPr>
        <p:grpSpPr>
          <a:xfrm>
            <a:off x="16157805" y="1161658"/>
            <a:ext cx="883274" cy="8832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sp>
      </p:grpSp>
      <p:sp>
        <p:nvSpPr>
          <p:cNvPr id="14" name="TextBox 14"/>
          <p:cNvSpPr txBox="1"/>
          <p:nvPr/>
        </p:nvSpPr>
        <p:spPr>
          <a:xfrm>
            <a:off x="15621001" y="1997306"/>
            <a:ext cx="16383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535622" y="1028700"/>
            <a:ext cx="17155872" cy="8937466"/>
            <a:chOff x="0" y="0"/>
            <a:chExt cx="4518419" cy="2353901"/>
          </a:xfrm>
        </p:grpSpPr>
        <p:sp>
          <p:nvSpPr>
            <p:cNvPr id="4" name="Freeform 4"/>
            <p:cNvSpPr/>
            <p:nvPr/>
          </p:nvSpPr>
          <p:spPr>
            <a:xfrm>
              <a:off x="0" y="0"/>
              <a:ext cx="4518419" cy="2353901"/>
            </a:xfrm>
            <a:custGeom>
              <a:avLst/>
              <a:gdLst/>
              <a:ahLst/>
              <a:cxnLst/>
              <a:rect l="l" t="t" r="r" b="b"/>
              <a:pathLst>
                <a:path w="4518419" h="2353901">
                  <a:moveTo>
                    <a:pt x="23015" y="0"/>
                  </a:moveTo>
                  <a:lnTo>
                    <a:pt x="4495404" y="0"/>
                  </a:lnTo>
                  <a:cubicBezTo>
                    <a:pt x="4501508" y="0"/>
                    <a:pt x="4507362" y="2425"/>
                    <a:pt x="4511678" y="6741"/>
                  </a:cubicBezTo>
                  <a:cubicBezTo>
                    <a:pt x="4515995" y="11057"/>
                    <a:pt x="4518419" y="16911"/>
                    <a:pt x="4518419" y="23015"/>
                  </a:cubicBezTo>
                  <a:lnTo>
                    <a:pt x="4518419" y="2330886"/>
                  </a:lnTo>
                  <a:cubicBezTo>
                    <a:pt x="4518419" y="2343597"/>
                    <a:pt x="4508115" y="2353901"/>
                    <a:pt x="4495404" y="2353901"/>
                  </a:cubicBezTo>
                  <a:lnTo>
                    <a:pt x="23015" y="2353901"/>
                  </a:lnTo>
                  <a:cubicBezTo>
                    <a:pt x="10304" y="2353901"/>
                    <a:pt x="0" y="2343597"/>
                    <a:pt x="0" y="2330886"/>
                  </a:cubicBezTo>
                  <a:lnTo>
                    <a:pt x="0" y="23015"/>
                  </a:lnTo>
                  <a:cubicBezTo>
                    <a:pt x="0" y="10304"/>
                    <a:pt x="10304" y="0"/>
                    <a:pt x="23015"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518419" cy="2401526"/>
            </a:xfrm>
            <a:prstGeom prst="rect">
              <a:avLst/>
            </a:prstGeom>
          </p:spPr>
          <p:txBody>
            <a:bodyPr lIns="50800" tIns="50800" rIns="50800" bIns="50800" rtlCol="0" anchor="ctr"/>
            <a:lstStyle/>
            <a:p>
              <a:pPr algn="ctr">
                <a:lnSpc>
                  <a:spcPts val="2659"/>
                </a:lnSpc>
              </a:pPr>
              <a:endParaRPr lang="es-MX"/>
            </a:p>
          </p:txBody>
        </p:sp>
      </p:grpSp>
      <p:sp>
        <p:nvSpPr>
          <p:cNvPr id="6" name="TextBox 6"/>
          <p:cNvSpPr txBox="1"/>
          <p:nvPr/>
        </p:nvSpPr>
        <p:spPr>
          <a:xfrm>
            <a:off x="1243116" y="1496457"/>
            <a:ext cx="15740884" cy="7897176"/>
          </a:xfrm>
          <a:prstGeom prst="rect">
            <a:avLst/>
          </a:prstGeom>
        </p:spPr>
        <p:txBody>
          <a:bodyPr lIns="0" tIns="0" rIns="0" bIns="0" rtlCol="0" anchor="t">
            <a:spAutoFit/>
          </a:bodyPr>
          <a:lstStyle/>
          <a:p>
            <a:pPr algn="l">
              <a:lnSpc>
                <a:spcPts val="6247"/>
              </a:lnSpc>
              <a:spcBef>
                <a:spcPct val="0"/>
              </a:spcBef>
            </a:pPr>
            <a:r>
              <a:rPr lang="en-US" sz="4462" b="1">
                <a:solidFill>
                  <a:srgbClr val="02709F"/>
                </a:solidFill>
                <a:latin typeface="Arimo Bold"/>
                <a:ea typeface="Arimo Bold"/>
                <a:cs typeface="Arimo Bold"/>
                <a:sym typeface="Arimo Bold"/>
              </a:rPr>
              <a:t>1.</a:t>
            </a:r>
            <a:r>
              <a:rPr lang="en-US" sz="4462">
                <a:solidFill>
                  <a:srgbClr val="000000"/>
                </a:solidFill>
                <a:latin typeface="Arimo"/>
                <a:ea typeface="Arimo"/>
                <a:cs typeface="Arimo"/>
                <a:sym typeface="Arimo"/>
              </a:rPr>
              <a:t>¿Cuáles son las funciones de los Ejes articuladores en el Plan de Estudio 2022?</a:t>
            </a:r>
          </a:p>
          <a:p>
            <a:pPr algn="l">
              <a:lnSpc>
                <a:spcPts val="6247"/>
              </a:lnSpc>
              <a:spcBef>
                <a:spcPct val="0"/>
              </a:spcBef>
            </a:pPr>
            <a:endParaRPr lang="en-US" sz="4462">
              <a:solidFill>
                <a:srgbClr val="000000"/>
              </a:solidFill>
              <a:latin typeface="Arimo"/>
              <a:ea typeface="Arimo"/>
              <a:cs typeface="Arimo"/>
              <a:sym typeface="Arimo"/>
            </a:endParaRPr>
          </a:p>
          <a:p>
            <a:pPr algn="l">
              <a:lnSpc>
                <a:spcPts val="6247"/>
              </a:lnSpc>
              <a:spcBef>
                <a:spcPct val="0"/>
              </a:spcBef>
            </a:pPr>
            <a:r>
              <a:rPr lang="en-US" sz="4462" b="1">
                <a:solidFill>
                  <a:srgbClr val="02709F"/>
                </a:solidFill>
                <a:latin typeface="Arimo Bold"/>
                <a:ea typeface="Arimo Bold"/>
                <a:cs typeface="Arimo Bold"/>
                <a:sym typeface="Arimo Bold"/>
              </a:rPr>
              <a:t>2.</a:t>
            </a:r>
            <a:r>
              <a:rPr lang="en-US" sz="4462">
                <a:solidFill>
                  <a:srgbClr val="000000"/>
                </a:solidFill>
                <a:latin typeface="Arimo"/>
                <a:ea typeface="Arimo"/>
                <a:cs typeface="Arimo"/>
                <a:sym typeface="Arimo"/>
              </a:rPr>
              <a:t>¿Cómo dan sentido los Ejes articuladores a los procesos de enseñanza y aprendizaje que desarrollan y conducen cotidianamente?, ¿qué aportes les ofrece cada uno de ellos?</a:t>
            </a:r>
          </a:p>
          <a:p>
            <a:pPr algn="l">
              <a:lnSpc>
                <a:spcPts val="6247"/>
              </a:lnSpc>
              <a:spcBef>
                <a:spcPct val="0"/>
              </a:spcBef>
            </a:pPr>
            <a:endParaRPr lang="en-US" sz="4462">
              <a:solidFill>
                <a:srgbClr val="000000"/>
              </a:solidFill>
              <a:latin typeface="Arimo"/>
              <a:ea typeface="Arimo"/>
              <a:cs typeface="Arimo"/>
              <a:sym typeface="Arimo"/>
            </a:endParaRPr>
          </a:p>
          <a:p>
            <a:pPr algn="l">
              <a:lnSpc>
                <a:spcPts val="6247"/>
              </a:lnSpc>
              <a:spcBef>
                <a:spcPct val="0"/>
              </a:spcBef>
            </a:pPr>
            <a:r>
              <a:rPr lang="en-US" sz="4462" b="1">
                <a:solidFill>
                  <a:srgbClr val="02709F"/>
                </a:solidFill>
                <a:latin typeface="Arimo Bold"/>
                <a:ea typeface="Arimo Bold"/>
                <a:cs typeface="Arimo Bold"/>
                <a:sym typeface="Arimo Bold"/>
              </a:rPr>
              <a:t>3.</a:t>
            </a:r>
            <a:r>
              <a:rPr lang="en-US" sz="4462">
                <a:solidFill>
                  <a:srgbClr val="000000"/>
                </a:solidFill>
                <a:latin typeface="Arimo"/>
                <a:ea typeface="Arimo"/>
                <a:cs typeface="Arimo"/>
                <a:sym typeface="Arimo"/>
              </a:rPr>
              <a:t>¿Cómo han decidido el o los Ejes articuladores que han retomado para organizar los contenidos en su Programa Analítico?</a:t>
            </a:r>
          </a:p>
        </p:txBody>
      </p:sp>
      <p:sp>
        <p:nvSpPr>
          <p:cNvPr id="7" name="Freeform 7"/>
          <p:cNvSpPr/>
          <p:nvPr/>
        </p:nvSpPr>
        <p:spPr>
          <a:xfrm>
            <a:off x="535622" y="524254"/>
            <a:ext cx="2925055" cy="760514"/>
          </a:xfrm>
          <a:custGeom>
            <a:avLst/>
            <a:gdLst/>
            <a:ahLst/>
            <a:cxnLst/>
            <a:rect l="l" t="t" r="r" b="b"/>
            <a:pathLst>
              <a:path w="2925055" h="760514">
                <a:moveTo>
                  <a:pt x="0" y="0"/>
                </a:moveTo>
                <a:lnTo>
                  <a:pt x="2925055" y="0"/>
                </a:lnTo>
                <a:lnTo>
                  <a:pt x="2925055" y="760514"/>
                </a:lnTo>
                <a:lnTo>
                  <a:pt x="0" y="760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4766438" y="9393634"/>
            <a:ext cx="2925055" cy="760514"/>
          </a:xfrm>
          <a:custGeom>
            <a:avLst/>
            <a:gdLst/>
            <a:ahLst/>
            <a:cxnLst/>
            <a:rect l="l" t="t" r="r" b="b"/>
            <a:pathLst>
              <a:path w="2925055" h="760514">
                <a:moveTo>
                  <a:pt x="0" y="0"/>
                </a:moveTo>
                <a:lnTo>
                  <a:pt x="2925056" y="0"/>
                </a:lnTo>
                <a:lnTo>
                  <a:pt x="2925056" y="760514"/>
                </a:lnTo>
                <a:lnTo>
                  <a:pt x="0" y="760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4932540" y="193489"/>
            <a:ext cx="2758954" cy="1670421"/>
          </a:xfrm>
          <a:custGeom>
            <a:avLst/>
            <a:gdLst/>
            <a:ahLst/>
            <a:cxnLst/>
            <a:rect l="l" t="t" r="r" b="b"/>
            <a:pathLst>
              <a:path w="2758954" h="1670421">
                <a:moveTo>
                  <a:pt x="0" y="0"/>
                </a:moveTo>
                <a:lnTo>
                  <a:pt x="2758954" y="0"/>
                </a:lnTo>
                <a:lnTo>
                  <a:pt x="2758954" y="1670422"/>
                </a:lnTo>
                <a:lnTo>
                  <a:pt x="0" y="1670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16919418" y="145426"/>
            <a:ext cx="883274" cy="88327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12" name="TextBox 12"/>
          <p:cNvSpPr txBox="1"/>
          <p:nvPr/>
        </p:nvSpPr>
        <p:spPr>
          <a:xfrm>
            <a:off x="15316200" y="749551"/>
            <a:ext cx="154330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535622" y="1028700"/>
            <a:ext cx="17155872" cy="8937466"/>
            <a:chOff x="0" y="0"/>
            <a:chExt cx="4518419" cy="2353901"/>
          </a:xfrm>
        </p:grpSpPr>
        <p:sp>
          <p:nvSpPr>
            <p:cNvPr id="4" name="Freeform 4"/>
            <p:cNvSpPr/>
            <p:nvPr/>
          </p:nvSpPr>
          <p:spPr>
            <a:xfrm>
              <a:off x="0" y="0"/>
              <a:ext cx="4518419" cy="2353901"/>
            </a:xfrm>
            <a:custGeom>
              <a:avLst/>
              <a:gdLst/>
              <a:ahLst/>
              <a:cxnLst/>
              <a:rect l="l" t="t" r="r" b="b"/>
              <a:pathLst>
                <a:path w="4518419" h="2353901">
                  <a:moveTo>
                    <a:pt x="23015" y="0"/>
                  </a:moveTo>
                  <a:lnTo>
                    <a:pt x="4495404" y="0"/>
                  </a:lnTo>
                  <a:cubicBezTo>
                    <a:pt x="4501508" y="0"/>
                    <a:pt x="4507362" y="2425"/>
                    <a:pt x="4511678" y="6741"/>
                  </a:cubicBezTo>
                  <a:cubicBezTo>
                    <a:pt x="4515995" y="11057"/>
                    <a:pt x="4518419" y="16911"/>
                    <a:pt x="4518419" y="23015"/>
                  </a:cubicBezTo>
                  <a:lnTo>
                    <a:pt x="4518419" y="2330886"/>
                  </a:lnTo>
                  <a:cubicBezTo>
                    <a:pt x="4518419" y="2343597"/>
                    <a:pt x="4508115" y="2353901"/>
                    <a:pt x="4495404" y="2353901"/>
                  </a:cubicBezTo>
                  <a:lnTo>
                    <a:pt x="23015" y="2353901"/>
                  </a:lnTo>
                  <a:cubicBezTo>
                    <a:pt x="10304" y="2353901"/>
                    <a:pt x="0" y="2343597"/>
                    <a:pt x="0" y="2330886"/>
                  </a:cubicBezTo>
                  <a:lnTo>
                    <a:pt x="0" y="23015"/>
                  </a:lnTo>
                  <a:cubicBezTo>
                    <a:pt x="0" y="10304"/>
                    <a:pt x="10304" y="0"/>
                    <a:pt x="23015"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518419" cy="240152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842588" y="1238343"/>
            <a:ext cx="15008882" cy="8403880"/>
          </a:xfrm>
          <a:prstGeom prst="rect">
            <a:avLst/>
          </a:prstGeom>
        </p:spPr>
        <p:txBody>
          <a:bodyPr lIns="0" tIns="0" rIns="0" bIns="0" rtlCol="0" anchor="t">
            <a:spAutoFit/>
          </a:bodyPr>
          <a:lstStyle/>
          <a:p>
            <a:pPr marL="1023974" lvl="1" indent="-511987" algn="l">
              <a:lnSpc>
                <a:spcPts val="6639"/>
              </a:lnSpc>
              <a:buFont typeface="Arial"/>
              <a:buChar char="•"/>
            </a:pPr>
            <a:r>
              <a:rPr lang="es-MX" sz="4742">
                <a:solidFill>
                  <a:srgbClr val="000000"/>
                </a:solidFill>
                <a:latin typeface="Arimo"/>
                <a:ea typeface="Arimo"/>
                <a:cs typeface="Arimo"/>
                <a:sym typeface="Arimo"/>
              </a:rPr>
              <a:t>Contrasten sus ideas con lo que se propone en la infografía Los Ejes articuladores y el esquema El papel de los Ejes articuladores en el Plan de Estudio 2022.</a:t>
            </a:r>
          </a:p>
          <a:p>
            <a:pPr marL="1023974" lvl="1" indent="-511987" algn="l">
              <a:lnSpc>
                <a:spcPts val="6639"/>
              </a:lnSpc>
              <a:buFont typeface="Arial"/>
              <a:buChar char="•"/>
            </a:pPr>
            <a:r>
              <a:rPr lang="es-MX" sz="4742" dirty="0">
                <a:solidFill>
                  <a:srgbClr val="000000"/>
                </a:solidFill>
                <a:latin typeface="Arimo"/>
                <a:ea typeface="Arimo"/>
                <a:cs typeface="Arimo"/>
                <a:sym typeface="Arimo"/>
              </a:rPr>
              <a:t>Se les recomienda leer el texto de Carlo Rosa Ejes articuladores: capacidades humanas para una sociedad democrática y plural. Luces y algunos claroscuros. El autor expresa una mirada crítica desde la investigación educativa acerca del papel de dichos ejes.</a:t>
            </a:r>
          </a:p>
        </p:txBody>
      </p:sp>
      <p:sp>
        <p:nvSpPr>
          <p:cNvPr id="7" name="Freeform 7"/>
          <p:cNvSpPr/>
          <p:nvPr/>
        </p:nvSpPr>
        <p:spPr>
          <a:xfrm>
            <a:off x="535622" y="524254"/>
            <a:ext cx="2925055" cy="760514"/>
          </a:xfrm>
          <a:custGeom>
            <a:avLst/>
            <a:gdLst/>
            <a:ahLst/>
            <a:cxnLst/>
            <a:rect l="l" t="t" r="r" b="b"/>
            <a:pathLst>
              <a:path w="2925055" h="760514">
                <a:moveTo>
                  <a:pt x="0" y="0"/>
                </a:moveTo>
                <a:lnTo>
                  <a:pt x="2925055" y="0"/>
                </a:lnTo>
                <a:lnTo>
                  <a:pt x="2925055" y="760514"/>
                </a:lnTo>
                <a:lnTo>
                  <a:pt x="0" y="760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4932540" y="193489"/>
            <a:ext cx="2758954" cy="1670421"/>
          </a:xfrm>
          <a:custGeom>
            <a:avLst/>
            <a:gdLst/>
            <a:ahLst/>
            <a:cxnLst/>
            <a:rect l="l" t="t" r="r" b="b"/>
            <a:pathLst>
              <a:path w="2758954" h="1670421">
                <a:moveTo>
                  <a:pt x="0" y="0"/>
                </a:moveTo>
                <a:lnTo>
                  <a:pt x="2758954" y="0"/>
                </a:lnTo>
                <a:lnTo>
                  <a:pt x="2758954" y="1670422"/>
                </a:lnTo>
                <a:lnTo>
                  <a:pt x="0" y="1670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5117174" y="7882168"/>
            <a:ext cx="3206443" cy="2404832"/>
          </a:xfrm>
          <a:custGeom>
            <a:avLst/>
            <a:gdLst/>
            <a:ahLst/>
            <a:cxnLst/>
            <a:rect l="l" t="t" r="r" b="b"/>
            <a:pathLst>
              <a:path w="3206443" h="2404832">
                <a:moveTo>
                  <a:pt x="0" y="0"/>
                </a:moveTo>
                <a:lnTo>
                  <a:pt x="3206443" y="0"/>
                </a:lnTo>
                <a:lnTo>
                  <a:pt x="3206443" y="2404832"/>
                </a:lnTo>
                <a:lnTo>
                  <a:pt x="0" y="2404832"/>
                </a:lnTo>
                <a:lnTo>
                  <a:pt x="0" y="0"/>
                </a:lnTo>
                <a:close/>
              </a:path>
            </a:pathLst>
          </a:custGeom>
          <a:blipFill>
            <a:blip r:embed="rId7"/>
            <a:stretch>
              <a:fillRect/>
            </a:stretch>
          </a:blipFill>
        </p:spPr>
      </p:sp>
      <p:sp>
        <p:nvSpPr>
          <p:cNvPr id="10" name="Freeform 10"/>
          <p:cNvSpPr/>
          <p:nvPr/>
        </p:nvSpPr>
        <p:spPr>
          <a:xfrm>
            <a:off x="15264451" y="2513014"/>
            <a:ext cx="2427043" cy="1926465"/>
          </a:xfrm>
          <a:custGeom>
            <a:avLst/>
            <a:gdLst/>
            <a:ahLst/>
            <a:cxnLst/>
            <a:rect l="l" t="t" r="r" b="b"/>
            <a:pathLst>
              <a:path w="2427043" h="1926465">
                <a:moveTo>
                  <a:pt x="0" y="0"/>
                </a:moveTo>
                <a:lnTo>
                  <a:pt x="2427043" y="0"/>
                </a:lnTo>
                <a:lnTo>
                  <a:pt x="2427043" y="1926465"/>
                </a:lnTo>
                <a:lnTo>
                  <a:pt x="0" y="1926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1"/>
          <p:cNvGrpSpPr/>
          <p:nvPr/>
        </p:nvGrpSpPr>
        <p:grpSpPr>
          <a:xfrm>
            <a:off x="16919418" y="145426"/>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3" name="TextBox 13"/>
          <p:cNvSpPr txBox="1"/>
          <p:nvPr/>
        </p:nvSpPr>
        <p:spPr>
          <a:xfrm>
            <a:off x="15392400" y="749551"/>
            <a:ext cx="146710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535622" y="1028700"/>
            <a:ext cx="17155872" cy="8937466"/>
            <a:chOff x="0" y="0"/>
            <a:chExt cx="4518419" cy="2353901"/>
          </a:xfrm>
        </p:grpSpPr>
        <p:sp>
          <p:nvSpPr>
            <p:cNvPr id="4" name="Freeform 4"/>
            <p:cNvSpPr/>
            <p:nvPr/>
          </p:nvSpPr>
          <p:spPr>
            <a:xfrm>
              <a:off x="0" y="0"/>
              <a:ext cx="4518419" cy="2353901"/>
            </a:xfrm>
            <a:custGeom>
              <a:avLst/>
              <a:gdLst/>
              <a:ahLst/>
              <a:cxnLst/>
              <a:rect l="l" t="t" r="r" b="b"/>
              <a:pathLst>
                <a:path w="4518419" h="2353901">
                  <a:moveTo>
                    <a:pt x="23015" y="0"/>
                  </a:moveTo>
                  <a:lnTo>
                    <a:pt x="4495404" y="0"/>
                  </a:lnTo>
                  <a:cubicBezTo>
                    <a:pt x="4501508" y="0"/>
                    <a:pt x="4507362" y="2425"/>
                    <a:pt x="4511678" y="6741"/>
                  </a:cubicBezTo>
                  <a:cubicBezTo>
                    <a:pt x="4515995" y="11057"/>
                    <a:pt x="4518419" y="16911"/>
                    <a:pt x="4518419" y="23015"/>
                  </a:cubicBezTo>
                  <a:lnTo>
                    <a:pt x="4518419" y="2330886"/>
                  </a:lnTo>
                  <a:cubicBezTo>
                    <a:pt x="4518419" y="2343597"/>
                    <a:pt x="4508115" y="2353901"/>
                    <a:pt x="4495404" y="2353901"/>
                  </a:cubicBezTo>
                  <a:lnTo>
                    <a:pt x="23015" y="2353901"/>
                  </a:lnTo>
                  <a:cubicBezTo>
                    <a:pt x="10304" y="2353901"/>
                    <a:pt x="0" y="2343597"/>
                    <a:pt x="0" y="2330886"/>
                  </a:cubicBezTo>
                  <a:lnTo>
                    <a:pt x="0" y="23015"/>
                  </a:lnTo>
                  <a:cubicBezTo>
                    <a:pt x="0" y="10304"/>
                    <a:pt x="10304" y="0"/>
                    <a:pt x="23015"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518419" cy="240152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35622" y="1912027"/>
            <a:ext cx="15131873" cy="7346273"/>
          </a:xfrm>
          <a:prstGeom prst="rect">
            <a:avLst/>
          </a:prstGeom>
        </p:spPr>
        <p:txBody>
          <a:bodyPr lIns="0" tIns="0" rIns="0" bIns="0" rtlCol="0" anchor="t">
            <a:spAutoFit/>
          </a:bodyPr>
          <a:lstStyle/>
          <a:p>
            <a:pPr marL="992806" lvl="1" indent="-496403" algn="l">
              <a:lnSpc>
                <a:spcPts val="6437"/>
              </a:lnSpc>
              <a:buFont typeface="Arial"/>
              <a:buChar char="•"/>
            </a:pPr>
            <a:r>
              <a:rPr lang="es-MX" sz="4598">
                <a:solidFill>
                  <a:srgbClr val="000000"/>
                </a:solidFill>
                <a:latin typeface="Arimo"/>
                <a:ea typeface="Arimo"/>
                <a:cs typeface="Arimo"/>
                <a:sym typeface="Arimo"/>
              </a:rPr>
              <a:t>Recuerden que en el apartado 8.1 Ejes articuladores del currículo de la educación preescolar, primaria y secundaria, del Plan de Estudio 2022 (pp. </a:t>
            </a:r>
            <a:r>
              <a:rPr lang="es-MX" sz="4598" dirty="0">
                <a:solidFill>
                  <a:srgbClr val="000000"/>
                </a:solidFill>
                <a:latin typeface="Arimo"/>
                <a:ea typeface="Arimo"/>
                <a:cs typeface="Arimo"/>
                <a:sym typeface="Arimo"/>
              </a:rPr>
              <a:t>99 a 137), pueden consultar las características centrales de los Ejes.</a:t>
            </a:r>
          </a:p>
          <a:p>
            <a:pPr marL="992806" lvl="1" indent="-496403" algn="l">
              <a:lnSpc>
                <a:spcPts val="6437"/>
              </a:lnSpc>
              <a:buFont typeface="Arial"/>
              <a:buChar char="•"/>
            </a:pPr>
            <a:r>
              <a:rPr lang="es-MX" sz="4598" dirty="0">
                <a:solidFill>
                  <a:srgbClr val="000000"/>
                </a:solidFill>
                <a:latin typeface="Arimo"/>
                <a:ea typeface="Arimo"/>
                <a:cs typeface="Arimo"/>
                <a:sym typeface="Arimo"/>
              </a:rPr>
              <a:t>También pueden consultar el Fascículo 4. Los ejes articuladores: pensar desde nuestra diversidad, de las serie ¡Aprendamos en comunidad!, de la Comisión Nacional para la Mejora Continua de la Educación.</a:t>
            </a:r>
          </a:p>
        </p:txBody>
      </p:sp>
      <p:sp>
        <p:nvSpPr>
          <p:cNvPr id="7" name="Freeform 7"/>
          <p:cNvSpPr/>
          <p:nvPr/>
        </p:nvSpPr>
        <p:spPr>
          <a:xfrm>
            <a:off x="535622" y="524254"/>
            <a:ext cx="2925055" cy="760514"/>
          </a:xfrm>
          <a:custGeom>
            <a:avLst/>
            <a:gdLst/>
            <a:ahLst/>
            <a:cxnLst/>
            <a:rect l="l" t="t" r="r" b="b"/>
            <a:pathLst>
              <a:path w="2925055" h="760514">
                <a:moveTo>
                  <a:pt x="0" y="0"/>
                </a:moveTo>
                <a:lnTo>
                  <a:pt x="2925055" y="0"/>
                </a:lnTo>
                <a:lnTo>
                  <a:pt x="2925055" y="760514"/>
                </a:lnTo>
                <a:lnTo>
                  <a:pt x="0" y="760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4932540" y="193489"/>
            <a:ext cx="2758954" cy="1670421"/>
          </a:xfrm>
          <a:custGeom>
            <a:avLst/>
            <a:gdLst/>
            <a:ahLst/>
            <a:cxnLst/>
            <a:rect l="l" t="t" r="r" b="b"/>
            <a:pathLst>
              <a:path w="2758954" h="1670421">
                <a:moveTo>
                  <a:pt x="0" y="0"/>
                </a:moveTo>
                <a:lnTo>
                  <a:pt x="2758954" y="0"/>
                </a:lnTo>
                <a:lnTo>
                  <a:pt x="2758954" y="1670422"/>
                </a:lnTo>
                <a:lnTo>
                  <a:pt x="0" y="1670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593681" y="7324828"/>
            <a:ext cx="3694319" cy="2962172"/>
          </a:xfrm>
          <a:custGeom>
            <a:avLst/>
            <a:gdLst/>
            <a:ahLst/>
            <a:cxnLst/>
            <a:rect l="l" t="t" r="r" b="b"/>
            <a:pathLst>
              <a:path w="3694319" h="2962172">
                <a:moveTo>
                  <a:pt x="0" y="0"/>
                </a:moveTo>
                <a:lnTo>
                  <a:pt x="3694319" y="0"/>
                </a:lnTo>
                <a:lnTo>
                  <a:pt x="3694319" y="2962172"/>
                </a:lnTo>
                <a:lnTo>
                  <a:pt x="0" y="29621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6048144" y="3203365"/>
            <a:ext cx="1067262" cy="1331053"/>
          </a:xfrm>
          <a:custGeom>
            <a:avLst/>
            <a:gdLst/>
            <a:ahLst/>
            <a:cxnLst/>
            <a:rect l="l" t="t" r="r" b="b"/>
            <a:pathLst>
              <a:path w="1067262" h="1331053">
                <a:moveTo>
                  <a:pt x="0" y="0"/>
                </a:moveTo>
                <a:lnTo>
                  <a:pt x="1067262" y="0"/>
                </a:lnTo>
                <a:lnTo>
                  <a:pt x="1067262" y="1331053"/>
                </a:lnTo>
                <a:lnTo>
                  <a:pt x="0" y="13310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17259300" y="145426"/>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3" name="TextBox 13"/>
          <p:cNvSpPr txBox="1"/>
          <p:nvPr/>
        </p:nvSpPr>
        <p:spPr>
          <a:xfrm>
            <a:off x="15392400" y="749550"/>
            <a:ext cx="146710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535622" y="1028700"/>
            <a:ext cx="17155872" cy="8937466"/>
            <a:chOff x="0" y="0"/>
            <a:chExt cx="4518419" cy="2353901"/>
          </a:xfrm>
        </p:grpSpPr>
        <p:sp>
          <p:nvSpPr>
            <p:cNvPr id="4" name="Freeform 4"/>
            <p:cNvSpPr/>
            <p:nvPr/>
          </p:nvSpPr>
          <p:spPr>
            <a:xfrm>
              <a:off x="0" y="0"/>
              <a:ext cx="4518419" cy="2353901"/>
            </a:xfrm>
            <a:custGeom>
              <a:avLst/>
              <a:gdLst/>
              <a:ahLst/>
              <a:cxnLst/>
              <a:rect l="l" t="t" r="r" b="b"/>
              <a:pathLst>
                <a:path w="4518419" h="2353901">
                  <a:moveTo>
                    <a:pt x="23015" y="0"/>
                  </a:moveTo>
                  <a:lnTo>
                    <a:pt x="4495404" y="0"/>
                  </a:lnTo>
                  <a:cubicBezTo>
                    <a:pt x="4501508" y="0"/>
                    <a:pt x="4507362" y="2425"/>
                    <a:pt x="4511678" y="6741"/>
                  </a:cubicBezTo>
                  <a:cubicBezTo>
                    <a:pt x="4515995" y="11057"/>
                    <a:pt x="4518419" y="16911"/>
                    <a:pt x="4518419" y="23015"/>
                  </a:cubicBezTo>
                  <a:lnTo>
                    <a:pt x="4518419" y="2330886"/>
                  </a:lnTo>
                  <a:cubicBezTo>
                    <a:pt x="4518419" y="2343597"/>
                    <a:pt x="4508115" y="2353901"/>
                    <a:pt x="4495404" y="2353901"/>
                  </a:cubicBezTo>
                  <a:lnTo>
                    <a:pt x="23015" y="2353901"/>
                  </a:lnTo>
                  <a:cubicBezTo>
                    <a:pt x="10304" y="2353901"/>
                    <a:pt x="0" y="2343597"/>
                    <a:pt x="0" y="2330886"/>
                  </a:cubicBezTo>
                  <a:lnTo>
                    <a:pt x="0" y="23015"/>
                  </a:lnTo>
                  <a:cubicBezTo>
                    <a:pt x="0" y="10304"/>
                    <a:pt x="10304" y="0"/>
                    <a:pt x="23015"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518419" cy="240152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26946" y="1300362"/>
            <a:ext cx="16434109" cy="8421023"/>
          </a:xfrm>
          <a:prstGeom prst="rect">
            <a:avLst/>
          </a:prstGeom>
        </p:spPr>
        <p:txBody>
          <a:bodyPr lIns="0" tIns="0" rIns="0" bIns="0" rtlCol="0" anchor="t">
            <a:spAutoFit/>
          </a:bodyPr>
          <a:lstStyle/>
          <a:p>
            <a:pPr algn="l">
              <a:lnSpc>
                <a:spcPts val="4866"/>
              </a:lnSpc>
              <a:spcBef>
                <a:spcPct val="0"/>
              </a:spcBef>
            </a:pPr>
            <a:r>
              <a:rPr lang="es-MX" sz="3475" dirty="0">
                <a:solidFill>
                  <a:srgbClr val="000000"/>
                </a:solidFill>
                <a:latin typeface="Arimo"/>
                <a:ea typeface="Arimo"/>
                <a:cs typeface="Arimo"/>
                <a:sym typeface="Arimo"/>
              </a:rPr>
              <a:t>Durante el ciclo escolar 2023-2024 se publicaron como insumos para abordarse en el CTE una serie de videos en los que diferentes colectivos socializaron experiencias en el diseño y puesta en marcha de proyectos de aula, escuela o comunitarios. </a:t>
            </a:r>
          </a:p>
          <a:p>
            <a:pPr algn="l">
              <a:lnSpc>
                <a:spcPts val="4866"/>
              </a:lnSpc>
              <a:spcBef>
                <a:spcPct val="0"/>
              </a:spcBef>
            </a:pPr>
            <a:r>
              <a:rPr lang="es-MX" sz="3475" dirty="0">
                <a:solidFill>
                  <a:srgbClr val="000000"/>
                </a:solidFill>
                <a:latin typeface="Arimo"/>
                <a:ea typeface="Arimo"/>
                <a:cs typeface="Arimo"/>
                <a:sym typeface="Arimo"/>
              </a:rPr>
              <a:t>Ahora se les propone analizar críticamente alguno de ellos, independientemente del nivel educativo en el que trabajan, para que a la luz de la reflexión que han realizado en esta sesión propongan aspectos de mejora para el caso analizado y para su propia práctica en el trabajo con los Ejes articuladores.</a:t>
            </a:r>
          </a:p>
          <a:p>
            <a:pPr algn="l">
              <a:lnSpc>
                <a:spcPts val="2423"/>
              </a:lnSpc>
              <a:spcBef>
                <a:spcPct val="0"/>
              </a:spcBef>
            </a:pPr>
            <a:endParaRPr lang="es-MX" sz="3475" dirty="0">
              <a:solidFill>
                <a:srgbClr val="000000"/>
              </a:solidFill>
              <a:latin typeface="Arimo"/>
              <a:ea typeface="Arimo"/>
              <a:cs typeface="Arimo"/>
              <a:sym typeface="Arimo"/>
            </a:endParaRPr>
          </a:p>
          <a:p>
            <a:pPr algn="l">
              <a:lnSpc>
                <a:spcPts val="4866"/>
              </a:lnSpc>
              <a:spcBef>
                <a:spcPct val="0"/>
              </a:spcBef>
            </a:pPr>
            <a:r>
              <a:rPr lang="es-MX" sz="3475" dirty="0">
                <a:solidFill>
                  <a:srgbClr val="000000"/>
                </a:solidFill>
                <a:latin typeface="Arimo"/>
                <a:ea typeface="Arimo"/>
                <a:cs typeface="Arimo"/>
                <a:sym typeface="Arimo"/>
              </a:rPr>
              <a:t>Los videos propuestos son:</a:t>
            </a:r>
          </a:p>
          <a:p>
            <a:pPr marL="750440" lvl="1" indent="-375220" algn="l">
              <a:lnSpc>
                <a:spcPts val="4866"/>
              </a:lnSpc>
              <a:buAutoNum type="arabicPeriod"/>
            </a:pPr>
            <a:r>
              <a:rPr lang="es-MX" sz="3475" dirty="0">
                <a:solidFill>
                  <a:srgbClr val="000000"/>
                </a:solidFill>
                <a:latin typeface="Arimo"/>
                <a:ea typeface="Arimo"/>
                <a:cs typeface="Arimo"/>
                <a:sym typeface="Arimo"/>
              </a:rPr>
              <a:t>Frida Rodríguez, maestra de preescolar: Avances y desafíos en la planeación didáctica.</a:t>
            </a:r>
          </a:p>
          <a:p>
            <a:pPr marL="750440" lvl="1" indent="-375220" algn="l">
              <a:lnSpc>
                <a:spcPts val="4866"/>
              </a:lnSpc>
              <a:buAutoNum type="arabicPeriod"/>
            </a:pPr>
            <a:r>
              <a:rPr lang="es-MX" sz="3475" dirty="0">
                <a:solidFill>
                  <a:srgbClr val="000000"/>
                </a:solidFill>
                <a:latin typeface="Arimo"/>
                <a:ea typeface="Arimo"/>
                <a:cs typeface="Arimo"/>
                <a:sym typeface="Arimo"/>
              </a:rPr>
              <a:t>Avances y desafíos en el desarrollo de proyectos educativos. Primaria.</a:t>
            </a:r>
          </a:p>
          <a:p>
            <a:pPr marL="750440" lvl="1" indent="-375220" algn="l">
              <a:lnSpc>
                <a:spcPts val="4866"/>
              </a:lnSpc>
              <a:buAutoNum type="arabicPeriod"/>
            </a:pPr>
            <a:r>
              <a:rPr lang="es-MX" sz="3475" dirty="0">
                <a:solidFill>
                  <a:srgbClr val="000000"/>
                </a:solidFill>
                <a:latin typeface="Arimo"/>
                <a:ea typeface="Arimo"/>
                <a:cs typeface="Arimo"/>
                <a:sym typeface="Arimo"/>
              </a:rPr>
              <a:t>Avances y desafíos en el desarrollo de proyectos educativos. Secundaria.</a:t>
            </a:r>
          </a:p>
        </p:txBody>
      </p:sp>
      <p:sp>
        <p:nvSpPr>
          <p:cNvPr id="7" name="Freeform 7"/>
          <p:cNvSpPr/>
          <p:nvPr/>
        </p:nvSpPr>
        <p:spPr>
          <a:xfrm>
            <a:off x="7637411" y="486579"/>
            <a:ext cx="3013177" cy="728391"/>
          </a:xfrm>
          <a:custGeom>
            <a:avLst/>
            <a:gdLst/>
            <a:ahLst/>
            <a:cxnLst/>
            <a:rect l="l" t="t" r="r" b="b"/>
            <a:pathLst>
              <a:path w="3013177" h="728391">
                <a:moveTo>
                  <a:pt x="0" y="0"/>
                </a:moveTo>
                <a:lnTo>
                  <a:pt x="3013178" y="0"/>
                </a:lnTo>
                <a:lnTo>
                  <a:pt x="3013178" y="728390"/>
                </a:lnTo>
                <a:lnTo>
                  <a:pt x="0" y="728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85671" y="1214969"/>
            <a:ext cx="699902" cy="716929"/>
          </a:xfrm>
          <a:custGeom>
            <a:avLst/>
            <a:gdLst/>
            <a:ahLst/>
            <a:cxnLst/>
            <a:rect l="l" t="t" r="r" b="b"/>
            <a:pathLst>
              <a:path w="699902" h="716929">
                <a:moveTo>
                  <a:pt x="0" y="0"/>
                </a:moveTo>
                <a:lnTo>
                  <a:pt x="699902" y="0"/>
                </a:lnTo>
                <a:lnTo>
                  <a:pt x="699902" y="716929"/>
                </a:lnTo>
                <a:lnTo>
                  <a:pt x="0" y="716929"/>
                </a:lnTo>
                <a:lnTo>
                  <a:pt x="0" y="0"/>
                </a:lnTo>
                <a:close/>
              </a:path>
            </a:pathLst>
          </a:custGeom>
          <a:blipFill>
            <a:blip r:embed="rId5"/>
            <a:stretch>
              <a:fillRect/>
            </a:stretch>
          </a:blipFill>
        </p:spPr>
      </p:sp>
      <p:sp>
        <p:nvSpPr>
          <p:cNvPr id="9" name="Freeform 9"/>
          <p:cNvSpPr/>
          <p:nvPr/>
        </p:nvSpPr>
        <p:spPr>
          <a:xfrm>
            <a:off x="185671" y="3643757"/>
            <a:ext cx="653738" cy="998708"/>
          </a:xfrm>
          <a:custGeom>
            <a:avLst/>
            <a:gdLst/>
            <a:ahLst/>
            <a:cxnLst/>
            <a:rect l="l" t="t" r="r" b="b"/>
            <a:pathLst>
              <a:path w="653738" h="998708">
                <a:moveTo>
                  <a:pt x="0" y="0"/>
                </a:moveTo>
                <a:lnTo>
                  <a:pt x="653737" y="0"/>
                </a:lnTo>
                <a:lnTo>
                  <a:pt x="653737" y="998709"/>
                </a:lnTo>
                <a:lnTo>
                  <a:pt x="0" y="998709"/>
                </a:lnTo>
                <a:lnTo>
                  <a:pt x="0" y="0"/>
                </a:lnTo>
                <a:close/>
              </a:path>
            </a:pathLst>
          </a:custGeom>
          <a:blipFill>
            <a:blip r:embed="rId6"/>
            <a:stretch>
              <a:fillRect/>
            </a:stretch>
          </a:blipFill>
        </p:spPr>
      </p:sp>
      <p:sp>
        <p:nvSpPr>
          <p:cNvPr id="10" name="Freeform 10"/>
          <p:cNvSpPr/>
          <p:nvPr/>
        </p:nvSpPr>
        <p:spPr>
          <a:xfrm>
            <a:off x="138727" y="6543560"/>
            <a:ext cx="700681" cy="715894"/>
          </a:xfrm>
          <a:custGeom>
            <a:avLst/>
            <a:gdLst/>
            <a:ahLst/>
            <a:cxnLst/>
            <a:rect l="l" t="t" r="r" b="b"/>
            <a:pathLst>
              <a:path w="700681" h="715894">
                <a:moveTo>
                  <a:pt x="0" y="0"/>
                </a:moveTo>
                <a:lnTo>
                  <a:pt x="700681" y="0"/>
                </a:lnTo>
                <a:lnTo>
                  <a:pt x="700681" y="715894"/>
                </a:lnTo>
                <a:lnTo>
                  <a:pt x="0" y="715894"/>
                </a:lnTo>
                <a:lnTo>
                  <a:pt x="0" y="0"/>
                </a:lnTo>
                <a:close/>
              </a:path>
            </a:pathLst>
          </a:custGeom>
          <a:blipFill>
            <a:blip r:embed="rId7"/>
            <a:stretch>
              <a:fillRect/>
            </a:stretch>
          </a:blipFill>
        </p:spPr>
      </p:sp>
      <p:sp>
        <p:nvSpPr>
          <p:cNvPr id="11" name="Freeform 11"/>
          <p:cNvSpPr/>
          <p:nvPr/>
        </p:nvSpPr>
        <p:spPr>
          <a:xfrm>
            <a:off x="16006234" y="7651542"/>
            <a:ext cx="2281766" cy="2139156"/>
          </a:xfrm>
          <a:custGeom>
            <a:avLst/>
            <a:gdLst/>
            <a:ahLst/>
            <a:cxnLst/>
            <a:rect l="l" t="t" r="r" b="b"/>
            <a:pathLst>
              <a:path w="2281766" h="2139156">
                <a:moveTo>
                  <a:pt x="0" y="0"/>
                </a:moveTo>
                <a:lnTo>
                  <a:pt x="2281766" y="0"/>
                </a:lnTo>
                <a:lnTo>
                  <a:pt x="2281766" y="2139155"/>
                </a:lnTo>
                <a:lnTo>
                  <a:pt x="0" y="21391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6919418" y="145426"/>
            <a:ext cx="883274" cy="8832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4" name="TextBox 14"/>
          <p:cNvSpPr txBox="1"/>
          <p:nvPr/>
        </p:nvSpPr>
        <p:spPr>
          <a:xfrm>
            <a:off x="15316200" y="749550"/>
            <a:ext cx="154330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1350756" y="1390221"/>
            <a:ext cx="15586488" cy="7506558"/>
            <a:chOff x="0" y="0"/>
            <a:chExt cx="4105083" cy="1977036"/>
          </a:xfrm>
        </p:grpSpPr>
        <p:sp>
          <p:nvSpPr>
            <p:cNvPr id="4" name="Freeform 4"/>
            <p:cNvSpPr/>
            <p:nvPr/>
          </p:nvSpPr>
          <p:spPr>
            <a:xfrm>
              <a:off x="0" y="0"/>
              <a:ext cx="4105084" cy="1977036"/>
            </a:xfrm>
            <a:custGeom>
              <a:avLst/>
              <a:gdLst/>
              <a:ahLst/>
              <a:cxnLst/>
              <a:rect l="l" t="t" r="r" b="b"/>
              <a:pathLst>
                <a:path w="4105084" h="1977036">
                  <a:moveTo>
                    <a:pt x="25332" y="0"/>
                  </a:moveTo>
                  <a:lnTo>
                    <a:pt x="4079751" y="0"/>
                  </a:lnTo>
                  <a:cubicBezTo>
                    <a:pt x="4086470" y="0"/>
                    <a:pt x="4092913" y="2669"/>
                    <a:pt x="4097664" y="7420"/>
                  </a:cubicBezTo>
                  <a:cubicBezTo>
                    <a:pt x="4102415" y="12170"/>
                    <a:pt x="4105084" y="18614"/>
                    <a:pt x="4105084" y="25332"/>
                  </a:cubicBezTo>
                  <a:lnTo>
                    <a:pt x="4105084" y="1951704"/>
                  </a:lnTo>
                  <a:cubicBezTo>
                    <a:pt x="4105084" y="1965694"/>
                    <a:pt x="4093742" y="1977036"/>
                    <a:pt x="4079751" y="1977036"/>
                  </a:cubicBezTo>
                  <a:lnTo>
                    <a:pt x="25332" y="1977036"/>
                  </a:lnTo>
                  <a:cubicBezTo>
                    <a:pt x="11342" y="1977036"/>
                    <a:pt x="0" y="1965694"/>
                    <a:pt x="0" y="1951704"/>
                  </a:cubicBezTo>
                  <a:lnTo>
                    <a:pt x="0" y="25332"/>
                  </a:lnTo>
                  <a:cubicBezTo>
                    <a:pt x="0" y="11342"/>
                    <a:pt x="11342" y="0"/>
                    <a:pt x="25332"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105083" cy="202466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115826" y="1922139"/>
            <a:ext cx="14056349" cy="5893288"/>
          </a:xfrm>
          <a:prstGeom prst="rect">
            <a:avLst/>
          </a:prstGeom>
        </p:spPr>
        <p:txBody>
          <a:bodyPr lIns="0" tIns="0" rIns="0" bIns="0" rtlCol="0" anchor="t">
            <a:spAutoFit/>
          </a:bodyPr>
          <a:lstStyle/>
          <a:p>
            <a:pPr algn="ctr">
              <a:lnSpc>
                <a:spcPts val="7762"/>
              </a:lnSpc>
              <a:spcBef>
                <a:spcPct val="0"/>
              </a:spcBef>
            </a:pPr>
            <a:r>
              <a:rPr lang="es-MX" sz="5544">
                <a:solidFill>
                  <a:srgbClr val="000000"/>
                </a:solidFill>
                <a:latin typeface="Arimo"/>
                <a:ea typeface="Arimo"/>
                <a:cs typeface="Arimo"/>
                <a:sym typeface="Arimo"/>
              </a:rPr>
              <a:t>Para analizar el video se les plantean algunos momentos del diseño de los proyectos en los que intervienen los Ejes articuladores, con la finalidad de que ubiquen cómo se utilizaron en el video y propongan sugerencias de mejora.</a:t>
            </a:r>
          </a:p>
        </p:txBody>
      </p:sp>
      <p:sp>
        <p:nvSpPr>
          <p:cNvPr id="7" name="Freeform 7"/>
          <p:cNvSpPr/>
          <p:nvPr/>
        </p:nvSpPr>
        <p:spPr>
          <a:xfrm>
            <a:off x="12886096" y="7815427"/>
            <a:ext cx="5223713" cy="2326927"/>
          </a:xfrm>
          <a:custGeom>
            <a:avLst/>
            <a:gdLst/>
            <a:ahLst/>
            <a:cxnLst/>
            <a:rect l="l" t="t" r="r" b="b"/>
            <a:pathLst>
              <a:path w="5223713" h="2326927">
                <a:moveTo>
                  <a:pt x="0" y="0"/>
                </a:moveTo>
                <a:lnTo>
                  <a:pt x="5223714" y="0"/>
                </a:lnTo>
                <a:lnTo>
                  <a:pt x="5223714" y="2326927"/>
                </a:lnTo>
                <a:lnTo>
                  <a:pt x="0" y="23269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38975" y="1736296"/>
            <a:ext cx="2563484" cy="2391371"/>
          </a:xfrm>
          <a:custGeom>
            <a:avLst/>
            <a:gdLst/>
            <a:ahLst/>
            <a:cxnLst/>
            <a:rect l="l" t="t" r="r" b="b"/>
            <a:pathLst>
              <a:path w="2563484" h="2391371">
                <a:moveTo>
                  <a:pt x="0" y="0"/>
                </a:moveTo>
                <a:lnTo>
                  <a:pt x="2563484" y="0"/>
                </a:lnTo>
                <a:lnTo>
                  <a:pt x="2563484" y="2391371"/>
                </a:lnTo>
                <a:lnTo>
                  <a:pt x="0" y="23913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5386192" y="0"/>
            <a:ext cx="7515616" cy="1028700"/>
            <a:chOff x="0" y="0"/>
            <a:chExt cx="10020822" cy="1371600"/>
          </a:xfrm>
        </p:grpSpPr>
        <p:sp>
          <p:nvSpPr>
            <p:cNvPr id="10" name="Freeform 10"/>
            <p:cNvSpPr/>
            <p:nvPr/>
          </p:nvSpPr>
          <p:spPr>
            <a:xfrm>
              <a:off x="0" y="0"/>
              <a:ext cx="5010411" cy="1371600"/>
            </a:xfrm>
            <a:custGeom>
              <a:avLst/>
              <a:gdLst/>
              <a:ahLst/>
              <a:cxnLst/>
              <a:rect l="l" t="t" r="r" b="b"/>
              <a:pathLst>
                <a:path w="5010411" h="1371600">
                  <a:moveTo>
                    <a:pt x="0" y="0"/>
                  </a:moveTo>
                  <a:lnTo>
                    <a:pt x="5010411" y="0"/>
                  </a:lnTo>
                  <a:lnTo>
                    <a:pt x="5010411" y="1371600"/>
                  </a:lnTo>
                  <a:lnTo>
                    <a:pt x="0" y="1371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010411" y="0"/>
              <a:ext cx="5010411" cy="1371600"/>
            </a:xfrm>
            <a:custGeom>
              <a:avLst/>
              <a:gdLst/>
              <a:ahLst/>
              <a:cxnLst/>
              <a:rect l="l" t="t" r="r" b="b"/>
              <a:pathLst>
                <a:path w="5010411" h="1371600">
                  <a:moveTo>
                    <a:pt x="0" y="0"/>
                  </a:moveTo>
                  <a:lnTo>
                    <a:pt x="5010411" y="0"/>
                  </a:lnTo>
                  <a:lnTo>
                    <a:pt x="5010411" y="1371600"/>
                  </a:lnTo>
                  <a:lnTo>
                    <a:pt x="0" y="1371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2" name="Freeform 12"/>
          <p:cNvSpPr/>
          <p:nvPr/>
        </p:nvSpPr>
        <p:spPr>
          <a:xfrm>
            <a:off x="216424" y="8276027"/>
            <a:ext cx="4241651" cy="1866326"/>
          </a:xfrm>
          <a:custGeom>
            <a:avLst/>
            <a:gdLst/>
            <a:ahLst/>
            <a:cxnLst/>
            <a:rect l="l" t="t" r="r" b="b"/>
            <a:pathLst>
              <a:path w="4241651" h="1866326">
                <a:moveTo>
                  <a:pt x="0" y="0"/>
                </a:moveTo>
                <a:lnTo>
                  <a:pt x="4241651" y="0"/>
                </a:lnTo>
                <a:lnTo>
                  <a:pt x="4241651" y="1866327"/>
                </a:lnTo>
                <a:lnTo>
                  <a:pt x="0" y="1866327"/>
                </a:lnTo>
                <a:lnTo>
                  <a:pt x="0" y="0"/>
                </a:lnTo>
                <a:close/>
              </a:path>
            </a:pathLst>
          </a:custGeom>
          <a:blipFill>
            <a:blip r:embed="rId9"/>
            <a:stretch>
              <a:fillRect/>
            </a:stretch>
          </a:blipFill>
        </p:spPr>
      </p:sp>
      <p:grpSp>
        <p:nvGrpSpPr>
          <p:cNvPr id="13" name="Group 13"/>
          <p:cNvGrpSpPr/>
          <p:nvPr/>
        </p:nvGrpSpPr>
        <p:grpSpPr>
          <a:xfrm>
            <a:off x="16937244" y="353139"/>
            <a:ext cx="883274" cy="8832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5" name="TextBox 15"/>
          <p:cNvSpPr txBox="1"/>
          <p:nvPr/>
        </p:nvSpPr>
        <p:spPr>
          <a:xfrm>
            <a:off x="16611601" y="1147016"/>
            <a:ext cx="145566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1103711" y="1028700"/>
            <a:ext cx="16155589" cy="8068896"/>
            <a:chOff x="0" y="0"/>
            <a:chExt cx="4254970" cy="2125141"/>
          </a:xfrm>
        </p:grpSpPr>
        <p:sp>
          <p:nvSpPr>
            <p:cNvPr id="4" name="Freeform 4"/>
            <p:cNvSpPr/>
            <p:nvPr/>
          </p:nvSpPr>
          <p:spPr>
            <a:xfrm>
              <a:off x="0" y="0"/>
              <a:ext cx="4254970" cy="2125141"/>
            </a:xfrm>
            <a:custGeom>
              <a:avLst/>
              <a:gdLst/>
              <a:ahLst/>
              <a:cxnLst/>
              <a:rect l="l" t="t" r="r" b="b"/>
              <a:pathLst>
                <a:path w="4254970" h="2125141">
                  <a:moveTo>
                    <a:pt x="24440" y="0"/>
                  </a:moveTo>
                  <a:lnTo>
                    <a:pt x="4230531" y="0"/>
                  </a:lnTo>
                  <a:cubicBezTo>
                    <a:pt x="4244028" y="0"/>
                    <a:pt x="4254970" y="10942"/>
                    <a:pt x="4254970" y="24440"/>
                  </a:cubicBezTo>
                  <a:lnTo>
                    <a:pt x="4254970" y="2100701"/>
                  </a:lnTo>
                  <a:cubicBezTo>
                    <a:pt x="4254970" y="2114199"/>
                    <a:pt x="4244028" y="2125141"/>
                    <a:pt x="4230531" y="2125141"/>
                  </a:cubicBezTo>
                  <a:lnTo>
                    <a:pt x="24440" y="2125141"/>
                  </a:lnTo>
                  <a:cubicBezTo>
                    <a:pt x="10942" y="2125141"/>
                    <a:pt x="0" y="2114199"/>
                    <a:pt x="0" y="2100701"/>
                  </a:cubicBezTo>
                  <a:lnTo>
                    <a:pt x="0" y="24440"/>
                  </a:lnTo>
                  <a:cubicBezTo>
                    <a:pt x="0" y="10942"/>
                    <a:pt x="10942" y="0"/>
                    <a:pt x="24440"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254970" cy="2172766"/>
            </a:xfrm>
            <a:prstGeom prst="rect">
              <a:avLst/>
            </a:prstGeom>
          </p:spPr>
          <p:txBody>
            <a:bodyPr lIns="50800" tIns="50800" rIns="50800" bIns="50800" rtlCol="0" anchor="ctr"/>
            <a:lstStyle/>
            <a:p>
              <a:pPr algn="just">
                <a:lnSpc>
                  <a:spcPts val="2659"/>
                </a:lnSpc>
              </a:pPr>
              <a:endParaRPr/>
            </a:p>
          </p:txBody>
        </p:sp>
      </p:grpSp>
      <p:sp>
        <p:nvSpPr>
          <p:cNvPr id="6" name="TextBox 6"/>
          <p:cNvSpPr txBox="1"/>
          <p:nvPr/>
        </p:nvSpPr>
        <p:spPr>
          <a:xfrm>
            <a:off x="1665571" y="1437320"/>
            <a:ext cx="14956857" cy="7401257"/>
          </a:xfrm>
          <a:prstGeom prst="rect">
            <a:avLst/>
          </a:prstGeom>
        </p:spPr>
        <p:txBody>
          <a:bodyPr lIns="0" tIns="0" rIns="0" bIns="0" rtlCol="0" anchor="t">
            <a:spAutoFit/>
          </a:bodyPr>
          <a:lstStyle/>
          <a:p>
            <a:pPr algn="l">
              <a:lnSpc>
                <a:spcPts val="5465"/>
              </a:lnSpc>
              <a:spcBef>
                <a:spcPct val="0"/>
              </a:spcBef>
            </a:pPr>
            <a:r>
              <a:rPr lang="es-MX" sz="3904">
                <a:solidFill>
                  <a:srgbClr val="000000"/>
                </a:solidFill>
                <a:latin typeface="Arimo"/>
                <a:ea typeface="Arimo"/>
                <a:cs typeface="Arimo"/>
                <a:sym typeface="Arimo"/>
              </a:rPr>
              <a:t>No es necesario que analicen todos, ni de forma sucesiva, solo los que consideren pertinentes, incluso pueden utilizar elementos de análisis diferentes:</a:t>
            </a:r>
          </a:p>
          <a:p>
            <a:pPr algn="l">
              <a:lnSpc>
                <a:spcPts val="3173"/>
              </a:lnSpc>
              <a:spcBef>
                <a:spcPct val="0"/>
              </a:spcBef>
            </a:pPr>
            <a:endParaRPr lang="es-MX" sz="3904" dirty="0">
              <a:solidFill>
                <a:srgbClr val="000000"/>
              </a:solidFill>
              <a:latin typeface="Arimo"/>
              <a:ea typeface="Arimo"/>
              <a:cs typeface="Arimo"/>
              <a:sym typeface="Arimo"/>
            </a:endParaRPr>
          </a:p>
          <a:p>
            <a:pPr algn="l">
              <a:lnSpc>
                <a:spcPts val="5465"/>
              </a:lnSpc>
              <a:spcBef>
                <a:spcPct val="0"/>
              </a:spcBef>
            </a:pPr>
            <a:r>
              <a:rPr lang="es-MX" sz="3904" b="1" dirty="0">
                <a:solidFill>
                  <a:srgbClr val="02709F"/>
                </a:solidFill>
                <a:latin typeface="Arimo Bold"/>
                <a:ea typeface="Arimo Bold"/>
                <a:cs typeface="Arimo Bold"/>
                <a:sym typeface="Arimo Bold"/>
              </a:rPr>
              <a:t>1.</a:t>
            </a:r>
            <a:r>
              <a:rPr lang="es-MX" sz="3904" dirty="0">
                <a:solidFill>
                  <a:srgbClr val="000000"/>
                </a:solidFill>
                <a:latin typeface="Arimo"/>
                <a:ea typeface="Arimo"/>
                <a:cs typeface="Arimo"/>
                <a:sym typeface="Arimo"/>
              </a:rPr>
              <a:t> La lectura crítica de la realidad, su problematización y su expresión en la forma de un tema, problema o situación; ¿cómo ubica el colectivo el o los Ejes articuladores que establecen la conexión del tema, problema o la situación con el o los campos formativos?, ¿qué Eje o Ejes conectan el tema, problema o la situación con los contenidos de los campos formativos?, ¿de dónde surgió el proyecto?</a:t>
            </a:r>
          </a:p>
        </p:txBody>
      </p:sp>
      <p:sp>
        <p:nvSpPr>
          <p:cNvPr id="7" name="Freeform 7"/>
          <p:cNvSpPr/>
          <p:nvPr/>
        </p:nvSpPr>
        <p:spPr>
          <a:xfrm>
            <a:off x="0" y="8493243"/>
            <a:ext cx="2023985" cy="1793757"/>
          </a:xfrm>
          <a:custGeom>
            <a:avLst/>
            <a:gdLst/>
            <a:ahLst/>
            <a:cxnLst/>
            <a:rect l="l" t="t" r="r" b="b"/>
            <a:pathLst>
              <a:path w="2023985" h="1793757">
                <a:moveTo>
                  <a:pt x="0" y="0"/>
                </a:moveTo>
                <a:lnTo>
                  <a:pt x="2023985" y="0"/>
                </a:lnTo>
                <a:lnTo>
                  <a:pt x="2023985" y="1793757"/>
                </a:lnTo>
                <a:lnTo>
                  <a:pt x="0" y="1793757"/>
                </a:lnTo>
                <a:lnTo>
                  <a:pt x="0" y="0"/>
                </a:lnTo>
                <a:close/>
              </a:path>
            </a:pathLst>
          </a:custGeom>
          <a:blipFill>
            <a:blip r:embed="rId3"/>
            <a:stretch>
              <a:fillRect/>
            </a:stretch>
          </a:blipFill>
        </p:spPr>
      </p:sp>
      <p:sp>
        <p:nvSpPr>
          <p:cNvPr id="8" name="Freeform 8"/>
          <p:cNvSpPr/>
          <p:nvPr/>
        </p:nvSpPr>
        <p:spPr>
          <a:xfrm flipH="1" flipV="1">
            <a:off x="16247307" y="0"/>
            <a:ext cx="2023985" cy="1793757"/>
          </a:xfrm>
          <a:custGeom>
            <a:avLst/>
            <a:gdLst/>
            <a:ahLst/>
            <a:cxnLst/>
            <a:rect l="l" t="t" r="r" b="b"/>
            <a:pathLst>
              <a:path w="2023985" h="1793757">
                <a:moveTo>
                  <a:pt x="2023986" y="1793757"/>
                </a:moveTo>
                <a:lnTo>
                  <a:pt x="0" y="1793757"/>
                </a:lnTo>
                <a:lnTo>
                  <a:pt x="0" y="0"/>
                </a:lnTo>
                <a:lnTo>
                  <a:pt x="2023986" y="0"/>
                </a:lnTo>
                <a:lnTo>
                  <a:pt x="2023986" y="1793757"/>
                </a:lnTo>
                <a:close/>
              </a:path>
            </a:pathLst>
          </a:custGeom>
          <a:blipFill>
            <a:blip r:embed="rId3"/>
            <a:stretch>
              <a:fillRect/>
            </a:stretch>
          </a:blipFill>
        </p:spPr>
      </p:sp>
      <p:sp>
        <p:nvSpPr>
          <p:cNvPr id="9" name="Freeform 9"/>
          <p:cNvSpPr/>
          <p:nvPr/>
        </p:nvSpPr>
        <p:spPr>
          <a:xfrm>
            <a:off x="230792" y="257410"/>
            <a:ext cx="1434780" cy="1275160"/>
          </a:xfrm>
          <a:custGeom>
            <a:avLst/>
            <a:gdLst/>
            <a:ahLst/>
            <a:cxnLst/>
            <a:rect l="l" t="t" r="r" b="b"/>
            <a:pathLst>
              <a:path w="1434780" h="1275160">
                <a:moveTo>
                  <a:pt x="0" y="0"/>
                </a:moveTo>
                <a:lnTo>
                  <a:pt x="1434779" y="0"/>
                </a:lnTo>
                <a:lnTo>
                  <a:pt x="1434779" y="1275160"/>
                </a:lnTo>
                <a:lnTo>
                  <a:pt x="0" y="1275160"/>
                </a:lnTo>
                <a:lnTo>
                  <a:pt x="0" y="0"/>
                </a:lnTo>
                <a:close/>
              </a:path>
            </a:pathLst>
          </a:custGeom>
          <a:blipFill>
            <a:blip r:embed="rId4"/>
            <a:stretch>
              <a:fillRect/>
            </a:stretch>
          </a:blipFill>
        </p:spPr>
      </p:sp>
      <p:sp>
        <p:nvSpPr>
          <p:cNvPr id="10" name="Freeform 10"/>
          <p:cNvSpPr/>
          <p:nvPr/>
        </p:nvSpPr>
        <p:spPr>
          <a:xfrm>
            <a:off x="11358479" y="8283788"/>
            <a:ext cx="3064186" cy="2003212"/>
          </a:xfrm>
          <a:custGeom>
            <a:avLst/>
            <a:gdLst/>
            <a:ahLst/>
            <a:cxnLst/>
            <a:rect l="l" t="t" r="r" b="b"/>
            <a:pathLst>
              <a:path w="3064186" h="2003212">
                <a:moveTo>
                  <a:pt x="0" y="0"/>
                </a:moveTo>
                <a:lnTo>
                  <a:pt x="3064187" y="0"/>
                </a:lnTo>
                <a:lnTo>
                  <a:pt x="3064187" y="2003212"/>
                </a:lnTo>
                <a:lnTo>
                  <a:pt x="0" y="2003212"/>
                </a:lnTo>
                <a:lnTo>
                  <a:pt x="0" y="0"/>
                </a:lnTo>
                <a:close/>
              </a:path>
            </a:pathLst>
          </a:custGeom>
          <a:blipFill>
            <a:blip r:embed="rId5"/>
            <a:stretch>
              <a:fillRect/>
            </a:stretch>
          </a:blipFill>
        </p:spPr>
      </p:sp>
      <p:grpSp>
        <p:nvGrpSpPr>
          <p:cNvPr id="11" name="Group 11"/>
          <p:cNvGrpSpPr/>
          <p:nvPr/>
        </p:nvGrpSpPr>
        <p:grpSpPr>
          <a:xfrm>
            <a:off x="15134298" y="145426"/>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13" name="TextBox 13"/>
          <p:cNvSpPr txBox="1"/>
          <p:nvPr/>
        </p:nvSpPr>
        <p:spPr>
          <a:xfrm>
            <a:off x="15819181" y="769681"/>
            <a:ext cx="160649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1103711" y="1028700"/>
            <a:ext cx="16155589" cy="8068896"/>
            <a:chOff x="0" y="0"/>
            <a:chExt cx="4254970" cy="2125141"/>
          </a:xfrm>
        </p:grpSpPr>
        <p:sp>
          <p:nvSpPr>
            <p:cNvPr id="4" name="Freeform 4"/>
            <p:cNvSpPr/>
            <p:nvPr/>
          </p:nvSpPr>
          <p:spPr>
            <a:xfrm>
              <a:off x="0" y="0"/>
              <a:ext cx="4254970" cy="2125141"/>
            </a:xfrm>
            <a:custGeom>
              <a:avLst/>
              <a:gdLst/>
              <a:ahLst/>
              <a:cxnLst/>
              <a:rect l="l" t="t" r="r" b="b"/>
              <a:pathLst>
                <a:path w="4254970" h="2125141">
                  <a:moveTo>
                    <a:pt x="24440" y="0"/>
                  </a:moveTo>
                  <a:lnTo>
                    <a:pt x="4230531" y="0"/>
                  </a:lnTo>
                  <a:cubicBezTo>
                    <a:pt x="4244028" y="0"/>
                    <a:pt x="4254970" y="10942"/>
                    <a:pt x="4254970" y="24440"/>
                  </a:cubicBezTo>
                  <a:lnTo>
                    <a:pt x="4254970" y="2100701"/>
                  </a:lnTo>
                  <a:cubicBezTo>
                    <a:pt x="4254970" y="2114199"/>
                    <a:pt x="4244028" y="2125141"/>
                    <a:pt x="4230531" y="2125141"/>
                  </a:cubicBezTo>
                  <a:lnTo>
                    <a:pt x="24440" y="2125141"/>
                  </a:lnTo>
                  <a:cubicBezTo>
                    <a:pt x="10942" y="2125141"/>
                    <a:pt x="0" y="2114199"/>
                    <a:pt x="0" y="2100701"/>
                  </a:cubicBezTo>
                  <a:lnTo>
                    <a:pt x="0" y="24440"/>
                  </a:lnTo>
                  <a:cubicBezTo>
                    <a:pt x="0" y="10942"/>
                    <a:pt x="10942" y="0"/>
                    <a:pt x="24440"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254970" cy="2172766"/>
            </a:xfrm>
            <a:prstGeom prst="rect">
              <a:avLst/>
            </a:prstGeom>
          </p:spPr>
          <p:txBody>
            <a:bodyPr lIns="50800" tIns="50800" rIns="50800" bIns="50800" rtlCol="0" anchor="ctr"/>
            <a:lstStyle/>
            <a:p>
              <a:pPr algn="just">
                <a:lnSpc>
                  <a:spcPts val="2659"/>
                </a:lnSpc>
              </a:pPr>
              <a:endParaRPr/>
            </a:p>
          </p:txBody>
        </p:sp>
      </p:grpSp>
      <p:sp>
        <p:nvSpPr>
          <p:cNvPr id="6" name="TextBox 6"/>
          <p:cNvSpPr txBox="1"/>
          <p:nvPr/>
        </p:nvSpPr>
        <p:spPr>
          <a:xfrm>
            <a:off x="1936827" y="1858226"/>
            <a:ext cx="14414347" cy="6465773"/>
          </a:xfrm>
          <a:prstGeom prst="rect">
            <a:avLst/>
          </a:prstGeom>
        </p:spPr>
        <p:txBody>
          <a:bodyPr lIns="0" tIns="0" rIns="0" bIns="0" rtlCol="0" anchor="t">
            <a:spAutoFit/>
          </a:bodyPr>
          <a:lstStyle/>
          <a:p>
            <a:pPr algn="l">
              <a:lnSpc>
                <a:spcPts val="6393"/>
              </a:lnSpc>
              <a:spcBef>
                <a:spcPct val="0"/>
              </a:spcBef>
            </a:pPr>
            <a:r>
              <a:rPr lang="es-MX" sz="4566" b="1">
                <a:solidFill>
                  <a:srgbClr val="02709F"/>
                </a:solidFill>
                <a:latin typeface="Arimo Bold"/>
                <a:ea typeface="Arimo Bold"/>
                <a:cs typeface="Arimo Bold"/>
                <a:sym typeface="Arimo Bold"/>
              </a:rPr>
              <a:t>2.</a:t>
            </a:r>
            <a:r>
              <a:rPr lang="es-MX" sz="4566">
                <a:solidFill>
                  <a:srgbClr val="000000"/>
                </a:solidFill>
                <a:latin typeface="Arimo"/>
                <a:ea typeface="Arimo"/>
                <a:cs typeface="Arimo"/>
                <a:sym typeface="Arimo"/>
              </a:rPr>
              <a:t> </a:t>
            </a:r>
            <a:r>
              <a:rPr lang="es-MX" sz="4566" dirty="0">
                <a:solidFill>
                  <a:srgbClr val="000000"/>
                </a:solidFill>
                <a:latin typeface="Arimo"/>
                <a:ea typeface="Arimo"/>
                <a:cs typeface="Arimo"/>
                <a:sym typeface="Arimo"/>
              </a:rPr>
              <a:t>La definición del tema, problema o situación de la realidad, así como la metodología y la profundidad con que se abordan los contenidos y los Ejes articuladores para trabajar dichos temas; ¿se hace a partir de la deliberación de profesoras y profesores entre sí?, ¿se hace junto con las y los estudiantes?, ¿cómo se toman los acuerdos entre docentes?, ¿cómo participan las y los estudiantes en la definición de los proyectos?</a:t>
            </a:r>
          </a:p>
        </p:txBody>
      </p:sp>
      <p:sp>
        <p:nvSpPr>
          <p:cNvPr id="7" name="Freeform 7"/>
          <p:cNvSpPr/>
          <p:nvPr/>
        </p:nvSpPr>
        <p:spPr>
          <a:xfrm flipH="1" flipV="1">
            <a:off x="16247307" y="0"/>
            <a:ext cx="2023985" cy="1793757"/>
          </a:xfrm>
          <a:custGeom>
            <a:avLst/>
            <a:gdLst/>
            <a:ahLst/>
            <a:cxnLst/>
            <a:rect l="l" t="t" r="r" b="b"/>
            <a:pathLst>
              <a:path w="2023985" h="1793757">
                <a:moveTo>
                  <a:pt x="2023986" y="1793757"/>
                </a:moveTo>
                <a:lnTo>
                  <a:pt x="0" y="1793757"/>
                </a:lnTo>
                <a:lnTo>
                  <a:pt x="0" y="0"/>
                </a:lnTo>
                <a:lnTo>
                  <a:pt x="2023986" y="0"/>
                </a:lnTo>
                <a:lnTo>
                  <a:pt x="2023986" y="1793757"/>
                </a:lnTo>
                <a:close/>
              </a:path>
            </a:pathLst>
          </a:custGeom>
          <a:blipFill>
            <a:blip r:embed="rId3"/>
            <a:stretch>
              <a:fillRect/>
            </a:stretch>
          </a:blipFill>
        </p:spPr>
      </p:sp>
      <p:sp>
        <p:nvSpPr>
          <p:cNvPr id="8" name="Freeform 8"/>
          <p:cNvSpPr/>
          <p:nvPr/>
        </p:nvSpPr>
        <p:spPr>
          <a:xfrm>
            <a:off x="0" y="8493243"/>
            <a:ext cx="2023985" cy="1793757"/>
          </a:xfrm>
          <a:custGeom>
            <a:avLst/>
            <a:gdLst/>
            <a:ahLst/>
            <a:cxnLst/>
            <a:rect l="l" t="t" r="r" b="b"/>
            <a:pathLst>
              <a:path w="2023985" h="1793757">
                <a:moveTo>
                  <a:pt x="0" y="0"/>
                </a:moveTo>
                <a:lnTo>
                  <a:pt x="2023985" y="0"/>
                </a:lnTo>
                <a:lnTo>
                  <a:pt x="2023985" y="1793757"/>
                </a:lnTo>
                <a:lnTo>
                  <a:pt x="0" y="1793757"/>
                </a:lnTo>
                <a:lnTo>
                  <a:pt x="0" y="0"/>
                </a:lnTo>
                <a:close/>
              </a:path>
            </a:pathLst>
          </a:custGeom>
          <a:blipFill>
            <a:blip r:embed="rId3"/>
            <a:stretch>
              <a:fillRect/>
            </a:stretch>
          </a:blipFill>
        </p:spPr>
      </p:sp>
      <p:sp>
        <p:nvSpPr>
          <p:cNvPr id="9" name="Freeform 9"/>
          <p:cNvSpPr/>
          <p:nvPr/>
        </p:nvSpPr>
        <p:spPr>
          <a:xfrm>
            <a:off x="230792" y="257410"/>
            <a:ext cx="1434780" cy="1275160"/>
          </a:xfrm>
          <a:custGeom>
            <a:avLst/>
            <a:gdLst/>
            <a:ahLst/>
            <a:cxnLst/>
            <a:rect l="l" t="t" r="r" b="b"/>
            <a:pathLst>
              <a:path w="1434780" h="1275160">
                <a:moveTo>
                  <a:pt x="0" y="0"/>
                </a:moveTo>
                <a:lnTo>
                  <a:pt x="1434779" y="0"/>
                </a:lnTo>
                <a:lnTo>
                  <a:pt x="1434779" y="1275160"/>
                </a:lnTo>
                <a:lnTo>
                  <a:pt x="0" y="1275160"/>
                </a:lnTo>
                <a:lnTo>
                  <a:pt x="0" y="0"/>
                </a:lnTo>
                <a:close/>
              </a:path>
            </a:pathLst>
          </a:custGeom>
          <a:blipFill>
            <a:blip r:embed="rId4"/>
            <a:stretch>
              <a:fillRect/>
            </a:stretch>
          </a:blipFill>
        </p:spPr>
      </p:sp>
      <p:sp>
        <p:nvSpPr>
          <p:cNvPr id="10" name="Freeform 10"/>
          <p:cNvSpPr/>
          <p:nvPr/>
        </p:nvSpPr>
        <p:spPr>
          <a:xfrm>
            <a:off x="14770183" y="7173732"/>
            <a:ext cx="3517817" cy="3113268"/>
          </a:xfrm>
          <a:custGeom>
            <a:avLst/>
            <a:gdLst/>
            <a:ahLst/>
            <a:cxnLst/>
            <a:rect l="l" t="t" r="r" b="b"/>
            <a:pathLst>
              <a:path w="3517817" h="3113268">
                <a:moveTo>
                  <a:pt x="0" y="0"/>
                </a:moveTo>
                <a:lnTo>
                  <a:pt x="3517817" y="0"/>
                </a:lnTo>
                <a:lnTo>
                  <a:pt x="3517817" y="3113268"/>
                </a:lnTo>
                <a:lnTo>
                  <a:pt x="0" y="3113268"/>
                </a:lnTo>
                <a:lnTo>
                  <a:pt x="0" y="0"/>
                </a:lnTo>
                <a:close/>
              </a:path>
            </a:pathLst>
          </a:custGeom>
          <a:blipFill>
            <a:blip r:embed="rId5"/>
            <a:stretch>
              <a:fillRect/>
            </a:stretch>
          </a:blipFill>
        </p:spPr>
      </p:sp>
      <p:grpSp>
        <p:nvGrpSpPr>
          <p:cNvPr id="11" name="Group 11"/>
          <p:cNvGrpSpPr/>
          <p:nvPr/>
        </p:nvGrpSpPr>
        <p:grpSpPr>
          <a:xfrm>
            <a:off x="15134298" y="145426"/>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13" name="TextBox 13"/>
          <p:cNvSpPr txBox="1"/>
          <p:nvPr/>
        </p:nvSpPr>
        <p:spPr>
          <a:xfrm>
            <a:off x="15697201" y="785495"/>
            <a:ext cx="15621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1103711" y="1028700"/>
            <a:ext cx="16155589" cy="8068896"/>
            <a:chOff x="0" y="0"/>
            <a:chExt cx="4254970" cy="2125141"/>
          </a:xfrm>
        </p:grpSpPr>
        <p:sp>
          <p:nvSpPr>
            <p:cNvPr id="4" name="Freeform 4"/>
            <p:cNvSpPr/>
            <p:nvPr/>
          </p:nvSpPr>
          <p:spPr>
            <a:xfrm>
              <a:off x="0" y="0"/>
              <a:ext cx="4254970" cy="2125141"/>
            </a:xfrm>
            <a:custGeom>
              <a:avLst/>
              <a:gdLst/>
              <a:ahLst/>
              <a:cxnLst/>
              <a:rect l="l" t="t" r="r" b="b"/>
              <a:pathLst>
                <a:path w="4254970" h="2125141">
                  <a:moveTo>
                    <a:pt x="24440" y="0"/>
                  </a:moveTo>
                  <a:lnTo>
                    <a:pt x="4230531" y="0"/>
                  </a:lnTo>
                  <a:cubicBezTo>
                    <a:pt x="4244028" y="0"/>
                    <a:pt x="4254970" y="10942"/>
                    <a:pt x="4254970" y="24440"/>
                  </a:cubicBezTo>
                  <a:lnTo>
                    <a:pt x="4254970" y="2100701"/>
                  </a:lnTo>
                  <a:cubicBezTo>
                    <a:pt x="4254970" y="2114199"/>
                    <a:pt x="4244028" y="2125141"/>
                    <a:pt x="4230531" y="2125141"/>
                  </a:cubicBezTo>
                  <a:lnTo>
                    <a:pt x="24440" y="2125141"/>
                  </a:lnTo>
                  <a:cubicBezTo>
                    <a:pt x="10942" y="2125141"/>
                    <a:pt x="0" y="2114199"/>
                    <a:pt x="0" y="2100701"/>
                  </a:cubicBezTo>
                  <a:lnTo>
                    <a:pt x="0" y="24440"/>
                  </a:lnTo>
                  <a:cubicBezTo>
                    <a:pt x="0" y="10942"/>
                    <a:pt x="10942" y="0"/>
                    <a:pt x="24440"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254970" cy="2172766"/>
            </a:xfrm>
            <a:prstGeom prst="rect">
              <a:avLst/>
            </a:prstGeom>
          </p:spPr>
          <p:txBody>
            <a:bodyPr lIns="50800" tIns="50800" rIns="50800" bIns="50800" rtlCol="0" anchor="ctr"/>
            <a:lstStyle/>
            <a:p>
              <a:pPr algn="just">
                <a:lnSpc>
                  <a:spcPts val="2659"/>
                </a:lnSpc>
              </a:pPr>
              <a:endParaRPr/>
            </a:p>
          </p:txBody>
        </p:sp>
      </p:grpSp>
      <p:sp>
        <p:nvSpPr>
          <p:cNvPr id="6" name="Freeform 6"/>
          <p:cNvSpPr/>
          <p:nvPr/>
        </p:nvSpPr>
        <p:spPr>
          <a:xfrm>
            <a:off x="0" y="8493243"/>
            <a:ext cx="2023985" cy="1793757"/>
          </a:xfrm>
          <a:custGeom>
            <a:avLst/>
            <a:gdLst/>
            <a:ahLst/>
            <a:cxnLst/>
            <a:rect l="l" t="t" r="r" b="b"/>
            <a:pathLst>
              <a:path w="2023985" h="1793757">
                <a:moveTo>
                  <a:pt x="0" y="0"/>
                </a:moveTo>
                <a:lnTo>
                  <a:pt x="2023985" y="0"/>
                </a:lnTo>
                <a:lnTo>
                  <a:pt x="2023985" y="1793757"/>
                </a:lnTo>
                <a:lnTo>
                  <a:pt x="0" y="1793757"/>
                </a:lnTo>
                <a:lnTo>
                  <a:pt x="0" y="0"/>
                </a:lnTo>
                <a:close/>
              </a:path>
            </a:pathLst>
          </a:custGeom>
          <a:blipFill>
            <a:blip r:embed="rId3"/>
            <a:stretch>
              <a:fillRect/>
            </a:stretch>
          </a:blipFill>
        </p:spPr>
      </p:sp>
      <p:sp>
        <p:nvSpPr>
          <p:cNvPr id="7" name="Freeform 7"/>
          <p:cNvSpPr/>
          <p:nvPr/>
        </p:nvSpPr>
        <p:spPr>
          <a:xfrm flipH="1" flipV="1">
            <a:off x="16247307" y="0"/>
            <a:ext cx="2023985" cy="1793757"/>
          </a:xfrm>
          <a:custGeom>
            <a:avLst/>
            <a:gdLst/>
            <a:ahLst/>
            <a:cxnLst/>
            <a:rect l="l" t="t" r="r" b="b"/>
            <a:pathLst>
              <a:path w="2023985" h="1793757">
                <a:moveTo>
                  <a:pt x="2023986" y="1793757"/>
                </a:moveTo>
                <a:lnTo>
                  <a:pt x="0" y="1793757"/>
                </a:lnTo>
                <a:lnTo>
                  <a:pt x="0" y="0"/>
                </a:lnTo>
                <a:lnTo>
                  <a:pt x="2023986" y="0"/>
                </a:lnTo>
                <a:lnTo>
                  <a:pt x="2023986" y="1793757"/>
                </a:lnTo>
                <a:close/>
              </a:path>
            </a:pathLst>
          </a:custGeom>
          <a:blipFill>
            <a:blip r:embed="rId3"/>
            <a:stretch>
              <a:fillRect/>
            </a:stretch>
          </a:blipFill>
        </p:spPr>
      </p:sp>
      <p:sp>
        <p:nvSpPr>
          <p:cNvPr id="8" name="Freeform 8"/>
          <p:cNvSpPr/>
          <p:nvPr/>
        </p:nvSpPr>
        <p:spPr>
          <a:xfrm>
            <a:off x="230792" y="257410"/>
            <a:ext cx="1434780" cy="1275160"/>
          </a:xfrm>
          <a:custGeom>
            <a:avLst/>
            <a:gdLst/>
            <a:ahLst/>
            <a:cxnLst/>
            <a:rect l="l" t="t" r="r" b="b"/>
            <a:pathLst>
              <a:path w="1434780" h="1275160">
                <a:moveTo>
                  <a:pt x="0" y="0"/>
                </a:moveTo>
                <a:lnTo>
                  <a:pt x="1434779" y="0"/>
                </a:lnTo>
                <a:lnTo>
                  <a:pt x="1434779" y="1275160"/>
                </a:lnTo>
                <a:lnTo>
                  <a:pt x="0" y="1275160"/>
                </a:lnTo>
                <a:lnTo>
                  <a:pt x="0" y="0"/>
                </a:lnTo>
                <a:close/>
              </a:path>
            </a:pathLst>
          </a:custGeom>
          <a:blipFill>
            <a:blip r:embed="rId4"/>
            <a:stretch>
              <a:fillRect/>
            </a:stretch>
          </a:blipFill>
        </p:spPr>
      </p:sp>
      <p:sp>
        <p:nvSpPr>
          <p:cNvPr id="9" name="Freeform 9"/>
          <p:cNvSpPr/>
          <p:nvPr/>
        </p:nvSpPr>
        <p:spPr>
          <a:xfrm>
            <a:off x="12294286" y="7548569"/>
            <a:ext cx="3778114" cy="3098053"/>
          </a:xfrm>
          <a:custGeom>
            <a:avLst/>
            <a:gdLst/>
            <a:ahLst/>
            <a:cxnLst/>
            <a:rect l="l" t="t" r="r" b="b"/>
            <a:pathLst>
              <a:path w="3778114" h="3098053">
                <a:moveTo>
                  <a:pt x="0" y="0"/>
                </a:moveTo>
                <a:lnTo>
                  <a:pt x="3778113" y="0"/>
                </a:lnTo>
                <a:lnTo>
                  <a:pt x="3778113" y="3098053"/>
                </a:lnTo>
                <a:lnTo>
                  <a:pt x="0" y="3098053"/>
                </a:lnTo>
                <a:lnTo>
                  <a:pt x="0" y="0"/>
                </a:lnTo>
                <a:close/>
              </a:path>
            </a:pathLst>
          </a:custGeom>
          <a:blipFill>
            <a:blip r:embed="rId5"/>
            <a:stretch>
              <a:fillRect/>
            </a:stretch>
          </a:blipFill>
        </p:spPr>
      </p:sp>
      <p:sp>
        <p:nvSpPr>
          <p:cNvPr id="10" name="TextBox 10"/>
          <p:cNvSpPr txBox="1"/>
          <p:nvPr/>
        </p:nvSpPr>
        <p:spPr>
          <a:xfrm>
            <a:off x="1567853" y="2238293"/>
            <a:ext cx="15227305" cy="5306709"/>
          </a:xfrm>
          <a:prstGeom prst="rect">
            <a:avLst/>
          </a:prstGeom>
        </p:spPr>
        <p:txBody>
          <a:bodyPr lIns="0" tIns="0" rIns="0" bIns="0" rtlCol="0" anchor="t">
            <a:spAutoFit/>
          </a:bodyPr>
          <a:lstStyle/>
          <a:p>
            <a:pPr algn="l">
              <a:lnSpc>
                <a:spcPts val="6958"/>
              </a:lnSpc>
              <a:spcBef>
                <a:spcPct val="0"/>
              </a:spcBef>
            </a:pPr>
            <a:r>
              <a:rPr lang="es-MX" sz="4970" b="1" dirty="0">
                <a:solidFill>
                  <a:srgbClr val="02709F"/>
                </a:solidFill>
                <a:latin typeface="Arimo Bold"/>
                <a:ea typeface="Arimo Bold"/>
                <a:cs typeface="Arimo Bold"/>
                <a:sym typeface="Arimo Bold"/>
              </a:rPr>
              <a:t>3.</a:t>
            </a:r>
            <a:r>
              <a:rPr lang="es-MX" sz="4970" dirty="0">
                <a:solidFill>
                  <a:srgbClr val="000000"/>
                </a:solidFill>
                <a:latin typeface="Arimo"/>
                <a:ea typeface="Arimo"/>
                <a:cs typeface="Arimo"/>
                <a:sym typeface="Arimo"/>
              </a:rPr>
              <a:t> Los Ejes articuladores conectan los contenidos de diferentes disciplinas dentro de un campo de formación y, al mismo tiempo, conectan las acciones de enseñanza y aprendizaje con la realidad de las y los estudiantes en su vida cotidiana, ¿cómo se evidencia, en el caso analizado, esta doble conexión?</a:t>
            </a:r>
          </a:p>
        </p:txBody>
      </p:sp>
      <p:grpSp>
        <p:nvGrpSpPr>
          <p:cNvPr id="11" name="Group 11"/>
          <p:cNvGrpSpPr/>
          <p:nvPr/>
        </p:nvGrpSpPr>
        <p:grpSpPr>
          <a:xfrm>
            <a:off x="15134298" y="145426"/>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sp>
        <p:nvSpPr>
          <p:cNvPr id="13" name="TextBox 13"/>
          <p:cNvSpPr txBox="1"/>
          <p:nvPr/>
        </p:nvSpPr>
        <p:spPr>
          <a:xfrm>
            <a:off x="15882541" y="785495"/>
            <a:ext cx="160649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1103711" y="1028700"/>
            <a:ext cx="16155589" cy="8068896"/>
            <a:chOff x="0" y="0"/>
            <a:chExt cx="4254970" cy="2125141"/>
          </a:xfrm>
        </p:grpSpPr>
        <p:sp>
          <p:nvSpPr>
            <p:cNvPr id="4" name="Freeform 4"/>
            <p:cNvSpPr/>
            <p:nvPr/>
          </p:nvSpPr>
          <p:spPr>
            <a:xfrm>
              <a:off x="0" y="0"/>
              <a:ext cx="4254970" cy="2125141"/>
            </a:xfrm>
            <a:custGeom>
              <a:avLst/>
              <a:gdLst/>
              <a:ahLst/>
              <a:cxnLst/>
              <a:rect l="l" t="t" r="r" b="b"/>
              <a:pathLst>
                <a:path w="4254970" h="2125141">
                  <a:moveTo>
                    <a:pt x="24440" y="0"/>
                  </a:moveTo>
                  <a:lnTo>
                    <a:pt x="4230531" y="0"/>
                  </a:lnTo>
                  <a:cubicBezTo>
                    <a:pt x="4244028" y="0"/>
                    <a:pt x="4254970" y="10942"/>
                    <a:pt x="4254970" y="24440"/>
                  </a:cubicBezTo>
                  <a:lnTo>
                    <a:pt x="4254970" y="2100701"/>
                  </a:lnTo>
                  <a:cubicBezTo>
                    <a:pt x="4254970" y="2114199"/>
                    <a:pt x="4244028" y="2125141"/>
                    <a:pt x="4230531" y="2125141"/>
                  </a:cubicBezTo>
                  <a:lnTo>
                    <a:pt x="24440" y="2125141"/>
                  </a:lnTo>
                  <a:cubicBezTo>
                    <a:pt x="10942" y="2125141"/>
                    <a:pt x="0" y="2114199"/>
                    <a:pt x="0" y="2100701"/>
                  </a:cubicBezTo>
                  <a:lnTo>
                    <a:pt x="0" y="24440"/>
                  </a:lnTo>
                  <a:cubicBezTo>
                    <a:pt x="0" y="10942"/>
                    <a:pt x="10942" y="0"/>
                    <a:pt x="24440"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254970" cy="2172766"/>
            </a:xfrm>
            <a:prstGeom prst="rect">
              <a:avLst/>
            </a:prstGeom>
          </p:spPr>
          <p:txBody>
            <a:bodyPr lIns="50800" tIns="50800" rIns="50800" bIns="50800" rtlCol="0" anchor="ctr"/>
            <a:lstStyle/>
            <a:p>
              <a:pPr algn="just">
                <a:lnSpc>
                  <a:spcPts val="2659"/>
                </a:lnSpc>
              </a:pPr>
              <a:endParaRPr lang="es-MX"/>
            </a:p>
          </p:txBody>
        </p:sp>
      </p:grpSp>
      <p:sp>
        <p:nvSpPr>
          <p:cNvPr id="6" name="TextBox 6"/>
          <p:cNvSpPr txBox="1"/>
          <p:nvPr/>
        </p:nvSpPr>
        <p:spPr>
          <a:xfrm>
            <a:off x="1433393" y="1646953"/>
            <a:ext cx="15496225" cy="6727614"/>
          </a:xfrm>
          <a:prstGeom prst="rect">
            <a:avLst/>
          </a:prstGeom>
        </p:spPr>
        <p:txBody>
          <a:bodyPr lIns="0" tIns="0" rIns="0" bIns="0" rtlCol="0" anchor="t">
            <a:spAutoFit/>
          </a:bodyPr>
          <a:lstStyle/>
          <a:p>
            <a:pPr algn="l">
              <a:lnSpc>
                <a:spcPts val="5921"/>
              </a:lnSpc>
              <a:spcBef>
                <a:spcPct val="0"/>
              </a:spcBef>
            </a:pPr>
            <a:r>
              <a:rPr lang="es-MX" sz="4229" b="1" dirty="0">
                <a:solidFill>
                  <a:srgbClr val="02709F"/>
                </a:solidFill>
                <a:latin typeface="Arimo Bold"/>
                <a:ea typeface="Arimo Bold"/>
                <a:cs typeface="Arimo Bold"/>
                <a:sym typeface="Arimo Bold"/>
              </a:rPr>
              <a:t>4.</a:t>
            </a:r>
            <a:r>
              <a:rPr lang="es-MX" sz="4229" dirty="0">
                <a:solidFill>
                  <a:srgbClr val="000000"/>
                </a:solidFill>
                <a:latin typeface="Arimo"/>
                <a:ea typeface="Arimo"/>
                <a:cs typeface="Arimo"/>
                <a:sym typeface="Arimo"/>
              </a:rPr>
              <a:t> La definición de los Ejes articuladores tiene como perspectiva una educación que coloca como horizonte de los procesos educativos a la comunidad-territorio, cuyo principio pedagógico se basa en el diseño de proyectos dirigidos al desarrollo de la ciencia, el arte y las humanidades, así como aquellos que tienen como finalidad la justicia social y la solidaridad con el medio ambiente; ¿qué impacto tiene el proyecto analizado?, ¿qué capacidades promueve en niñas, niños y adolescentes que los responsabilice de su entorno comunitario?</a:t>
            </a:r>
          </a:p>
        </p:txBody>
      </p:sp>
      <p:sp>
        <p:nvSpPr>
          <p:cNvPr id="7" name="Freeform 7"/>
          <p:cNvSpPr/>
          <p:nvPr/>
        </p:nvSpPr>
        <p:spPr>
          <a:xfrm>
            <a:off x="0" y="8493243"/>
            <a:ext cx="2023985" cy="1793757"/>
          </a:xfrm>
          <a:custGeom>
            <a:avLst/>
            <a:gdLst/>
            <a:ahLst/>
            <a:cxnLst/>
            <a:rect l="l" t="t" r="r" b="b"/>
            <a:pathLst>
              <a:path w="2023985" h="1793757">
                <a:moveTo>
                  <a:pt x="0" y="0"/>
                </a:moveTo>
                <a:lnTo>
                  <a:pt x="2023985" y="0"/>
                </a:lnTo>
                <a:lnTo>
                  <a:pt x="2023985" y="1793757"/>
                </a:lnTo>
                <a:lnTo>
                  <a:pt x="0" y="1793757"/>
                </a:lnTo>
                <a:lnTo>
                  <a:pt x="0" y="0"/>
                </a:lnTo>
                <a:close/>
              </a:path>
            </a:pathLst>
          </a:custGeom>
          <a:blipFill>
            <a:blip r:embed="rId3"/>
            <a:stretch>
              <a:fillRect/>
            </a:stretch>
          </a:blipFill>
        </p:spPr>
      </p:sp>
      <p:sp>
        <p:nvSpPr>
          <p:cNvPr id="8" name="Freeform 8"/>
          <p:cNvSpPr/>
          <p:nvPr/>
        </p:nvSpPr>
        <p:spPr>
          <a:xfrm flipH="1" flipV="1">
            <a:off x="16247307" y="0"/>
            <a:ext cx="2023985" cy="1793757"/>
          </a:xfrm>
          <a:custGeom>
            <a:avLst/>
            <a:gdLst/>
            <a:ahLst/>
            <a:cxnLst/>
            <a:rect l="l" t="t" r="r" b="b"/>
            <a:pathLst>
              <a:path w="2023985" h="1793757">
                <a:moveTo>
                  <a:pt x="2023986" y="1793757"/>
                </a:moveTo>
                <a:lnTo>
                  <a:pt x="0" y="1793757"/>
                </a:lnTo>
                <a:lnTo>
                  <a:pt x="0" y="0"/>
                </a:lnTo>
                <a:lnTo>
                  <a:pt x="2023986" y="0"/>
                </a:lnTo>
                <a:lnTo>
                  <a:pt x="2023986" y="1793757"/>
                </a:lnTo>
                <a:close/>
              </a:path>
            </a:pathLst>
          </a:custGeom>
          <a:blipFill>
            <a:blip r:embed="rId3"/>
            <a:stretch>
              <a:fillRect/>
            </a:stretch>
          </a:blipFill>
        </p:spPr>
      </p:sp>
      <p:sp>
        <p:nvSpPr>
          <p:cNvPr id="9" name="Freeform 9"/>
          <p:cNvSpPr/>
          <p:nvPr/>
        </p:nvSpPr>
        <p:spPr>
          <a:xfrm>
            <a:off x="230792" y="257410"/>
            <a:ext cx="1434780" cy="1275160"/>
          </a:xfrm>
          <a:custGeom>
            <a:avLst/>
            <a:gdLst/>
            <a:ahLst/>
            <a:cxnLst/>
            <a:rect l="l" t="t" r="r" b="b"/>
            <a:pathLst>
              <a:path w="1434780" h="1275160">
                <a:moveTo>
                  <a:pt x="0" y="0"/>
                </a:moveTo>
                <a:lnTo>
                  <a:pt x="1434779" y="0"/>
                </a:lnTo>
                <a:lnTo>
                  <a:pt x="1434779" y="1275160"/>
                </a:lnTo>
                <a:lnTo>
                  <a:pt x="0" y="1275160"/>
                </a:lnTo>
                <a:lnTo>
                  <a:pt x="0" y="0"/>
                </a:lnTo>
                <a:close/>
              </a:path>
            </a:pathLst>
          </a:custGeom>
          <a:blipFill>
            <a:blip r:embed="rId4"/>
            <a:stretch>
              <a:fillRect/>
            </a:stretch>
          </a:blipFill>
        </p:spPr>
      </p:sp>
      <p:sp>
        <p:nvSpPr>
          <p:cNvPr id="10" name="Freeform 10"/>
          <p:cNvSpPr/>
          <p:nvPr/>
        </p:nvSpPr>
        <p:spPr>
          <a:xfrm>
            <a:off x="12408377" y="7893685"/>
            <a:ext cx="4850923" cy="2407822"/>
          </a:xfrm>
          <a:custGeom>
            <a:avLst/>
            <a:gdLst/>
            <a:ahLst/>
            <a:cxnLst/>
            <a:rect l="l" t="t" r="r" b="b"/>
            <a:pathLst>
              <a:path w="4850923" h="2407822">
                <a:moveTo>
                  <a:pt x="0" y="0"/>
                </a:moveTo>
                <a:lnTo>
                  <a:pt x="4850923" y="0"/>
                </a:lnTo>
                <a:lnTo>
                  <a:pt x="4850923" y="2407822"/>
                </a:lnTo>
                <a:lnTo>
                  <a:pt x="0" y="24078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5134298" y="145426"/>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13" name="TextBox 13"/>
          <p:cNvSpPr txBox="1"/>
          <p:nvPr/>
        </p:nvSpPr>
        <p:spPr>
          <a:xfrm>
            <a:off x="15773401" y="785495"/>
            <a:ext cx="148590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873681" y="2875034"/>
            <a:ext cx="16940281" cy="6961096"/>
            <a:chOff x="0" y="0"/>
            <a:chExt cx="4461638" cy="1833375"/>
          </a:xfrm>
        </p:grpSpPr>
        <p:sp>
          <p:nvSpPr>
            <p:cNvPr id="4" name="Freeform 4"/>
            <p:cNvSpPr/>
            <p:nvPr/>
          </p:nvSpPr>
          <p:spPr>
            <a:xfrm>
              <a:off x="0" y="0"/>
              <a:ext cx="4461638" cy="1833375"/>
            </a:xfrm>
            <a:custGeom>
              <a:avLst/>
              <a:gdLst/>
              <a:ahLst/>
              <a:cxnLst/>
              <a:rect l="l" t="t" r="r" b="b"/>
              <a:pathLst>
                <a:path w="4461638" h="1833375">
                  <a:moveTo>
                    <a:pt x="23308" y="0"/>
                  </a:moveTo>
                  <a:lnTo>
                    <a:pt x="4438330" y="0"/>
                  </a:lnTo>
                  <a:cubicBezTo>
                    <a:pt x="4451203" y="0"/>
                    <a:pt x="4461638" y="10435"/>
                    <a:pt x="4461638" y="23308"/>
                  </a:cubicBezTo>
                  <a:lnTo>
                    <a:pt x="4461638" y="1810067"/>
                  </a:lnTo>
                  <a:cubicBezTo>
                    <a:pt x="4461638" y="1816249"/>
                    <a:pt x="4459182" y="1822177"/>
                    <a:pt x="4454811" y="1826548"/>
                  </a:cubicBezTo>
                  <a:cubicBezTo>
                    <a:pt x="4450440" y="1830919"/>
                    <a:pt x="4444512" y="1833375"/>
                    <a:pt x="4438330" y="1833375"/>
                  </a:cubicBezTo>
                  <a:lnTo>
                    <a:pt x="23308" y="1833375"/>
                  </a:lnTo>
                  <a:cubicBezTo>
                    <a:pt x="17126" y="1833375"/>
                    <a:pt x="11198" y="1830919"/>
                    <a:pt x="6827" y="1826548"/>
                  </a:cubicBezTo>
                  <a:cubicBezTo>
                    <a:pt x="2456" y="1822177"/>
                    <a:pt x="0" y="1816249"/>
                    <a:pt x="0" y="1810067"/>
                  </a:cubicBezTo>
                  <a:lnTo>
                    <a:pt x="0" y="23308"/>
                  </a:lnTo>
                  <a:cubicBezTo>
                    <a:pt x="0" y="10435"/>
                    <a:pt x="10435" y="0"/>
                    <a:pt x="23308"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461638" cy="1881000"/>
            </a:xfrm>
            <a:prstGeom prst="rect">
              <a:avLst/>
            </a:prstGeom>
          </p:spPr>
          <p:txBody>
            <a:bodyPr lIns="50800" tIns="50800" rIns="50800" bIns="50800" rtlCol="0" anchor="ctr"/>
            <a:lstStyle/>
            <a:p>
              <a:pPr algn="just">
                <a:lnSpc>
                  <a:spcPts val="2659"/>
                </a:lnSpc>
              </a:pPr>
              <a:endParaRPr/>
            </a:p>
          </p:txBody>
        </p:sp>
      </p:grpSp>
      <p:sp>
        <p:nvSpPr>
          <p:cNvPr id="6" name="Freeform 6"/>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028700" y="3068944"/>
            <a:ext cx="16230600" cy="6573273"/>
          </a:xfrm>
          <a:prstGeom prst="rect">
            <a:avLst/>
          </a:prstGeom>
        </p:spPr>
        <p:txBody>
          <a:bodyPr lIns="0" tIns="0" rIns="0" bIns="0" rtlCol="0" anchor="t">
            <a:spAutoFit/>
          </a:bodyPr>
          <a:lstStyle/>
          <a:p>
            <a:pPr marL="800928" lvl="1" indent="-400464" algn="l">
              <a:lnSpc>
                <a:spcPts val="5193"/>
              </a:lnSpc>
              <a:buFont typeface="Arial"/>
              <a:buChar char="•"/>
            </a:pPr>
            <a:r>
              <a:rPr lang="es-MX" sz="3709" dirty="0">
                <a:solidFill>
                  <a:srgbClr val="000000"/>
                </a:solidFill>
                <a:latin typeface="Arimo"/>
                <a:ea typeface="Arimo"/>
                <a:cs typeface="Arimo"/>
                <a:sym typeface="Arimo"/>
              </a:rPr>
              <a:t>Al elaborar su Programa Analítico y su planeación didáctica, no es suficiente solo señalar qué Ejes articuladores consideraron para articular contenidos y diseñar proyectos; lo importante es el sentido y la mirada que promueven los Ejes.</a:t>
            </a:r>
          </a:p>
          <a:p>
            <a:pPr marL="800928" lvl="1" indent="-400464" algn="l">
              <a:lnSpc>
                <a:spcPts val="5193"/>
              </a:lnSpc>
              <a:buFont typeface="Arial"/>
              <a:buChar char="•"/>
            </a:pPr>
            <a:r>
              <a:rPr lang="es-MX" sz="3709" dirty="0">
                <a:solidFill>
                  <a:srgbClr val="000000"/>
                </a:solidFill>
                <a:latin typeface="Arimo"/>
                <a:ea typeface="Arimo"/>
                <a:cs typeface="Arimo"/>
                <a:sym typeface="Arimo"/>
              </a:rPr>
              <a:t>Los Ejes articuladores están presentes en todo el proceso de </a:t>
            </a:r>
            <a:r>
              <a:rPr lang="es-MX" sz="3709" dirty="0" err="1">
                <a:solidFill>
                  <a:srgbClr val="000000"/>
                </a:solidFill>
                <a:latin typeface="Arimo"/>
                <a:ea typeface="Arimo"/>
                <a:cs typeface="Arimo"/>
                <a:sym typeface="Arimo"/>
              </a:rPr>
              <a:t>codiseño</a:t>
            </a:r>
            <a:r>
              <a:rPr lang="es-MX" sz="3709" dirty="0">
                <a:solidFill>
                  <a:srgbClr val="000000"/>
                </a:solidFill>
                <a:latin typeface="Arimo"/>
                <a:ea typeface="Arimo"/>
                <a:cs typeface="Arimo"/>
                <a:sym typeface="Arimo"/>
              </a:rPr>
              <a:t> y en el plano didáctico. En esta sesión han reflexionado sobre su propia experiencia en el uso de estos y han profundizado en sus características y funciones a partir de los documentos revisados, ahora se les propone llegar a conclusiones acerca de su aplicación y tomar acuerdos para fortalecer el trabajo con ellos.</a:t>
            </a:r>
          </a:p>
        </p:txBody>
      </p:sp>
      <p:sp>
        <p:nvSpPr>
          <p:cNvPr id="8" name="Freeform 8"/>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73681" y="3116570"/>
            <a:ext cx="741808" cy="587883"/>
          </a:xfrm>
          <a:custGeom>
            <a:avLst/>
            <a:gdLst/>
            <a:ahLst/>
            <a:cxnLst/>
            <a:rect l="l" t="t" r="r" b="b"/>
            <a:pathLst>
              <a:path w="741808" h="587883">
                <a:moveTo>
                  <a:pt x="0" y="0"/>
                </a:moveTo>
                <a:lnTo>
                  <a:pt x="741809" y="0"/>
                </a:lnTo>
                <a:lnTo>
                  <a:pt x="741809" y="587883"/>
                </a:lnTo>
                <a:lnTo>
                  <a:pt x="0" y="5878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873681" y="5767698"/>
            <a:ext cx="741808" cy="587883"/>
          </a:xfrm>
          <a:custGeom>
            <a:avLst/>
            <a:gdLst/>
            <a:ahLst/>
            <a:cxnLst/>
            <a:rect l="l" t="t" r="r" b="b"/>
            <a:pathLst>
              <a:path w="741808" h="587883">
                <a:moveTo>
                  <a:pt x="0" y="0"/>
                </a:moveTo>
                <a:lnTo>
                  <a:pt x="741809" y="0"/>
                </a:lnTo>
                <a:lnTo>
                  <a:pt x="741809" y="587884"/>
                </a:lnTo>
                <a:lnTo>
                  <a:pt x="0" y="587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8128949" y="747255"/>
            <a:ext cx="1812093" cy="1940662"/>
          </a:xfrm>
          <a:custGeom>
            <a:avLst/>
            <a:gdLst/>
            <a:ahLst/>
            <a:cxnLst/>
            <a:rect l="l" t="t" r="r" b="b"/>
            <a:pathLst>
              <a:path w="1812093" h="1940662">
                <a:moveTo>
                  <a:pt x="0" y="0"/>
                </a:moveTo>
                <a:lnTo>
                  <a:pt x="1812093" y="0"/>
                </a:lnTo>
                <a:lnTo>
                  <a:pt x="1812093" y="1940662"/>
                </a:lnTo>
                <a:lnTo>
                  <a:pt x="0" y="1940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1978465" y="268322"/>
            <a:ext cx="3960474" cy="2606712"/>
          </a:xfrm>
          <a:custGeom>
            <a:avLst/>
            <a:gdLst/>
            <a:ahLst/>
            <a:cxnLst/>
            <a:rect l="l" t="t" r="r" b="b"/>
            <a:pathLst>
              <a:path w="3960474" h="2606712">
                <a:moveTo>
                  <a:pt x="0" y="0"/>
                </a:moveTo>
                <a:lnTo>
                  <a:pt x="3960474" y="0"/>
                </a:lnTo>
                <a:lnTo>
                  <a:pt x="3960474" y="2606712"/>
                </a:lnTo>
                <a:lnTo>
                  <a:pt x="0" y="26067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6222789" y="8472503"/>
            <a:ext cx="2136769" cy="1997879"/>
          </a:xfrm>
          <a:custGeom>
            <a:avLst/>
            <a:gdLst/>
            <a:ahLst/>
            <a:cxnLst/>
            <a:rect l="l" t="t" r="r" b="b"/>
            <a:pathLst>
              <a:path w="2136769" h="1997879">
                <a:moveTo>
                  <a:pt x="0" y="0"/>
                </a:moveTo>
                <a:lnTo>
                  <a:pt x="2136769" y="0"/>
                </a:lnTo>
                <a:lnTo>
                  <a:pt x="2136769" y="1997879"/>
                </a:lnTo>
                <a:lnTo>
                  <a:pt x="0" y="1997879"/>
                </a:lnTo>
                <a:lnTo>
                  <a:pt x="0" y="0"/>
                </a:lnTo>
                <a:close/>
              </a:path>
            </a:pathLst>
          </a:custGeom>
          <a:blipFill>
            <a:blip r:embed="rId13"/>
            <a:stretch>
              <a:fillRect/>
            </a:stretch>
          </a:blipFill>
        </p:spPr>
      </p:sp>
      <p:sp>
        <p:nvSpPr>
          <p:cNvPr id="14" name="TextBox 14"/>
          <p:cNvSpPr txBox="1"/>
          <p:nvPr/>
        </p:nvSpPr>
        <p:spPr>
          <a:xfrm>
            <a:off x="1946135" y="852030"/>
            <a:ext cx="5253213" cy="1513235"/>
          </a:xfrm>
          <a:prstGeom prst="rect">
            <a:avLst/>
          </a:prstGeom>
        </p:spPr>
        <p:txBody>
          <a:bodyPr lIns="0" tIns="0" rIns="0" bIns="0" rtlCol="0" anchor="t">
            <a:spAutoFit/>
          </a:bodyPr>
          <a:lstStyle/>
          <a:p>
            <a:pPr algn="ctr">
              <a:lnSpc>
                <a:spcPts val="5945"/>
              </a:lnSpc>
            </a:pPr>
            <a:r>
              <a:rPr lang="es-MX" sz="6129" b="1" dirty="0">
                <a:solidFill>
                  <a:srgbClr val="7A3B3B"/>
                </a:solidFill>
                <a:latin typeface="Arimo Bold"/>
                <a:ea typeface="Arimo Bold"/>
                <a:cs typeface="Arimo Bold"/>
                <a:sym typeface="Arimo Bold"/>
              </a:rPr>
              <a:t>Conclusiones y acuerdos</a:t>
            </a:r>
          </a:p>
        </p:txBody>
      </p:sp>
      <p:grpSp>
        <p:nvGrpSpPr>
          <p:cNvPr id="15" name="Group 15"/>
          <p:cNvGrpSpPr/>
          <p:nvPr/>
        </p:nvGrpSpPr>
        <p:grpSpPr>
          <a:xfrm>
            <a:off x="16819077" y="342915"/>
            <a:ext cx="883274" cy="88327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7" name="TextBox 17"/>
          <p:cNvSpPr txBox="1"/>
          <p:nvPr/>
        </p:nvSpPr>
        <p:spPr>
          <a:xfrm>
            <a:off x="16290264" y="1080774"/>
            <a:ext cx="168929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47312" y="2802133"/>
            <a:ext cx="17085851" cy="7038742"/>
            <a:chOff x="0" y="0"/>
            <a:chExt cx="4499977" cy="1853825"/>
          </a:xfrm>
        </p:grpSpPr>
        <p:sp>
          <p:nvSpPr>
            <p:cNvPr id="5" name="Freeform 5"/>
            <p:cNvSpPr/>
            <p:nvPr/>
          </p:nvSpPr>
          <p:spPr>
            <a:xfrm>
              <a:off x="0" y="0"/>
              <a:ext cx="4499977" cy="1853825"/>
            </a:xfrm>
            <a:custGeom>
              <a:avLst/>
              <a:gdLst/>
              <a:ahLst/>
              <a:cxnLst/>
              <a:rect l="l" t="t" r="r" b="b"/>
              <a:pathLst>
                <a:path w="4499977" h="1853825">
                  <a:moveTo>
                    <a:pt x="23109" y="0"/>
                  </a:moveTo>
                  <a:lnTo>
                    <a:pt x="4476868" y="0"/>
                  </a:lnTo>
                  <a:cubicBezTo>
                    <a:pt x="4489631" y="0"/>
                    <a:pt x="4499977" y="10346"/>
                    <a:pt x="4499977" y="23109"/>
                  </a:cubicBezTo>
                  <a:lnTo>
                    <a:pt x="4499977" y="1830716"/>
                  </a:lnTo>
                  <a:cubicBezTo>
                    <a:pt x="4499977" y="1843479"/>
                    <a:pt x="4489631" y="1853825"/>
                    <a:pt x="4476868" y="1853825"/>
                  </a:cubicBezTo>
                  <a:lnTo>
                    <a:pt x="23109" y="1853825"/>
                  </a:lnTo>
                  <a:cubicBezTo>
                    <a:pt x="10346" y="1853825"/>
                    <a:pt x="0" y="1843479"/>
                    <a:pt x="0" y="1830716"/>
                  </a:cubicBezTo>
                  <a:lnTo>
                    <a:pt x="0" y="23109"/>
                  </a:lnTo>
                  <a:cubicBezTo>
                    <a:pt x="0" y="10346"/>
                    <a:pt x="10346" y="0"/>
                    <a:pt x="23109" y="0"/>
                  </a:cubicBezTo>
                  <a:close/>
                </a:path>
              </a:pathLst>
            </a:custGeom>
            <a:solidFill>
              <a:srgbClr val="FFFEF2"/>
            </a:solidFill>
            <a:ln w="38100" cap="rnd">
              <a:solidFill>
                <a:srgbClr val="CBBF48"/>
              </a:solidFill>
              <a:prstDash val="solid"/>
              <a:round/>
            </a:ln>
          </p:spPr>
        </p:sp>
        <p:sp>
          <p:nvSpPr>
            <p:cNvPr id="6" name="TextBox 6"/>
            <p:cNvSpPr txBox="1"/>
            <p:nvPr/>
          </p:nvSpPr>
          <p:spPr>
            <a:xfrm>
              <a:off x="0" y="-47625"/>
              <a:ext cx="4499977" cy="190145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47312" y="2848264"/>
            <a:ext cx="17213346" cy="6816346"/>
          </a:xfrm>
          <a:prstGeom prst="rect">
            <a:avLst/>
          </a:prstGeom>
        </p:spPr>
        <p:txBody>
          <a:bodyPr lIns="0" tIns="0" rIns="0" bIns="0" rtlCol="0" anchor="t">
            <a:spAutoFit/>
          </a:bodyPr>
          <a:lstStyle/>
          <a:p>
            <a:pPr marL="829344" lvl="1" indent="-414672" algn="l">
              <a:lnSpc>
                <a:spcPts val="5377"/>
              </a:lnSpc>
              <a:buFont typeface="Arial"/>
              <a:buChar char="•"/>
            </a:pPr>
            <a:r>
              <a:rPr lang="es-MX" sz="3841">
                <a:solidFill>
                  <a:srgbClr val="000000"/>
                </a:solidFill>
                <a:latin typeface="Arimo"/>
                <a:ea typeface="Arimo"/>
                <a:cs typeface="Arimo"/>
                <a:sym typeface="Arimo"/>
              </a:rPr>
              <a:t>El tema que abordarán en esta Tercera Sesión Ordinaria del Consejo Técnico Escolar (CTE) es fundamental en la Nueva Escuela Mexicana ya que perfila el carácter humanista que ahora tiene la educación en nuestro país.</a:t>
            </a:r>
          </a:p>
          <a:p>
            <a:pPr marL="829344" lvl="1" indent="-414672" algn="l">
              <a:lnSpc>
                <a:spcPts val="5377"/>
              </a:lnSpc>
              <a:buFont typeface="Arial"/>
              <a:buChar char="•"/>
            </a:pPr>
            <a:r>
              <a:rPr lang="es-MX" sz="3841" dirty="0">
                <a:solidFill>
                  <a:srgbClr val="000000"/>
                </a:solidFill>
                <a:latin typeface="Arimo"/>
                <a:ea typeface="Arimo"/>
                <a:cs typeface="Arimo"/>
                <a:sym typeface="Arimo"/>
              </a:rPr>
              <a:t>Los Ejes articuladores orientan los proyectos de aula, escolares o comunitarios hacia una formación de niñas, niños y adolescentes en el marco de una república democrática, justa, honesta, libre, participativa y responsable; de una república fraterna; de una república educadora, humanista, y científica; de una república sana y que protege el medio ambiente y sus recursos naturales y; de una república cultural y lectora.</a:t>
            </a:r>
          </a:p>
        </p:txBody>
      </p:sp>
      <p:sp>
        <p:nvSpPr>
          <p:cNvPr id="8" name="Freeform 8"/>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99150" y="2876839"/>
            <a:ext cx="765764" cy="765764"/>
          </a:xfrm>
          <a:custGeom>
            <a:avLst/>
            <a:gdLst/>
            <a:ahLst/>
            <a:cxnLst/>
            <a:rect l="l" t="t" r="r" b="b"/>
            <a:pathLst>
              <a:path w="765764" h="765764">
                <a:moveTo>
                  <a:pt x="0" y="0"/>
                </a:moveTo>
                <a:lnTo>
                  <a:pt x="765764" y="0"/>
                </a:lnTo>
                <a:lnTo>
                  <a:pt x="765764" y="765764"/>
                </a:lnTo>
                <a:lnTo>
                  <a:pt x="0" y="765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899150" y="5593840"/>
            <a:ext cx="765764" cy="765764"/>
          </a:xfrm>
          <a:custGeom>
            <a:avLst/>
            <a:gdLst/>
            <a:ahLst/>
            <a:cxnLst/>
            <a:rect l="l" t="t" r="r" b="b"/>
            <a:pathLst>
              <a:path w="765764" h="765764">
                <a:moveTo>
                  <a:pt x="0" y="0"/>
                </a:moveTo>
                <a:lnTo>
                  <a:pt x="765764" y="0"/>
                </a:lnTo>
                <a:lnTo>
                  <a:pt x="765764" y="765764"/>
                </a:lnTo>
                <a:lnTo>
                  <a:pt x="0" y="765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8338923" y="454933"/>
            <a:ext cx="1392145" cy="1773433"/>
          </a:xfrm>
          <a:custGeom>
            <a:avLst/>
            <a:gdLst/>
            <a:ahLst/>
            <a:cxnLst/>
            <a:rect l="l" t="t" r="r" b="b"/>
            <a:pathLst>
              <a:path w="1392145" h="1773433">
                <a:moveTo>
                  <a:pt x="0" y="0"/>
                </a:moveTo>
                <a:lnTo>
                  <a:pt x="1392145" y="0"/>
                </a:lnTo>
                <a:lnTo>
                  <a:pt x="1392145" y="1773433"/>
                </a:lnTo>
                <a:lnTo>
                  <a:pt x="0" y="1773433"/>
                </a:lnTo>
                <a:lnTo>
                  <a:pt x="0" y="0"/>
                </a:lnTo>
                <a:close/>
              </a:path>
            </a:pathLst>
          </a:custGeom>
          <a:blipFill>
            <a:blip r:embed="rId9"/>
            <a:stretch>
              <a:fillRect/>
            </a:stretch>
          </a:blipFill>
        </p:spPr>
      </p:sp>
      <p:sp>
        <p:nvSpPr>
          <p:cNvPr id="12" name="Freeform 12"/>
          <p:cNvSpPr/>
          <p:nvPr/>
        </p:nvSpPr>
        <p:spPr>
          <a:xfrm>
            <a:off x="87866" y="7937079"/>
            <a:ext cx="1318893" cy="2349921"/>
          </a:xfrm>
          <a:custGeom>
            <a:avLst/>
            <a:gdLst/>
            <a:ahLst/>
            <a:cxnLst/>
            <a:rect l="l" t="t" r="r" b="b"/>
            <a:pathLst>
              <a:path w="1318893" h="2349921">
                <a:moveTo>
                  <a:pt x="0" y="0"/>
                </a:moveTo>
                <a:lnTo>
                  <a:pt x="1318893" y="0"/>
                </a:lnTo>
                <a:lnTo>
                  <a:pt x="1318893" y="2349921"/>
                </a:lnTo>
                <a:lnTo>
                  <a:pt x="0" y="2349921"/>
                </a:lnTo>
                <a:lnTo>
                  <a:pt x="0" y="0"/>
                </a:lnTo>
                <a:close/>
              </a:path>
            </a:pathLst>
          </a:custGeom>
          <a:blipFill>
            <a:blip r:embed="rId10"/>
            <a:stretch>
              <a:fillRect/>
            </a:stretch>
          </a:blipFill>
        </p:spPr>
      </p:sp>
      <p:sp>
        <p:nvSpPr>
          <p:cNvPr id="13" name="Freeform 13"/>
          <p:cNvSpPr/>
          <p:nvPr/>
        </p:nvSpPr>
        <p:spPr>
          <a:xfrm>
            <a:off x="12476014" y="454933"/>
            <a:ext cx="3208421" cy="2057400"/>
          </a:xfrm>
          <a:custGeom>
            <a:avLst/>
            <a:gdLst/>
            <a:ahLst/>
            <a:cxnLst/>
            <a:rect l="l" t="t" r="r" b="b"/>
            <a:pathLst>
              <a:path w="3208421" h="2057400">
                <a:moveTo>
                  <a:pt x="0" y="0"/>
                </a:moveTo>
                <a:lnTo>
                  <a:pt x="3208421" y="0"/>
                </a:lnTo>
                <a:lnTo>
                  <a:pt x="320842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1655389" y="838200"/>
            <a:ext cx="6296290" cy="1298048"/>
          </a:xfrm>
          <a:prstGeom prst="rect">
            <a:avLst/>
          </a:prstGeom>
        </p:spPr>
        <p:txBody>
          <a:bodyPr lIns="0" tIns="0" rIns="0" bIns="0" rtlCol="0" anchor="t">
            <a:spAutoFit/>
          </a:bodyPr>
          <a:lstStyle/>
          <a:p>
            <a:pPr algn="ctr">
              <a:lnSpc>
                <a:spcPts val="11051"/>
              </a:lnSpc>
              <a:spcBef>
                <a:spcPct val="0"/>
              </a:spcBef>
            </a:pPr>
            <a:r>
              <a:rPr lang="es-MX" sz="7894" b="1">
                <a:solidFill>
                  <a:srgbClr val="7A3B3B"/>
                </a:solidFill>
                <a:latin typeface="Arimo Bold"/>
                <a:ea typeface="Arimo Bold"/>
                <a:cs typeface="Arimo Bold"/>
                <a:sym typeface="Arimo Bold"/>
              </a:rPr>
              <a:t>Presentación</a:t>
            </a:r>
          </a:p>
        </p:txBody>
      </p:sp>
      <p:grpSp>
        <p:nvGrpSpPr>
          <p:cNvPr id="15" name="Group 15"/>
          <p:cNvGrpSpPr/>
          <p:nvPr/>
        </p:nvGrpSpPr>
        <p:grpSpPr>
          <a:xfrm>
            <a:off x="16919418" y="145426"/>
            <a:ext cx="883274" cy="88327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7" name="TextBox 17"/>
          <p:cNvSpPr txBox="1"/>
          <p:nvPr/>
        </p:nvSpPr>
        <p:spPr>
          <a:xfrm>
            <a:off x="16459200" y="883286"/>
            <a:ext cx="148847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7904925" cy="1908144"/>
          </a:xfrm>
          <a:custGeom>
            <a:avLst/>
            <a:gdLst/>
            <a:ahLst/>
            <a:cxnLst/>
            <a:rect l="l" t="t" r="r" b="b"/>
            <a:pathLst>
              <a:path w="7904925" h="1908144">
                <a:moveTo>
                  <a:pt x="0" y="0"/>
                </a:moveTo>
                <a:lnTo>
                  <a:pt x="7904925" y="0"/>
                </a:lnTo>
                <a:lnTo>
                  <a:pt x="7904925" y="1908144"/>
                </a:lnTo>
                <a:lnTo>
                  <a:pt x="0" y="1908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43097" y="2693412"/>
            <a:ext cx="17263390" cy="7284204"/>
            <a:chOff x="0" y="0"/>
            <a:chExt cx="4546736" cy="1918473"/>
          </a:xfrm>
        </p:grpSpPr>
        <p:sp>
          <p:nvSpPr>
            <p:cNvPr id="5" name="Freeform 5"/>
            <p:cNvSpPr/>
            <p:nvPr/>
          </p:nvSpPr>
          <p:spPr>
            <a:xfrm>
              <a:off x="0" y="0"/>
              <a:ext cx="4546736" cy="1918473"/>
            </a:xfrm>
            <a:custGeom>
              <a:avLst/>
              <a:gdLst/>
              <a:ahLst/>
              <a:cxnLst/>
              <a:rect l="l" t="t" r="r" b="b"/>
              <a:pathLst>
                <a:path w="4546736" h="1918473">
                  <a:moveTo>
                    <a:pt x="22871" y="0"/>
                  </a:moveTo>
                  <a:lnTo>
                    <a:pt x="4523865" y="0"/>
                  </a:lnTo>
                  <a:cubicBezTo>
                    <a:pt x="4529931" y="0"/>
                    <a:pt x="4535748" y="2410"/>
                    <a:pt x="4540038" y="6699"/>
                  </a:cubicBezTo>
                  <a:cubicBezTo>
                    <a:pt x="4544327" y="10988"/>
                    <a:pt x="4546736" y="16806"/>
                    <a:pt x="4546736" y="22871"/>
                  </a:cubicBezTo>
                  <a:lnTo>
                    <a:pt x="4546736" y="1895602"/>
                  </a:lnTo>
                  <a:cubicBezTo>
                    <a:pt x="4546736" y="1901668"/>
                    <a:pt x="4544327" y="1907485"/>
                    <a:pt x="4540038" y="1911775"/>
                  </a:cubicBezTo>
                  <a:cubicBezTo>
                    <a:pt x="4535748" y="1916064"/>
                    <a:pt x="4529931" y="1918473"/>
                    <a:pt x="4523865" y="1918473"/>
                  </a:cubicBezTo>
                  <a:lnTo>
                    <a:pt x="22871" y="1918473"/>
                  </a:lnTo>
                  <a:cubicBezTo>
                    <a:pt x="16806" y="1918473"/>
                    <a:pt x="10988" y="1916064"/>
                    <a:pt x="6699" y="1911775"/>
                  </a:cubicBezTo>
                  <a:cubicBezTo>
                    <a:pt x="2410" y="1907485"/>
                    <a:pt x="0" y="1901668"/>
                    <a:pt x="0" y="1895602"/>
                  </a:cubicBezTo>
                  <a:lnTo>
                    <a:pt x="0" y="22871"/>
                  </a:lnTo>
                  <a:cubicBezTo>
                    <a:pt x="0" y="16806"/>
                    <a:pt x="2410" y="10988"/>
                    <a:pt x="6699" y="6699"/>
                  </a:cubicBezTo>
                  <a:cubicBezTo>
                    <a:pt x="10988" y="2410"/>
                    <a:pt x="16806" y="0"/>
                    <a:pt x="22871" y="0"/>
                  </a:cubicBezTo>
                  <a:close/>
                </a:path>
              </a:pathLst>
            </a:custGeom>
            <a:solidFill>
              <a:srgbClr val="FFFEF2"/>
            </a:solidFill>
            <a:ln w="38100" cap="rnd">
              <a:solidFill>
                <a:srgbClr val="CBBF48"/>
              </a:solidFill>
              <a:prstDash val="solid"/>
              <a:round/>
            </a:ln>
          </p:spPr>
        </p:sp>
        <p:sp>
          <p:nvSpPr>
            <p:cNvPr id="6" name="TextBox 6"/>
            <p:cNvSpPr txBox="1"/>
            <p:nvPr/>
          </p:nvSpPr>
          <p:spPr>
            <a:xfrm>
              <a:off x="0" y="-47625"/>
              <a:ext cx="4546736" cy="1966098"/>
            </a:xfrm>
            <a:prstGeom prst="rect">
              <a:avLst/>
            </a:prstGeom>
          </p:spPr>
          <p:txBody>
            <a:bodyPr lIns="50800" tIns="50800" rIns="50800" bIns="50800" rtlCol="0" anchor="ctr"/>
            <a:lstStyle/>
            <a:p>
              <a:pPr algn="just">
                <a:lnSpc>
                  <a:spcPts val="2659"/>
                </a:lnSpc>
              </a:pPr>
              <a:endParaRPr/>
            </a:p>
          </p:txBody>
        </p:sp>
      </p:grpSp>
      <p:sp>
        <p:nvSpPr>
          <p:cNvPr id="7" name="TextBox 7"/>
          <p:cNvSpPr txBox="1"/>
          <p:nvPr/>
        </p:nvSpPr>
        <p:spPr>
          <a:xfrm>
            <a:off x="1208278" y="2798834"/>
            <a:ext cx="16051022" cy="6947991"/>
          </a:xfrm>
          <a:prstGeom prst="rect">
            <a:avLst/>
          </a:prstGeom>
        </p:spPr>
        <p:txBody>
          <a:bodyPr lIns="0" tIns="0" rIns="0" bIns="0" rtlCol="0" anchor="t">
            <a:spAutoFit/>
          </a:bodyPr>
          <a:lstStyle/>
          <a:p>
            <a:pPr algn="l">
              <a:lnSpc>
                <a:spcPts val="4134"/>
              </a:lnSpc>
              <a:spcBef>
                <a:spcPct val="0"/>
              </a:spcBef>
            </a:pPr>
            <a:r>
              <a:rPr lang="es-MX" sz="2952" b="1">
                <a:solidFill>
                  <a:srgbClr val="02709F"/>
                </a:solidFill>
                <a:latin typeface="Arimo Bold"/>
                <a:ea typeface="Arimo Bold"/>
                <a:cs typeface="Arimo Bold"/>
                <a:sym typeface="Arimo Bold"/>
              </a:rPr>
              <a:t>Dibujar con el Cuerpo</a:t>
            </a:r>
          </a:p>
          <a:p>
            <a:pPr algn="l">
              <a:lnSpc>
                <a:spcPts val="4134"/>
              </a:lnSpc>
              <a:spcBef>
                <a:spcPct val="0"/>
              </a:spcBef>
            </a:pPr>
            <a:r>
              <a:rPr lang="es-MX" sz="2952" b="1" dirty="0">
                <a:solidFill>
                  <a:srgbClr val="6D094F"/>
                </a:solidFill>
                <a:latin typeface="Arimo Bold"/>
                <a:ea typeface="Arimo Bold"/>
                <a:cs typeface="Arimo Bold"/>
                <a:sym typeface="Arimo Bold"/>
              </a:rPr>
              <a:t>Objetivo:</a:t>
            </a:r>
            <a:r>
              <a:rPr lang="es-MX" sz="2952" dirty="0">
                <a:solidFill>
                  <a:srgbClr val="000000"/>
                </a:solidFill>
                <a:latin typeface="Arimo"/>
                <a:ea typeface="Arimo"/>
                <a:cs typeface="Arimo"/>
                <a:sym typeface="Arimo"/>
              </a:rPr>
              <a:t> Estimular el movimiento corporal mientras se relajan y liberan tensiones.</a:t>
            </a:r>
          </a:p>
          <a:p>
            <a:pPr algn="l">
              <a:lnSpc>
                <a:spcPts val="4134"/>
              </a:lnSpc>
              <a:spcBef>
                <a:spcPct val="0"/>
              </a:spcBef>
            </a:pPr>
            <a:r>
              <a:rPr lang="es-MX" sz="2952" b="1" dirty="0">
                <a:solidFill>
                  <a:srgbClr val="6D094F"/>
                </a:solidFill>
                <a:latin typeface="Arimo Bold"/>
                <a:ea typeface="Arimo Bold"/>
                <a:cs typeface="Arimo Bold"/>
                <a:sym typeface="Arimo Bold"/>
              </a:rPr>
              <a:t>Duración:</a:t>
            </a:r>
            <a:r>
              <a:rPr lang="es-MX" sz="2952" dirty="0">
                <a:solidFill>
                  <a:srgbClr val="000000"/>
                </a:solidFill>
                <a:latin typeface="Arimo"/>
                <a:ea typeface="Arimo"/>
                <a:cs typeface="Arimo"/>
                <a:sym typeface="Arimo"/>
              </a:rPr>
              <a:t> 5-7 minutos.</a:t>
            </a:r>
          </a:p>
          <a:p>
            <a:pPr algn="l">
              <a:lnSpc>
                <a:spcPts val="4134"/>
              </a:lnSpc>
              <a:spcBef>
                <a:spcPct val="0"/>
              </a:spcBef>
            </a:pPr>
            <a:r>
              <a:rPr lang="es-MX" sz="2952" b="1" dirty="0">
                <a:solidFill>
                  <a:srgbClr val="6D094F"/>
                </a:solidFill>
                <a:latin typeface="Arimo Bold"/>
                <a:ea typeface="Arimo Bold"/>
                <a:cs typeface="Arimo Bold"/>
                <a:sym typeface="Arimo Bold"/>
              </a:rPr>
              <a:t>Instrucciones:</a:t>
            </a:r>
          </a:p>
          <a:p>
            <a:pPr algn="l">
              <a:lnSpc>
                <a:spcPts val="4134"/>
              </a:lnSpc>
              <a:spcBef>
                <a:spcPct val="0"/>
              </a:spcBef>
            </a:pPr>
            <a:r>
              <a:rPr lang="es-MX" sz="2952" dirty="0">
                <a:solidFill>
                  <a:srgbClr val="000000"/>
                </a:solidFill>
                <a:latin typeface="Arimo"/>
                <a:ea typeface="Arimo"/>
                <a:cs typeface="Arimo"/>
                <a:sym typeface="Arimo"/>
              </a:rPr>
              <a:t>•Pedir a los docentes que se coloquen de pie, dejando espacio suficiente entre ellos.</a:t>
            </a:r>
          </a:p>
          <a:p>
            <a:pPr algn="l">
              <a:lnSpc>
                <a:spcPts val="4134"/>
              </a:lnSpc>
              <a:spcBef>
                <a:spcPct val="0"/>
              </a:spcBef>
            </a:pPr>
            <a:r>
              <a:rPr lang="es-MX" sz="2952" dirty="0">
                <a:solidFill>
                  <a:srgbClr val="000000"/>
                </a:solidFill>
                <a:latin typeface="Arimo"/>
                <a:ea typeface="Arimo"/>
                <a:cs typeface="Arimo"/>
                <a:sym typeface="Arimo"/>
              </a:rPr>
              <a:t>•Indicar que imaginen un lápiz en la punta de una mano, pie o incluso en la cabeza.</a:t>
            </a:r>
          </a:p>
          <a:p>
            <a:pPr algn="l">
              <a:lnSpc>
                <a:spcPts val="4134"/>
              </a:lnSpc>
              <a:spcBef>
                <a:spcPct val="0"/>
              </a:spcBef>
            </a:pPr>
            <a:r>
              <a:rPr lang="es-MX" sz="2952" dirty="0">
                <a:solidFill>
                  <a:srgbClr val="000000"/>
                </a:solidFill>
                <a:latin typeface="Arimo"/>
                <a:ea typeface="Arimo"/>
                <a:cs typeface="Arimo"/>
                <a:sym typeface="Arimo"/>
              </a:rPr>
              <a:t>•Pedir que "dibujen" en el aire diferentes figuras, letras o palabras moviendo la parte del cuerpo elegida. </a:t>
            </a:r>
          </a:p>
          <a:p>
            <a:pPr algn="l">
              <a:lnSpc>
                <a:spcPts val="1745"/>
              </a:lnSpc>
              <a:spcBef>
                <a:spcPct val="0"/>
              </a:spcBef>
            </a:pPr>
            <a:endParaRPr lang="es-MX" sz="2952" dirty="0">
              <a:solidFill>
                <a:srgbClr val="000000"/>
              </a:solidFill>
              <a:latin typeface="Arimo"/>
              <a:ea typeface="Arimo"/>
              <a:cs typeface="Arimo"/>
              <a:sym typeface="Arimo"/>
            </a:endParaRPr>
          </a:p>
          <a:p>
            <a:pPr algn="l">
              <a:lnSpc>
                <a:spcPts val="4134"/>
              </a:lnSpc>
              <a:spcBef>
                <a:spcPct val="0"/>
              </a:spcBef>
            </a:pPr>
            <a:r>
              <a:rPr lang="es-MX" sz="2952" b="1" dirty="0">
                <a:solidFill>
                  <a:srgbClr val="6D094F"/>
                </a:solidFill>
                <a:latin typeface="Arimo Bold"/>
                <a:ea typeface="Arimo Bold"/>
                <a:cs typeface="Arimo Bold"/>
                <a:sym typeface="Arimo Bold"/>
              </a:rPr>
              <a:t>Por ejemplo:</a:t>
            </a:r>
          </a:p>
          <a:p>
            <a:pPr marL="637538" lvl="1" indent="-318769" algn="l">
              <a:lnSpc>
                <a:spcPts val="4134"/>
              </a:lnSpc>
              <a:buFont typeface="Arial"/>
              <a:buChar char="•"/>
            </a:pPr>
            <a:r>
              <a:rPr lang="es-MX" sz="2952" dirty="0">
                <a:solidFill>
                  <a:srgbClr val="000000"/>
                </a:solidFill>
                <a:latin typeface="Arimo"/>
                <a:ea typeface="Arimo"/>
                <a:cs typeface="Arimo"/>
                <a:sym typeface="Arimo"/>
              </a:rPr>
              <a:t>Dibujar un círculo grande con la cabeza.</a:t>
            </a:r>
          </a:p>
          <a:p>
            <a:pPr marL="637538" lvl="1" indent="-318769" algn="l">
              <a:lnSpc>
                <a:spcPts val="4134"/>
              </a:lnSpc>
              <a:buFont typeface="Arial"/>
              <a:buChar char="•"/>
            </a:pPr>
            <a:r>
              <a:rPr lang="es-MX" sz="2952" dirty="0">
                <a:solidFill>
                  <a:srgbClr val="000000"/>
                </a:solidFill>
                <a:latin typeface="Arimo"/>
                <a:ea typeface="Arimo"/>
                <a:cs typeface="Arimo"/>
                <a:sym typeface="Arimo"/>
              </a:rPr>
              <a:t>Escribir su nombre en el aire con el pie.</a:t>
            </a:r>
          </a:p>
          <a:p>
            <a:pPr marL="637538" lvl="1" indent="-318769" algn="l">
              <a:lnSpc>
                <a:spcPts val="4134"/>
              </a:lnSpc>
              <a:buFont typeface="Arial"/>
              <a:buChar char="•"/>
            </a:pPr>
            <a:r>
              <a:rPr lang="es-MX" sz="2952" dirty="0">
                <a:solidFill>
                  <a:srgbClr val="000000"/>
                </a:solidFill>
                <a:latin typeface="Arimo"/>
                <a:ea typeface="Arimo"/>
                <a:cs typeface="Arimo"/>
                <a:sym typeface="Arimo"/>
              </a:rPr>
              <a:t>Trazar una estrella utilizando la mano.</a:t>
            </a:r>
          </a:p>
          <a:p>
            <a:pPr marL="637538" lvl="1" indent="-318769" algn="l">
              <a:lnSpc>
                <a:spcPts val="4134"/>
              </a:lnSpc>
              <a:buFont typeface="Arial"/>
              <a:buChar char="•"/>
            </a:pPr>
            <a:r>
              <a:rPr lang="es-MX" sz="2952" dirty="0">
                <a:solidFill>
                  <a:srgbClr val="000000"/>
                </a:solidFill>
                <a:latin typeface="Arimo"/>
                <a:ea typeface="Arimo"/>
                <a:cs typeface="Arimo"/>
                <a:sym typeface="Arimo"/>
              </a:rPr>
              <a:t>Variar el movimiento pidiendo que cambien la parte del cuerpo con la que están "dibujando".</a:t>
            </a:r>
          </a:p>
        </p:txBody>
      </p:sp>
      <p:sp>
        <p:nvSpPr>
          <p:cNvPr id="8" name="Freeform 8"/>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6614341" y="2693412"/>
            <a:ext cx="1392145" cy="1773433"/>
          </a:xfrm>
          <a:custGeom>
            <a:avLst/>
            <a:gdLst/>
            <a:ahLst/>
            <a:cxnLst/>
            <a:rect l="l" t="t" r="r" b="b"/>
            <a:pathLst>
              <a:path w="1392145" h="1773433">
                <a:moveTo>
                  <a:pt x="0" y="0"/>
                </a:moveTo>
                <a:lnTo>
                  <a:pt x="1392146" y="0"/>
                </a:lnTo>
                <a:lnTo>
                  <a:pt x="1392146" y="1773434"/>
                </a:lnTo>
                <a:lnTo>
                  <a:pt x="0" y="1773434"/>
                </a:lnTo>
                <a:lnTo>
                  <a:pt x="0" y="0"/>
                </a:lnTo>
                <a:close/>
              </a:path>
            </a:pathLst>
          </a:custGeom>
          <a:blipFill>
            <a:blip r:embed="rId7"/>
            <a:stretch>
              <a:fillRect/>
            </a:stretch>
          </a:blipFill>
        </p:spPr>
      </p:sp>
      <p:sp>
        <p:nvSpPr>
          <p:cNvPr id="10" name="Freeform 10"/>
          <p:cNvSpPr/>
          <p:nvPr/>
        </p:nvSpPr>
        <p:spPr>
          <a:xfrm>
            <a:off x="7906909" y="272117"/>
            <a:ext cx="1026888" cy="954072"/>
          </a:xfrm>
          <a:custGeom>
            <a:avLst/>
            <a:gdLst/>
            <a:ahLst/>
            <a:cxnLst/>
            <a:rect l="l" t="t" r="r" b="b"/>
            <a:pathLst>
              <a:path w="1026888" h="954072">
                <a:moveTo>
                  <a:pt x="0" y="0"/>
                </a:moveTo>
                <a:lnTo>
                  <a:pt x="1026887" y="0"/>
                </a:lnTo>
                <a:lnTo>
                  <a:pt x="1026887" y="954072"/>
                </a:lnTo>
                <a:lnTo>
                  <a:pt x="0" y="9540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2008462" y="467441"/>
            <a:ext cx="2455920" cy="2685400"/>
          </a:xfrm>
          <a:custGeom>
            <a:avLst/>
            <a:gdLst/>
            <a:ahLst/>
            <a:cxnLst/>
            <a:rect l="l" t="t" r="r" b="b"/>
            <a:pathLst>
              <a:path w="2455920" h="2685400">
                <a:moveTo>
                  <a:pt x="0" y="0"/>
                </a:moveTo>
                <a:lnTo>
                  <a:pt x="2455920" y="0"/>
                </a:lnTo>
                <a:lnTo>
                  <a:pt x="2455920" y="2685400"/>
                </a:lnTo>
                <a:lnTo>
                  <a:pt x="0" y="2685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838200" y="686171"/>
            <a:ext cx="6878209" cy="1310039"/>
          </a:xfrm>
          <a:prstGeom prst="rect">
            <a:avLst/>
          </a:prstGeom>
        </p:spPr>
        <p:txBody>
          <a:bodyPr wrap="square" lIns="0" tIns="0" rIns="0" bIns="0" rtlCol="0" anchor="t">
            <a:spAutoFit/>
          </a:bodyPr>
          <a:lstStyle/>
          <a:p>
            <a:pPr algn="ctr">
              <a:lnSpc>
                <a:spcPts val="11164"/>
              </a:lnSpc>
              <a:spcBef>
                <a:spcPct val="0"/>
              </a:spcBef>
            </a:pPr>
            <a:r>
              <a:rPr lang="es-MX" sz="7974" b="1">
                <a:solidFill>
                  <a:srgbClr val="7A3B3B"/>
                </a:solidFill>
                <a:latin typeface="Arimo Bold"/>
                <a:ea typeface="Arimo Bold"/>
                <a:cs typeface="Arimo Bold"/>
                <a:sym typeface="Arimo Bold"/>
              </a:rPr>
              <a:t>Pausa activa</a:t>
            </a:r>
          </a:p>
        </p:txBody>
      </p:sp>
      <p:grpSp>
        <p:nvGrpSpPr>
          <p:cNvPr id="13" name="Group 13"/>
          <p:cNvGrpSpPr/>
          <p:nvPr/>
        </p:nvGrpSpPr>
        <p:grpSpPr>
          <a:xfrm>
            <a:off x="16819077" y="342915"/>
            <a:ext cx="883274" cy="8832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5" name="TextBox 15"/>
          <p:cNvSpPr txBox="1"/>
          <p:nvPr/>
        </p:nvSpPr>
        <p:spPr>
          <a:xfrm>
            <a:off x="16383000" y="1080774"/>
            <a:ext cx="1596553"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29915" y="3043724"/>
            <a:ext cx="16053693" cy="6726021"/>
            <a:chOff x="0" y="0"/>
            <a:chExt cx="4228133" cy="1771462"/>
          </a:xfrm>
        </p:grpSpPr>
        <p:sp>
          <p:nvSpPr>
            <p:cNvPr id="5" name="Freeform 5"/>
            <p:cNvSpPr/>
            <p:nvPr/>
          </p:nvSpPr>
          <p:spPr>
            <a:xfrm>
              <a:off x="0" y="0"/>
              <a:ext cx="4228133" cy="1771462"/>
            </a:xfrm>
            <a:custGeom>
              <a:avLst/>
              <a:gdLst/>
              <a:ahLst/>
              <a:cxnLst/>
              <a:rect l="l" t="t" r="r" b="b"/>
              <a:pathLst>
                <a:path w="4228133" h="1771462">
                  <a:moveTo>
                    <a:pt x="24595" y="0"/>
                  </a:moveTo>
                  <a:lnTo>
                    <a:pt x="4203538" y="0"/>
                  </a:lnTo>
                  <a:cubicBezTo>
                    <a:pt x="4217122" y="0"/>
                    <a:pt x="4228133" y="11011"/>
                    <a:pt x="4228133" y="24595"/>
                  </a:cubicBezTo>
                  <a:lnTo>
                    <a:pt x="4228133" y="1746867"/>
                  </a:lnTo>
                  <a:cubicBezTo>
                    <a:pt x="4228133" y="1753390"/>
                    <a:pt x="4225542" y="1759646"/>
                    <a:pt x="4220929" y="1764259"/>
                  </a:cubicBezTo>
                  <a:cubicBezTo>
                    <a:pt x="4216317" y="1768871"/>
                    <a:pt x="4210061" y="1771462"/>
                    <a:pt x="4203538" y="1771462"/>
                  </a:cubicBezTo>
                  <a:lnTo>
                    <a:pt x="24595" y="1771462"/>
                  </a:lnTo>
                  <a:cubicBezTo>
                    <a:pt x="18072" y="1771462"/>
                    <a:pt x="11816" y="1768871"/>
                    <a:pt x="7204" y="1764259"/>
                  </a:cubicBezTo>
                  <a:cubicBezTo>
                    <a:pt x="2591" y="1759646"/>
                    <a:pt x="0" y="1753390"/>
                    <a:pt x="0" y="1746867"/>
                  </a:cubicBezTo>
                  <a:lnTo>
                    <a:pt x="0" y="24595"/>
                  </a:lnTo>
                  <a:cubicBezTo>
                    <a:pt x="0" y="18072"/>
                    <a:pt x="2591" y="11816"/>
                    <a:pt x="7204" y="7204"/>
                  </a:cubicBezTo>
                  <a:cubicBezTo>
                    <a:pt x="11816" y="2591"/>
                    <a:pt x="18072" y="0"/>
                    <a:pt x="24595" y="0"/>
                  </a:cubicBezTo>
                  <a:close/>
                </a:path>
              </a:pathLst>
            </a:custGeom>
            <a:solidFill>
              <a:srgbClr val="FFFEF2"/>
            </a:solidFill>
            <a:ln w="38100" cap="rnd">
              <a:solidFill>
                <a:srgbClr val="CBBF48"/>
              </a:solidFill>
              <a:prstDash val="solid"/>
              <a:round/>
            </a:ln>
          </p:spPr>
        </p:sp>
        <p:sp>
          <p:nvSpPr>
            <p:cNvPr id="6" name="TextBox 6"/>
            <p:cNvSpPr txBox="1"/>
            <p:nvPr/>
          </p:nvSpPr>
          <p:spPr>
            <a:xfrm>
              <a:off x="0" y="-47625"/>
              <a:ext cx="4228133" cy="1819087"/>
            </a:xfrm>
            <a:prstGeom prst="rect">
              <a:avLst/>
            </a:prstGeom>
          </p:spPr>
          <p:txBody>
            <a:bodyPr lIns="50800" tIns="50800" rIns="50800" bIns="50800" rtlCol="0" anchor="ctr"/>
            <a:lstStyle/>
            <a:p>
              <a:pPr algn="just">
                <a:lnSpc>
                  <a:spcPts val="2659"/>
                </a:lnSpc>
              </a:pPr>
              <a:endParaRPr/>
            </a:p>
          </p:txBody>
        </p:sp>
      </p:grpSp>
      <p:sp>
        <p:nvSpPr>
          <p:cNvPr id="7" name="Freeform 7"/>
          <p:cNvSpPr/>
          <p:nvPr/>
        </p:nvSpPr>
        <p:spPr>
          <a:xfrm>
            <a:off x="11349322" y="607114"/>
            <a:ext cx="3137766" cy="2755529"/>
          </a:xfrm>
          <a:custGeom>
            <a:avLst/>
            <a:gdLst/>
            <a:ahLst/>
            <a:cxnLst/>
            <a:rect l="l" t="t" r="r" b="b"/>
            <a:pathLst>
              <a:path w="3137766" h="2755529">
                <a:moveTo>
                  <a:pt x="0" y="0"/>
                </a:moveTo>
                <a:lnTo>
                  <a:pt x="3137765" y="0"/>
                </a:lnTo>
                <a:lnTo>
                  <a:pt x="3137765" y="2755529"/>
                </a:lnTo>
                <a:lnTo>
                  <a:pt x="0" y="2755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850306" y="825399"/>
            <a:ext cx="7906455" cy="1735525"/>
          </a:xfrm>
          <a:prstGeom prst="rect">
            <a:avLst/>
          </a:prstGeom>
        </p:spPr>
        <p:txBody>
          <a:bodyPr lIns="0" tIns="0" rIns="0" bIns="0" rtlCol="0" anchor="t">
            <a:spAutoFit/>
          </a:bodyPr>
          <a:lstStyle/>
          <a:p>
            <a:pPr algn="l">
              <a:lnSpc>
                <a:spcPts val="4405"/>
              </a:lnSpc>
            </a:pPr>
            <a:r>
              <a:rPr lang="es-MX" sz="4495" b="1">
                <a:solidFill>
                  <a:srgbClr val="02709F"/>
                </a:solidFill>
                <a:latin typeface="Arimo Bold"/>
                <a:ea typeface="Arimo Bold"/>
                <a:cs typeface="Arimo Bold"/>
                <a:sym typeface="Arimo Bold"/>
              </a:rPr>
              <a:t>2.</a:t>
            </a:r>
            <a:r>
              <a:rPr lang="es-MX" sz="4495" b="1">
                <a:solidFill>
                  <a:srgbClr val="7A3B3B"/>
                </a:solidFill>
                <a:latin typeface="Arimo Bold"/>
                <a:ea typeface="Arimo Bold"/>
                <a:cs typeface="Arimo Bold"/>
                <a:sym typeface="Arimo Bold"/>
              </a:rPr>
              <a:t> </a:t>
            </a:r>
            <a:r>
              <a:rPr lang="es-MX" sz="4495" b="1" dirty="0">
                <a:solidFill>
                  <a:srgbClr val="7A3B3B"/>
                </a:solidFill>
                <a:latin typeface="Arimo Bold"/>
                <a:ea typeface="Arimo Bold"/>
                <a:cs typeface="Arimo Bold"/>
                <a:sym typeface="Arimo Bold"/>
              </a:rPr>
              <a:t>Seguimiento al Proceso de Mejora Continua de la escuela o servicio educativo</a:t>
            </a:r>
          </a:p>
        </p:txBody>
      </p:sp>
      <p:sp>
        <p:nvSpPr>
          <p:cNvPr id="9" name="Freeform 9"/>
          <p:cNvSpPr/>
          <p:nvPr/>
        </p:nvSpPr>
        <p:spPr>
          <a:xfrm>
            <a:off x="215061" y="128181"/>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092538" y="3398590"/>
            <a:ext cx="15328447" cy="5859710"/>
          </a:xfrm>
          <a:prstGeom prst="rect">
            <a:avLst/>
          </a:prstGeom>
        </p:spPr>
        <p:txBody>
          <a:bodyPr lIns="0" tIns="0" rIns="0" bIns="0" rtlCol="0" anchor="t">
            <a:spAutoFit/>
          </a:bodyPr>
          <a:lstStyle/>
          <a:p>
            <a:pPr algn="l">
              <a:lnSpc>
                <a:spcPts val="6639"/>
              </a:lnSpc>
              <a:spcBef>
                <a:spcPct val="0"/>
              </a:spcBef>
            </a:pPr>
            <a:r>
              <a:rPr lang="es-MX" sz="4742">
                <a:solidFill>
                  <a:srgbClr val="000000"/>
                </a:solidFill>
                <a:latin typeface="Arimo"/>
                <a:ea typeface="Arimo"/>
                <a:cs typeface="Arimo"/>
                <a:sym typeface="Arimo"/>
              </a:rPr>
              <a:t>En la Primera Sesión Ordinaria del CTE avanzaron en la fase de planeación de su Proceso de Mejora Continua; se sugiere que revisen sus avances y en caso de que ya hayan concretado sus objetivos, metas y acciones, destinen unos momentos para tomar acuerdos que les permitan implementar adecuadamente las acciones que definieron.</a:t>
            </a:r>
          </a:p>
        </p:txBody>
      </p:sp>
      <p:sp>
        <p:nvSpPr>
          <p:cNvPr id="11" name="Freeform 11"/>
          <p:cNvSpPr/>
          <p:nvPr/>
        </p:nvSpPr>
        <p:spPr>
          <a:xfrm>
            <a:off x="121502" y="2866610"/>
            <a:ext cx="971035" cy="1292560"/>
          </a:xfrm>
          <a:custGeom>
            <a:avLst/>
            <a:gdLst/>
            <a:ahLst/>
            <a:cxnLst/>
            <a:rect l="l" t="t" r="r" b="b"/>
            <a:pathLst>
              <a:path w="971035" h="1292560">
                <a:moveTo>
                  <a:pt x="0" y="0"/>
                </a:moveTo>
                <a:lnTo>
                  <a:pt x="971036" y="0"/>
                </a:lnTo>
                <a:lnTo>
                  <a:pt x="971036" y="1292560"/>
                </a:lnTo>
                <a:lnTo>
                  <a:pt x="0" y="1292560"/>
                </a:lnTo>
                <a:lnTo>
                  <a:pt x="0" y="0"/>
                </a:lnTo>
                <a:close/>
              </a:path>
            </a:pathLst>
          </a:custGeom>
          <a:blipFill>
            <a:blip r:embed="rId9"/>
            <a:stretch>
              <a:fillRect/>
            </a:stretch>
          </a:blipFill>
        </p:spPr>
      </p:sp>
      <p:sp>
        <p:nvSpPr>
          <p:cNvPr id="12" name="Freeform 12"/>
          <p:cNvSpPr/>
          <p:nvPr/>
        </p:nvSpPr>
        <p:spPr>
          <a:xfrm>
            <a:off x="13623818" y="8420674"/>
            <a:ext cx="4241651" cy="1866326"/>
          </a:xfrm>
          <a:custGeom>
            <a:avLst/>
            <a:gdLst/>
            <a:ahLst/>
            <a:cxnLst/>
            <a:rect l="l" t="t" r="r" b="b"/>
            <a:pathLst>
              <a:path w="4241651" h="1866326">
                <a:moveTo>
                  <a:pt x="0" y="0"/>
                </a:moveTo>
                <a:lnTo>
                  <a:pt x="4241651" y="0"/>
                </a:lnTo>
                <a:lnTo>
                  <a:pt x="4241651" y="1866326"/>
                </a:lnTo>
                <a:lnTo>
                  <a:pt x="0" y="1866326"/>
                </a:lnTo>
                <a:lnTo>
                  <a:pt x="0" y="0"/>
                </a:lnTo>
                <a:close/>
              </a:path>
            </a:pathLst>
          </a:custGeom>
          <a:blipFill>
            <a:blip r:embed="rId10"/>
            <a:stretch>
              <a:fillRect/>
            </a:stretch>
          </a:blipFill>
        </p:spPr>
      </p:sp>
      <p:sp>
        <p:nvSpPr>
          <p:cNvPr id="13" name="Freeform 13"/>
          <p:cNvSpPr/>
          <p:nvPr/>
        </p:nvSpPr>
        <p:spPr>
          <a:xfrm>
            <a:off x="15712096" y="-157180"/>
            <a:ext cx="2143023" cy="2566494"/>
          </a:xfrm>
          <a:custGeom>
            <a:avLst/>
            <a:gdLst/>
            <a:ahLst/>
            <a:cxnLst/>
            <a:rect l="l" t="t" r="r" b="b"/>
            <a:pathLst>
              <a:path w="2143023" h="2566494">
                <a:moveTo>
                  <a:pt x="0" y="0"/>
                </a:moveTo>
                <a:lnTo>
                  <a:pt x="2143023" y="0"/>
                </a:lnTo>
                <a:lnTo>
                  <a:pt x="2143023" y="2566495"/>
                </a:lnTo>
                <a:lnTo>
                  <a:pt x="0" y="2566495"/>
                </a:lnTo>
                <a:lnTo>
                  <a:pt x="0" y="0"/>
                </a:lnTo>
                <a:close/>
              </a:path>
            </a:pathLst>
          </a:custGeom>
          <a:blipFill>
            <a:blip r:embed="rId11">
              <a:alphaModFix amt="34000"/>
            </a:blip>
            <a:stretch>
              <a:fillRect/>
            </a:stretch>
          </a:blipFill>
        </p:spPr>
      </p:sp>
      <p:grpSp>
        <p:nvGrpSpPr>
          <p:cNvPr id="14" name="Group 14"/>
          <p:cNvGrpSpPr/>
          <p:nvPr/>
        </p:nvGrpSpPr>
        <p:grpSpPr>
          <a:xfrm>
            <a:off x="14657955" y="0"/>
            <a:ext cx="883274" cy="8832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6" name="TextBox 16"/>
          <p:cNvSpPr txBox="1"/>
          <p:nvPr/>
        </p:nvSpPr>
        <p:spPr>
          <a:xfrm>
            <a:off x="14411212" y="785495"/>
            <a:ext cx="1514588"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1117154" y="1028700"/>
            <a:ext cx="16053693" cy="8741045"/>
            <a:chOff x="0" y="0"/>
            <a:chExt cx="4228133" cy="2302168"/>
          </a:xfrm>
        </p:grpSpPr>
        <p:sp>
          <p:nvSpPr>
            <p:cNvPr id="4" name="Freeform 4"/>
            <p:cNvSpPr/>
            <p:nvPr/>
          </p:nvSpPr>
          <p:spPr>
            <a:xfrm>
              <a:off x="0" y="0"/>
              <a:ext cx="4228133" cy="2302168"/>
            </a:xfrm>
            <a:custGeom>
              <a:avLst/>
              <a:gdLst/>
              <a:ahLst/>
              <a:cxnLst/>
              <a:rect l="l" t="t" r="r" b="b"/>
              <a:pathLst>
                <a:path w="4228133" h="2302168">
                  <a:moveTo>
                    <a:pt x="24595" y="0"/>
                  </a:moveTo>
                  <a:lnTo>
                    <a:pt x="4203538" y="0"/>
                  </a:lnTo>
                  <a:cubicBezTo>
                    <a:pt x="4217122" y="0"/>
                    <a:pt x="4228133" y="11011"/>
                    <a:pt x="4228133" y="24595"/>
                  </a:cubicBezTo>
                  <a:lnTo>
                    <a:pt x="4228133" y="2277573"/>
                  </a:lnTo>
                  <a:cubicBezTo>
                    <a:pt x="4228133" y="2284096"/>
                    <a:pt x="4225542" y="2290352"/>
                    <a:pt x="4220929" y="2294965"/>
                  </a:cubicBezTo>
                  <a:cubicBezTo>
                    <a:pt x="4216317" y="2299577"/>
                    <a:pt x="4210061" y="2302168"/>
                    <a:pt x="4203538" y="2302168"/>
                  </a:cubicBezTo>
                  <a:lnTo>
                    <a:pt x="24595" y="2302168"/>
                  </a:lnTo>
                  <a:cubicBezTo>
                    <a:pt x="18072" y="2302168"/>
                    <a:pt x="11816" y="2299577"/>
                    <a:pt x="7204" y="2294965"/>
                  </a:cubicBezTo>
                  <a:cubicBezTo>
                    <a:pt x="2591" y="2290352"/>
                    <a:pt x="0" y="2284096"/>
                    <a:pt x="0" y="2277573"/>
                  </a:cubicBezTo>
                  <a:lnTo>
                    <a:pt x="0" y="24595"/>
                  </a:lnTo>
                  <a:cubicBezTo>
                    <a:pt x="0" y="18072"/>
                    <a:pt x="2591" y="11816"/>
                    <a:pt x="7204" y="7204"/>
                  </a:cubicBezTo>
                  <a:cubicBezTo>
                    <a:pt x="11816" y="2591"/>
                    <a:pt x="18072" y="0"/>
                    <a:pt x="24595"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228133" cy="2349793"/>
            </a:xfrm>
            <a:prstGeom prst="rect">
              <a:avLst/>
            </a:prstGeom>
          </p:spPr>
          <p:txBody>
            <a:bodyPr lIns="50800" tIns="50800" rIns="50800" bIns="50800" rtlCol="0" anchor="ctr"/>
            <a:lstStyle/>
            <a:p>
              <a:pPr algn="just">
                <a:lnSpc>
                  <a:spcPts val="2659"/>
                </a:lnSpc>
              </a:pPr>
              <a:endParaRPr/>
            </a:p>
          </p:txBody>
        </p:sp>
      </p:grpSp>
      <p:sp>
        <p:nvSpPr>
          <p:cNvPr id="6" name="TextBox 6"/>
          <p:cNvSpPr txBox="1"/>
          <p:nvPr/>
        </p:nvSpPr>
        <p:spPr>
          <a:xfrm>
            <a:off x="1728868" y="1791277"/>
            <a:ext cx="14876422" cy="6913997"/>
          </a:xfrm>
          <a:prstGeom prst="rect">
            <a:avLst/>
          </a:prstGeom>
        </p:spPr>
        <p:txBody>
          <a:bodyPr lIns="0" tIns="0" rIns="0" bIns="0" rtlCol="0" anchor="t">
            <a:spAutoFit/>
          </a:bodyPr>
          <a:lstStyle/>
          <a:p>
            <a:pPr algn="l">
              <a:lnSpc>
                <a:spcPts val="5838"/>
              </a:lnSpc>
              <a:spcBef>
                <a:spcPct val="0"/>
              </a:spcBef>
            </a:pPr>
            <a:r>
              <a:rPr lang="es-MX" sz="4170">
                <a:solidFill>
                  <a:srgbClr val="000000"/>
                </a:solidFill>
                <a:latin typeface="Arimo"/>
                <a:ea typeface="Arimo"/>
                <a:cs typeface="Arimo"/>
                <a:sym typeface="Arimo"/>
              </a:rPr>
              <a:t>En caso de que su colectivo no haya concretado todavía su Programa de mejora continua este es un buen momento para hacerlo. </a:t>
            </a:r>
          </a:p>
          <a:p>
            <a:pPr algn="l">
              <a:lnSpc>
                <a:spcPts val="2478"/>
              </a:lnSpc>
              <a:spcBef>
                <a:spcPct val="0"/>
              </a:spcBef>
            </a:pPr>
            <a:endParaRPr lang="es-MX" sz="4170" dirty="0">
              <a:solidFill>
                <a:srgbClr val="000000"/>
              </a:solidFill>
              <a:latin typeface="Arimo"/>
              <a:ea typeface="Arimo"/>
              <a:cs typeface="Arimo"/>
              <a:sym typeface="Arimo"/>
            </a:endParaRPr>
          </a:p>
          <a:p>
            <a:pPr algn="l">
              <a:lnSpc>
                <a:spcPts val="5838"/>
              </a:lnSpc>
              <a:spcBef>
                <a:spcPct val="0"/>
              </a:spcBef>
            </a:pPr>
            <a:r>
              <a:rPr lang="es-MX" sz="4170" dirty="0">
                <a:solidFill>
                  <a:srgbClr val="000000"/>
                </a:solidFill>
                <a:latin typeface="Arimo"/>
                <a:ea typeface="Arimo"/>
                <a:cs typeface="Arimo"/>
                <a:sym typeface="Arimo"/>
              </a:rPr>
              <a:t>Consulten el Anexo 1. Ejemplo de planteamiento de objetivos, metas y acciones que se propuso en la Primera Sesión Ordinaria del CTE del presente ciclo escolar o bien, el documento El Proceso de Mejora Continua. Orientaciones para las Escuelas de Educación Básica, cuyo Anexo 2 propone algunos criterios a considerar al formular la planeación.</a:t>
            </a:r>
          </a:p>
        </p:txBody>
      </p:sp>
      <p:sp>
        <p:nvSpPr>
          <p:cNvPr id="7" name="Freeform 7"/>
          <p:cNvSpPr/>
          <p:nvPr/>
        </p:nvSpPr>
        <p:spPr>
          <a:xfrm>
            <a:off x="7033997" y="645063"/>
            <a:ext cx="4220006" cy="767274"/>
          </a:xfrm>
          <a:custGeom>
            <a:avLst/>
            <a:gdLst/>
            <a:ahLst/>
            <a:cxnLst/>
            <a:rect l="l" t="t" r="r" b="b"/>
            <a:pathLst>
              <a:path w="4220006" h="767274">
                <a:moveTo>
                  <a:pt x="0" y="0"/>
                </a:moveTo>
                <a:lnTo>
                  <a:pt x="4220006" y="0"/>
                </a:lnTo>
                <a:lnTo>
                  <a:pt x="4220006" y="767274"/>
                </a:lnTo>
                <a:lnTo>
                  <a:pt x="0" y="767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6614341" y="2693412"/>
            <a:ext cx="1392145" cy="1773433"/>
          </a:xfrm>
          <a:custGeom>
            <a:avLst/>
            <a:gdLst/>
            <a:ahLst/>
            <a:cxnLst/>
            <a:rect l="l" t="t" r="r" b="b"/>
            <a:pathLst>
              <a:path w="1392145" h="1773433">
                <a:moveTo>
                  <a:pt x="0" y="0"/>
                </a:moveTo>
                <a:lnTo>
                  <a:pt x="1392146" y="0"/>
                </a:lnTo>
                <a:lnTo>
                  <a:pt x="1392146" y="1773434"/>
                </a:lnTo>
                <a:lnTo>
                  <a:pt x="0" y="1773434"/>
                </a:lnTo>
                <a:lnTo>
                  <a:pt x="0" y="0"/>
                </a:lnTo>
                <a:close/>
              </a:path>
            </a:pathLst>
          </a:custGeom>
          <a:blipFill>
            <a:blip r:embed="rId5"/>
            <a:stretch>
              <a:fillRect/>
            </a:stretch>
          </a:blipFill>
        </p:spPr>
      </p:sp>
      <p:sp>
        <p:nvSpPr>
          <p:cNvPr id="9" name="Freeform 9"/>
          <p:cNvSpPr/>
          <p:nvPr/>
        </p:nvSpPr>
        <p:spPr>
          <a:xfrm>
            <a:off x="886930" y="225631"/>
            <a:ext cx="2758954" cy="1670421"/>
          </a:xfrm>
          <a:custGeom>
            <a:avLst/>
            <a:gdLst/>
            <a:ahLst/>
            <a:cxnLst/>
            <a:rect l="l" t="t" r="r" b="b"/>
            <a:pathLst>
              <a:path w="2758954" h="1670421">
                <a:moveTo>
                  <a:pt x="0" y="0"/>
                </a:moveTo>
                <a:lnTo>
                  <a:pt x="2758953" y="0"/>
                </a:lnTo>
                <a:lnTo>
                  <a:pt x="2758953" y="1670421"/>
                </a:lnTo>
                <a:lnTo>
                  <a:pt x="0" y="16704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4911178" y="7935849"/>
            <a:ext cx="3095308" cy="2588452"/>
          </a:xfrm>
          <a:custGeom>
            <a:avLst/>
            <a:gdLst/>
            <a:ahLst/>
            <a:cxnLst/>
            <a:rect l="l" t="t" r="r" b="b"/>
            <a:pathLst>
              <a:path w="3095308" h="2588452">
                <a:moveTo>
                  <a:pt x="0" y="0"/>
                </a:moveTo>
                <a:lnTo>
                  <a:pt x="3095309" y="0"/>
                </a:lnTo>
                <a:lnTo>
                  <a:pt x="3095309" y="2588452"/>
                </a:lnTo>
                <a:lnTo>
                  <a:pt x="0" y="2588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1"/>
          <p:cNvGrpSpPr/>
          <p:nvPr/>
        </p:nvGrpSpPr>
        <p:grpSpPr>
          <a:xfrm>
            <a:off x="16819077" y="342915"/>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3" name="TextBox 13"/>
          <p:cNvSpPr txBox="1"/>
          <p:nvPr/>
        </p:nvSpPr>
        <p:spPr>
          <a:xfrm>
            <a:off x="15087600" y="736927"/>
            <a:ext cx="1731477"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572072" y="2851955"/>
            <a:ext cx="16687228" cy="6966274"/>
            <a:chOff x="0" y="0"/>
            <a:chExt cx="4394990" cy="1834739"/>
          </a:xfrm>
        </p:grpSpPr>
        <p:sp>
          <p:nvSpPr>
            <p:cNvPr id="4" name="Freeform 4"/>
            <p:cNvSpPr/>
            <p:nvPr/>
          </p:nvSpPr>
          <p:spPr>
            <a:xfrm>
              <a:off x="0" y="0"/>
              <a:ext cx="4394990" cy="1834739"/>
            </a:xfrm>
            <a:custGeom>
              <a:avLst/>
              <a:gdLst/>
              <a:ahLst/>
              <a:cxnLst/>
              <a:rect l="l" t="t" r="r" b="b"/>
              <a:pathLst>
                <a:path w="4394990" h="1834739">
                  <a:moveTo>
                    <a:pt x="23661" y="0"/>
                  </a:moveTo>
                  <a:lnTo>
                    <a:pt x="4371329" y="0"/>
                  </a:lnTo>
                  <a:cubicBezTo>
                    <a:pt x="4384396" y="0"/>
                    <a:pt x="4394990" y="10593"/>
                    <a:pt x="4394990" y="23661"/>
                  </a:cubicBezTo>
                  <a:lnTo>
                    <a:pt x="4394990" y="1811078"/>
                  </a:lnTo>
                  <a:cubicBezTo>
                    <a:pt x="4394990" y="1817353"/>
                    <a:pt x="4392497" y="1823371"/>
                    <a:pt x="4388060" y="1827809"/>
                  </a:cubicBezTo>
                  <a:cubicBezTo>
                    <a:pt x="4383622" y="1832246"/>
                    <a:pt x="4377604" y="1834739"/>
                    <a:pt x="4371329" y="1834739"/>
                  </a:cubicBezTo>
                  <a:lnTo>
                    <a:pt x="23661" y="1834739"/>
                  </a:lnTo>
                  <a:cubicBezTo>
                    <a:pt x="17386" y="1834739"/>
                    <a:pt x="11367" y="1832246"/>
                    <a:pt x="6930" y="1827809"/>
                  </a:cubicBezTo>
                  <a:cubicBezTo>
                    <a:pt x="2493" y="1823371"/>
                    <a:pt x="0" y="1817353"/>
                    <a:pt x="0" y="1811078"/>
                  </a:cubicBezTo>
                  <a:lnTo>
                    <a:pt x="0" y="23661"/>
                  </a:lnTo>
                  <a:cubicBezTo>
                    <a:pt x="0" y="17386"/>
                    <a:pt x="2493" y="11367"/>
                    <a:pt x="6930" y="6930"/>
                  </a:cubicBezTo>
                  <a:cubicBezTo>
                    <a:pt x="11367" y="2493"/>
                    <a:pt x="17386" y="0"/>
                    <a:pt x="23661"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394990" cy="1882364"/>
            </a:xfrm>
            <a:prstGeom prst="rect">
              <a:avLst/>
            </a:prstGeom>
          </p:spPr>
          <p:txBody>
            <a:bodyPr lIns="50800" tIns="50800" rIns="50800" bIns="50800" rtlCol="0" anchor="ctr"/>
            <a:lstStyle/>
            <a:p>
              <a:pPr algn="just">
                <a:lnSpc>
                  <a:spcPts val="2659"/>
                </a:lnSpc>
              </a:pPr>
              <a:endParaRPr/>
            </a:p>
          </p:txBody>
        </p:sp>
      </p:grpSp>
      <p:sp>
        <p:nvSpPr>
          <p:cNvPr id="6" name="Freeform 6"/>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028700" y="626164"/>
            <a:ext cx="7030081" cy="1944644"/>
          </a:xfrm>
          <a:prstGeom prst="rect">
            <a:avLst/>
          </a:prstGeom>
        </p:spPr>
        <p:txBody>
          <a:bodyPr lIns="0" tIns="0" rIns="0" bIns="0" rtlCol="0" anchor="t">
            <a:spAutoFit/>
          </a:bodyPr>
          <a:lstStyle/>
          <a:p>
            <a:pPr algn="ctr">
              <a:lnSpc>
                <a:spcPts val="5081"/>
              </a:lnSpc>
            </a:pPr>
            <a:r>
              <a:rPr lang="es-MX" sz="4577" b="1">
                <a:solidFill>
                  <a:srgbClr val="02709F"/>
                </a:solidFill>
                <a:latin typeface="Arimo Bold"/>
                <a:ea typeface="Arimo Bold"/>
                <a:cs typeface="Arimo Bold"/>
                <a:sym typeface="Arimo Bold"/>
              </a:rPr>
              <a:t>3. </a:t>
            </a:r>
            <a:r>
              <a:rPr lang="es-MX" sz="4577" b="1" dirty="0">
                <a:solidFill>
                  <a:srgbClr val="7A3B3B"/>
                </a:solidFill>
                <a:latin typeface="Arimo Bold"/>
                <a:ea typeface="Arimo Bold"/>
                <a:cs typeface="Arimo Bold"/>
                <a:sym typeface="Arimo Bold"/>
              </a:rPr>
              <a:t>Asuntos particulares de la escuela o servicio educativo</a:t>
            </a:r>
          </a:p>
        </p:txBody>
      </p:sp>
      <p:sp>
        <p:nvSpPr>
          <p:cNvPr id="8" name="Freeform 8"/>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110660" y="297147"/>
            <a:ext cx="4128329" cy="2662772"/>
          </a:xfrm>
          <a:custGeom>
            <a:avLst/>
            <a:gdLst/>
            <a:ahLst/>
            <a:cxnLst/>
            <a:rect l="l" t="t" r="r" b="b"/>
            <a:pathLst>
              <a:path w="4128329" h="2662772">
                <a:moveTo>
                  <a:pt x="0" y="0"/>
                </a:moveTo>
                <a:lnTo>
                  <a:pt x="4128329" y="0"/>
                </a:lnTo>
                <a:lnTo>
                  <a:pt x="4128329" y="2662772"/>
                </a:lnTo>
                <a:lnTo>
                  <a:pt x="0" y="2662772"/>
                </a:lnTo>
                <a:lnTo>
                  <a:pt x="0" y="0"/>
                </a:lnTo>
                <a:close/>
              </a:path>
            </a:pathLst>
          </a:custGeom>
          <a:blipFill>
            <a:blip r:embed="rId7"/>
            <a:stretch>
              <a:fillRect/>
            </a:stretch>
          </a:blipFill>
        </p:spPr>
      </p:sp>
      <p:sp>
        <p:nvSpPr>
          <p:cNvPr id="10" name="TextBox 10"/>
          <p:cNvSpPr txBox="1"/>
          <p:nvPr/>
        </p:nvSpPr>
        <p:spPr>
          <a:xfrm>
            <a:off x="1028700" y="3150713"/>
            <a:ext cx="15690821" cy="6533135"/>
          </a:xfrm>
          <a:prstGeom prst="rect">
            <a:avLst/>
          </a:prstGeom>
        </p:spPr>
        <p:txBody>
          <a:bodyPr lIns="0" tIns="0" rIns="0" bIns="0" rtlCol="0" anchor="t">
            <a:spAutoFit/>
          </a:bodyPr>
          <a:lstStyle/>
          <a:p>
            <a:pPr algn="l">
              <a:lnSpc>
                <a:spcPts val="5195"/>
              </a:lnSpc>
              <a:spcBef>
                <a:spcPct val="0"/>
              </a:spcBef>
            </a:pPr>
            <a:r>
              <a:rPr lang="es-MX" sz="3710">
                <a:solidFill>
                  <a:srgbClr val="000000"/>
                </a:solidFill>
                <a:latin typeface="Arimo"/>
                <a:ea typeface="Arimo"/>
                <a:cs typeface="Arimo"/>
                <a:sym typeface="Arimo"/>
              </a:rPr>
              <a:t>En este momento de la sesión aborden otros asuntos educativos de interés para el colectivo.</a:t>
            </a:r>
          </a:p>
          <a:p>
            <a:pPr algn="l">
              <a:lnSpc>
                <a:spcPts val="1854"/>
              </a:lnSpc>
              <a:spcBef>
                <a:spcPct val="0"/>
              </a:spcBef>
            </a:pPr>
            <a:endParaRPr lang="es-MX" sz="3710" dirty="0">
              <a:solidFill>
                <a:srgbClr val="000000"/>
              </a:solidFill>
              <a:latin typeface="Arimo"/>
              <a:ea typeface="Arimo"/>
              <a:cs typeface="Arimo"/>
              <a:sym typeface="Arimo"/>
            </a:endParaRPr>
          </a:p>
          <a:p>
            <a:pPr algn="l">
              <a:lnSpc>
                <a:spcPts val="5195"/>
              </a:lnSpc>
              <a:spcBef>
                <a:spcPct val="0"/>
              </a:spcBef>
            </a:pPr>
            <a:r>
              <a:rPr lang="es-MX" sz="3710" dirty="0">
                <a:solidFill>
                  <a:srgbClr val="000000"/>
                </a:solidFill>
                <a:latin typeface="Arimo"/>
                <a:ea typeface="Arimo"/>
                <a:cs typeface="Arimo"/>
                <a:sym typeface="Arimo"/>
              </a:rPr>
              <a:t>Les recordamos que en la Cuarta Sesión cada escuela podrá abordar alguno de los temas sugeridos en la Programación propuesta para las Sesiones Ordinarias del Consejo Técnico Escolar, decidan el tema que abordarán.</a:t>
            </a:r>
          </a:p>
          <a:p>
            <a:pPr algn="l">
              <a:lnSpc>
                <a:spcPts val="2725"/>
              </a:lnSpc>
              <a:spcBef>
                <a:spcPct val="0"/>
              </a:spcBef>
            </a:pPr>
            <a:endParaRPr lang="es-MX" sz="3710" dirty="0">
              <a:solidFill>
                <a:srgbClr val="000000"/>
              </a:solidFill>
              <a:latin typeface="Arimo"/>
              <a:ea typeface="Arimo"/>
              <a:cs typeface="Arimo"/>
              <a:sym typeface="Arimo"/>
            </a:endParaRPr>
          </a:p>
          <a:p>
            <a:pPr algn="l">
              <a:lnSpc>
                <a:spcPts val="5195"/>
              </a:lnSpc>
              <a:spcBef>
                <a:spcPct val="0"/>
              </a:spcBef>
            </a:pPr>
            <a:r>
              <a:rPr lang="es-MX" sz="3710" dirty="0">
                <a:solidFill>
                  <a:srgbClr val="000000"/>
                </a:solidFill>
                <a:latin typeface="Arimo"/>
                <a:ea typeface="Arimo"/>
                <a:cs typeface="Arimo"/>
                <a:sym typeface="Arimo"/>
              </a:rPr>
              <a:t>Finalmente, a las escuelas secundarias en todas sus modalidades, les recordamos la importancia de dar continuidad a las acciones de la Estrategia en el aula. Prevención de adicciones. Si te drogas, te dañas.</a:t>
            </a:r>
          </a:p>
        </p:txBody>
      </p:sp>
      <p:sp>
        <p:nvSpPr>
          <p:cNvPr id="11" name="Freeform 11"/>
          <p:cNvSpPr/>
          <p:nvPr/>
        </p:nvSpPr>
        <p:spPr>
          <a:xfrm>
            <a:off x="86554" y="2649952"/>
            <a:ext cx="971035" cy="1292560"/>
          </a:xfrm>
          <a:custGeom>
            <a:avLst/>
            <a:gdLst/>
            <a:ahLst/>
            <a:cxnLst/>
            <a:rect l="l" t="t" r="r" b="b"/>
            <a:pathLst>
              <a:path w="971035" h="1292560">
                <a:moveTo>
                  <a:pt x="0" y="0"/>
                </a:moveTo>
                <a:lnTo>
                  <a:pt x="971036" y="0"/>
                </a:lnTo>
                <a:lnTo>
                  <a:pt x="971036" y="1292559"/>
                </a:lnTo>
                <a:lnTo>
                  <a:pt x="0" y="1292559"/>
                </a:lnTo>
                <a:lnTo>
                  <a:pt x="0" y="0"/>
                </a:lnTo>
                <a:close/>
              </a:path>
            </a:pathLst>
          </a:custGeom>
          <a:blipFill>
            <a:blip r:embed="rId8"/>
            <a:stretch>
              <a:fillRect/>
            </a:stretch>
          </a:blipFill>
        </p:spPr>
      </p:sp>
      <p:sp>
        <p:nvSpPr>
          <p:cNvPr id="12" name="Freeform 12"/>
          <p:cNvSpPr/>
          <p:nvPr/>
        </p:nvSpPr>
        <p:spPr>
          <a:xfrm>
            <a:off x="86554" y="4497220"/>
            <a:ext cx="971035" cy="1292560"/>
          </a:xfrm>
          <a:custGeom>
            <a:avLst/>
            <a:gdLst/>
            <a:ahLst/>
            <a:cxnLst/>
            <a:rect l="l" t="t" r="r" b="b"/>
            <a:pathLst>
              <a:path w="971035" h="1292560">
                <a:moveTo>
                  <a:pt x="0" y="0"/>
                </a:moveTo>
                <a:lnTo>
                  <a:pt x="971036" y="0"/>
                </a:lnTo>
                <a:lnTo>
                  <a:pt x="971036" y="1292560"/>
                </a:lnTo>
                <a:lnTo>
                  <a:pt x="0" y="1292560"/>
                </a:lnTo>
                <a:lnTo>
                  <a:pt x="0" y="0"/>
                </a:lnTo>
                <a:close/>
              </a:path>
            </a:pathLst>
          </a:custGeom>
          <a:blipFill>
            <a:blip r:embed="rId8"/>
            <a:stretch>
              <a:fillRect/>
            </a:stretch>
          </a:blipFill>
        </p:spPr>
      </p:sp>
      <p:sp>
        <p:nvSpPr>
          <p:cNvPr id="13" name="Freeform 13"/>
          <p:cNvSpPr/>
          <p:nvPr/>
        </p:nvSpPr>
        <p:spPr>
          <a:xfrm>
            <a:off x="86554" y="7418186"/>
            <a:ext cx="971035" cy="1292560"/>
          </a:xfrm>
          <a:custGeom>
            <a:avLst/>
            <a:gdLst/>
            <a:ahLst/>
            <a:cxnLst/>
            <a:rect l="l" t="t" r="r" b="b"/>
            <a:pathLst>
              <a:path w="971035" h="1292560">
                <a:moveTo>
                  <a:pt x="0" y="0"/>
                </a:moveTo>
                <a:lnTo>
                  <a:pt x="971036" y="0"/>
                </a:lnTo>
                <a:lnTo>
                  <a:pt x="971036" y="1292560"/>
                </a:lnTo>
                <a:lnTo>
                  <a:pt x="0" y="1292560"/>
                </a:lnTo>
                <a:lnTo>
                  <a:pt x="0" y="0"/>
                </a:lnTo>
                <a:close/>
              </a:path>
            </a:pathLst>
          </a:custGeom>
          <a:blipFill>
            <a:blip r:embed="rId8"/>
            <a:stretch>
              <a:fillRect/>
            </a:stretch>
          </a:blipFill>
        </p:spPr>
      </p:sp>
      <p:sp>
        <p:nvSpPr>
          <p:cNvPr id="14" name="Freeform 14"/>
          <p:cNvSpPr/>
          <p:nvPr/>
        </p:nvSpPr>
        <p:spPr>
          <a:xfrm>
            <a:off x="8874110" y="1396832"/>
            <a:ext cx="980680" cy="1100342"/>
          </a:xfrm>
          <a:custGeom>
            <a:avLst/>
            <a:gdLst/>
            <a:ahLst/>
            <a:cxnLst/>
            <a:rect l="l" t="t" r="r" b="b"/>
            <a:pathLst>
              <a:path w="980680" h="1100342">
                <a:moveTo>
                  <a:pt x="0" y="0"/>
                </a:moveTo>
                <a:lnTo>
                  <a:pt x="980681" y="0"/>
                </a:lnTo>
                <a:lnTo>
                  <a:pt x="980681" y="1100343"/>
                </a:lnTo>
                <a:lnTo>
                  <a:pt x="0" y="11003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6238989" y="7851405"/>
            <a:ext cx="1764593" cy="2435595"/>
          </a:xfrm>
          <a:custGeom>
            <a:avLst/>
            <a:gdLst/>
            <a:ahLst/>
            <a:cxnLst/>
            <a:rect l="l" t="t" r="r" b="b"/>
            <a:pathLst>
              <a:path w="1764593" h="2435595">
                <a:moveTo>
                  <a:pt x="0" y="0"/>
                </a:moveTo>
                <a:lnTo>
                  <a:pt x="1764593" y="0"/>
                </a:lnTo>
                <a:lnTo>
                  <a:pt x="1764593" y="2435595"/>
                </a:lnTo>
                <a:lnTo>
                  <a:pt x="0" y="24355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6" name="Group 16"/>
          <p:cNvGrpSpPr/>
          <p:nvPr/>
        </p:nvGrpSpPr>
        <p:grpSpPr>
          <a:xfrm>
            <a:off x="16819077" y="342915"/>
            <a:ext cx="883274" cy="88327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8" name="TextBox 18"/>
          <p:cNvSpPr txBox="1"/>
          <p:nvPr/>
        </p:nvSpPr>
        <p:spPr>
          <a:xfrm>
            <a:off x="16238990" y="1080775"/>
            <a:ext cx="174056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58828" y="2866831"/>
            <a:ext cx="17702711" cy="7058591"/>
            <a:chOff x="0" y="0"/>
            <a:chExt cx="4662443" cy="1859053"/>
          </a:xfrm>
        </p:grpSpPr>
        <p:sp>
          <p:nvSpPr>
            <p:cNvPr id="5" name="Freeform 5"/>
            <p:cNvSpPr/>
            <p:nvPr/>
          </p:nvSpPr>
          <p:spPr>
            <a:xfrm>
              <a:off x="0" y="0"/>
              <a:ext cx="4662443" cy="1859053"/>
            </a:xfrm>
            <a:custGeom>
              <a:avLst/>
              <a:gdLst/>
              <a:ahLst/>
              <a:cxnLst/>
              <a:rect l="l" t="t" r="r" b="b"/>
              <a:pathLst>
                <a:path w="4662443" h="1859053">
                  <a:moveTo>
                    <a:pt x="22304" y="0"/>
                  </a:moveTo>
                  <a:lnTo>
                    <a:pt x="4640139" y="0"/>
                  </a:lnTo>
                  <a:cubicBezTo>
                    <a:pt x="4646054" y="0"/>
                    <a:pt x="4651727" y="2350"/>
                    <a:pt x="4655910" y="6533"/>
                  </a:cubicBezTo>
                  <a:cubicBezTo>
                    <a:pt x="4660093" y="10715"/>
                    <a:pt x="4662443" y="16388"/>
                    <a:pt x="4662443" y="22304"/>
                  </a:cubicBezTo>
                  <a:lnTo>
                    <a:pt x="4662443" y="1836749"/>
                  </a:lnTo>
                  <a:cubicBezTo>
                    <a:pt x="4662443" y="1842664"/>
                    <a:pt x="4660093" y="1848337"/>
                    <a:pt x="4655910" y="1852520"/>
                  </a:cubicBezTo>
                  <a:cubicBezTo>
                    <a:pt x="4651727" y="1856703"/>
                    <a:pt x="4646054" y="1859053"/>
                    <a:pt x="4640139" y="1859053"/>
                  </a:cubicBezTo>
                  <a:lnTo>
                    <a:pt x="22304" y="1859053"/>
                  </a:lnTo>
                  <a:cubicBezTo>
                    <a:pt x="16388" y="1859053"/>
                    <a:pt x="10715" y="1856703"/>
                    <a:pt x="6533" y="1852520"/>
                  </a:cubicBezTo>
                  <a:cubicBezTo>
                    <a:pt x="2350" y="1848337"/>
                    <a:pt x="0" y="1842664"/>
                    <a:pt x="0" y="1836749"/>
                  </a:cubicBezTo>
                  <a:lnTo>
                    <a:pt x="0" y="22304"/>
                  </a:lnTo>
                  <a:cubicBezTo>
                    <a:pt x="0" y="16388"/>
                    <a:pt x="2350" y="10715"/>
                    <a:pt x="6533" y="6533"/>
                  </a:cubicBezTo>
                  <a:cubicBezTo>
                    <a:pt x="10715" y="2350"/>
                    <a:pt x="16388" y="0"/>
                    <a:pt x="22304" y="0"/>
                  </a:cubicBezTo>
                  <a:close/>
                </a:path>
              </a:pathLst>
            </a:custGeom>
            <a:solidFill>
              <a:srgbClr val="FFFEF2"/>
            </a:solidFill>
            <a:ln w="38100" cap="rnd">
              <a:solidFill>
                <a:srgbClr val="CBBF48"/>
              </a:solidFill>
              <a:prstDash val="solid"/>
              <a:round/>
            </a:ln>
          </p:spPr>
        </p:sp>
        <p:sp>
          <p:nvSpPr>
            <p:cNvPr id="6" name="TextBox 6"/>
            <p:cNvSpPr txBox="1"/>
            <p:nvPr/>
          </p:nvSpPr>
          <p:spPr>
            <a:xfrm>
              <a:off x="0" y="-47625"/>
              <a:ext cx="4662443" cy="1906678"/>
            </a:xfrm>
            <a:prstGeom prst="rect">
              <a:avLst/>
            </a:prstGeom>
          </p:spPr>
          <p:txBody>
            <a:bodyPr lIns="50800" tIns="50800" rIns="50800" bIns="50800" rtlCol="0" anchor="ctr"/>
            <a:lstStyle/>
            <a:p>
              <a:pPr algn="just">
                <a:lnSpc>
                  <a:spcPts val="2659"/>
                </a:lnSpc>
              </a:pPr>
              <a:endParaRPr/>
            </a:p>
          </p:txBody>
        </p:sp>
      </p:grpSp>
      <p:sp>
        <p:nvSpPr>
          <p:cNvPr id="7" name="TextBox 7"/>
          <p:cNvSpPr txBox="1"/>
          <p:nvPr/>
        </p:nvSpPr>
        <p:spPr>
          <a:xfrm>
            <a:off x="636651" y="2968073"/>
            <a:ext cx="17014698" cy="6770382"/>
          </a:xfrm>
          <a:prstGeom prst="rect">
            <a:avLst/>
          </a:prstGeom>
        </p:spPr>
        <p:txBody>
          <a:bodyPr lIns="0" tIns="0" rIns="0" bIns="0" rtlCol="0" anchor="t">
            <a:spAutoFit/>
          </a:bodyPr>
          <a:lstStyle/>
          <a:p>
            <a:pPr algn="l">
              <a:lnSpc>
                <a:spcPts val="4440"/>
              </a:lnSpc>
              <a:spcBef>
                <a:spcPct val="0"/>
              </a:spcBef>
            </a:pPr>
            <a:r>
              <a:rPr lang="es-MX" sz="3172" b="1">
                <a:solidFill>
                  <a:srgbClr val="02709F"/>
                </a:solidFill>
                <a:latin typeface="Arimo Bold"/>
                <a:ea typeface="Arimo Bold"/>
                <a:cs typeface="Arimo Bold"/>
                <a:sym typeface="Arimo Bold"/>
              </a:rPr>
              <a:t>Objetivo: </a:t>
            </a:r>
            <a:r>
              <a:rPr lang="es-MX" sz="3172">
                <a:solidFill>
                  <a:srgbClr val="000000"/>
                </a:solidFill>
                <a:latin typeface="Arimo"/>
                <a:ea typeface="Arimo"/>
                <a:cs typeface="Arimo"/>
                <a:sym typeface="Arimo"/>
              </a:rPr>
              <a:t>Sintetizar los aprendizajes de la sesión de manera rápida y significativa, fomentando la reflexión individual y grupal.</a:t>
            </a:r>
          </a:p>
          <a:p>
            <a:pPr algn="l">
              <a:lnSpc>
                <a:spcPts val="4440"/>
              </a:lnSpc>
              <a:spcBef>
                <a:spcPct val="0"/>
              </a:spcBef>
            </a:pPr>
            <a:r>
              <a:rPr lang="es-MX" sz="3172" b="1" dirty="0">
                <a:solidFill>
                  <a:srgbClr val="02709F"/>
                </a:solidFill>
                <a:latin typeface="Arimo Bold"/>
                <a:ea typeface="Arimo Bold"/>
                <a:cs typeface="Arimo Bold"/>
                <a:sym typeface="Arimo Bold"/>
              </a:rPr>
              <a:t>Instrucciones:</a:t>
            </a:r>
          </a:p>
          <a:p>
            <a:pPr marL="684858" lvl="1" indent="-342429" algn="l">
              <a:lnSpc>
                <a:spcPts val="4440"/>
              </a:lnSpc>
              <a:buAutoNum type="arabicPeriod"/>
            </a:pPr>
            <a:r>
              <a:rPr lang="es-MX" sz="3172" dirty="0">
                <a:solidFill>
                  <a:srgbClr val="000000"/>
                </a:solidFill>
                <a:latin typeface="Arimo"/>
                <a:ea typeface="Arimo"/>
                <a:cs typeface="Arimo"/>
                <a:sym typeface="Arimo"/>
              </a:rPr>
              <a:t>Proveer a cada docente una tarjeta o una hoja pequeña.</a:t>
            </a:r>
          </a:p>
          <a:p>
            <a:pPr marL="684858" lvl="1" indent="-342429" algn="l">
              <a:lnSpc>
                <a:spcPts val="4440"/>
              </a:lnSpc>
              <a:buAutoNum type="arabicPeriod"/>
            </a:pPr>
            <a:r>
              <a:rPr lang="es-MX" sz="3172" dirty="0">
                <a:solidFill>
                  <a:srgbClr val="000000"/>
                </a:solidFill>
                <a:latin typeface="Arimo"/>
                <a:ea typeface="Arimo"/>
                <a:cs typeface="Arimo"/>
                <a:sym typeface="Arimo"/>
              </a:rPr>
              <a:t>Pedir que escriban en una sola palabra o una frase corta lo que más se llevan de la sesión. Puede ser algo que aprendieron, una idea que les impactó o una emoción que sintieron.</a:t>
            </a:r>
          </a:p>
          <a:p>
            <a:pPr marL="684858" lvl="1" indent="-342429" algn="l">
              <a:lnSpc>
                <a:spcPts val="4440"/>
              </a:lnSpc>
              <a:buAutoNum type="arabicPeriod"/>
            </a:pPr>
            <a:r>
              <a:rPr lang="es-MX" sz="3172" dirty="0">
                <a:solidFill>
                  <a:srgbClr val="000000"/>
                </a:solidFill>
                <a:latin typeface="Arimo"/>
                <a:ea typeface="Arimo"/>
                <a:cs typeface="Arimo"/>
                <a:sym typeface="Arimo"/>
              </a:rPr>
              <a:t>Invitar a cada participante, uno por uno, a compartir su palabra o frase con el grupo.</a:t>
            </a:r>
          </a:p>
          <a:p>
            <a:pPr marL="684858" lvl="1" indent="-342429" algn="l">
              <a:lnSpc>
                <a:spcPts val="4440"/>
              </a:lnSpc>
              <a:buAutoNum type="arabicPeriod"/>
            </a:pPr>
            <a:r>
              <a:rPr lang="es-MX" sz="3172" dirty="0">
                <a:solidFill>
                  <a:srgbClr val="000000"/>
                </a:solidFill>
                <a:latin typeface="Arimo"/>
                <a:ea typeface="Arimo"/>
                <a:cs typeface="Arimo"/>
                <a:sym typeface="Arimo"/>
              </a:rPr>
              <a:t>Mientras comparten, recoger todas las tarjetas y colocarlas en un lugar visible, como un mural o una mesa central, creando una "nube de palabras clave" que represente los aprendizajes colectivos.</a:t>
            </a:r>
          </a:p>
          <a:p>
            <a:pPr marL="684858" lvl="1" indent="-342429" algn="l">
              <a:lnSpc>
                <a:spcPts val="4440"/>
              </a:lnSpc>
              <a:buAutoNum type="arabicPeriod"/>
            </a:pPr>
            <a:r>
              <a:rPr lang="es-MX" sz="3172" dirty="0">
                <a:solidFill>
                  <a:srgbClr val="000000"/>
                </a:solidFill>
                <a:latin typeface="Arimo"/>
                <a:ea typeface="Arimo"/>
                <a:cs typeface="Arimo"/>
                <a:sym typeface="Arimo"/>
              </a:rPr>
              <a:t>Terminar con un breve mensaje de agradecimiento y motivación, destacando la importancia de las contribuciones individuales al aprendizaje grupal.</a:t>
            </a:r>
          </a:p>
        </p:txBody>
      </p:sp>
      <p:sp>
        <p:nvSpPr>
          <p:cNvPr id="8" name="Freeform 8"/>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514111" y="876519"/>
            <a:ext cx="1392145" cy="1773433"/>
          </a:xfrm>
          <a:custGeom>
            <a:avLst/>
            <a:gdLst/>
            <a:ahLst/>
            <a:cxnLst/>
            <a:rect l="l" t="t" r="r" b="b"/>
            <a:pathLst>
              <a:path w="1392145" h="1773433">
                <a:moveTo>
                  <a:pt x="0" y="0"/>
                </a:moveTo>
                <a:lnTo>
                  <a:pt x="1392145" y="0"/>
                </a:lnTo>
                <a:lnTo>
                  <a:pt x="1392145" y="1773433"/>
                </a:lnTo>
                <a:lnTo>
                  <a:pt x="0" y="1773433"/>
                </a:lnTo>
                <a:lnTo>
                  <a:pt x="0" y="0"/>
                </a:lnTo>
                <a:close/>
              </a:path>
            </a:pathLst>
          </a:custGeom>
          <a:blipFill>
            <a:blip r:embed="rId7"/>
            <a:stretch>
              <a:fillRect/>
            </a:stretch>
          </a:blipFill>
        </p:spPr>
      </p:sp>
      <p:sp>
        <p:nvSpPr>
          <p:cNvPr id="10" name="Freeform 10"/>
          <p:cNvSpPr/>
          <p:nvPr/>
        </p:nvSpPr>
        <p:spPr>
          <a:xfrm>
            <a:off x="16506406" y="8143105"/>
            <a:ext cx="1781594" cy="2001791"/>
          </a:xfrm>
          <a:custGeom>
            <a:avLst/>
            <a:gdLst/>
            <a:ahLst/>
            <a:cxnLst/>
            <a:rect l="l" t="t" r="r" b="b"/>
            <a:pathLst>
              <a:path w="1781594" h="2001791">
                <a:moveTo>
                  <a:pt x="0" y="0"/>
                </a:moveTo>
                <a:lnTo>
                  <a:pt x="1781594" y="0"/>
                </a:lnTo>
                <a:lnTo>
                  <a:pt x="1781594" y="2001790"/>
                </a:lnTo>
                <a:lnTo>
                  <a:pt x="0" y="2001790"/>
                </a:lnTo>
                <a:lnTo>
                  <a:pt x="0" y="0"/>
                </a:lnTo>
                <a:close/>
              </a:path>
            </a:pathLst>
          </a:custGeom>
          <a:blipFill>
            <a:blip r:embed="rId8"/>
            <a:stretch>
              <a:fillRect/>
            </a:stretch>
          </a:blipFill>
        </p:spPr>
      </p:sp>
      <p:sp>
        <p:nvSpPr>
          <p:cNvPr id="11" name="Freeform 11"/>
          <p:cNvSpPr/>
          <p:nvPr/>
        </p:nvSpPr>
        <p:spPr>
          <a:xfrm>
            <a:off x="12340356" y="131502"/>
            <a:ext cx="2833204" cy="2735329"/>
          </a:xfrm>
          <a:custGeom>
            <a:avLst/>
            <a:gdLst/>
            <a:ahLst/>
            <a:cxnLst/>
            <a:rect l="l" t="t" r="r" b="b"/>
            <a:pathLst>
              <a:path w="2833204" h="2735329">
                <a:moveTo>
                  <a:pt x="0" y="0"/>
                </a:moveTo>
                <a:lnTo>
                  <a:pt x="2833203" y="0"/>
                </a:lnTo>
                <a:lnTo>
                  <a:pt x="2833203" y="2735329"/>
                </a:lnTo>
                <a:lnTo>
                  <a:pt x="0" y="27353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627343" y="654739"/>
            <a:ext cx="6352381" cy="1870287"/>
          </a:xfrm>
          <a:prstGeom prst="rect">
            <a:avLst/>
          </a:prstGeom>
        </p:spPr>
        <p:txBody>
          <a:bodyPr lIns="0" tIns="0" rIns="0" bIns="0" rtlCol="0" anchor="t">
            <a:spAutoFit/>
          </a:bodyPr>
          <a:lstStyle/>
          <a:p>
            <a:pPr algn="ctr">
              <a:lnSpc>
                <a:spcPts val="4842"/>
              </a:lnSpc>
            </a:pPr>
            <a:r>
              <a:rPr lang="es-MX" sz="4655" b="1">
                <a:solidFill>
                  <a:srgbClr val="02709F"/>
                </a:solidFill>
                <a:latin typeface="Arimo Bold"/>
                <a:ea typeface="Arimo Bold"/>
                <a:cs typeface="Arimo Bold"/>
                <a:sym typeface="Arimo Bold"/>
              </a:rPr>
              <a:t>4.</a:t>
            </a:r>
            <a:r>
              <a:rPr lang="es-MX" sz="4655" b="1">
                <a:solidFill>
                  <a:srgbClr val="7A3B3B"/>
                </a:solidFill>
                <a:latin typeface="Arimo Bold"/>
                <a:ea typeface="Arimo Bold"/>
                <a:cs typeface="Arimo Bold"/>
                <a:sym typeface="Arimo Bold"/>
              </a:rPr>
              <a:t> </a:t>
            </a:r>
            <a:r>
              <a:rPr lang="es-MX" sz="4655" b="1" dirty="0">
                <a:solidFill>
                  <a:srgbClr val="7A3B3B"/>
                </a:solidFill>
                <a:latin typeface="Arimo Bold"/>
                <a:ea typeface="Arimo Bold"/>
                <a:cs typeface="Arimo Bold"/>
                <a:sym typeface="Arimo Bold"/>
              </a:rPr>
              <a:t>Actividad de cierre y reflexión: </a:t>
            </a:r>
          </a:p>
          <a:p>
            <a:pPr algn="ctr">
              <a:lnSpc>
                <a:spcPts val="4842"/>
              </a:lnSpc>
            </a:pPr>
            <a:r>
              <a:rPr lang="es-MX" sz="4655" b="1" dirty="0">
                <a:solidFill>
                  <a:srgbClr val="7A3B3B"/>
                </a:solidFill>
                <a:latin typeface="Arimo Bold"/>
                <a:ea typeface="Arimo Bold"/>
                <a:cs typeface="Arimo Bold"/>
                <a:sym typeface="Arimo Bold"/>
              </a:rPr>
              <a:t>“La Palabra Clave”</a:t>
            </a:r>
          </a:p>
        </p:txBody>
      </p:sp>
      <p:grpSp>
        <p:nvGrpSpPr>
          <p:cNvPr id="13" name="Group 13"/>
          <p:cNvGrpSpPr/>
          <p:nvPr/>
        </p:nvGrpSpPr>
        <p:grpSpPr>
          <a:xfrm>
            <a:off x="16819077" y="342915"/>
            <a:ext cx="883274" cy="8832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5" name="TextBox 15"/>
          <p:cNvSpPr txBox="1"/>
          <p:nvPr/>
        </p:nvSpPr>
        <p:spPr>
          <a:xfrm>
            <a:off x="16306800" y="1080774"/>
            <a:ext cx="1672753"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835640"/>
          </a:xfrm>
          <a:custGeom>
            <a:avLst/>
            <a:gdLst/>
            <a:ahLst/>
            <a:cxnLst/>
            <a:rect l="l" t="t" r="r" b="b"/>
            <a:pathLst>
              <a:path w="18288000" h="10835640">
                <a:moveTo>
                  <a:pt x="0" y="0"/>
                </a:moveTo>
                <a:lnTo>
                  <a:pt x="18288000" y="0"/>
                </a:lnTo>
                <a:lnTo>
                  <a:pt x="18288000" y="10835640"/>
                </a:lnTo>
                <a:lnTo>
                  <a:pt x="0" y="10835640"/>
                </a:lnTo>
                <a:lnTo>
                  <a:pt x="0" y="0"/>
                </a:lnTo>
                <a:close/>
              </a:path>
            </a:pathLst>
          </a:custGeom>
          <a:blipFill>
            <a:blip r:embed="rId2">
              <a:alphaModFix amt="37000"/>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4">
              <a:alphaModFix amt="19999"/>
            </a:blip>
            <a:stretch>
              <a:fillRect/>
            </a:stretch>
          </a:blipFill>
        </p:spPr>
      </p:sp>
      <p:sp>
        <p:nvSpPr>
          <p:cNvPr id="4" name="Freeform 4"/>
          <p:cNvSpPr/>
          <p:nvPr/>
        </p:nvSpPr>
        <p:spPr>
          <a:xfrm>
            <a:off x="16029286" y="2691496"/>
            <a:ext cx="1502773" cy="3082611"/>
          </a:xfrm>
          <a:custGeom>
            <a:avLst/>
            <a:gdLst/>
            <a:ahLst/>
            <a:cxnLst/>
            <a:rect l="l" t="t" r="r" b="b"/>
            <a:pathLst>
              <a:path w="1502773" h="3082611">
                <a:moveTo>
                  <a:pt x="0" y="0"/>
                </a:moveTo>
                <a:lnTo>
                  <a:pt x="1502773" y="0"/>
                </a:lnTo>
                <a:lnTo>
                  <a:pt x="1502773" y="3082612"/>
                </a:lnTo>
                <a:lnTo>
                  <a:pt x="0" y="3082612"/>
                </a:lnTo>
                <a:lnTo>
                  <a:pt x="0" y="0"/>
                </a:lnTo>
                <a:close/>
              </a:path>
            </a:pathLst>
          </a:custGeom>
          <a:blipFill>
            <a:blip r:embed="rId5"/>
            <a:stretch>
              <a:fillRect/>
            </a:stretch>
          </a:blipFill>
        </p:spPr>
      </p:sp>
      <p:sp>
        <p:nvSpPr>
          <p:cNvPr id="5" name="Freeform 5"/>
          <p:cNvSpPr/>
          <p:nvPr/>
        </p:nvSpPr>
        <p:spPr>
          <a:xfrm flipH="1" flipV="1">
            <a:off x="755941" y="3245396"/>
            <a:ext cx="1502773" cy="3082611"/>
          </a:xfrm>
          <a:custGeom>
            <a:avLst/>
            <a:gdLst/>
            <a:ahLst/>
            <a:cxnLst/>
            <a:rect l="l" t="t" r="r" b="b"/>
            <a:pathLst>
              <a:path w="1502773" h="3082611">
                <a:moveTo>
                  <a:pt x="1502773" y="3082612"/>
                </a:moveTo>
                <a:lnTo>
                  <a:pt x="0" y="3082612"/>
                </a:lnTo>
                <a:lnTo>
                  <a:pt x="0" y="0"/>
                </a:lnTo>
                <a:lnTo>
                  <a:pt x="1502773" y="0"/>
                </a:lnTo>
                <a:lnTo>
                  <a:pt x="1502773" y="3082612"/>
                </a:lnTo>
                <a:close/>
              </a:path>
            </a:pathLst>
          </a:custGeom>
          <a:blipFill>
            <a:blip r:embed="rId5"/>
            <a:stretch>
              <a:fillRect/>
            </a:stretch>
          </a:blipFill>
        </p:spPr>
      </p:sp>
      <p:sp>
        <p:nvSpPr>
          <p:cNvPr id="6" name="Freeform 6"/>
          <p:cNvSpPr/>
          <p:nvPr/>
        </p:nvSpPr>
        <p:spPr>
          <a:xfrm>
            <a:off x="5492690" y="7128617"/>
            <a:ext cx="7302621" cy="3158383"/>
          </a:xfrm>
          <a:custGeom>
            <a:avLst/>
            <a:gdLst/>
            <a:ahLst/>
            <a:cxnLst/>
            <a:rect l="l" t="t" r="r" b="b"/>
            <a:pathLst>
              <a:path w="7302621" h="3158383">
                <a:moveTo>
                  <a:pt x="0" y="0"/>
                </a:moveTo>
                <a:lnTo>
                  <a:pt x="7302620" y="0"/>
                </a:lnTo>
                <a:lnTo>
                  <a:pt x="7302620" y="3158383"/>
                </a:lnTo>
                <a:lnTo>
                  <a:pt x="0" y="3158383"/>
                </a:lnTo>
                <a:lnTo>
                  <a:pt x="0" y="0"/>
                </a:lnTo>
                <a:close/>
              </a:path>
            </a:pathLst>
          </a:custGeom>
          <a:blipFill>
            <a:blip r:embed="rId6"/>
            <a:stretch>
              <a:fillRect/>
            </a:stretch>
          </a:blipFill>
        </p:spPr>
      </p:sp>
      <p:sp>
        <p:nvSpPr>
          <p:cNvPr id="7" name="TextBox 7"/>
          <p:cNvSpPr txBox="1"/>
          <p:nvPr/>
        </p:nvSpPr>
        <p:spPr>
          <a:xfrm>
            <a:off x="1828800" y="3158383"/>
            <a:ext cx="14352887" cy="2225353"/>
          </a:xfrm>
          <a:prstGeom prst="rect">
            <a:avLst/>
          </a:prstGeom>
        </p:spPr>
        <p:txBody>
          <a:bodyPr wrap="square" lIns="0" tIns="0" rIns="0" bIns="0" rtlCol="0" anchor="t">
            <a:spAutoFit/>
          </a:bodyPr>
          <a:lstStyle/>
          <a:p>
            <a:pPr algn="ctr">
              <a:lnSpc>
                <a:spcPts val="19424"/>
              </a:lnSpc>
              <a:spcBef>
                <a:spcPct val="0"/>
              </a:spcBef>
            </a:pPr>
            <a:r>
              <a:rPr lang="es-MX" sz="13874">
                <a:solidFill>
                  <a:srgbClr val="02709F"/>
                </a:solidFill>
                <a:latin typeface="Marykate"/>
                <a:ea typeface="Marykate"/>
                <a:cs typeface="Marykate"/>
                <a:sym typeface="Marykate"/>
              </a:rPr>
              <a:t>Gracias por su atención</a:t>
            </a:r>
          </a:p>
        </p:txBody>
      </p:sp>
      <p:sp>
        <p:nvSpPr>
          <p:cNvPr id="8" name="Freeform 8"/>
          <p:cNvSpPr/>
          <p:nvPr/>
        </p:nvSpPr>
        <p:spPr>
          <a:xfrm>
            <a:off x="4173232" y="5321065"/>
            <a:ext cx="9941535" cy="1807552"/>
          </a:xfrm>
          <a:custGeom>
            <a:avLst/>
            <a:gdLst/>
            <a:ahLst/>
            <a:cxnLst/>
            <a:rect l="l" t="t" r="r" b="b"/>
            <a:pathLst>
              <a:path w="9941535" h="1807552">
                <a:moveTo>
                  <a:pt x="0" y="0"/>
                </a:moveTo>
                <a:lnTo>
                  <a:pt x="9941536" y="0"/>
                </a:lnTo>
                <a:lnTo>
                  <a:pt x="9941536" y="1807552"/>
                </a:lnTo>
                <a:lnTo>
                  <a:pt x="0" y="1807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7356473" y="368746"/>
            <a:ext cx="3575053" cy="3177328"/>
          </a:xfrm>
          <a:custGeom>
            <a:avLst/>
            <a:gdLst/>
            <a:ahLst/>
            <a:cxnLst/>
            <a:rect l="l" t="t" r="r" b="b"/>
            <a:pathLst>
              <a:path w="3575053" h="3177328">
                <a:moveTo>
                  <a:pt x="0" y="0"/>
                </a:moveTo>
                <a:lnTo>
                  <a:pt x="3575054" y="0"/>
                </a:lnTo>
                <a:lnTo>
                  <a:pt x="3575054" y="3177328"/>
                </a:lnTo>
                <a:lnTo>
                  <a:pt x="0" y="3177328"/>
                </a:lnTo>
                <a:lnTo>
                  <a:pt x="0" y="0"/>
                </a:lnTo>
                <a:close/>
              </a:path>
            </a:pathLst>
          </a:custGeom>
          <a:blipFill>
            <a:blip r:embed="rId9"/>
            <a:stretch>
              <a:fillRect/>
            </a:stretch>
          </a:blipFill>
        </p:spPr>
      </p:sp>
      <p:grpSp>
        <p:nvGrpSpPr>
          <p:cNvPr id="10" name="Group 10"/>
          <p:cNvGrpSpPr/>
          <p:nvPr/>
        </p:nvGrpSpPr>
        <p:grpSpPr>
          <a:xfrm>
            <a:off x="14621604" y="6810131"/>
            <a:ext cx="1156252" cy="115625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2" name="TextBox 12"/>
          <p:cNvSpPr txBox="1"/>
          <p:nvPr/>
        </p:nvSpPr>
        <p:spPr>
          <a:xfrm>
            <a:off x="14249401" y="7820968"/>
            <a:ext cx="163871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747312" y="1028700"/>
            <a:ext cx="17085851" cy="8812175"/>
            <a:chOff x="0" y="0"/>
            <a:chExt cx="4499977" cy="2320902"/>
          </a:xfrm>
        </p:grpSpPr>
        <p:sp>
          <p:nvSpPr>
            <p:cNvPr id="4" name="Freeform 4"/>
            <p:cNvSpPr/>
            <p:nvPr/>
          </p:nvSpPr>
          <p:spPr>
            <a:xfrm>
              <a:off x="0" y="0"/>
              <a:ext cx="4499977" cy="2320902"/>
            </a:xfrm>
            <a:custGeom>
              <a:avLst/>
              <a:gdLst/>
              <a:ahLst/>
              <a:cxnLst/>
              <a:rect l="l" t="t" r="r" b="b"/>
              <a:pathLst>
                <a:path w="4499977" h="2320902">
                  <a:moveTo>
                    <a:pt x="23109" y="0"/>
                  </a:moveTo>
                  <a:lnTo>
                    <a:pt x="4476868" y="0"/>
                  </a:lnTo>
                  <a:cubicBezTo>
                    <a:pt x="4489631" y="0"/>
                    <a:pt x="4499977" y="10346"/>
                    <a:pt x="4499977" y="23109"/>
                  </a:cubicBezTo>
                  <a:lnTo>
                    <a:pt x="4499977" y="2297793"/>
                  </a:lnTo>
                  <a:cubicBezTo>
                    <a:pt x="4499977" y="2310556"/>
                    <a:pt x="4489631" y="2320902"/>
                    <a:pt x="4476868" y="2320902"/>
                  </a:cubicBezTo>
                  <a:lnTo>
                    <a:pt x="23109" y="2320902"/>
                  </a:lnTo>
                  <a:cubicBezTo>
                    <a:pt x="10346" y="2320902"/>
                    <a:pt x="0" y="2310556"/>
                    <a:pt x="0" y="2297793"/>
                  </a:cubicBezTo>
                  <a:lnTo>
                    <a:pt x="0" y="23109"/>
                  </a:lnTo>
                  <a:cubicBezTo>
                    <a:pt x="0" y="10346"/>
                    <a:pt x="10346" y="0"/>
                    <a:pt x="23109"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499977" cy="236852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95610" y="1335307"/>
            <a:ext cx="16896780" cy="8116324"/>
          </a:xfrm>
          <a:prstGeom prst="rect">
            <a:avLst/>
          </a:prstGeom>
        </p:spPr>
        <p:txBody>
          <a:bodyPr lIns="0" tIns="0" rIns="0" bIns="0" rtlCol="0" anchor="t">
            <a:spAutoFit/>
          </a:bodyPr>
          <a:lstStyle/>
          <a:p>
            <a:pPr marL="891310" lvl="1" indent="-445655" algn="l">
              <a:lnSpc>
                <a:spcPts val="5779"/>
              </a:lnSpc>
              <a:buFont typeface="Arial"/>
              <a:buChar char="•"/>
            </a:pPr>
            <a:r>
              <a:rPr lang="es-MX" sz="4128">
                <a:solidFill>
                  <a:srgbClr val="000000"/>
                </a:solidFill>
                <a:latin typeface="Arimo"/>
                <a:ea typeface="Arimo"/>
                <a:cs typeface="Arimo"/>
                <a:sym typeface="Arimo"/>
              </a:rPr>
              <a:t>El tema que abordarán en esta Tercera Sesión Ordinaria del Consejo Técnico Escolar (CTE) es fundamental en la Nueva Escuela Mexicana ya que perfila el carácter humanista que ahora tiene la educación en nuestro país.</a:t>
            </a:r>
          </a:p>
          <a:p>
            <a:pPr marL="891310" lvl="1" indent="-445655" algn="l">
              <a:lnSpc>
                <a:spcPts val="5779"/>
              </a:lnSpc>
              <a:buFont typeface="Arial"/>
              <a:buChar char="•"/>
            </a:pPr>
            <a:r>
              <a:rPr lang="es-MX" sz="4128" dirty="0">
                <a:solidFill>
                  <a:srgbClr val="000000"/>
                </a:solidFill>
                <a:latin typeface="Arimo"/>
                <a:ea typeface="Arimo"/>
                <a:cs typeface="Arimo"/>
                <a:sym typeface="Arimo"/>
              </a:rPr>
              <a:t>Los Ejes articuladores orientan los proyectos de aula, escolares o comunitarios hacia una formación de niñas, niños y adolescentes en el marco de una república democrática, justa, honesta, libre, participativa y responsable; de una república fraterna; de una república educadora, humanista, y científica; de una república sana y que protege el medio ambiente y sus recursos naturales y; de una república cultural y lectora.</a:t>
            </a:r>
          </a:p>
        </p:txBody>
      </p:sp>
      <p:sp>
        <p:nvSpPr>
          <p:cNvPr id="7" name="Freeform 7"/>
          <p:cNvSpPr/>
          <p:nvPr/>
        </p:nvSpPr>
        <p:spPr>
          <a:xfrm>
            <a:off x="871650" y="1392457"/>
            <a:ext cx="765764" cy="765764"/>
          </a:xfrm>
          <a:custGeom>
            <a:avLst/>
            <a:gdLst/>
            <a:ahLst/>
            <a:cxnLst/>
            <a:rect l="l" t="t" r="r" b="b"/>
            <a:pathLst>
              <a:path w="765764" h="765764">
                <a:moveTo>
                  <a:pt x="0" y="0"/>
                </a:moveTo>
                <a:lnTo>
                  <a:pt x="765764" y="0"/>
                </a:lnTo>
                <a:lnTo>
                  <a:pt x="765764" y="765763"/>
                </a:lnTo>
                <a:lnTo>
                  <a:pt x="0" y="765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871650" y="4272770"/>
            <a:ext cx="765764" cy="765764"/>
          </a:xfrm>
          <a:custGeom>
            <a:avLst/>
            <a:gdLst/>
            <a:ahLst/>
            <a:cxnLst/>
            <a:rect l="l" t="t" r="r" b="b"/>
            <a:pathLst>
              <a:path w="765764" h="765764">
                <a:moveTo>
                  <a:pt x="0" y="0"/>
                </a:moveTo>
                <a:lnTo>
                  <a:pt x="765764" y="0"/>
                </a:lnTo>
                <a:lnTo>
                  <a:pt x="765764" y="765764"/>
                </a:lnTo>
                <a:lnTo>
                  <a:pt x="0" y="7657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2699584" y="8581273"/>
            <a:ext cx="4262736" cy="1604410"/>
          </a:xfrm>
          <a:custGeom>
            <a:avLst/>
            <a:gdLst/>
            <a:ahLst/>
            <a:cxnLst/>
            <a:rect l="l" t="t" r="r" b="b"/>
            <a:pathLst>
              <a:path w="4262736" h="1604410">
                <a:moveTo>
                  <a:pt x="0" y="0"/>
                </a:moveTo>
                <a:lnTo>
                  <a:pt x="4262736" y="0"/>
                </a:lnTo>
                <a:lnTo>
                  <a:pt x="4262736" y="1604410"/>
                </a:lnTo>
                <a:lnTo>
                  <a:pt x="0" y="1604410"/>
                </a:lnTo>
                <a:lnTo>
                  <a:pt x="0" y="0"/>
                </a:lnTo>
                <a:close/>
              </a:path>
            </a:pathLst>
          </a:custGeom>
          <a:blipFill>
            <a:blip r:embed="rId5">
              <a:extLst>
                <a:ext uri="{96DAC541-7B7A-43D3-8B79-37D633B846F1}">
                  <asvg:svgBlip xmlns:asvg="http://schemas.microsoft.com/office/drawing/2016/SVG/main" r:embed="rId6"/>
                </a:ext>
              </a:extLst>
            </a:blip>
            <a:stretch>
              <a:fillRect b="-121850"/>
            </a:stretch>
          </a:blipFill>
        </p:spPr>
      </p:sp>
      <p:sp>
        <p:nvSpPr>
          <p:cNvPr id="10" name="Freeform 10"/>
          <p:cNvSpPr/>
          <p:nvPr/>
        </p:nvSpPr>
        <p:spPr>
          <a:xfrm rot="1714548">
            <a:off x="-157444" y="9005525"/>
            <a:ext cx="2823952" cy="1242539"/>
          </a:xfrm>
          <a:custGeom>
            <a:avLst/>
            <a:gdLst/>
            <a:ahLst/>
            <a:cxnLst/>
            <a:rect l="l" t="t" r="r" b="b"/>
            <a:pathLst>
              <a:path w="2823952" h="1242539">
                <a:moveTo>
                  <a:pt x="0" y="0"/>
                </a:moveTo>
                <a:lnTo>
                  <a:pt x="2823952" y="0"/>
                </a:lnTo>
                <a:lnTo>
                  <a:pt x="2823952" y="1242539"/>
                </a:lnTo>
                <a:lnTo>
                  <a:pt x="0" y="1242539"/>
                </a:lnTo>
                <a:lnTo>
                  <a:pt x="0" y="0"/>
                </a:lnTo>
                <a:close/>
              </a:path>
            </a:pathLst>
          </a:custGeom>
          <a:blipFill>
            <a:blip r:embed="rId7"/>
            <a:stretch>
              <a:fillRect/>
            </a:stretch>
          </a:blipFill>
        </p:spPr>
      </p:sp>
      <p:sp>
        <p:nvSpPr>
          <p:cNvPr id="11" name="Freeform 11"/>
          <p:cNvSpPr/>
          <p:nvPr/>
        </p:nvSpPr>
        <p:spPr>
          <a:xfrm>
            <a:off x="7637411" y="505276"/>
            <a:ext cx="3013177" cy="728391"/>
          </a:xfrm>
          <a:custGeom>
            <a:avLst/>
            <a:gdLst/>
            <a:ahLst/>
            <a:cxnLst/>
            <a:rect l="l" t="t" r="r" b="b"/>
            <a:pathLst>
              <a:path w="3013177" h="728391">
                <a:moveTo>
                  <a:pt x="0" y="0"/>
                </a:moveTo>
                <a:lnTo>
                  <a:pt x="3013178" y="0"/>
                </a:lnTo>
                <a:lnTo>
                  <a:pt x="3013178" y="728390"/>
                </a:lnTo>
                <a:lnTo>
                  <a:pt x="0" y="728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6919418" y="145426"/>
            <a:ext cx="883274" cy="8832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4" name="TextBox 14"/>
          <p:cNvSpPr txBox="1"/>
          <p:nvPr/>
        </p:nvSpPr>
        <p:spPr>
          <a:xfrm>
            <a:off x="15240000" y="785496"/>
            <a:ext cx="1679417"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747312" y="2828875"/>
            <a:ext cx="17085851" cy="7012000"/>
            <a:chOff x="0" y="0"/>
            <a:chExt cx="4499977" cy="1846782"/>
          </a:xfrm>
        </p:grpSpPr>
        <p:sp>
          <p:nvSpPr>
            <p:cNvPr id="4" name="Freeform 4"/>
            <p:cNvSpPr/>
            <p:nvPr/>
          </p:nvSpPr>
          <p:spPr>
            <a:xfrm>
              <a:off x="0" y="0"/>
              <a:ext cx="4499977" cy="1846782"/>
            </a:xfrm>
            <a:custGeom>
              <a:avLst/>
              <a:gdLst/>
              <a:ahLst/>
              <a:cxnLst/>
              <a:rect l="l" t="t" r="r" b="b"/>
              <a:pathLst>
                <a:path w="4499977" h="1846782">
                  <a:moveTo>
                    <a:pt x="23109" y="0"/>
                  </a:moveTo>
                  <a:lnTo>
                    <a:pt x="4476868" y="0"/>
                  </a:lnTo>
                  <a:cubicBezTo>
                    <a:pt x="4489631" y="0"/>
                    <a:pt x="4499977" y="10346"/>
                    <a:pt x="4499977" y="23109"/>
                  </a:cubicBezTo>
                  <a:lnTo>
                    <a:pt x="4499977" y="1823673"/>
                  </a:lnTo>
                  <a:cubicBezTo>
                    <a:pt x="4499977" y="1836436"/>
                    <a:pt x="4489631" y="1846782"/>
                    <a:pt x="4476868" y="1846782"/>
                  </a:cubicBezTo>
                  <a:lnTo>
                    <a:pt x="23109" y="1846782"/>
                  </a:lnTo>
                  <a:cubicBezTo>
                    <a:pt x="10346" y="1846782"/>
                    <a:pt x="0" y="1836436"/>
                    <a:pt x="0" y="1823673"/>
                  </a:cubicBezTo>
                  <a:lnTo>
                    <a:pt x="0" y="23109"/>
                  </a:lnTo>
                  <a:cubicBezTo>
                    <a:pt x="0" y="10346"/>
                    <a:pt x="10346" y="0"/>
                    <a:pt x="23109"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499977" cy="189440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745297" y="866775"/>
            <a:ext cx="7825030" cy="1123128"/>
          </a:xfrm>
          <a:prstGeom prst="rect">
            <a:avLst/>
          </a:prstGeom>
        </p:spPr>
        <p:txBody>
          <a:bodyPr lIns="0" tIns="0" rIns="0" bIns="0" rtlCol="0" anchor="t">
            <a:spAutoFit/>
          </a:bodyPr>
          <a:lstStyle/>
          <a:p>
            <a:pPr algn="ctr">
              <a:lnSpc>
                <a:spcPts val="9583"/>
              </a:lnSpc>
              <a:spcBef>
                <a:spcPct val="0"/>
              </a:spcBef>
            </a:pPr>
            <a:r>
              <a:rPr lang="es-MX" sz="6845" b="1">
                <a:solidFill>
                  <a:srgbClr val="7A3B3B"/>
                </a:solidFill>
                <a:latin typeface="Arimo Bold"/>
                <a:ea typeface="Arimo Bold"/>
                <a:cs typeface="Arimo Bold"/>
                <a:sym typeface="Arimo Bold"/>
              </a:rPr>
              <a:t>Agenda de Trabajo</a:t>
            </a:r>
          </a:p>
        </p:txBody>
      </p:sp>
      <p:sp>
        <p:nvSpPr>
          <p:cNvPr id="8" name="TextBox 8"/>
          <p:cNvSpPr txBox="1"/>
          <p:nvPr/>
        </p:nvSpPr>
        <p:spPr>
          <a:xfrm>
            <a:off x="1063484" y="3011986"/>
            <a:ext cx="15867823" cy="6599996"/>
          </a:xfrm>
          <a:prstGeom prst="rect">
            <a:avLst/>
          </a:prstGeom>
        </p:spPr>
        <p:txBody>
          <a:bodyPr lIns="0" tIns="0" rIns="0" bIns="0" rtlCol="0" anchor="t">
            <a:spAutoFit/>
          </a:bodyPr>
          <a:lstStyle/>
          <a:p>
            <a:pPr algn="l">
              <a:lnSpc>
                <a:spcPts val="5820"/>
              </a:lnSpc>
              <a:spcBef>
                <a:spcPct val="0"/>
              </a:spcBef>
            </a:pPr>
            <a:r>
              <a:rPr lang="es-MX" sz="4157">
                <a:solidFill>
                  <a:srgbClr val="000000"/>
                </a:solidFill>
                <a:latin typeface="Arimo"/>
                <a:ea typeface="Arimo"/>
                <a:cs typeface="Arimo"/>
                <a:sym typeface="Arimo"/>
              </a:rPr>
              <a:t>En esta Tercera Sesión Ordinaria del Consejo Técnico Escolar (CTE) se les propone abordar el tema Proyectos y Ejes articuladores. </a:t>
            </a:r>
          </a:p>
          <a:p>
            <a:pPr algn="l">
              <a:lnSpc>
                <a:spcPts val="5820"/>
              </a:lnSpc>
              <a:spcBef>
                <a:spcPct val="0"/>
              </a:spcBef>
            </a:pPr>
            <a:r>
              <a:rPr lang="es-MX" sz="4157" dirty="0">
                <a:solidFill>
                  <a:srgbClr val="000000"/>
                </a:solidFill>
                <a:latin typeface="Arimo"/>
                <a:ea typeface="Arimo"/>
                <a:cs typeface="Arimo"/>
                <a:sym typeface="Arimo"/>
              </a:rPr>
              <a:t>Adicionalmente se les recuerda que hay procesos en curso que han sido acordados en sesiones previas del CTE por lo que se les sugiere incorporarlos en la agenda:</a:t>
            </a:r>
          </a:p>
          <a:p>
            <a:pPr marL="897638" lvl="1" indent="-448819" algn="l">
              <a:lnSpc>
                <a:spcPts val="5820"/>
              </a:lnSpc>
              <a:buFont typeface="Arial"/>
              <a:buChar char="•"/>
            </a:pPr>
            <a:r>
              <a:rPr lang="es-MX" sz="4157" dirty="0">
                <a:solidFill>
                  <a:srgbClr val="000000"/>
                </a:solidFill>
                <a:latin typeface="Arimo"/>
                <a:ea typeface="Arimo"/>
                <a:cs typeface="Arimo"/>
                <a:sym typeface="Arimo"/>
              </a:rPr>
              <a:t>Seguimiento al Proceso de Mejora Continua de la escuela o servicio educativo.</a:t>
            </a:r>
          </a:p>
          <a:p>
            <a:pPr marL="897638" lvl="1" indent="-448819" algn="l">
              <a:lnSpc>
                <a:spcPts val="5820"/>
              </a:lnSpc>
              <a:buFont typeface="Arial"/>
              <a:buChar char="•"/>
            </a:pPr>
            <a:r>
              <a:rPr lang="es-MX" sz="4157" dirty="0">
                <a:solidFill>
                  <a:srgbClr val="000000"/>
                </a:solidFill>
                <a:latin typeface="Arimo"/>
                <a:ea typeface="Arimo"/>
                <a:cs typeface="Arimo"/>
                <a:sym typeface="Arimo"/>
              </a:rPr>
              <a:t>Asuntos particulares de la escuela o servicio educativo.</a:t>
            </a:r>
          </a:p>
        </p:txBody>
      </p:sp>
      <p:sp>
        <p:nvSpPr>
          <p:cNvPr id="9" name="Freeform 9"/>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3077031" y="126033"/>
            <a:ext cx="2938390" cy="2990728"/>
          </a:xfrm>
          <a:custGeom>
            <a:avLst/>
            <a:gdLst/>
            <a:ahLst/>
            <a:cxnLst/>
            <a:rect l="l" t="t" r="r" b="b"/>
            <a:pathLst>
              <a:path w="2938390" h="2990728">
                <a:moveTo>
                  <a:pt x="0" y="0"/>
                </a:moveTo>
                <a:lnTo>
                  <a:pt x="2938390" y="0"/>
                </a:lnTo>
                <a:lnTo>
                  <a:pt x="2938390" y="2990728"/>
                </a:lnTo>
                <a:lnTo>
                  <a:pt x="0" y="2990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063484" y="7490025"/>
            <a:ext cx="741808" cy="587883"/>
          </a:xfrm>
          <a:custGeom>
            <a:avLst/>
            <a:gdLst/>
            <a:ahLst/>
            <a:cxnLst/>
            <a:rect l="l" t="t" r="r" b="b"/>
            <a:pathLst>
              <a:path w="741808" h="587883">
                <a:moveTo>
                  <a:pt x="0" y="0"/>
                </a:moveTo>
                <a:lnTo>
                  <a:pt x="741809" y="0"/>
                </a:lnTo>
                <a:lnTo>
                  <a:pt x="741809" y="587884"/>
                </a:lnTo>
                <a:lnTo>
                  <a:pt x="0" y="5878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017630" y="8964358"/>
            <a:ext cx="741808" cy="587883"/>
          </a:xfrm>
          <a:custGeom>
            <a:avLst/>
            <a:gdLst/>
            <a:ahLst/>
            <a:cxnLst/>
            <a:rect l="l" t="t" r="r" b="b"/>
            <a:pathLst>
              <a:path w="741808" h="587883">
                <a:moveTo>
                  <a:pt x="0" y="0"/>
                </a:moveTo>
                <a:lnTo>
                  <a:pt x="741809" y="0"/>
                </a:lnTo>
                <a:lnTo>
                  <a:pt x="741809" y="587884"/>
                </a:lnTo>
                <a:lnTo>
                  <a:pt x="0" y="5878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5718627" y="8262386"/>
            <a:ext cx="2425361" cy="1991827"/>
          </a:xfrm>
          <a:custGeom>
            <a:avLst/>
            <a:gdLst/>
            <a:ahLst/>
            <a:cxnLst/>
            <a:rect l="l" t="t" r="r" b="b"/>
            <a:pathLst>
              <a:path w="2425361" h="1991827">
                <a:moveTo>
                  <a:pt x="0" y="0"/>
                </a:moveTo>
                <a:lnTo>
                  <a:pt x="2425360" y="0"/>
                </a:lnTo>
                <a:lnTo>
                  <a:pt x="2425360" y="1991828"/>
                </a:lnTo>
                <a:lnTo>
                  <a:pt x="0" y="1991828"/>
                </a:lnTo>
                <a:lnTo>
                  <a:pt x="0" y="0"/>
                </a:lnTo>
                <a:close/>
              </a:path>
            </a:pathLst>
          </a:custGeom>
          <a:blipFill>
            <a:blip r:embed="rId11"/>
            <a:stretch>
              <a:fillRect/>
            </a:stretch>
          </a:blipFill>
        </p:spPr>
      </p:sp>
      <p:grpSp>
        <p:nvGrpSpPr>
          <p:cNvPr id="14" name="Group 14"/>
          <p:cNvGrpSpPr/>
          <p:nvPr/>
        </p:nvGrpSpPr>
        <p:grpSpPr>
          <a:xfrm>
            <a:off x="16919418" y="145426"/>
            <a:ext cx="883274" cy="8832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6" name="TextBox 16"/>
          <p:cNvSpPr txBox="1"/>
          <p:nvPr/>
        </p:nvSpPr>
        <p:spPr>
          <a:xfrm>
            <a:off x="16306801" y="883285"/>
            <a:ext cx="174263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896922" y="8637353"/>
            <a:ext cx="1707437" cy="1619931"/>
          </a:xfrm>
          <a:custGeom>
            <a:avLst/>
            <a:gdLst/>
            <a:ahLst/>
            <a:cxnLst/>
            <a:rect l="l" t="t" r="r" b="b"/>
            <a:pathLst>
              <a:path w="1707437" h="1619931">
                <a:moveTo>
                  <a:pt x="0" y="0"/>
                </a:moveTo>
                <a:lnTo>
                  <a:pt x="1707437" y="0"/>
                </a:lnTo>
                <a:lnTo>
                  <a:pt x="1707437" y="1619931"/>
                </a:lnTo>
                <a:lnTo>
                  <a:pt x="0" y="1619931"/>
                </a:lnTo>
                <a:lnTo>
                  <a:pt x="0" y="0"/>
                </a:lnTo>
                <a:close/>
              </a:path>
            </a:pathLst>
          </a:custGeom>
          <a:blipFill>
            <a:blip r:embed="rId5"/>
            <a:stretch>
              <a:fillRect/>
            </a:stretch>
          </a:blipFill>
        </p:spPr>
      </p:sp>
      <p:grpSp>
        <p:nvGrpSpPr>
          <p:cNvPr id="5" name="Group 5"/>
          <p:cNvGrpSpPr/>
          <p:nvPr/>
        </p:nvGrpSpPr>
        <p:grpSpPr>
          <a:xfrm>
            <a:off x="1277821" y="3105825"/>
            <a:ext cx="15493388" cy="5719566"/>
            <a:chOff x="0" y="0"/>
            <a:chExt cx="4080563" cy="1506388"/>
          </a:xfrm>
        </p:grpSpPr>
        <p:sp>
          <p:nvSpPr>
            <p:cNvPr id="6" name="Freeform 6"/>
            <p:cNvSpPr/>
            <p:nvPr/>
          </p:nvSpPr>
          <p:spPr>
            <a:xfrm>
              <a:off x="0" y="0"/>
              <a:ext cx="4080563" cy="1506388"/>
            </a:xfrm>
            <a:custGeom>
              <a:avLst/>
              <a:gdLst/>
              <a:ahLst/>
              <a:cxnLst/>
              <a:rect l="l" t="t" r="r" b="b"/>
              <a:pathLst>
                <a:path w="4080563" h="1506388">
                  <a:moveTo>
                    <a:pt x="25484" y="0"/>
                  </a:moveTo>
                  <a:lnTo>
                    <a:pt x="4055079" y="0"/>
                  </a:lnTo>
                  <a:cubicBezTo>
                    <a:pt x="4061837" y="0"/>
                    <a:pt x="4068320" y="2685"/>
                    <a:pt x="4073099" y="7464"/>
                  </a:cubicBezTo>
                  <a:cubicBezTo>
                    <a:pt x="4077878" y="12243"/>
                    <a:pt x="4080563" y="18725"/>
                    <a:pt x="4080563" y="25484"/>
                  </a:cubicBezTo>
                  <a:lnTo>
                    <a:pt x="4080563" y="1480903"/>
                  </a:lnTo>
                  <a:cubicBezTo>
                    <a:pt x="4080563" y="1487662"/>
                    <a:pt x="4077878" y="1494144"/>
                    <a:pt x="4073099" y="1498924"/>
                  </a:cubicBezTo>
                  <a:cubicBezTo>
                    <a:pt x="4068320" y="1503703"/>
                    <a:pt x="4061837" y="1506388"/>
                    <a:pt x="4055079" y="1506388"/>
                  </a:cubicBezTo>
                  <a:lnTo>
                    <a:pt x="25484" y="1506388"/>
                  </a:lnTo>
                  <a:cubicBezTo>
                    <a:pt x="18725" y="1506388"/>
                    <a:pt x="12243" y="1503703"/>
                    <a:pt x="7464" y="1498924"/>
                  </a:cubicBezTo>
                  <a:cubicBezTo>
                    <a:pt x="2685" y="1494144"/>
                    <a:pt x="0" y="1487662"/>
                    <a:pt x="0" y="1480903"/>
                  </a:cubicBezTo>
                  <a:lnTo>
                    <a:pt x="0" y="25484"/>
                  </a:lnTo>
                  <a:cubicBezTo>
                    <a:pt x="0" y="18725"/>
                    <a:pt x="2685" y="12243"/>
                    <a:pt x="7464" y="7464"/>
                  </a:cubicBezTo>
                  <a:cubicBezTo>
                    <a:pt x="12243" y="2685"/>
                    <a:pt x="18725" y="0"/>
                    <a:pt x="25484" y="0"/>
                  </a:cubicBezTo>
                  <a:close/>
                </a:path>
              </a:pathLst>
            </a:custGeom>
            <a:solidFill>
              <a:srgbClr val="FFFEF2"/>
            </a:solidFill>
            <a:ln w="38100" cap="rnd">
              <a:solidFill>
                <a:srgbClr val="CBBF48"/>
              </a:solidFill>
              <a:prstDash val="solid"/>
              <a:round/>
            </a:ln>
          </p:spPr>
        </p:sp>
        <p:sp>
          <p:nvSpPr>
            <p:cNvPr id="7" name="TextBox 7"/>
            <p:cNvSpPr txBox="1"/>
            <p:nvPr/>
          </p:nvSpPr>
          <p:spPr>
            <a:xfrm>
              <a:off x="0" y="-47625"/>
              <a:ext cx="4080563" cy="155401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0" y="6987706"/>
            <a:ext cx="5419785" cy="3299294"/>
          </a:xfrm>
          <a:custGeom>
            <a:avLst/>
            <a:gdLst/>
            <a:ahLst/>
            <a:cxnLst/>
            <a:rect l="l" t="t" r="r" b="b"/>
            <a:pathLst>
              <a:path w="5419785" h="3299294">
                <a:moveTo>
                  <a:pt x="0" y="0"/>
                </a:moveTo>
                <a:lnTo>
                  <a:pt x="5419785" y="0"/>
                </a:lnTo>
                <a:lnTo>
                  <a:pt x="5419785" y="3299294"/>
                </a:lnTo>
                <a:lnTo>
                  <a:pt x="0" y="3299294"/>
                </a:lnTo>
                <a:lnTo>
                  <a:pt x="0" y="0"/>
                </a:lnTo>
                <a:close/>
              </a:path>
            </a:pathLst>
          </a:custGeom>
          <a:blipFill>
            <a:blip r:embed="rId8"/>
            <a:stretch>
              <a:fillRect/>
            </a:stretch>
          </a:blipFill>
        </p:spPr>
      </p:sp>
      <p:sp>
        <p:nvSpPr>
          <p:cNvPr id="10" name="Freeform 10"/>
          <p:cNvSpPr/>
          <p:nvPr/>
        </p:nvSpPr>
        <p:spPr>
          <a:xfrm>
            <a:off x="12751011" y="1028700"/>
            <a:ext cx="3005796" cy="2569956"/>
          </a:xfrm>
          <a:custGeom>
            <a:avLst/>
            <a:gdLst/>
            <a:ahLst/>
            <a:cxnLst/>
            <a:rect l="l" t="t" r="r" b="b"/>
            <a:pathLst>
              <a:path w="3005796" h="2569956">
                <a:moveTo>
                  <a:pt x="0" y="0"/>
                </a:moveTo>
                <a:lnTo>
                  <a:pt x="3005796" y="0"/>
                </a:lnTo>
                <a:lnTo>
                  <a:pt x="3005796" y="2569956"/>
                </a:lnTo>
                <a:lnTo>
                  <a:pt x="0" y="2569956"/>
                </a:lnTo>
                <a:lnTo>
                  <a:pt x="0" y="0"/>
                </a:lnTo>
                <a:close/>
              </a:path>
            </a:pathLst>
          </a:custGeom>
          <a:blipFill>
            <a:blip r:embed="rId9"/>
            <a:stretch>
              <a:fillRect/>
            </a:stretch>
          </a:blipFill>
        </p:spPr>
      </p:sp>
      <p:sp>
        <p:nvSpPr>
          <p:cNvPr id="11" name="TextBox 11"/>
          <p:cNvSpPr txBox="1"/>
          <p:nvPr/>
        </p:nvSpPr>
        <p:spPr>
          <a:xfrm>
            <a:off x="1877676" y="721414"/>
            <a:ext cx="5574765" cy="1771775"/>
          </a:xfrm>
          <a:prstGeom prst="rect">
            <a:avLst/>
          </a:prstGeom>
        </p:spPr>
        <p:txBody>
          <a:bodyPr lIns="0" tIns="0" rIns="0" bIns="0" rtlCol="0" anchor="t">
            <a:spAutoFit/>
          </a:bodyPr>
          <a:lstStyle/>
          <a:p>
            <a:pPr algn="ctr">
              <a:lnSpc>
                <a:spcPts val="6686"/>
              </a:lnSpc>
            </a:pPr>
            <a:r>
              <a:rPr lang="es-MX" sz="6822" b="1">
                <a:solidFill>
                  <a:srgbClr val="7A3B3B"/>
                </a:solidFill>
                <a:latin typeface="Arimo Bold"/>
                <a:ea typeface="Arimo Bold"/>
                <a:cs typeface="Arimo Bold"/>
                <a:sym typeface="Arimo Bold"/>
              </a:rPr>
              <a:t>Propósito de la sesión</a:t>
            </a:r>
          </a:p>
        </p:txBody>
      </p:sp>
      <p:sp>
        <p:nvSpPr>
          <p:cNvPr id="12" name="TextBox 12"/>
          <p:cNvSpPr txBox="1"/>
          <p:nvPr/>
        </p:nvSpPr>
        <p:spPr>
          <a:xfrm>
            <a:off x="1148185" y="3887767"/>
            <a:ext cx="15991629" cy="4022332"/>
          </a:xfrm>
          <a:prstGeom prst="rect">
            <a:avLst/>
          </a:prstGeom>
        </p:spPr>
        <p:txBody>
          <a:bodyPr lIns="0" tIns="0" rIns="0" bIns="0" rtlCol="0" anchor="t">
            <a:spAutoFit/>
          </a:bodyPr>
          <a:lstStyle/>
          <a:p>
            <a:pPr algn="ctr">
              <a:lnSpc>
                <a:spcPts val="7958"/>
              </a:lnSpc>
              <a:spcBef>
                <a:spcPct val="0"/>
              </a:spcBef>
            </a:pPr>
            <a:r>
              <a:rPr lang="es-MX" sz="5684">
                <a:solidFill>
                  <a:srgbClr val="000000"/>
                </a:solidFill>
                <a:latin typeface="Arimo"/>
                <a:ea typeface="Arimo"/>
                <a:cs typeface="Arimo"/>
                <a:sym typeface="Arimo"/>
              </a:rPr>
              <a:t>•Reflexionar acerca del papel de los Ejes articuladores en la propuesta curricular de la Nueva Escuela Mexicana y la forma en que contribuyen al desarrollo de proyectos.</a:t>
            </a:r>
          </a:p>
        </p:txBody>
      </p:sp>
      <p:grpSp>
        <p:nvGrpSpPr>
          <p:cNvPr id="13" name="Group 13"/>
          <p:cNvGrpSpPr/>
          <p:nvPr/>
        </p:nvGrpSpPr>
        <p:grpSpPr>
          <a:xfrm>
            <a:off x="16919418" y="145426"/>
            <a:ext cx="883274" cy="8832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5" name="TextBox 15"/>
          <p:cNvSpPr txBox="1"/>
          <p:nvPr/>
        </p:nvSpPr>
        <p:spPr>
          <a:xfrm>
            <a:off x="16410325" y="883285"/>
            <a:ext cx="163911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474139" y="2811506"/>
            <a:ext cx="17339722" cy="7288950"/>
            <a:chOff x="0" y="0"/>
            <a:chExt cx="4566840" cy="1919723"/>
          </a:xfrm>
        </p:grpSpPr>
        <p:sp>
          <p:nvSpPr>
            <p:cNvPr id="6" name="Freeform 6"/>
            <p:cNvSpPr/>
            <p:nvPr/>
          </p:nvSpPr>
          <p:spPr>
            <a:xfrm>
              <a:off x="0" y="0"/>
              <a:ext cx="4566840" cy="1919723"/>
            </a:xfrm>
            <a:custGeom>
              <a:avLst/>
              <a:gdLst/>
              <a:ahLst/>
              <a:cxnLst/>
              <a:rect l="l" t="t" r="r" b="b"/>
              <a:pathLst>
                <a:path w="4566840" h="1919723">
                  <a:moveTo>
                    <a:pt x="22771" y="0"/>
                  </a:moveTo>
                  <a:lnTo>
                    <a:pt x="4544070" y="0"/>
                  </a:lnTo>
                  <a:cubicBezTo>
                    <a:pt x="4556646" y="0"/>
                    <a:pt x="4566840" y="10195"/>
                    <a:pt x="4566840" y="22771"/>
                  </a:cubicBezTo>
                  <a:lnTo>
                    <a:pt x="4566840" y="1896953"/>
                  </a:lnTo>
                  <a:cubicBezTo>
                    <a:pt x="4566840" y="1902992"/>
                    <a:pt x="4564441" y="1908784"/>
                    <a:pt x="4560171" y="1913054"/>
                  </a:cubicBezTo>
                  <a:cubicBezTo>
                    <a:pt x="4555901" y="1917324"/>
                    <a:pt x="4550109" y="1919723"/>
                    <a:pt x="4544070" y="1919723"/>
                  </a:cubicBezTo>
                  <a:lnTo>
                    <a:pt x="22771" y="1919723"/>
                  </a:lnTo>
                  <a:cubicBezTo>
                    <a:pt x="10195" y="1919723"/>
                    <a:pt x="0" y="1909529"/>
                    <a:pt x="0" y="1896953"/>
                  </a:cubicBezTo>
                  <a:lnTo>
                    <a:pt x="0" y="22771"/>
                  </a:lnTo>
                  <a:cubicBezTo>
                    <a:pt x="0" y="16732"/>
                    <a:pt x="2399" y="10940"/>
                    <a:pt x="6669" y="6669"/>
                  </a:cubicBezTo>
                  <a:cubicBezTo>
                    <a:pt x="10940" y="2399"/>
                    <a:pt x="16732" y="0"/>
                    <a:pt x="22771" y="0"/>
                  </a:cubicBezTo>
                  <a:close/>
                </a:path>
              </a:pathLst>
            </a:custGeom>
            <a:solidFill>
              <a:srgbClr val="FFFEF2"/>
            </a:solidFill>
            <a:ln w="38100" cap="rnd">
              <a:solidFill>
                <a:srgbClr val="CBBF48"/>
              </a:solidFill>
              <a:prstDash val="solid"/>
              <a:round/>
            </a:ln>
          </p:spPr>
        </p:sp>
        <p:sp>
          <p:nvSpPr>
            <p:cNvPr id="7" name="TextBox 7"/>
            <p:cNvSpPr txBox="1"/>
            <p:nvPr/>
          </p:nvSpPr>
          <p:spPr>
            <a:xfrm>
              <a:off x="0" y="-47625"/>
              <a:ext cx="4566840" cy="19673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6428826" y="2811506"/>
            <a:ext cx="1187385" cy="1488884"/>
          </a:xfrm>
          <a:custGeom>
            <a:avLst/>
            <a:gdLst/>
            <a:ahLst/>
            <a:cxnLst/>
            <a:rect l="l" t="t" r="r" b="b"/>
            <a:pathLst>
              <a:path w="1187385" h="1488884">
                <a:moveTo>
                  <a:pt x="0" y="0"/>
                </a:moveTo>
                <a:lnTo>
                  <a:pt x="1187385" y="0"/>
                </a:lnTo>
                <a:lnTo>
                  <a:pt x="1187385" y="1488884"/>
                </a:lnTo>
                <a:lnTo>
                  <a:pt x="0" y="1488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1532297" y="268322"/>
            <a:ext cx="2753109" cy="2543184"/>
          </a:xfrm>
          <a:custGeom>
            <a:avLst/>
            <a:gdLst/>
            <a:ahLst/>
            <a:cxnLst/>
            <a:rect l="l" t="t" r="r" b="b"/>
            <a:pathLst>
              <a:path w="2753109" h="2543184">
                <a:moveTo>
                  <a:pt x="0" y="0"/>
                </a:moveTo>
                <a:lnTo>
                  <a:pt x="2753109" y="0"/>
                </a:lnTo>
                <a:lnTo>
                  <a:pt x="2753109" y="2543184"/>
                </a:lnTo>
                <a:lnTo>
                  <a:pt x="0" y="25431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2286000" y="838200"/>
            <a:ext cx="4578705" cy="1298048"/>
          </a:xfrm>
          <a:prstGeom prst="rect">
            <a:avLst/>
          </a:prstGeom>
        </p:spPr>
        <p:txBody>
          <a:bodyPr wrap="square" lIns="0" tIns="0" rIns="0" bIns="0" rtlCol="0" anchor="t">
            <a:spAutoFit/>
          </a:bodyPr>
          <a:lstStyle/>
          <a:p>
            <a:pPr algn="ctr">
              <a:lnSpc>
                <a:spcPts val="11051"/>
              </a:lnSpc>
              <a:spcBef>
                <a:spcPct val="0"/>
              </a:spcBef>
            </a:pPr>
            <a:r>
              <a:rPr lang="es-MX" sz="7894" b="1">
                <a:solidFill>
                  <a:srgbClr val="7A3B3B"/>
                </a:solidFill>
                <a:latin typeface="Arimo Bold"/>
                <a:ea typeface="Arimo Bold"/>
                <a:cs typeface="Arimo Bold"/>
                <a:sym typeface="Arimo Bold"/>
              </a:rPr>
              <a:t>Insumos</a:t>
            </a:r>
          </a:p>
        </p:txBody>
      </p:sp>
      <p:sp>
        <p:nvSpPr>
          <p:cNvPr id="11" name="Freeform 11"/>
          <p:cNvSpPr/>
          <p:nvPr/>
        </p:nvSpPr>
        <p:spPr>
          <a:xfrm>
            <a:off x="8338923" y="454933"/>
            <a:ext cx="1392145" cy="1773433"/>
          </a:xfrm>
          <a:custGeom>
            <a:avLst/>
            <a:gdLst/>
            <a:ahLst/>
            <a:cxnLst/>
            <a:rect l="l" t="t" r="r" b="b"/>
            <a:pathLst>
              <a:path w="1392145" h="1773433">
                <a:moveTo>
                  <a:pt x="0" y="0"/>
                </a:moveTo>
                <a:lnTo>
                  <a:pt x="1392145" y="0"/>
                </a:lnTo>
                <a:lnTo>
                  <a:pt x="1392145" y="1773433"/>
                </a:lnTo>
                <a:lnTo>
                  <a:pt x="0" y="1773433"/>
                </a:lnTo>
                <a:lnTo>
                  <a:pt x="0" y="0"/>
                </a:lnTo>
                <a:close/>
              </a:path>
            </a:pathLst>
          </a:custGeom>
          <a:blipFill>
            <a:blip r:embed="rId11"/>
            <a:stretch>
              <a:fillRect/>
            </a:stretch>
          </a:blipFill>
        </p:spPr>
      </p:sp>
      <p:grpSp>
        <p:nvGrpSpPr>
          <p:cNvPr id="12" name="Group 12"/>
          <p:cNvGrpSpPr/>
          <p:nvPr/>
        </p:nvGrpSpPr>
        <p:grpSpPr>
          <a:xfrm>
            <a:off x="16919418" y="145426"/>
            <a:ext cx="883274" cy="8832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4" name="TextBox 14"/>
          <p:cNvSpPr txBox="1"/>
          <p:nvPr/>
        </p:nvSpPr>
        <p:spPr>
          <a:xfrm>
            <a:off x="16428827" y="883285"/>
            <a:ext cx="1620608"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
        <p:nvSpPr>
          <p:cNvPr id="16" name="CuadroTexto 15">
            <a:extLst>
              <a:ext uri="{FF2B5EF4-FFF2-40B4-BE49-F238E27FC236}">
                <a16:creationId xmlns:a16="http://schemas.microsoft.com/office/drawing/2014/main" id="{EC952A22-F296-FCBB-3627-97CD6213E7FE}"/>
              </a:ext>
            </a:extLst>
          </p:cNvPr>
          <p:cNvSpPr txBox="1"/>
          <p:nvPr/>
        </p:nvSpPr>
        <p:spPr>
          <a:xfrm>
            <a:off x="914449" y="3011669"/>
            <a:ext cx="14468199" cy="6863417"/>
          </a:xfrm>
          <a:prstGeom prst="rect">
            <a:avLst/>
          </a:prstGeom>
          <a:noFill/>
        </p:spPr>
        <p:txBody>
          <a:bodyPr wrap="square">
            <a:spAutoFit/>
          </a:bodyPr>
          <a:lstStyle/>
          <a:p>
            <a:r>
              <a:rPr lang="es-ES" sz="2000" dirty="0"/>
              <a:t>Video del Secretario de Educación Pública.</a:t>
            </a:r>
          </a:p>
          <a:p>
            <a:r>
              <a:rPr lang="es-ES" sz="2000" dirty="0"/>
              <a:t>Plan de Estudio para la educación preescolar, primaria y secundaria. 2022: </a:t>
            </a:r>
            <a:r>
              <a:rPr lang="es-ES" sz="2000" dirty="0">
                <a:hlinkClick r:id="rId13"/>
              </a:rPr>
              <a:t>https://educacionbasica.sep.gob.mx/wp-content/uploads/2024/06/Plan-de-Estudio-ISBN-ELECTRONICO.pdf?1731593800163</a:t>
            </a:r>
            <a:r>
              <a:rPr lang="es-ES" sz="2000" dirty="0"/>
              <a:t> </a:t>
            </a:r>
          </a:p>
          <a:p>
            <a:r>
              <a:rPr lang="es-MX" sz="2000" dirty="0"/>
              <a:t>Programas Sintéticos de las Fases 1 a 6: </a:t>
            </a:r>
            <a:r>
              <a:rPr lang="es-MX" sz="2000" dirty="0">
                <a:hlinkClick r:id="rId14"/>
              </a:rPr>
              <a:t>https://educacionbasica.sep.gob.mx/programas-de-estudio-para-la-educacion-preescolar-primaria-y-secundaria-programas-sinteticos-de-las-fases-2-a-6/</a:t>
            </a:r>
            <a:r>
              <a:rPr lang="es-MX" sz="2000" dirty="0"/>
              <a:t> </a:t>
            </a:r>
          </a:p>
          <a:p>
            <a:r>
              <a:rPr lang="es-ES" sz="2000" dirty="0"/>
              <a:t>Programa Analítico de la escuela.</a:t>
            </a:r>
          </a:p>
          <a:p>
            <a:r>
              <a:rPr lang="es-ES" sz="2000" dirty="0"/>
              <a:t>Infografía. Los Ejes articuladores: </a:t>
            </a:r>
            <a:r>
              <a:rPr lang="es-ES" sz="2000" dirty="0">
                <a:hlinkClick r:id="rId15"/>
              </a:rPr>
              <a:t>http://gestion.cte.sep.gob.mx/insumos/docs/2425_s3_insumos_Infografia_Los_Ejes_Articuladores.pdf</a:t>
            </a:r>
            <a:r>
              <a:rPr lang="es-ES" sz="2000" dirty="0"/>
              <a:t> </a:t>
            </a:r>
          </a:p>
          <a:p>
            <a:r>
              <a:rPr lang="es-ES" sz="2000" dirty="0"/>
              <a:t>Esquema. El papel de los Ejes articuladores en el Plan de Estudio 2022: </a:t>
            </a:r>
            <a:r>
              <a:rPr lang="es-ES" sz="2000" dirty="0">
                <a:hlinkClick r:id="rId16"/>
              </a:rPr>
              <a:t>http://gestion.cte.sep.gob.mx/insumos/docs/2425_s3_insumos_Esquema_el_papel_de_los_Ejes_Articuladores.pdf</a:t>
            </a:r>
            <a:r>
              <a:rPr lang="es-ES" sz="2000" dirty="0"/>
              <a:t> </a:t>
            </a:r>
          </a:p>
          <a:p>
            <a:r>
              <a:rPr lang="es-MX" sz="2000" dirty="0"/>
              <a:t>Documento. Ejes articuladores: capacidades humanas para una sociedad </a:t>
            </a:r>
            <a:r>
              <a:rPr lang="es-ES" sz="2000" dirty="0"/>
              <a:t>democrática y plural. Luces y algunos claroscuros: </a:t>
            </a:r>
            <a:r>
              <a:rPr lang="es-ES" sz="2000" dirty="0">
                <a:hlinkClick r:id="rId17"/>
              </a:rPr>
              <a:t>https://www.iisue.unam.mx/publicaciones/libros/la-educacion-en-el-sexenio-2018-2024</a:t>
            </a:r>
            <a:r>
              <a:rPr lang="es-ES" sz="2000" dirty="0"/>
              <a:t>   </a:t>
            </a:r>
          </a:p>
          <a:p>
            <a:r>
              <a:rPr lang="es-ES" sz="2000" dirty="0"/>
              <a:t>Fascículo 4. ¡Aprendamos en comunidad! Los ejes articuladores: pensar desde </a:t>
            </a:r>
            <a:r>
              <a:rPr lang="es-MX" sz="2000" dirty="0"/>
              <a:t>nuestra diversidad: </a:t>
            </a:r>
            <a:r>
              <a:rPr lang="es-MX" sz="2000" dirty="0">
                <a:hlinkClick r:id="rId18"/>
              </a:rPr>
              <a:t>https://www.mejoredu.gob.mx/images/publicaciones/fasciculo4_aprendamos-comunidad.pdf</a:t>
            </a:r>
            <a:r>
              <a:rPr lang="es-MX" sz="2000" dirty="0"/>
              <a:t> </a:t>
            </a:r>
          </a:p>
          <a:p>
            <a:r>
              <a:rPr lang="es-ES" sz="2000" dirty="0"/>
              <a:t>Video. Frida Rodríguez, maestra de preescolar: Avances y desafíos en la </a:t>
            </a:r>
            <a:r>
              <a:rPr lang="es-MX" sz="2000" dirty="0"/>
              <a:t>planeación didáctica: </a:t>
            </a:r>
            <a:r>
              <a:rPr lang="es-MX" sz="2000" dirty="0">
                <a:hlinkClick r:id="rId19"/>
              </a:rPr>
              <a:t>https://www.youtube.com/watch?v=PfyMFWwGkbg</a:t>
            </a:r>
            <a:r>
              <a:rPr lang="es-MX" sz="2000" dirty="0"/>
              <a:t> </a:t>
            </a:r>
          </a:p>
          <a:p>
            <a:r>
              <a:rPr lang="es-ES" sz="2000" dirty="0"/>
              <a:t>Video. Avances y desafíos en el desarrollo de proyectos educativos. Primaria: </a:t>
            </a:r>
            <a:r>
              <a:rPr lang="es-ES" sz="2000" dirty="0">
                <a:hlinkClick r:id="rId20"/>
              </a:rPr>
              <a:t>https://www.youtube.com/watch?v=LllmHPJCIX8</a:t>
            </a:r>
            <a:r>
              <a:rPr lang="es-ES" sz="2000" dirty="0"/>
              <a:t> </a:t>
            </a:r>
          </a:p>
          <a:p>
            <a:r>
              <a:rPr lang="es-ES" sz="2000" dirty="0"/>
              <a:t>Video. Avances y desafíos en el desarrollo de proyectos educativos. Secundaria: </a:t>
            </a:r>
            <a:r>
              <a:rPr lang="es-ES" sz="2000" dirty="0">
                <a:hlinkClick r:id="rId21"/>
              </a:rPr>
              <a:t>https://www.youtube.com/watch?v=VZG18XXXrlE</a:t>
            </a:r>
            <a:r>
              <a:rPr lang="es-ES" sz="2000" dirty="0"/>
              <a:t> </a:t>
            </a:r>
          </a:p>
          <a:p>
            <a:r>
              <a:rPr lang="es-ES" sz="2000" dirty="0"/>
              <a:t>Documento. El Proceso de Mejora Continua. Orientaciones para las Escuelas de Educación Básica. Anexo 2: </a:t>
            </a:r>
            <a:r>
              <a:rPr lang="es-ES" sz="2000" dirty="0">
                <a:hlinkClick r:id="rId22"/>
              </a:rPr>
              <a:t>http://gestion.cte.sep.gob.mx/insumos/docs/2425_s0_insumos_direc_proceso_mejora_continua.pdf?1731593800163</a:t>
            </a:r>
            <a:r>
              <a:rPr lang="es-ES" sz="2000" dirty="0"/>
              <a:t> </a:t>
            </a:r>
          </a:p>
          <a:p>
            <a:r>
              <a:rPr lang="es-ES" sz="2000" dirty="0"/>
              <a:t>Anexo 1. Ejemplo de planteamiento de objetivos, metas y acciones: </a:t>
            </a:r>
            <a:r>
              <a:rPr lang="es-ES" sz="2000" dirty="0">
                <a:hlinkClick r:id="rId23"/>
              </a:rPr>
              <a:t>http://gestion.cte.sep.gob.mx/insumos/docs/2425_s1_Anexo1_ejemplo_objetivos_metas_acciones.pdf?1731593800163</a:t>
            </a:r>
            <a:r>
              <a:rPr lang="es-ES" sz="2000" dirty="0"/>
              <a:t> </a:t>
            </a:r>
          </a:p>
          <a:p>
            <a:r>
              <a:rPr lang="es-ES" sz="2000" dirty="0"/>
              <a:t>Programa de mejora continua de la escuela.</a:t>
            </a:r>
            <a:endParaRPr lang="es-MX"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669448" y="808995"/>
            <a:ext cx="8268172" cy="1696227"/>
          </a:xfrm>
          <a:prstGeom prst="rect">
            <a:avLst/>
          </a:prstGeom>
        </p:spPr>
        <p:txBody>
          <a:bodyPr lIns="0" tIns="0" rIns="0" bIns="0" rtlCol="0" anchor="t">
            <a:spAutoFit/>
          </a:bodyPr>
          <a:lstStyle/>
          <a:p>
            <a:pPr algn="ctr">
              <a:lnSpc>
                <a:spcPts val="6571"/>
              </a:lnSpc>
            </a:pPr>
            <a:r>
              <a:rPr lang="es-MX" sz="6141" b="1">
                <a:solidFill>
                  <a:srgbClr val="7A3B3B"/>
                </a:solidFill>
                <a:latin typeface="Arimo Bold"/>
                <a:ea typeface="Arimo Bold"/>
                <a:cs typeface="Arimo Bold"/>
                <a:sym typeface="Arimo Bold"/>
              </a:rPr>
              <a:t>Video del Secretario de Educación </a:t>
            </a:r>
          </a:p>
        </p:txBody>
      </p:sp>
      <p:sp>
        <p:nvSpPr>
          <p:cNvPr id="5" name="Freeform 5"/>
          <p:cNvSpPr/>
          <p:nvPr/>
        </p:nvSpPr>
        <p:spPr>
          <a:xfrm>
            <a:off x="3087702" y="2800362"/>
            <a:ext cx="11040381" cy="7397055"/>
          </a:xfrm>
          <a:custGeom>
            <a:avLst/>
            <a:gdLst/>
            <a:ahLst/>
            <a:cxnLst/>
            <a:rect l="l" t="t" r="r" b="b"/>
            <a:pathLst>
              <a:path w="11040381" h="7397055">
                <a:moveTo>
                  <a:pt x="0" y="0"/>
                </a:moveTo>
                <a:lnTo>
                  <a:pt x="11040381" y="0"/>
                </a:lnTo>
                <a:lnTo>
                  <a:pt x="11040381" y="7397055"/>
                </a:lnTo>
                <a:lnTo>
                  <a:pt x="0" y="7397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3862084" y="3126803"/>
            <a:ext cx="9768566" cy="5190218"/>
          </a:xfrm>
          <a:prstGeom prst="rect">
            <a:avLst/>
          </a:prstGeom>
        </p:spPr>
        <p:txBody>
          <a:bodyPr lIns="0" tIns="0" rIns="0" bIns="0" rtlCol="0" anchor="t">
            <a:spAutoFit/>
          </a:bodyPr>
          <a:lstStyle/>
          <a:p>
            <a:pPr algn="ctr">
              <a:lnSpc>
                <a:spcPts val="8202"/>
              </a:lnSpc>
              <a:spcBef>
                <a:spcPct val="0"/>
              </a:spcBef>
            </a:pPr>
            <a:r>
              <a:rPr lang="es-MX" sz="5859">
                <a:solidFill>
                  <a:srgbClr val="000000"/>
                </a:solidFill>
                <a:latin typeface="Arimo"/>
                <a:ea typeface="Arimo"/>
                <a:cs typeface="Arimo"/>
                <a:sym typeface="Arimo"/>
              </a:rPr>
              <a:t>Como primera actividad se les propone ver y comentar el video del Maestro Mario Delgado Carrillo, Secretario de Educación Pública. </a:t>
            </a:r>
          </a:p>
        </p:txBody>
      </p:sp>
      <p:sp>
        <p:nvSpPr>
          <p:cNvPr id="7" name="Freeform 7"/>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3630651" y="268322"/>
            <a:ext cx="3628649" cy="3188676"/>
          </a:xfrm>
          <a:custGeom>
            <a:avLst/>
            <a:gdLst/>
            <a:ahLst/>
            <a:cxnLst/>
            <a:rect l="l" t="t" r="r" b="b"/>
            <a:pathLst>
              <a:path w="3628649" h="3188676">
                <a:moveTo>
                  <a:pt x="0" y="0"/>
                </a:moveTo>
                <a:lnTo>
                  <a:pt x="3628649" y="0"/>
                </a:lnTo>
                <a:lnTo>
                  <a:pt x="3628649" y="3188675"/>
                </a:lnTo>
                <a:lnTo>
                  <a:pt x="0" y="31886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flipH="1">
            <a:off x="1697781" y="8317021"/>
            <a:ext cx="1548354" cy="1737284"/>
          </a:xfrm>
          <a:custGeom>
            <a:avLst/>
            <a:gdLst/>
            <a:ahLst/>
            <a:cxnLst/>
            <a:rect l="l" t="t" r="r" b="b"/>
            <a:pathLst>
              <a:path w="1548354" h="1737284">
                <a:moveTo>
                  <a:pt x="1548354" y="0"/>
                </a:moveTo>
                <a:lnTo>
                  <a:pt x="0" y="0"/>
                </a:lnTo>
                <a:lnTo>
                  <a:pt x="0" y="1737284"/>
                </a:lnTo>
                <a:lnTo>
                  <a:pt x="1548354" y="1737284"/>
                </a:lnTo>
                <a:lnTo>
                  <a:pt x="1548354"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3630651" y="8291276"/>
            <a:ext cx="4395563" cy="1934048"/>
          </a:xfrm>
          <a:custGeom>
            <a:avLst/>
            <a:gdLst/>
            <a:ahLst/>
            <a:cxnLst/>
            <a:rect l="l" t="t" r="r" b="b"/>
            <a:pathLst>
              <a:path w="4395563" h="1934048">
                <a:moveTo>
                  <a:pt x="0" y="0"/>
                </a:moveTo>
                <a:lnTo>
                  <a:pt x="4395563" y="0"/>
                </a:lnTo>
                <a:lnTo>
                  <a:pt x="4395563" y="1934048"/>
                </a:lnTo>
                <a:lnTo>
                  <a:pt x="0" y="1934048"/>
                </a:lnTo>
                <a:lnTo>
                  <a:pt x="0" y="0"/>
                </a:lnTo>
                <a:close/>
              </a:path>
            </a:pathLst>
          </a:custGeom>
          <a:blipFill>
            <a:blip r:embed="rId13"/>
            <a:stretch>
              <a:fillRect/>
            </a:stretch>
          </a:blipFill>
        </p:spPr>
      </p:sp>
      <p:grpSp>
        <p:nvGrpSpPr>
          <p:cNvPr id="11" name="Group 11"/>
          <p:cNvGrpSpPr/>
          <p:nvPr/>
        </p:nvGrpSpPr>
        <p:grpSpPr>
          <a:xfrm>
            <a:off x="16919418" y="145426"/>
            <a:ext cx="883274" cy="8832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3" name="TextBox 13"/>
          <p:cNvSpPr txBox="1"/>
          <p:nvPr/>
        </p:nvSpPr>
        <p:spPr>
          <a:xfrm>
            <a:off x="16535401" y="883285"/>
            <a:ext cx="151403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sp>
        <p:nvSpPr>
          <p:cNvPr id="3" name="Freeform 3"/>
          <p:cNvSpPr/>
          <p:nvPr/>
        </p:nvSpPr>
        <p:spPr>
          <a:xfrm>
            <a:off x="572072" y="607114"/>
            <a:ext cx="8462923" cy="2042837"/>
          </a:xfrm>
          <a:custGeom>
            <a:avLst/>
            <a:gdLst/>
            <a:ahLst/>
            <a:cxnLst/>
            <a:rect l="l" t="t" r="r" b="b"/>
            <a:pathLst>
              <a:path w="8462923" h="2042837">
                <a:moveTo>
                  <a:pt x="0" y="0"/>
                </a:moveTo>
                <a:lnTo>
                  <a:pt x="8462924" y="0"/>
                </a:lnTo>
                <a:lnTo>
                  <a:pt x="8462924" y="2042838"/>
                </a:lnTo>
                <a:lnTo>
                  <a:pt x="0" y="20428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388330" y="710380"/>
            <a:ext cx="6762302" cy="1807731"/>
          </a:xfrm>
          <a:prstGeom prst="rect">
            <a:avLst/>
          </a:prstGeom>
        </p:spPr>
        <p:txBody>
          <a:bodyPr lIns="0" tIns="0" rIns="0" bIns="0" rtlCol="0" anchor="t">
            <a:spAutoFit/>
          </a:bodyPr>
          <a:lstStyle/>
          <a:p>
            <a:pPr algn="ctr">
              <a:lnSpc>
                <a:spcPts val="7033"/>
              </a:lnSpc>
            </a:pPr>
            <a:r>
              <a:rPr lang="es-MX" sz="5910" b="1">
                <a:solidFill>
                  <a:srgbClr val="02709F"/>
                </a:solidFill>
                <a:latin typeface="Arimo Bold"/>
                <a:ea typeface="Arimo Bold"/>
                <a:cs typeface="Arimo Bold"/>
                <a:sym typeface="Arimo Bold"/>
              </a:rPr>
              <a:t>1. </a:t>
            </a:r>
            <a:r>
              <a:rPr lang="es-MX" sz="5910" b="1" dirty="0">
                <a:solidFill>
                  <a:srgbClr val="7A3B3B"/>
                </a:solidFill>
                <a:latin typeface="Arimo Bold"/>
                <a:ea typeface="Arimo Bold"/>
                <a:cs typeface="Arimo Bold"/>
                <a:sym typeface="Arimo Bold"/>
              </a:rPr>
              <a:t>Proyectos y Ejes articuladores</a:t>
            </a:r>
          </a:p>
        </p:txBody>
      </p:sp>
      <p:grpSp>
        <p:nvGrpSpPr>
          <p:cNvPr id="5" name="Group 5"/>
          <p:cNvGrpSpPr/>
          <p:nvPr/>
        </p:nvGrpSpPr>
        <p:grpSpPr>
          <a:xfrm>
            <a:off x="403938" y="2851955"/>
            <a:ext cx="17155872" cy="7114212"/>
            <a:chOff x="0" y="0"/>
            <a:chExt cx="4518419" cy="1873702"/>
          </a:xfrm>
        </p:grpSpPr>
        <p:sp>
          <p:nvSpPr>
            <p:cNvPr id="6" name="Freeform 6"/>
            <p:cNvSpPr/>
            <p:nvPr/>
          </p:nvSpPr>
          <p:spPr>
            <a:xfrm>
              <a:off x="0" y="0"/>
              <a:ext cx="4518419" cy="1873702"/>
            </a:xfrm>
            <a:custGeom>
              <a:avLst/>
              <a:gdLst/>
              <a:ahLst/>
              <a:cxnLst/>
              <a:rect l="l" t="t" r="r" b="b"/>
              <a:pathLst>
                <a:path w="4518419" h="1873702">
                  <a:moveTo>
                    <a:pt x="23015" y="0"/>
                  </a:moveTo>
                  <a:lnTo>
                    <a:pt x="4495404" y="0"/>
                  </a:lnTo>
                  <a:cubicBezTo>
                    <a:pt x="4501508" y="0"/>
                    <a:pt x="4507362" y="2425"/>
                    <a:pt x="4511678" y="6741"/>
                  </a:cubicBezTo>
                  <a:cubicBezTo>
                    <a:pt x="4515995" y="11057"/>
                    <a:pt x="4518419" y="16911"/>
                    <a:pt x="4518419" y="23015"/>
                  </a:cubicBezTo>
                  <a:lnTo>
                    <a:pt x="4518419" y="1850687"/>
                  </a:lnTo>
                  <a:cubicBezTo>
                    <a:pt x="4518419" y="1863398"/>
                    <a:pt x="4508115" y="1873702"/>
                    <a:pt x="4495404" y="1873702"/>
                  </a:cubicBezTo>
                  <a:lnTo>
                    <a:pt x="23015" y="1873702"/>
                  </a:lnTo>
                  <a:cubicBezTo>
                    <a:pt x="10304" y="1873702"/>
                    <a:pt x="0" y="1863398"/>
                    <a:pt x="0" y="1850687"/>
                  </a:cubicBezTo>
                  <a:lnTo>
                    <a:pt x="0" y="23015"/>
                  </a:lnTo>
                  <a:cubicBezTo>
                    <a:pt x="0" y="10304"/>
                    <a:pt x="10304" y="0"/>
                    <a:pt x="23015" y="0"/>
                  </a:cubicBezTo>
                  <a:close/>
                </a:path>
              </a:pathLst>
            </a:custGeom>
            <a:solidFill>
              <a:srgbClr val="FFFEF2"/>
            </a:solidFill>
            <a:ln w="38100" cap="rnd">
              <a:solidFill>
                <a:srgbClr val="CBBF48"/>
              </a:solidFill>
              <a:prstDash val="solid"/>
              <a:round/>
            </a:ln>
          </p:spPr>
        </p:sp>
        <p:sp>
          <p:nvSpPr>
            <p:cNvPr id="7" name="TextBox 7"/>
            <p:cNvSpPr txBox="1"/>
            <p:nvPr/>
          </p:nvSpPr>
          <p:spPr>
            <a:xfrm>
              <a:off x="0" y="-47625"/>
              <a:ext cx="4518419" cy="1921327"/>
            </a:xfrm>
            <a:prstGeom prst="rect">
              <a:avLst/>
            </a:prstGeom>
          </p:spPr>
          <p:txBody>
            <a:bodyPr lIns="50800" tIns="50800" rIns="50800" bIns="50800" rtlCol="0" anchor="ctr"/>
            <a:lstStyle/>
            <a:p>
              <a:pPr algn="ctr">
                <a:lnSpc>
                  <a:spcPts val="2659"/>
                </a:lnSpc>
              </a:pPr>
              <a:endParaRPr lang="es-MX"/>
            </a:p>
          </p:txBody>
        </p:sp>
      </p:grpSp>
      <p:sp>
        <p:nvSpPr>
          <p:cNvPr id="8" name="Freeform 8"/>
          <p:cNvSpPr/>
          <p:nvPr/>
        </p:nvSpPr>
        <p:spPr>
          <a:xfrm>
            <a:off x="358828" y="268322"/>
            <a:ext cx="1029707" cy="957867"/>
          </a:xfrm>
          <a:custGeom>
            <a:avLst/>
            <a:gdLst/>
            <a:ahLst/>
            <a:cxnLst/>
            <a:rect l="l" t="t" r="r" b="b"/>
            <a:pathLst>
              <a:path w="1029707" h="957867">
                <a:moveTo>
                  <a:pt x="0" y="0"/>
                </a:moveTo>
                <a:lnTo>
                  <a:pt x="1029707" y="0"/>
                </a:lnTo>
                <a:lnTo>
                  <a:pt x="1029707" y="957867"/>
                </a:lnTo>
                <a:lnTo>
                  <a:pt x="0" y="957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338923" y="454933"/>
            <a:ext cx="1392145" cy="1773433"/>
          </a:xfrm>
          <a:custGeom>
            <a:avLst/>
            <a:gdLst/>
            <a:ahLst/>
            <a:cxnLst/>
            <a:rect l="l" t="t" r="r" b="b"/>
            <a:pathLst>
              <a:path w="1392145" h="1773433">
                <a:moveTo>
                  <a:pt x="0" y="0"/>
                </a:moveTo>
                <a:lnTo>
                  <a:pt x="1392145" y="0"/>
                </a:lnTo>
                <a:lnTo>
                  <a:pt x="1392145" y="1773433"/>
                </a:lnTo>
                <a:lnTo>
                  <a:pt x="0" y="1773433"/>
                </a:lnTo>
                <a:lnTo>
                  <a:pt x="0" y="0"/>
                </a:lnTo>
                <a:close/>
              </a:path>
            </a:pathLst>
          </a:custGeom>
          <a:blipFill>
            <a:blip r:embed="rId7"/>
            <a:stretch>
              <a:fillRect/>
            </a:stretch>
          </a:blipFill>
        </p:spPr>
      </p:sp>
      <p:sp>
        <p:nvSpPr>
          <p:cNvPr id="10" name="Freeform 10"/>
          <p:cNvSpPr/>
          <p:nvPr/>
        </p:nvSpPr>
        <p:spPr>
          <a:xfrm>
            <a:off x="13098604" y="0"/>
            <a:ext cx="3129717" cy="2851955"/>
          </a:xfrm>
          <a:custGeom>
            <a:avLst/>
            <a:gdLst/>
            <a:ahLst/>
            <a:cxnLst/>
            <a:rect l="l" t="t" r="r" b="b"/>
            <a:pathLst>
              <a:path w="3129717" h="2851955">
                <a:moveTo>
                  <a:pt x="0" y="0"/>
                </a:moveTo>
                <a:lnTo>
                  <a:pt x="3129717" y="0"/>
                </a:lnTo>
                <a:lnTo>
                  <a:pt x="3129717" y="2851955"/>
                </a:lnTo>
                <a:lnTo>
                  <a:pt x="0" y="285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3464049" y="2282684"/>
            <a:ext cx="604155" cy="734535"/>
          </a:xfrm>
          <a:custGeom>
            <a:avLst/>
            <a:gdLst/>
            <a:ahLst/>
            <a:cxnLst/>
            <a:rect l="l" t="t" r="r" b="b"/>
            <a:pathLst>
              <a:path w="604155" h="734535">
                <a:moveTo>
                  <a:pt x="0" y="0"/>
                </a:moveTo>
                <a:lnTo>
                  <a:pt x="604155" y="0"/>
                </a:lnTo>
                <a:lnTo>
                  <a:pt x="604155" y="734535"/>
                </a:lnTo>
                <a:lnTo>
                  <a:pt x="0" y="734535"/>
                </a:lnTo>
                <a:lnTo>
                  <a:pt x="0" y="0"/>
                </a:lnTo>
                <a:close/>
              </a:path>
            </a:pathLst>
          </a:custGeom>
          <a:blipFill>
            <a:blip r:embed="rId10"/>
            <a:stretch>
              <a:fillRect/>
            </a:stretch>
          </a:blipFill>
        </p:spPr>
      </p:sp>
      <p:sp>
        <p:nvSpPr>
          <p:cNvPr id="12" name="Freeform 12"/>
          <p:cNvSpPr/>
          <p:nvPr/>
        </p:nvSpPr>
        <p:spPr>
          <a:xfrm>
            <a:off x="16335556" y="7555052"/>
            <a:ext cx="2448509" cy="2731948"/>
          </a:xfrm>
          <a:custGeom>
            <a:avLst/>
            <a:gdLst/>
            <a:ahLst/>
            <a:cxnLst/>
            <a:rect l="l" t="t" r="r" b="b"/>
            <a:pathLst>
              <a:path w="2448509" h="2731948">
                <a:moveTo>
                  <a:pt x="0" y="0"/>
                </a:moveTo>
                <a:lnTo>
                  <a:pt x="2448508" y="0"/>
                </a:lnTo>
                <a:lnTo>
                  <a:pt x="2448508" y="2731948"/>
                </a:lnTo>
                <a:lnTo>
                  <a:pt x="0" y="2731948"/>
                </a:lnTo>
                <a:lnTo>
                  <a:pt x="0" y="0"/>
                </a:lnTo>
                <a:close/>
              </a:path>
            </a:pathLst>
          </a:custGeom>
          <a:blipFill>
            <a:blip r:embed="rId11"/>
            <a:stretch>
              <a:fillRect/>
            </a:stretch>
          </a:blipFill>
        </p:spPr>
      </p:sp>
      <p:sp>
        <p:nvSpPr>
          <p:cNvPr id="13" name="TextBox 13"/>
          <p:cNvSpPr txBox="1"/>
          <p:nvPr/>
        </p:nvSpPr>
        <p:spPr>
          <a:xfrm>
            <a:off x="789065" y="3150156"/>
            <a:ext cx="16385619" cy="6422559"/>
          </a:xfrm>
          <a:prstGeom prst="rect">
            <a:avLst/>
          </a:prstGeom>
        </p:spPr>
        <p:txBody>
          <a:bodyPr lIns="0" tIns="0" rIns="0" bIns="0" rtlCol="0" anchor="t">
            <a:spAutoFit/>
          </a:bodyPr>
          <a:lstStyle/>
          <a:p>
            <a:pPr algn="l">
              <a:lnSpc>
                <a:spcPts val="5625"/>
              </a:lnSpc>
              <a:spcBef>
                <a:spcPct val="0"/>
              </a:spcBef>
            </a:pPr>
            <a:r>
              <a:rPr lang="en-US" sz="4018">
                <a:solidFill>
                  <a:srgbClr val="000000"/>
                </a:solidFill>
                <a:latin typeface="Arimo"/>
                <a:ea typeface="Arimo"/>
                <a:cs typeface="Arimo"/>
                <a:sym typeface="Arimo"/>
              </a:rPr>
              <a:t>Con la entrada en vigor del </a:t>
            </a:r>
            <a:r>
              <a:rPr lang="en-US" sz="4018" b="1">
                <a:solidFill>
                  <a:srgbClr val="02709F"/>
                </a:solidFill>
                <a:latin typeface="Arimo Bold"/>
                <a:ea typeface="Arimo Bold"/>
                <a:cs typeface="Arimo Bold"/>
                <a:sym typeface="Arimo Bold"/>
              </a:rPr>
              <a:t>Plan de Estudio 2022</a:t>
            </a:r>
            <a:r>
              <a:rPr lang="en-US" sz="4018">
                <a:solidFill>
                  <a:srgbClr val="000000"/>
                </a:solidFill>
                <a:latin typeface="Arimo"/>
                <a:ea typeface="Arimo"/>
                <a:cs typeface="Arimo"/>
                <a:sym typeface="Arimo"/>
              </a:rPr>
              <a:t>, maestras, maestros y agentes educativos han enfrentado un conjunto de retos; uno de ellos es </a:t>
            </a:r>
            <a:r>
              <a:rPr lang="en-US" sz="4018" b="1">
                <a:solidFill>
                  <a:srgbClr val="02709F"/>
                </a:solidFill>
                <a:latin typeface="Arimo Bold"/>
                <a:ea typeface="Arimo Bold"/>
                <a:cs typeface="Arimo Bold"/>
                <a:sym typeface="Arimo Bold"/>
              </a:rPr>
              <a:t>el diseño del Programa Analítico</a:t>
            </a:r>
            <a:r>
              <a:rPr lang="en-US" sz="4018">
                <a:solidFill>
                  <a:srgbClr val="000000"/>
                </a:solidFill>
                <a:latin typeface="Arimo"/>
                <a:ea typeface="Arimo"/>
                <a:cs typeface="Arimo"/>
                <a:sym typeface="Arimo"/>
              </a:rPr>
              <a:t> en el que </a:t>
            </a:r>
            <a:r>
              <a:rPr lang="en-US" sz="4018" b="1">
                <a:solidFill>
                  <a:srgbClr val="02709F"/>
                </a:solidFill>
                <a:latin typeface="Arimo Bold"/>
                <a:ea typeface="Arimo Bold"/>
                <a:cs typeface="Arimo Bold"/>
                <a:sym typeface="Arimo Bold"/>
              </a:rPr>
              <a:t>contextualizan</a:t>
            </a:r>
            <a:r>
              <a:rPr lang="en-US" sz="4018">
                <a:solidFill>
                  <a:srgbClr val="000000"/>
                </a:solidFill>
                <a:latin typeface="Arimo"/>
                <a:ea typeface="Arimo"/>
                <a:cs typeface="Arimo"/>
                <a:sym typeface="Arimo"/>
              </a:rPr>
              <a:t> los contenidos de los </a:t>
            </a:r>
            <a:r>
              <a:rPr lang="en-US" sz="4018" b="1">
                <a:solidFill>
                  <a:srgbClr val="02709F"/>
                </a:solidFill>
                <a:latin typeface="Arimo Bold"/>
                <a:ea typeface="Arimo Bold"/>
                <a:cs typeface="Arimo Bold"/>
                <a:sym typeface="Arimo Bold"/>
              </a:rPr>
              <a:t>Programas Sintéticos</a:t>
            </a:r>
            <a:r>
              <a:rPr lang="en-US" sz="4018">
                <a:solidFill>
                  <a:srgbClr val="000000"/>
                </a:solidFill>
                <a:latin typeface="Arimo"/>
                <a:ea typeface="Arimo"/>
                <a:cs typeface="Arimo"/>
                <a:sym typeface="Arimo"/>
              </a:rPr>
              <a:t> para responder a las </a:t>
            </a:r>
            <a:r>
              <a:rPr lang="en-US" sz="4018" b="1">
                <a:solidFill>
                  <a:srgbClr val="02709F"/>
                </a:solidFill>
                <a:latin typeface="Arimo Bold"/>
                <a:ea typeface="Arimo Bold"/>
                <a:cs typeface="Arimo Bold"/>
                <a:sym typeface="Arimo Bold"/>
              </a:rPr>
              <a:t>características y necesidades</a:t>
            </a:r>
            <a:r>
              <a:rPr lang="en-US" sz="4018">
                <a:solidFill>
                  <a:srgbClr val="000000"/>
                </a:solidFill>
                <a:latin typeface="Arimo"/>
                <a:ea typeface="Arimo"/>
                <a:cs typeface="Arimo"/>
                <a:sym typeface="Arimo"/>
              </a:rPr>
              <a:t> de los territorios en los que ejercen la docencia; otro es </a:t>
            </a:r>
            <a:r>
              <a:rPr lang="en-US" sz="4018" b="1">
                <a:solidFill>
                  <a:srgbClr val="02709F"/>
                </a:solidFill>
                <a:latin typeface="Arimo Bold"/>
                <a:ea typeface="Arimo Bold"/>
                <a:cs typeface="Arimo Bold"/>
                <a:sym typeface="Arimo Bold"/>
              </a:rPr>
              <a:t>el trabajo por proyectos</a:t>
            </a:r>
            <a:r>
              <a:rPr lang="en-US" sz="4018">
                <a:solidFill>
                  <a:srgbClr val="000000"/>
                </a:solidFill>
                <a:latin typeface="Arimo"/>
                <a:ea typeface="Arimo"/>
                <a:cs typeface="Arimo"/>
                <a:sym typeface="Arimo"/>
              </a:rPr>
              <a:t> a través de </a:t>
            </a:r>
            <a:r>
              <a:rPr lang="en-US" sz="4018" b="1">
                <a:solidFill>
                  <a:srgbClr val="02709F"/>
                </a:solidFill>
                <a:latin typeface="Arimo Bold"/>
                <a:ea typeface="Arimo Bold"/>
                <a:cs typeface="Arimo Bold"/>
                <a:sym typeface="Arimo Bold"/>
              </a:rPr>
              <a:t>metodologías sociocríticas</a:t>
            </a:r>
            <a:r>
              <a:rPr lang="en-US" sz="4018">
                <a:solidFill>
                  <a:srgbClr val="000000"/>
                </a:solidFill>
                <a:latin typeface="Arimo"/>
                <a:ea typeface="Arimo"/>
                <a:cs typeface="Arimo"/>
                <a:sym typeface="Arimo"/>
              </a:rPr>
              <a:t> como alternativa para promover en sus estudiantes el desarrollo del </a:t>
            </a:r>
            <a:r>
              <a:rPr lang="en-US" sz="4018" b="1">
                <a:solidFill>
                  <a:srgbClr val="02709F"/>
                </a:solidFill>
                <a:latin typeface="Arimo Bold"/>
                <a:ea typeface="Arimo Bold"/>
                <a:cs typeface="Arimo Bold"/>
                <a:sym typeface="Arimo Bold"/>
              </a:rPr>
              <a:t>pensamiento crítico</a:t>
            </a:r>
            <a:r>
              <a:rPr lang="en-US" sz="4018">
                <a:solidFill>
                  <a:srgbClr val="000000"/>
                </a:solidFill>
                <a:latin typeface="Arimo"/>
                <a:ea typeface="Arimo"/>
                <a:cs typeface="Arimo"/>
                <a:sym typeface="Arimo"/>
              </a:rPr>
              <a:t> y </a:t>
            </a:r>
            <a:r>
              <a:rPr lang="en-US" sz="4018" b="1">
                <a:solidFill>
                  <a:srgbClr val="02709F"/>
                </a:solidFill>
                <a:latin typeface="Arimo Bold"/>
                <a:ea typeface="Arimo Bold"/>
                <a:cs typeface="Arimo Bold"/>
                <a:sym typeface="Arimo Bold"/>
              </a:rPr>
              <a:t>aprendizajes</a:t>
            </a:r>
            <a:r>
              <a:rPr lang="en-US" sz="4018">
                <a:solidFill>
                  <a:srgbClr val="000000"/>
                </a:solidFill>
                <a:latin typeface="Arimo"/>
                <a:ea typeface="Arimo"/>
                <a:cs typeface="Arimo"/>
                <a:sym typeface="Arimo"/>
              </a:rPr>
              <a:t> que les permitan </a:t>
            </a:r>
            <a:r>
              <a:rPr lang="en-US" sz="4018" b="1">
                <a:solidFill>
                  <a:srgbClr val="02709F"/>
                </a:solidFill>
                <a:latin typeface="Arimo Bold"/>
                <a:ea typeface="Arimo Bold"/>
                <a:cs typeface="Arimo Bold"/>
                <a:sym typeface="Arimo Bold"/>
              </a:rPr>
              <a:t>comprender, cuestionar y transformar</a:t>
            </a:r>
            <a:r>
              <a:rPr lang="en-US" sz="4018">
                <a:solidFill>
                  <a:srgbClr val="000000"/>
                </a:solidFill>
                <a:latin typeface="Arimo"/>
                <a:ea typeface="Arimo"/>
                <a:cs typeface="Arimo"/>
                <a:sym typeface="Arimo"/>
              </a:rPr>
              <a:t> su comunidad.</a:t>
            </a:r>
          </a:p>
        </p:txBody>
      </p:sp>
      <p:grpSp>
        <p:nvGrpSpPr>
          <p:cNvPr id="14" name="Group 14"/>
          <p:cNvGrpSpPr/>
          <p:nvPr/>
        </p:nvGrpSpPr>
        <p:grpSpPr>
          <a:xfrm>
            <a:off x="16919418" y="145426"/>
            <a:ext cx="883274" cy="8832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6" name="TextBox 16"/>
          <p:cNvSpPr txBox="1"/>
          <p:nvPr/>
        </p:nvSpPr>
        <p:spPr>
          <a:xfrm>
            <a:off x="16535401" y="883285"/>
            <a:ext cx="1514034" cy="211083"/>
          </a:xfrm>
          <a:prstGeom prst="rect">
            <a:avLst/>
          </a:prstGeom>
        </p:spPr>
        <p:txBody>
          <a:bodyPr wrap="square" lIns="0" tIns="0" rIns="0" bIns="0" rtlCol="0" anchor="t">
            <a:spAutoFit/>
          </a:bodyPr>
          <a:lstStyle/>
          <a:p>
            <a:pPr algn="ctr">
              <a:lnSpc>
                <a:spcPts val="1820"/>
              </a:lnSpc>
            </a:pPr>
            <a:r>
              <a:rPr lang="es-MX" sz="1300">
                <a:solidFill>
                  <a:srgbClr val="000000"/>
                </a:solidFill>
                <a:latin typeface="Arimo"/>
                <a:ea typeface="Arimo"/>
                <a:cs typeface="Arimo"/>
                <a:sym typeface="Arimo"/>
              </a:rPr>
              <a:t>docentesaldia.com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19999"/>
            </a:blip>
            <a:stretch>
              <a:fillRect/>
            </a:stretch>
          </a:blipFill>
        </p:spPr>
      </p:sp>
      <p:grpSp>
        <p:nvGrpSpPr>
          <p:cNvPr id="3" name="Group 3"/>
          <p:cNvGrpSpPr/>
          <p:nvPr/>
        </p:nvGrpSpPr>
        <p:grpSpPr>
          <a:xfrm>
            <a:off x="535622" y="1028700"/>
            <a:ext cx="17155872" cy="8937466"/>
            <a:chOff x="0" y="0"/>
            <a:chExt cx="4518419" cy="2353901"/>
          </a:xfrm>
        </p:grpSpPr>
        <p:sp>
          <p:nvSpPr>
            <p:cNvPr id="4" name="Freeform 4"/>
            <p:cNvSpPr/>
            <p:nvPr/>
          </p:nvSpPr>
          <p:spPr>
            <a:xfrm>
              <a:off x="0" y="0"/>
              <a:ext cx="4518419" cy="2353901"/>
            </a:xfrm>
            <a:custGeom>
              <a:avLst/>
              <a:gdLst/>
              <a:ahLst/>
              <a:cxnLst/>
              <a:rect l="l" t="t" r="r" b="b"/>
              <a:pathLst>
                <a:path w="4518419" h="2353901">
                  <a:moveTo>
                    <a:pt x="23015" y="0"/>
                  </a:moveTo>
                  <a:lnTo>
                    <a:pt x="4495404" y="0"/>
                  </a:lnTo>
                  <a:cubicBezTo>
                    <a:pt x="4501508" y="0"/>
                    <a:pt x="4507362" y="2425"/>
                    <a:pt x="4511678" y="6741"/>
                  </a:cubicBezTo>
                  <a:cubicBezTo>
                    <a:pt x="4515995" y="11057"/>
                    <a:pt x="4518419" y="16911"/>
                    <a:pt x="4518419" y="23015"/>
                  </a:cubicBezTo>
                  <a:lnTo>
                    <a:pt x="4518419" y="2330886"/>
                  </a:lnTo>
                  <a:cubicBezTo>
                    <a:pt x="4518419" y="2343597"/>
                    <a:pt x="4508115" y="2353901"/>
                    <a:pt x="4495404" y="2353901"/>
                  </a:cubicBezTo>
                  <a:lnTo>
                    <a:pt x="23015" y="2353901"/>
                  </a:lnTo>
                  <a:cubicBezTo>
                    <a:pt x="10304" y="2353901"/>
                    <a:pt x="0" y="2343597"/>
                    <a:pt x="0" y="2330886"/>
                  </a:cubicBezTo>
                  <a:lnTo>
                    <a:pt x="0" y="23015"/>
                  </a:lnTo>
                  <a:cubicBezTo>
                    <a:pt x="0" y="10304"/>
                    <a:pt x="10304" y="0"/>
                    <a:pt x="23015" y="0"/>
                  </a:cubicBezTo>
                  <a:close/>
                </a:path>
              </a:pathLst>
            </a:custGeom>
            <a:solidFill>
              <a:srgbClr val="FFFEF2"/>
            </a:solidFill>
            <a:ln w="38100" cap="rnd">
              <a:solidFill>
                <a:srgbClr val="CBBF48"/>
              </a:solidFill>
              <a:prstDash val="solid"/>
              <a:round/>
            </a:ln>
          </p:spPr>
        </p:sp>
        <p:sp>
          <p:nvSpPr>
            <p:cNvPr id="5" name="TextBox 5"/>
            <p:cNvSpPr txBox="1"/>
            <p:nvPr/>
          </p:nvSpPr>
          <p:spPr>
            <a:xfrm>
              <a:off x="0" y="-47625"/>
              <a:ext cx="4518419" cy="240152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271617"/>
            <a:ext cx="15218384" cy="8377699"/>
          </a:xfrm>
          <a:prstGeom prst="rect">
            <a:avLst/>
          </a:prstGeom>
        </p:spPr>
        <p:txBody>
          <a:bodyPr lIns="0" tIns="0" rIns="0" bIns="0" rtlCol="0" anchor="t">
            <a:spAutoFit/>
          </a:bodyPr>
          <a:lstStyle/>
          <a:p>
            <a:pPr marL="927145" lvl="1" indent="-463573" algn="l">
              <a:lnSpc>
                <a:spcPts val="6012"/>
              </a:lnSpc>
              <a:buFont typeface="Arial"/>
              <a:buChar char="•"/>
            </a:pPr>
            <a:r>
              <a:rPr lang="es-MX" sz="4294">
                <a:solidFill>
                  <a:srgbClr val="000000"/>
                </a:solidFill>
                <a:latin typeface="Arimo"/>
                <a:ea typeface="Arimo"/>
                <a:cs typeface="Arimo"/>
                <a:sym typeface="Arimo"/>
              </a:rPr>
              <a:t>En estos procesos de toma de decisiones sobre el </a:t>
            </a:r>
            <a:r>
              <a:rPr lang="es-MX" sz="4294" b="1">
                <a:solidFill>
                  <a:srgbClr val="02709F"/>
                </a:solidFill>
                <a:latin typeface="Arimo Bold"/>
                <a:ea typeface="Arimo Bold"/>
                <a:cs typeface="Arimo Bold"/>
                <a:sym typeface="Arimo Bold"/>
              </a:rPr>
              <a:t>currículo y de los procesos de enseñanza y aprendizaje</a:t>
            </a:r>
            <a:r>
              <a:rPr lang="es-MX" sz="4294">
                <a:solidFill>
                  <a:srgbClr val="000000"/>
                </a:solidFill>
                <a:latin typeface="Arimo"/>
                <a:ea typeface="Arimo"/>
                <a:cs typeface="Arimo"/>
                <a:sym typeface="Arimo"/>
              </a:rPr>
              <a:t>, los </a:t>
            </a:r>
            <a:r>
              <a:rPr lang="es-MX" sz="4294" b="1">
                <a:solidFill>
                  <a:srgbClr val="02709F"/>
                </a:solidFill>
                <a:latin typeface="Arimo Bold"/>
                <a:ea typeface="Arimo Bold"/>
                <a:cs typeface="Arimo Bold"/>
                <a:sym typeface="Arimo Bold"/>
              </a:rPr>
              <a:t>Ejes articuladores</a:t>
            </a:r>
            <a:r>
              <a:rPr lang="es-MX" sz="4294">
                <a:solidFill>
                  <a:srgbClr val="000000"/>
                </a:solidFill>
                <a:latin typeface="Arimo"/>
                <a:ea typeface="Arimo"/>
                <a:cs typeface="Arimo"/>
                <a:sym typeface="Arimo"/>
              </a:rPr>
              <a:t> tienen un papel importante para </a:t>
            </a:r>
            <a:r>
              <a:rPr lang="es-MX" sz="4294" b="1">
                <a:solidFill>
                  <a:srgbClr val="02709F"/>
                </a:solidFill>
                <a:latin typeface="Arimo Bold"/>
                <a:ea typeface="Arimo Bold"/>
                <a:cs typeface="Arimo Bold"/>
                <a:sym typeface="Arimo Bold"/>
              </a:rPr>
              <a:t>leer la realidad</a:t>
            </a:r>
            <a:r>
              <a:rPr lang="es-MX" sz="4294">
                <a:solidFill>
                  <a:srgbClr val="000000"/>
                </a:solidFill>
                <a:latin typeface="Arimo"/>
                <a:ea typeface="Arimo"/>
                <a:cs typeface="Arimo"/>
                <a:sym typeface="Arimo"/>
              </a:rPr>
              <a:t> y </a:t>
            </a:r>
            <a:r>
              <a:rPr lang="es-MX" sz="4294" b="1">
                <a:solidFill>
                  <a:srgbClr val="02709F"/>
                </a:solidFill>
                <a:latin typeface="Arimo Bold"/>
                <a:ea typeface="Arimo Bold"/>
                <a:cs typeface="Arimo Bold"/>
                <a:sym typeface="Arimo Bold"/>
              </a:rPr>
              <a:t>establecer vínculos</a:t>
            </a:r>
            <a:r>
              <a:rPr lang="es-MX" sz="4294">
                <a:solidFill>
                  <a:srgbClr val="000000"/>
                </a:solidFill>
                <a:latin typeface="Arimo"/>
                <a:ea typeface="Arimo"/>
                <a:cs typeface="Arimo"/>
                <a:sym typeface="Arimo"/>
              </a:rPr>
              <a:t> entre los contenidos y la vida de las y los estudiantes.</a:t>
            </a:r>
          </a:p>
          <a:p>
            <a:pPr marL="927145" lvl="1" indent="-463573" algn="l">
              <a:lnSpc>
                <a:spcPts val="6012"/>
              </a:lnSpc>
              <a:buFont typeface="Arial"/>
              <a:buChar char="•"/>
            </a:pPr>
            <a:r>
              <a:rPr lang="es-MX" sz="4294" dirty="0">
                <a:solidFill>
                  <a:srgbClr val="000000"/>
                </a:solidFill>
                <a:latin typeface="Arimo"/>
                <a:ea typeface="Arimo"/>
                <a:cs typeface="Arimo"/>
                <a:sym typeface="Arimo"/>
              </a:rPr>
              <a:t>Es importante detenerse a pensar acerca del uso que han dado a los </a:t>
            </a:r>
            <a:r>
              <a:rPr lang="es-MX" sz="4294" b="1" dirty="0">
                <a:solidFill>
                  <a:srgbClr val="02709F"/>
                </a:solidFill>
                <a:latin typeface="Arimo Bold"/>
                <a:ea typeface="Arimo Bold"/>
                <a:cs typeface="Arimo Bold"/>
                <a:sym typeface="Arimo Bold"/>
              </a:rPr>
              <a:t>Ejes articuladores</a:t>
            </a:r>
            <a:r>
              <a:rPr lang="es-MX" sz="4294" dirty="0">
                <a:solidFill>
                  <a:srgbClr val="000000"/>
                </a:solidFill>
                <a:latin typeface="Arimo"/>
                <a:ea typeface="Arimo"/>
                <a:cs typeface="Arimo"/>
                <a:sym typeface="Arimo"/>
              </a:rPr>
              <a:t>, para ello convendría </a:t>
            </a:r>
            <a:r>
              <a:rPr lang="es-MX" sz="4294" b="1" dirty="0">
                <a:solidFill>
                  <a:srgbClr val="02709F"/>
                </a:solidFill>
                <a:latin typeface="Arimo Bold"/>
                <a:ea typeface="Arimo Bold"/>
                <a:cs typeface="Arimo Bold"/>
                <a:sym typeface="Arimo Bold"/>
              </a:rPr>
              <a:t>compartir sus experiencias y saberes </a:t>
            </a:r>
            <a:r>
              <a:rPr lang="es-MX" sz="4294" dirty="0">
                <a:solidFill>
                  <a:srgbClr val="000000"/>
                </a:solidFill>
                <a:latin typeface="Arimo"/>
                <a:ea typeface="Arimo"/>
                <a:cs typeface="Arimo"/>
                <a:sym typeface="Arimo"/>
              </a:rPr>
              <a:t>con respecto a este tema. A continuación, se les proponen algunas líneas de discusión, aunque ustedes podrán decidir las más pertinentes para abordarlas en colectivo:</a:t>
            </a:r>
          </a:p>
        </p:txBody>
      </p:sp>
      <p:sp>
        <p:nvSpPr>
          <p:cNvPr id="7" name="Freeform 7"/>
          <p:cNvSpPr/>
          <p:nvPr/>
        </p:nvSpPr>
        <p:spPr>
          <a:xfrm>
            <a:off x="14238591" y="8805396"/>
            <a:ext cx="3936456" cy="1481604"/>
          </a:xfrm>
          <a:custGeom>
            <a:avLst/>
            <a:gdLst/>
            <a:ahLst/>
            <a:cxnLst/>
            <a:rect l="l" t="t" r="r" b="b"/>
            <a:pathLst>
              <a:path w="3936456" h="1481604">
                <a:moveTo>
                  <a:pt x="0" y="0"/>
                </a:moveTo>
                <a:lnTo>
                  <a:pt x="3936456" y="0"/>
                </a:lnTo>
                <a:lnTo>
                  <a:pt x="3936456" y="1481604"/>
                </a:lnTo>
                <a:lnTo>
                  <a:pt x="0" y="1481604"/>
                </a:lnTo>
                <a:lnTo>
                  <a:pt x="0" y="0"/>
                </a:lnTo>
                <a:close/>
              </a:path>
            </a:pathLst>
          </a:custGeom>
          <a:blipFill>
            <a:blip r:embed="rId3">
              <a:extLst>
                <a:ext uri="{96DAC541-7B7A-43D3-8B79-37D633B846F1}">
                  <asvg:svgBlip xmlns:asvg="http://schemas.microsoft.com/office/drawing/2016/SVG/main" r:embed="rId4"/>
                </a:ext>
              </a:extLst>
            </a:blip>
            <a:stretch>
              <a:fillRect b="-121850"/>
            </a:stretch>
          </a:blipFill>
        </p:spPr>
      </p:sp>
      <p:sp>
        <p:nvSpPr>
          <p:cNvPr id="8" name="Freeform 8"/>
          <p:cNvSpPr/>
          <p:nvPr/>
        </p:nvSpPr>
        <p:spPr>
          <a:xfrm>
            <a:off x="7003555" y="609118"/>
            <a:ext cx="4220006" cy="767274"/>
          </a:xfrm>
          <a:custGeom>
            <a:avLst/>
            <a:gdLst/>
            <a:ahLst/>
            <a:cxnLst/>
            <a:rect l="l" t="t" r="r" b="b"/>
            <a:pathLst>
              <a:path w="4220006" h="767274">
                <a:moveTo>
                  <a:pt x="0" y="0"/>
                </a:moveTo>
                <a:lnTo>
                  <a:pt x="4220006" y="0"/>
                </a:lnTo>
                <a:lnTo>
                  <a:pt x="4220006" y="767274"/>
                </a:lnTo>
                <a:lnTo>
                  <a:pt x="0" y="767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16919418" y="145426"/>
            <a:ext cx="883274" cy="88327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11" name="TextBox 11"/>
          <p:cNvSpPr txBox="1"/>
          <p:nvPr/>
        </p:nvSpPr>
        <p:spPr>
          <a:xfrm>
            <a:off x="15316200" y="749550"/>
            <a:ext cx="154330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ea typeface="Arimo"/>
                <a:cs typeface="Arimo"/>
                <a:sym typeface="Arimo"/>
              </a:rPr>
              <a:t>docentesaldia.com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2471</Words>
  <Application>Microsoft Office PowerPoint</Application>
  <PresentationFormat>Personalizado</PresentationFormat>
  <Paragraphs>124</Paragraphs>
  <Slides>25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Calibri</vt:lpstr>
      <vt:lpstr>Arial</vt:lpstr>
      <vt:lpstr>Arimo</vt:lpstr>
      <vt:lpstr>Arimo Bold</vt:lpstr>
      <vt:lpstr>Marykate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Tercera Sesión Ordinaria del Consejo Técnico Escolar</dc:title>
  <dc:creator>Marcela Berenice Rodriguez Cardenas</dc:creator>
  <cp:lastModifiedBy>JORGE ALBERTO GUERRERO HERNANDEZ</cp:lastModifiedBy>
  <cp:revision>2</cp:revision>
  <dcterms:created xsi:type="dcterms:W3CDTF">2006-08-16T00:00:00Z</dcterms:created>
  <dcterms:modified xsi:type="dcterms:W3CDTF">2024-11-24T21:12:33Z</dcterms:modified>
  <dc:identifier>DAGXaKQhVxw</dc:identifier>
</cp:coreProperties>
</file>