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Arimo Bold" panose="020B0604020202020204" charset="0"/>
      <p:regular r:id="rId23"/>
    </p:embeddedFont>
    <p:embeddedFont>
      <p:font typeface="Playpen San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7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7.jpeg"/><Relationship Id="rId5" Type="http://schemas.openxmlformats.org/officeDocument/2006/relationships/image" Target="../media/image8.svg"/><Relationship Id="rId10" Type="http://schemas.openxmlformats.org/officeDocument/2006/relationships/image" Target="../media/image56.png"/><Relationship Id="rId4" Type="http://schemas.openxmlformats.org/officeDocument/2006/relationships/image" Target="../media/image7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.svg"/><Relationship Id="rId7" Type="http://schemas.openxmlformats.org/officeDocument/2006/relationships/image" Target="../media/image58.svg"/><Relationship Id="rId12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8.svg"/><Relationship Id="rId15" Type="http://schemas.openxmlformats.org/officeDocument/2006/relationships/image" Target="../media/image17.jpe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60.svg"/><Relationship Id="rId14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72.pn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8.svg"/><Relationship Id="rId10" Type="http://schemas.openxmlformats.org/officeDocument/2006/relationships/image" Target="../media/image69.svg"/><Relationship Id="rId4" Type="http://schemas.openxmlformats.org/officeDocument/2006/relationships/image" Target="../media/image7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75.sv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8.svg"/><Relationship Id="rId10" Type="http://schemas.openxmlformats.org/officeDocument/2006/relationships/image" Target="../media/image78.png"/><Relationship Id="rId4" Type="http://schemas.openxmlformats.org/officeDocument/2006/relationships/image" Target="../media/image7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svg"/><Relationship Id="rId7" Type="http://schemas.openxmlformats.org/officeDocument/2006/relationships/image" Target="../media/image8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8.svg"/><Relationship Id="rId10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svg"/><Relationship Id="rId7" Type="http://schemas.openxmlformats.org/officeDocument/2006/relationships/image" Target="../media/image8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.svg"/><Relationship Id="rId10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89.sv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.svg"/><Relationship Id="rId10" Type="http://schemas.openxmlformats.org/officeDocument/2006/relationships/image" Target="../media/image92.png"/><Relationship Id="rId4" Type="http://schemas.openxmlformats.org/officeDocument/2006/relationships/image" Target="../media/image7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95.svg"/><Relationship Id="rId12" Type="http://schemas.openxmlformats.org/officeDocument/2006/relationships/image" Target="../media/image10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8.svg"/><Relationship Id="rId10" Type="http://schemas.openxmlformats.org/officeDocument/2006/relationships/image" Target="../media/image98.png"/><Relationship Id="rId4" Type="http://schemas.openxmlformats.org/officeDocument/2006/relationships/image" Target="../media/image7.png"/><Relationship Id="rId9" Type="http://schemas.openxmlformats.org/officeDocument/2006/relationships/image" Target="../media/image9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.svg"/><Relationship Id="rId7" Type="http://schemas.openxmlformats.org/officeDocument/2006/relationships/image" Target="../media/image102.sv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8.svg"/><Relationship Id="rId10" Type="http://schemas.openxmlformats.org/officeDocument/2006/relationships/image" Target="../media/image105.png"/><Relationship Id="rId4" Type="http://schemas.openxmlformats.org/officeDocument/2006/relationships/image" Target="../media/image7.png"/><Relationship Id="rId9" Type="http://schemas.openxmlformats.org/officeDocument/2006/relationships/image" Target="../media/image10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.svg"/><Relationship Id="rId7" Type="http://schemas.openxmlformats.org/officeDocument/2006/relationships/image" Target="../media/image110.sv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4.svg"/><Relationship Id="rId5" Type="http://schemas.openxmlformats.org/officeDocument/2006/relationships/image" Target="../media/image108.svg"/><Relationship Id="rId10" Type="http://schemas.openxmlformats.org/officeDocument/2006/relationships/image" Target="../media/image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12" Type="http://schemas.openxmlformats.org/officeDocument/2006/relationships/hyperlink" Target="https://www.youtube.com/watch?v=duTtZIHblR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://bibliotecadigital.ilce.edu.mx/Colecciones/index.php?clave=cantos-tradicionales&amp;pag=0" TargetMode="External"/><Relationship Id="rId5" Type="http://schemas.openxmlformats.org/officeDocument/2006/relationships/image" Target="../media/image8.svg"/><Relationship Id="rId10" Type="http://schemas.openxmlformats.org/officeDocument/2006/relationships/hyperlink" Target="https://www.gob.mx/cms/uploads/attachment/file/690862/Libro-Juegos-de-mi-Mexico-INPI.pdf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dialnet.unirioja.es/servlet/articulo?codigo=838035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hyperlink" Target="https://www.paismaravillas.mx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hyperlink" Target="https://educacionbasica.sep.gob.mx/wp-content/uploads/2024/10/Desarrollo-de-habilidades-Matematicas-Fase-5-Parte-2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s://educacionbasica.sep.gob.mx/wp-content/uploads/2024/10/Desarrollo-de-habilidades-Matematicas-Fase-5-Parte-1.pdf" TargetMode="External"/><Relationship Id="rId5" Type="http://schemas.openxmlformats.org/officeDocument/2006/relationships/image" Target="../media/image8.svg"/><Relationship Id="rId15" Type="http://schemas.openxmlformats.org/officeDocument/2006/relationships/hyperlink" Target="https://spaceplace.nasa.gov/sp/" TargetMode="External"/><Relationship Id="rId10" Type="http://schemas.openxmlformats.org/officeDocument/2006/relationships/hyperlink" Target="https://educacionbasica.sep.gob.mx/wp-content/uploads/2024/08/Cuadernillo-Matematicas-Fase-4.pdf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educacionbasica.sep.gob.mx/wp-content/uploads/2024/06/Desarrollo-de-habilidades-matematicas_Primaria_Fase-3.pdf" TargetMode="External"/><Relationship Id="rId14" Type="http://schemas.openxmlformats.org/officeDocument/2006/relationships/hyperlink" Target="https://beta.cuentame.inegi.org.mx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b.mx/conapo/documentos/loteria-de-los-derechos-sexuales-y-reproductivos-de-las-adolescencias-y-juventudes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s://www.academia.edu/36922794/Johan_huizinga_homo_ludens_espa%C3%B1ol" TargetMode="External"/><Relationship Id="rId5" Type="http://schemas.openxmlformats.org/officeDocument/2006/relationships/image" Target="../media/image8.svg"/><Relationship Id="rId10" Type="http://schemas.openxmlformats.org/officeDocument/2006/relationships/hyperlink" Target="http://scielo.sld.cu/scielo.php?script=sci_arttext&amp;pid=S1990-86442018000500106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dialnet.unirioja.es/servlet/articulo?codigo=792159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10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2900383" y="-1191488"/>
            <a:ext cx="12405239" cy="7365611"/>
          </a:xfrm>
          <a:custGeom>
            <a:avLst/>
            <a:gdLst/>
            <a:ahLst/>
            <a:cxnLst/>
            <a:rect l="l" t="t" r="r" b="b"/>
            <a:pathLst>
              <a:path w="12405239" h="7365611">
                <a:moveTo>
                  <a:pt x="0" y="0"/>
                </a:moveTo>
                <a:lnTo>
                  <a:pt x="12405239" y="0"/>
                </a:lnTo>
                <a:lnTo>
                  <a:pt x="12405239" y="7365611"/>
                </a:lnTo>
                <a:lnTo>
                  <a:pt x="0" y="7365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4853907" y="5143500"/>
            <a:ext cx="8580186" cy="2563330"/>
          </a:xfrm>
          <a:custGeom>
            <a:avLst/>
            <a:gdLst/>
            <a:ahLst/>
            <a:cxnLst/>
            <a:rect l="l" t="t" r="r" b="b"/>
            <a:pathLst>
              <a:path w="8580186" h="2563330">
                <a:moveTo>
                  <a:pt x="0" y="0"/>
                </a:moveTo>
                <a:lnTo>
                  <a:pt x="8580186" y="0"/>
                </a:lnTo>
                <a:lnTo>
                  <a:pt x="8580186" y="2563330"/>
                </a:lnTo>
                <a:lnTo>
                  <a:pt x="0" y="2563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4853907" y="7783860"/>
            <a:ext cx="8675689" cy="1640494"/>
          </a:xfrm>
          <a:custGeom>
            <a:avLst/>
            <a:gdLst/>
            <a:ahLst/>
            <a:cxnLst/>
            <a:rect l="l" t="t" r="r" b="b"/>
            <a:pathLst>
              <a:path w="8675689" h="1640494">
                <a:moveTo>
                  <a:pt x="0" y="0"/>
                </a:moveTo>
                <a:lnTo>
                  <a:pt x="8675689" y="0"/>
                </a:lnTo>
                <a:lnTo>
                  <a:pt x="8675689" y="1640494"/>
                </a:lnTo>
                <a:lnTo>
                  <a:pt x="0" y="1640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3529596" y="6753143"/>
            <a:ext cx="4500112" cy="3060076"/>
          </a:xfrm>
          <a:custGeom>
            <a:avLst/>
            <a:gdLst/>
            <a:ahLst/>
            <a:cxnLst/>
            <a:rect l="l" t="t" r="r" b="b"/>
            <a:pathLst>
              <a:path w="4500112" h="3060076">
                <a:moveTo>
                  <a:pt x="0" y="0"/>
                </a:moveTo>
                <a:lnTo>
                  <a:pt x="4500112" y="0"/>
                </a:lnTo>
                <a:lnTo>
                  <a:pt x="4500112" y="3060076"/>
                </a:lnTo>
                <a:lnTo>
                  <a:pt x="0" y="3060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487759" y="3549663"/>
            <a:ext cx="3012353" cy="3187675"/>
          </a:xfrm>
          <a:custGeom>
            <a:avLst/>
            <a:gdLst/>
            <a:ahLst/>
            <a:cxnLst/>
            <a:rect l="l" t="t" r="r" b="b"/>
            <a:pathLst>
              <a:path w="3012353" h="3187675">
                <a:moveTo>
                  <a:pt x="0" y="0"/>
                </a:moveTo>
                <a:lnTo>
                  <a:pt x="3012353" y="0"/>
                </a:lnTo>
                <a:lnTo>
                  <a:pt x="3012353" y="3187674"/>
                </a:lnTo>
                <a:lnTo>
                  <a:pt x="0" y="3187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2173019" y="3549663"/>
            <a:ext cx="2713154" cy="2404532"/>
          </a:xfrm>
          <a:custGeom>
            <a:avLst/>
            <a:gdLst/>
            <a:ahLst/>
            <a:cxnLst/>
            <a:rect l="l" t="t" r="r" b="b"/>
            <a:pathLst>
              <a:path w="2713154" h="2404532">
                <a:moveTo>
                  <a:pt x="0" y="0"/>
                </a:moveTo>
                <a:lnTo>
                  <a:pt x="2713154" y="0"/>
                </a:lnTo>
                <a:lnTo>
                  <a:pt x="2713154" y="2404532"/>
                </a:lnTo>
                <a:lnTo>
                  <a:pt x="0" y="24045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3719155" y="1124078"/>
            <a:ext cx="10849690" cy="373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Orientaciones para el</a:t>
            </a:r>
          </a:p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Consejo Técnico Escolar</a:t>
            </a:r>
          </a:p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Fase Ordinaria</a:t>
            </a:r>
          </a:p>
        </p:txBody>
      </p:sp>
      <p:sp>
        <p:nvSpPr>
          <p:cNvPr id="10" name="Freeform 10"/>
          <p:cNvSpPr/>
          <p:nvPr/>
        </p:nvSpPr>
        <p:spPr>
          <a:xfrm>
            <a:off x="2140754" y="673504"/>
            <a:ext cx="2713154" cy="2404532"/>
          </a:xfrm>
          <a:custGeom>
            <a:avLst/>
            <a:gdLst/>
            <a:ahLst/>
            <a:cxnLst/>
            <a:rect l="l" t="t" r="r" b="b"/>
            <a:pathLst>
              <a:path w="2713154" h="2404532">
                <a:moveTo>
                  <a:pt x="0" y="0"/>
                </a:moveTo>
                <a:lnTo>
                  <a:pt x="2713153" y="0"/>
                </a:lnTo>
                <a:lnTo>
                  <a:pt x="2713153" y="2404532"/>
                </a:lnTo>
                <a:lnTo>
                  <a:pt x="0" y="24045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Freeform 11"/>
          <p:cNvSpPr/>
          <p:nvPr/>
        </p:nvSpPr>
        <p:spPr>
          <a:xfrm>
            <a:off x="15090552" y="950791"/>
            <a:ext cx="2014238" cy="3081053"/>
          </a:xfrm>
          <a:custGeom>
            <a:avLst/>
            <a:gdLst/>
            <a:ahLst/>
            <a:cxnLst/>
            <a:rect l="l" t="t" r="r" b="b"/>
            <a:pathLst>
              <a:path w="2014238" h="3081053">
                <a:moveTo>
                  <a:pt x="0" y="0"/>
                </a:moveTo>
                <a:lnTo>
                  <a:pt x="2014239" y="0"/>
                </a:lnTo>
                <a:lnTo>
                  <a:pt x="2014239" y="3081053"/>
                </a:lnTo>
                <a:lnTo>
                  <a:pt x="0" y="30810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5248513" y="5496943"/>
            <a:ext cx="7752874" cy="19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s-MX" sz="5357" b="1" noProof="0" dirty="0">
                <a:solidFill>
                  <a:srgbClr val="197DA7"/>
                </a:solidFill>
                <a:latin typeface="Arimo Bold"/>
                <a:ea typeface="Arimo Bold"/>
                <a:cs typeface="Arimo Bold"/>
                <a:sym typeface="Arimo Bold"/>
              </a:rPr>
              <a:t>CUARTA SESIÓN </a:t>
            </a:r>
          </a:p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s-MX" sz="5357" b="1" noProof="0" dirty="0">
                <a:solidFill>
                  <a:srgbClr val="A7600D"/>
                </a:solidFill>
                <a:latin typeface="Arimo Bold"/>
                <a:ea typeface="Arimo Bold"/>
                <a:cs typeface="Arimo Bold"/>
                <a:sym typeface="Arimo Bold"/>
              </a:rPr>
              <a:t>Ciclo Escolar 2024-2025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00112" y="7864189"/>
            <a:ext cx="9287776" cy="1394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4"/>
              </a:lnSpc>
              <a:spcBef>
                <a:spcPct val="0"/>
              </a:spcBef>
            </a:pPr>
            <a:r>
              <a:rPr lang="es-MX" sz="3988" b="1" noProof="0" dirty="0">
                <a:solidFill>
                  <a:srgbClr val="8C3372"/>
                </a:solidFill>
                <a:latin typeface="Arimo Bold"/>
                <a:ea typeface="Arimo Bold"/>
                <a:cs typeface="Arimo Bold"/>
                <a:sym typeface="Arimo Bold"/>
              </a:rPr>
              <a:t>Tema:</a:t>
            </a:r>
            <a:r>
              <a:rPr lang="es-MX" sz="3988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El papel del juego en el desarrollo de los aprendizajes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634644" y="7399219"/>
            <a:ext cx="1725374" cy="1364406"/>
            <a:chOff x="0" y="0"/>
            <a:chExt cx="2300498" cy="1819208"/>
          </a:xfrm>
        </p:grpSpPr>
        <p:grpSp>
          <p:nvGrpSpPr>
            <p:cNvPr id="15" name="Group 15"/>
            <p:cNvGrpSpPr/>
            <p:nvPr/>
          </p:nvGrpSpPr>
          <p:grpSpPr>
            <a:xfrm>
              <a:off x="370235" y="0"/>
              <a:ext cx="1530491" cy="153049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 noProof="0" dirty="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444656"/>
              <a:ext cx="2300498" cy="374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1"/>
                </a:lnSpc>
              </a:pPr>
              <a:r>
                <a:rPr lang="es-MX" sz="1629" noProof="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80663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15284" y="799210"/>
            <a:ext cx="14747767" cy="845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5595" lvl="1" indent="-372797" algn="l">
              <a:lnSpc>
                <a:spcPts val="4834"/>
              </a:lnSpc>
              <a:buFont typeface="Arial"/>
              <a:buChar char="•"/>
            </a:pPr>
            <a:r>
              <a:rPr lang="es-MX" sz="3453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 estrategia didáctica el juego responde a una intencionalidad educativa, la cual surge de los contenidos y procesos de desarrollo de aprendizaje de los Campos formativos y de las necesidades de aprendizaje e intereses de las y los estudiantes planteadas en el Programa Analítico. </a:t>
            </a:r>
          </a:p>
          <a:p>
            <a:pPr algn="l">
              <a:lnSpc>
                <a:spcPts val="4834"/>
              </a:lnSpc>
            </a:pPr>
            <a:endParaRPr lang="es-MX" sz="3453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45595" lvl="1" indent="-372797" algn="l">
              <a:lnSpc>
                <a:spcPts val="4834"/>
              </a:lnSpc>
              <a:buFont typeface="Arial"/>
              <a:buChar char="•"/>
            </a:pPr>
            <a:r>
              <a:rPr lang="es-MX" sz="345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ser flexible, permite incorporar variables en distintos momentos y contextos, lo que da la oportunidad a niñas, niños y adolescentes de reelaborar o reestructurar sus conocimientos y aprendizajes.</a:t>
            </a:r>
          </a:p>
          <a:p>
            <a:pPr algn="l">
              <a:lnSpc>
                <a:spcPts val="4834"/>
              </a:lnSpc>
            </a:pPr>
            <a:endParaRPr lang="es-MX" sz="3453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45595" lvl="1" indent="-372797" algn="l">
              <a:lnSpc>
                <a:spcPts val="4834"/>
              </a:lnSpc>
              <a:buFont typeface="Arial"/>
              <a:buChar char="•"/>
            </a:pPr>
            <a:r>
              <a:rPr lang="es-MX" sz="345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Finalmente, es importante promover en las escuelas y servicios de Educación Básica, espacios y momentos de juego libre, como una forma de disfrute, esparcimiento y de aprendizajes espontáneos o informales.</a:t>
            </a:r>
          </a:p>
        </p:txBody>
      </p:sp>
      <p:sp>
        <p:nvSpPr>
          <p:cNvPr id="4" name="Freeform 4"/>
          <p:cNvSpPr/>
          <p:nvPr/>
        </p:nvSpPr>
        <p:spPr>
          <a:xfrm>
            <a:off x="15123683" y="1848752"/>
            <a:ext cx="3164317" cy="2376115"/>
          </a:xfrm>
          <a:custGeom>
            <a:avLst/>
            <a:gdLst/>
            <a:ahLst/>
            <a:cxnLst/>
            <a:rect l="l" t="t" r="r" b="b"/>
            <a:pathLst>
              <a:path w="3164317" h="2376115">
                <a:moveTo>
                  <a:pt x="0" y="0"/>
                </a:moveTo>
                <a:lnTo>
                  <a:pt x="3164317" y="0"/>
                </a:lnTo>
                <a:lnTo>
                  <a:pt x="3164317" y="2376114"/>
                </a:lnTo>
                <a:lnTo>
                  <a:pt x="0" y="2376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582" y="8290742"/>
            <a:ext cx="2098563" cy="1996258"/>
          </a:xfrm>
          <a:custGeom>
            <a:avLst/>
            <a:gdLst/>
            <a:ahLst/>
            <a:cxnLst/>
            <a:rect l="l" t="t" r="r" b="b"/>
            <a:pathLst>
              <a:path w="2098563" h="1996258">
                <a:moveTo>
                  <a:pt x="0" y="0"/>
                </a:moveTo>
                <a:lnTo>
                  <a:pt x="2098564" y="0"/>
                </a:lnTo>
                <a:lnTo>
                  <a:pt x="2098564" y="1996258"/>
                </a:lnTo>
                <a:lnTo>
                  <a:pt x="0" y="19962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05622" y="5693460"/>
            <a:ext cx="3247406" cy="2143288"/>
          </a:xfrm>
          <a:custGeom>
            <a:avLst/>
            <a:gdLst/>
            <a:ahLst/>
            <a:cxnLst/>
            <a:rect l="l" t="t" r="r" b="b"/>
            <a:pathLst>
              <a:path w="3247406" h="2143288">
                <a:moveTo>
                  <a:pt x="0" y="0"/>
                </a:moveTo>
                <a:lnTo>
                  <a:pt x="3247406" y="0"/>
                </a:lnTo>
                <a:lnTo>
                  <a:pt x="3247406" y="2143288"/>
                </a:lnTo>
                <a:lnTo>
                  <a:pt x="0" y="21432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55311" y="2382126"/>
            <a:ext cx="2785803" cy="1985518"/>
          </a:xfrm>
          <a:custGeom>
            <a:avLst/>
            <a:gdLst/>
            <a:ahLst/>
            <a:cxnLst/>
            <a:rect l="l" t="t" r="r" b="b"/>
            <a:pathLst>
              <a:path w="2785803" h="1985518">
                <a:moveTo>
                  <a:pt x="0" y="0"/>
                </a:moveTo>
                <a:lnTo>
                  <a:pt x="2785803" y="0"/>
                </a:lnTo>
                <a:lnTo>
                  <a:pt x="2785803" y="1985518"/>
                </a:lnTo>
                <a:lnTo>
                  <a:pt x="0" y="19855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363051" y="629919"/>
            <a:ext cx="1502621" cy="1088318"/>
            <a:chOff x="0" y="0"/>
            <a:chExt cx="1834991" cy="1451090"/>
          </a:xfrm>
        </p:grpSpPr>
        <p:grpSp>
          <p:nvGrpSpPr>
            <p:cNvPr id="9" name="Group 9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827185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0289" y="543796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7" y="0"/>
                </a:lnTo>
                <a:lnTo>
                  <a:pt x="10784627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22588" y="543796"/>
            <a:ext cx="1450467" cy="2057400"/>
          </a:xfrm>
          <a:custGeom>
            <a:avLst/>
            <a:gdLst/>
            <a:ahLst/>
            <a:cxnLst/>
            <a:rect l="l" t="t" r="r" b="b"/>
            <a:pathLst>
              <a:path w="1450467" h="2057400">
                <a:moveTo>
                  <a:pt x="0" y="0"/>
                </a:moveTo>
                <a:lnTo>
                  <a:pt x="1450467" y="0"/>
                </a:lnTo>
                <a:lnTo>
                  <a:pt x="14504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76159" y="1016895"/>
            <a:ext cx="5923720" cy="2638748"/>
          </a:xfrm>
          <a:custGeom>
            <a:avLst/>
            <a:gdLst/>
            <a:ahLst/>
            <a:cxnLst/>
            <a:rect l="l" t="t" r="r" b="b"/>
            <a:pathLst>
              <a:path w="5923720" h="2638748">
                <a:moveTo>
                  <a:pt x="0" y="0"/>
                </a:moveTo>
                <a:lnTo>
                  <a:pt x="5923719" y="0"/>
                </a:lnTo>
                <a:lnTo>
                  <a:pt x="5923719" y="2638748"/>
                </a:lnTo>
                <a:lnTo>
                  <a:pt x="0" y="2638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82754" y="2799134"/>
            <a:ext cx="2054594" cy="1713018"/>
          </a:xfrm>
          <a:custGeom>
            <a:avLst/>
            <a:gdLst/>
            <a:ahLst/>
            <a:cxnLst/>
            <a:rect l="l" t="t" r="r" b="b"/>
            <a:pathLst>
              <a:path w="2054594" h="1713018">
                <a:moveTo>
                  <a:pt x="0" y="0"/>
                </a:moveTo>
                <a:lnTo>
                  <a:pt x="2054594" y="0"/>
                </a:lnTo>
                <a:lnTo>
                  <a:pt x="2054594" y="1713018"/>
                </a:lnTo>
                <a:lnTo>
                  <a:pt x="0" y="1713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22588" y="3279153"/>
            <a:ext cx="15364281" cy="485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s-MX" sz="6846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Pregunta breve: </a:t>
            </a:r>
          </a:p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s-MX" sz="684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"En equipos, reflexionen y compartan: </a:t>
            </a:r>
          </a:p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s-MX" sz="684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creen que el juego contribuye al aprendizaje de sus estudiantes?"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25322" y="718969"/>
            <a:ext cx="6666478" cy="140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10"/>
              </a:lnSpc>
              <a:spcBef>
                <a:spcPct val="0"/>
              </a:spcBef>
            </a:pPr>
            <a:r>
              <a:rPr lang="es-MX" sz="8579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Para iniciar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11601" y="261780"/>
            <a:ext cx="1676400" cy="1088318"/>
            <a:chOff x="0" y="0"/>
            <a:chExt cx="1834991" cy="1451090"/>
          </a:xfrm>
        </p:grpSpPr>
        <p:grpSp>
          <p:nvGrpSpPr>
            <p:cNvPr id="10" name="Group 10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815144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35247" y="2668269"/>
            <a:ext cx="14924053" cy="6967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1"/>
              </a:lnSpc>
            </a:pPr>
            <a:r>
              <a:rPr lang="es-MX" sz="3093" b="1" noProof="0">
                <a:solidFill>
                  <a:srgbClr val="2E3192"/>
                </a:solidFill>
                <a:latin typeface="Arimo Bold"/>
                <a:ea typeface="Arimo Bold"/>
                <a:cs typeface="Arimo Bold"/>
                <a:sym typeface="Arimo Bold"/>
              </a:rPr>
              <a:t>Comentemos</a:t>
            </a:r>
          </a:p>
          <a:p>
            <a:pPr algn="l">
              <a:lnSpc>
                <a:spcPts val="3681"/>
              </a:lnSpc>
            </a:pPr>
            <a:r>
              <a:rPr lang="es-MX" sz="3093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1.Definición:</a:t>
            </a:r>
          </a:p>
          <a:p>
            <a:pPr algn="l">
              <a:lnSpc>
                <a:spcPts val="3681"/>
              </a:lnSpc>
            </a:pPr>
            <a:r>
              <a:rPr lang="es-MX" sz="309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juego es una actividad natural y espontánea que permite a los estudiantes desarrollar habilidades físicas, sociales, emocionales y cognitivas.</a:t>
            </a:r>
          </a:p>
          <a:p>
            <a:pPr algn="l">
              <a:lnSpc>
                <a:spcPts val="1449"/>
              </a:lnSpc>
            </a:pPr>
            <a:endParaRPr lang="es-MX" sz="3093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681"/>
              </a:lnSpc>
            </a:pPr>
            <a:r>
              <a:rPr lang="es-MX" sz="3093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2.Relación con el aprendizaje:</a:t>
            </a:r>
          </a:p>
          <a:p>
            <a:pPr marL="667886" lvl="1" indent="-333943" algn="l">
              <a:lnSpc>
                <a:spcPts val="3681"/>
              </a:lnSpc>
              <a:buFont typeface="Arial"/>
              <a:buChar char="•"/>
            </a:pPr>
            <a:r>
              <a:rPr lang="es-MX" sz="309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juego libre fomenta creatividad y autonomía.</a:t>
            </a:r>
          </a:p>
          <a:p>
            <a:pPr marL="667886" lvl="1" indent="-333943" algn="l">
              <a:lnSpc>
                <a:spcPts val="3681"/>
              </a:lnSpc>
              <a:buFont typeface="Arial"/>
              <a:buChar char="•"/>
            </a:pPr>
            <a:r>
              <a:rPr lang="es-MX" sz="309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juego educativo tiene intencionalidad pedagógica: responde a contenidos específicos y promueve aprendizajes significativos.</a:t>
            </a:r>
          </a:p>
          <a:p>
            <a:pPr algn="l">
              <a:lnSpc>
                <a:spcPts val="1449"/>
              </a:lnSpc>
            </a:pPr>
            <a:endParaRPr lang="es-MX" sz="3093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681"/>
              </a:lnSpc>
            </a:pPr>
            <a:r>
              <a:rPr lang="es-MX" sz="3093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3.Normatividad:</a:t>
            </a:r>
          </a:p>
          <a:p>
            <a:pPr algn="l">
              <a:lnSpc>
                <a:spcPts val="3681"/>
              </a:lnSpc>
            </a:pPr>
            <a:r>
              <a:rPr lang="es-MX" sz="309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Según la Ley General de los Derechos de Niñas, Niños y Adolescentes (artículo 60), el juego es un derecho fundamental.</a:t>
            </a:r>
          </a:p>
          <a:p>
            <a:pPr algn="l">
              <a:lnSpc>
                <a:spcPts val="1449"/>
              </a:lnSpc>
            </a:pPr>
            <a:endParaRPr lang="es-MX" sz="3093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681"/>
              </a:lnSpc>
            </a:pPr>
            <a:r>
              <a:rPr lang="es-MX" sz="3093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•Pregunta para reflexión grupal:</a:t>
            </a:r>
          </a:p>
          <a:p>
            <a:pPr algn="l">
              <a:lnSpc>
                <a:spcPts val="3681"/>
              </a:lnSpc>
            </a:pPr>
            <a:r>
              <a:rPr lang="es-MX" sz="309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"¿Qué diferencias observan entre el juego libre y el juego educativo? ¿Cómo podrían integrarse ambos en sus aulas?"</a:t>
            </a:r>
          </a:p>
        </p:txBody>
      </p:sp>
      <p:sp>
        <p:nvSpPr>
          <p:cNvPr id="5" name="Freeform 5"/>
          <p:cNvSpPr/>
          <p:nvPr/>
        </p:nvSpPr>
        <p:spPr>
          <a:xfrm>
            <a:off x="1968005" y="629919"/>
            <a:ext cx="1461611" cy="2057400"/>
          </a:xfrm>
          <a:custGeom>
            <a:avLst/>
            <a:gdLst/>
            <a:ahLst/>
            <a:cxnLst/>
            <a:rect l="l" t="t" r="r" b="b"/>
            <a:pathLst>
              <a:path w="1461611" h="2057400">
                <a:moveTo>
                  <a:pt x="0" y="0"/>
                </a:moveTo>
                <a:lnTo>
                  <a:pt x="1461612" y="0"/>
                </a:lnTo>
                <a:lnTo>
                  <a:pt x="14616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8159" y="4307281"/>
            <a:ext cx="2633717" cy="2456889"/>
          </a:xfrm>
          <a:custGeom>
            <a:avLst/>
            <a:gdLst/>
            <a:ahLst/>
            <a:cxnLst/>
            <a:rect l="l" t="t" r="r" b="b"/>
            <a:pathLst>
              <a:path w="2633717" h="2456889">
                <a:moveTo>
                  <a:pt x="0" y="0"/>
                </a:moveTo>
                <a:lnTo>
                  <a:pt x="2633718" y="0"/>
                </a:lnTo>
                <a:lnTo>
                  <a:pt x="2633718" y="2456890"/>
                </a:lnTo>
                <a:lnTo>
                  <a:pt x="0" y="2456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05622" y="629919"/>
            <a:ext cx="3232175" cy="2860475"/>
          </a:xfrm>
          <a:custGeom>
            <a:avLst/>
            <a:gdLst/>
            <a:ahLst/>
            <a:cxnLst/>
            <a:rect l="l" t="t" r="r" b="b"/>
            <a:pathLst>
              <a:path w="3232175" h="2860475">
                <a:moveTo>
                  <a:pt x="0" y="0"/>
                </a:moveTo>
                <a:lnTo>
                  <a:pt x="3232175" y="0"/>
                </a:lnTo>
                <a:lnTo>
                  <a:pt x="3232175" y="2860475"/>
                </a:lnTo>
                <a:lnTo>
                  <a:pt x="0" y="286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15679" y="9258300"/>
            <a:ext cx="4714957" cy="1691491"/>
          </a:xfrm>
          <a:custGeom>
            <a:avLst/>
            <a:gdLst/>
            <a:ahLst/>
            <a:cxnLst/>
            <a:rect l="l" t="t" r="r" b="b"/>
            <a:pathLst>
              <a:path w="4714957" h="1691491">
                <a:moveTo>
                  <a:pt x="0" y="0"/>
                </a:moveTo>
                <a:lnTo>
                  <a:pt x="4714956" y="0"/>
                </a:lnTo>
                <a:lnTo>
                  <a:pt x="4714956" y="1691491"/>
                </a:lnTo>
                <a:lnTo>
                  <a:pt x="0" y="16914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81799" y="5143500"/>
            <a:ext cx="1555002" cy="1779178"/>
          </a:xfrm>
          <a:custGeom>
            <a:avLst/>
            <a:gdLst/>
            <a:ahLst/>
            <a:cxnLst/>
            <a:rect l="l" t="t" r="r" b="b"/>
            <a:pathLst>
              <a:path w="1555002" h="1779178">
                <a:moveTo>
                  <a:pt x="0" y="0"/>
                </a:moveTo>
                <a:lnTo>
                  <a:pt x="1555002" y="0"/>
                </a:lnTo>
                <a:lnTo>
                  <a:pt x="1555002" y="1779178"/>
                </a:lnTo>
                <a:lnTo>
                  <a:pt x="0" y="17791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01717" y="813247"/>
            <a:ext cx="6083596" cy="173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1"/>
              </a:lnSpc>
            </a:pPr>
            <a:r>
              <a:rPr lang="es-MX" sz="6376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El juego en el aprendizaje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325600" y="629919"/>
            <a:ext cx="1492261" cy="1088318"/>
            <a:chOff x="0" y="0"/>
            <a:chExt cx="1834991" cy="1451090"/>
          </a:xfrm>
        </p:grpSpPr>
        <p:grpSp>
          <p:nvGrpSpPr>
            <p:cNvPr id="12" name="Group 12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8377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80490" y="2897640"/>
            <a:ext cx="13094454" cy="597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856" lvl="1" indent="-304428" algn="l">
              <a:lnSpc>
                <a:spcPts val="3948"/>
              </a:lnSpc>
              <a:buFont typeface="Arial"/>
              <a:buChar char="•"/>
            </a:pPr>
            <a:r>
              <a:rPr lang="es-MX" sz="2820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Formar equipos según los grados o fases que atienden.</a:t>
            </a:r>
          </a:p>
          <a:p>
            <a:pPr algn="l">
              <a:lnSpc>
                <a:spcPts val="1428"/>
              </a:lnSpc>
            </a:pPr>
            <a:endParaRPr lang="es-MX" sz="282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8856" lvl="1" indent="-304428" algn="l">
              <a:lnSpc>
                <a:spcPts val="3948"/>
              </a:lnSpc>
              <a:buFont typeface="Arial"/>
              <a:buChar char="•"/>
            </a:pPr>
            <a:r>
              <a:rPr lang="es-MX" sz="2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Explorar los cuadernos de habilidades matemáticas por fases (Fase 3: 1°-2°, Fase 4: 3°-4°, Fase 5: 5°-6°). </a:t>
            </a:r>
          </a:p>
          <a:p>
            <a:pPr algn="l">
              <a:lnSpc>
                <a:spcPts val="1399"/>
              </a:lnSpc>
            </a:pPr>
            <a:endParaRPr lang="es-MX" sz="282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8856" lvl="1" indent="-304428" algn="l">
              <a:lnSpc>
                <a:spcPts val="3948"/>
              </a:lnSpc>
              <a:buFont typeface="Arial"/>
              <a:buChar char="•"/>
            </a:pPr>
            <a:r>
              <a:rPr lang="es-MX" sz="2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Elegir un juego del cuaderno correspondiente y llevarlo a la práctica.</a:t>
            </a:r>
          </a:p>
          <a:p>
            <a:pPr algn="l">
              <a:lnSpc>
                <a:spcPts val="1399"/>
              </a:lnSpc>
            </a:pPr>
            <a:endParaRPr lang="es-MX" sz="282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8856" lvl="1" indent="-304428" algn="l">
              <a:lnSpc>
                <a:spcPts val="3948"/>
              </a:lnSpc>
              <a:buFont typeface="Arial"/>
              <a:buChar char="•"/>
            </a:pPr>
            <a:r>
              <a:rPr lang="es-MX" sz="2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Reflexionar y registrar:</a:t>
            </a:r>
          </a:p>
          <a:p>
            <a:pPr algn="l">
              <a:lnSpc>
                <a:spcPts val="3948"/>
              </a:lnSpc>
            </a:pPr>
            <a:r>
              <a:rPr lang="es-MX" sz="2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habilidades fomenta este juego?</a:t>
            </a:r>
          </a:p>
          <a:p>
            <a:pPr algn="l">
              <a:lnSpc>
                <a:spcPts val="3948"/>
              </a:lnSpc>
            </a:pPr>
            <a:r>
              <a:rPr lang="es-MX" sz="2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lo implementarían en sus clases?</a:t>
            </a:r>
          </a:p>
          <a:p>
            <a:pPr algn="l">
              <a:lnSpc>
                <a:spcPts val="3948"/>
              </a:lnSpc>
            </a:pPr>
            <a:endParaRPr lang="es-MX" sz="282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08856" lvl="1" indent="-304428" algn="l">
              <a:lnSpc>
                <a:spcPts val="3948"/>
              </a:lnSpc>
              <a:buFont typeface="Arial"/>
              <a:buChar char="•"/>
            </a:pPr>
            <a:r>
              <a:rPr lang="es-MX" sz="2820" noProof="0" dirty="0">
                <a:solidFill>
                  <a:srgbClr val="292F4F"/>
                </a:solidFill>
                <a:latin typeface="Arimo"/>
                <a:ea typeface="Arimo"/>
                <a:cs typeface="Arimo"/>
                <a:sym typeface="Arimo"/>
              </a:rPr>
              <a:t>Tiempo:</a:t>
            </a:r>
            <a:r>
              <a:rPr lang="es-MX" sz="2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40 minutos (30 para la actividad y 10 para compartir en plenaria).</a:t>
            </a:r>
          </a:p>
          <a:p>
            <a:pPr marL="608856" lvl="1" indent="-304428" algn="l">
              <a:lnSpc>
                <a:spcPts val="3948"/>
              </a:lnSpc>
              <a:buFont typeface="Arial"/>
              <a:buChar char="•"/>
            </a:pPr>
            <a:r>
              <a:rPr lang="es-MX" sz="2820" noProof="0" dirty="0">
                <a:solidFill>
                  <a:srgbClr val="292F4F"/>
                </a:solidFill>
                <a:latin typeface="Arimo"/>
                <a:ea typeface="Arimo"/>
                <a:cs typeface="Arimo"/>
                <a:sym typeface="Arimo"/>
              </a:rPr>
              <a:t>Material de apoyo:</a:t>
            </a:r>
            <a:r>
              <a:rPr lang="es-MX" sz="2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Imágenes de los cuadernos y enlaces a los recursos digitales.</a:t>
            </a:r>
          </a:p>
        </p:txBody>
      </p:sp>
      <p:sp>
        <p:nvSpPr>
          <p:cNvPr id="5" name="Freeform 5"/>
          <p:cNvSpPr/>
          <p:nvPr/>
        </p:nvSpPr>
        <p:spPr>
          <a:xfrm>
            <a:off x="1990184" y="629919"/>
            <a:ext cx="1430137" cy="2023779"/>
          </a:xfrm>
          <a:custGeom>
            <a:avLst/>
            <a:gdLst/>
            <a:ahLst/>
            <a:cxnLst/>
            <a:rect l="l" t="t" r="r" b="b"/>
            <a:pathLst>
              <a:path w="1430137" h="2023779">
                <a:moveTo>
                  <a:pt x="0" y="0"/>
                </a:moveTo>
                <a:lnTo>
                  <a:pt x="1430137" y="0"/>
                </a:lnTo>
                <a:lnTo>
                  <a:pt x="1430137" y="2023779"/>
                </a:lnTo>
                <a:lnTo>
                  <a:pt x="0" y="2023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297817" y="629919"/>
            <a:ext cx="1567856" cy="1088318"/>
            <a:chOff x="0" y="0"/>
            <a:chExt cx="1834991" cy="1451090"/>
          </a:xfrm>
        </p:grpSpPr>
        <p:grpSp>
          <p:nvGrpSpPr>
            <p:cNvPr id="7" name="Group 7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94963" y="3002415"/>
            <a:ext cx="544244" cy="414986"/>
          </a:xfrm>
          <a:custGeom>
            <a:avLst/>
            <a:gdLst/>
            <a:ahLst/>
            <a:cxnLst/>
            <a:rect l="l" t="t" r="r" b="b"/>
            <a:pathLst>
              <a:path w="544244" h="414986">
                <a:moveTo>
                  <a:pt x="0" y="0"/>
                </a:moveTo>
                <a:lnTo>
                  <a:pt x="544245" y="0"/>
                </a:lnTo>
                <a:lnTo>
                  <a:pt x="544245" y="414987"/>
                </a:lnTo>
                <a:lnTo>
                  <a:pt x="0" y="414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5438" y="3674577"/>
            <a:ext cx="544244" cy="414986"/>
          </a:xfrm>
          <a:custGeom>
            <a:avLst/>
            <a:gdLst/>
            <a:ahLst/>
            <a:cxnLst/>
            <a:rect l="l" t="t" r="r" b="b"/>
            <a:pathLst>
              <a:path w="544244" h="414986">
                <a:moveTo>
                  <a:pt x="0" y="0"/>
                </a:moveTo>
                <a:lnTo>
                  <a:pt x="544245" y="0"/>
                </a:lnTo>
                <a:lnTo>
                  <a:pt x="544245" y="414986"/>
                </a:lnTo>
                <a:lnTo>
                  <a:pt x="0" y="414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5438" y="4842814"/>
            <a:ext cx="544244" cy="414986"/>
          </a:xfrm>
          <a:custGeom>
            <a:avLst/>
            <a:gdLst/>
            <a:ahLst/>
            <a:cxnLst/>
            <a:rect l="l" t="t" r="r" b="b"/>
            <a:pathLst>
              <a:path w="544244" h="414986">
                <a:moveTo>
                  <a:pt x="0" y="0"/>
                </a:moveTo>
                <a:lnTo>
                  <a:pt x="544245" y="0"/>
                </a:lnTo>
                <a:lnTo>
                  <a:pt x="544245" y="414986"/>
                </a:lnTo>
                <a:lnTo>
                  <a:pt x="0" y="414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438" y="5509126"/>
            <a:ext cx="544244" cy="414986"/>
          </a:xfrm>
          <a:custGeom>
            <a:avLst/>
            <a:gdLst/>
            <a:ahLst/>
            <a:cxnLst/>
            <a:rect l="l" t="t" r="r" b="b"/>
            <a:pathLst>
              <a:path w="544244" h="414986">
                <a:moveTo>
                  <a:pt x="0" y="0"/>
                </a:moveTo>
                <a:lnTo>
                  <a:pt x="544245" y="0"/>
                </a:lnTo>
                <a:lnTo>
                  <a:pt x="544245" y="414987"/>
                </a:lnTo>
                <a:lnTo>
                  <a:pt x="0" y="414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94963" y="7484415"/>
            <a:ext cx="544244" cy="414986"/>
          </a:xfrm>
          <a:custGeom>
            <a:avLst/>
            <a:gdLst/>
            <a:ahLst/>
            <a:cxnLst/>
            <a:rect l="l" t="t" r="r" b="b"/>
            <a:pathLst>
              <a:path w="544244" h="414986">
                <a:moveTo>
                  <a:pt x="0" y="0"/>
                </a:moveTo>
                <a:lnTo>
                  <a:pt x="544245" y="0"/>
                </a:lnTo>
                <a:lnTo>
                  <a:pt x="544245" y="414987"/>
                </a:lnTo>
                <a:lnTo>
                  <a:pt x="0" y="414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4963" y="7985127"/>
            <a:ext cx="544244" cy="414986"/>
          </a:xfrm>
          <a:custGeom>
            <a:avLst/>
            <a:gdLst/>
            <a:ahLst/>
            <a:cxnLst/>
            <a:rect l="l" t="t" r="r" b="b"/>
            <a:pathLst>
              <a:path w="544244" h="414986">
                <a:moveTo>
                  <a:pt x="0" y="0"/>
                </a:moveTo>
                <a:lnTo>
                  <a:pt x="544245" y="0"/>
                </a:lnTo>
                <a:lnTo>
                  <a:pt x="544245" y="414986"/>
                </a:lnTo>
                <a:lnTo>
                  <a:pt x="0" y="414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81733" y="3577108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99697" y="716488"/>
            <a:ext cx="2275246" cy="2493420"/>
          </a:xfrm>
          <a:custGeom>
            <a:avLst/>
            <a:gdLst/>
            <a:ahLst/>
            <a:cxnLst/>
            <a:rect l="l" t="t" r="r" b="b"/>
            <a:pathLst>
              <a:path w="2275246" h="2493420">
                <a:moveTo>
                  <a:pt x="0" y="0"/>
                </a:moveTo>
                <a:lnTo>
                  <a:pt x="2275246" y="0"/>
                </a:lnTo>
                <a:lnTo>
                  <a:pt x="2275246" y="2493420"/>
                </a:lnTo>
                <a:lnTo>
                  <a:pt x="0" y="2493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851789" y="762268"/>
            <a:ext cx="7553813" cy="181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2"/>
              </a:lnSpc>
            </a:pPr>
            <a:r>
              <a:rPr lang="es-MX" sz="6573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Experimentando el Juego Educativo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80490" y="9283960"/>
            <a:ext cx="15788227" cy="3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6"/>
              </a:lnSpc>
              <a:spcBef>
                <a:spcPct val="0"/>
              </a:spcBef>
            </a:pPr>
            <a:r>
              <a:rPr lang="en-US" sz="219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*(Esta misma actividad se puede realizar en los niveles de preescolar y secundaria ajustando los materiales a explorar)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777201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69190" y="611794"/>
            <a:ext cx="1452182" cy="2057400"/>
          </a:xfrm>
          <a:custGeom>
            <a:avLst/>
            <a:gdLst/>
            <a:ahLst/>
            <a:cxnLst/>
            <a:rect l="l" t="t" r="r" b="b"/>
            <a:pathLst>
              <a:path w="1452182" h="2057400">
                <a:moveTo>
                  <a:pt x="0" y="0"/>
                </a:moveTo>
                <a:lnTo>
                  <a:pt x="1452181" y="0"/>
                </a:lnTo>
                <a:lnTo>
                  <a:pt x="145218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43949" y="561964"/>
            <a:ext cx="4267808" cy="2107230"/>
          </a:xfrm>
          <a:custGeom>
            <a:avLst/>
            <a:gdLst/>
            <a:ahLst/>
            <a:cxnLst/>
            <a:rect l="l" t="t" r="r" b="b"/>
            <a:pathLst>
              <a:path w="4267808" h="2107230">
                <a:moveTo>
                  <a:pt x="0" y="0"/>
                </a:moveTo>
                <a:lnTo>
                  <a:pt x="4267808" y="0"/>
                </a:lnTo>
                <a:lnTo>
                  <a:pt x="4267808" y="2107230"/>
                </a:lnTo>
                <a:lnTo>
                  <a:pt x="0" y="2107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69190" y="2799378"/>
            <a:ext cx="15493441" cy="68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9"/>
              </a:lnSpc>
              <a:spcBef>
                <a:spcPct val="0"/>
              </a:spcBef>
            </a:pPr>
            <a:r>
              <a:rPr lang="es-MX" sz="3292" b="1" noProof="0">
                <a:solidFill>
                  <a:srgbClr val="2E3192"/>
                </a:solidFill>
                <a:latin typeface="Arimo Bold"/>
                <a:ea typeface="Arimo Bold"/>
                <a:cs typeface="Arimo Bold"/>
                <a:sym typeface="Arimo Bold"/>
              </a:rPr>
              <a:t>Exploremos los recursos que nos pueden apoyar en el aula</a:t>
            </a:r>
          </a:p>
          <a:p>
            <a:pPr algn="l">
              <a:lnSpc>
                <a:spcPts val="4609"/>
              </a:lnSpc>
              <a:spcBef>
                <a:spcPct val="0"/>
              </a:spcBef>
            </a:pPr>
            <a:r>
              <a:rPr lang="es-MX" sz="3292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Insumos destacados:</a:t>
            </a:r>
            <a:r>
              <a:rPr lang="es-MX" sz="3292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Cuadernos por Fase:</a:t>
            </a:r>
          </a:p>
          <a:p>
            <a:pPr marL="710842" lvl="1" indent="-355421" algn="l">
              <a:lnSpc>
                <a:spcPts val="4609"/>
              </a:lnSpc>
              <a:buFont typeface="Arial"/>
              <a:buChar char="•"/>
            </a:pPr>
            <a:r>
              <a:rPr lang="es-MX" sz="3292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Fase 3: Juegos para desarrollar habilidades básicas (sumas, restas, patrones).</a:t>
            </a:r>
          </a:p>
          <a:p>
            <a:pPr marL="710842" lvl="1" indent="-355421" algn="l">
              <a:lnSpc>
                <a:spcPts val="4609"/>
              </a:lnSpc>
              <a:buFont typeface="Arial"/>
              <a:buChar char="•"/>
            </a:pPr>
            <a:r>
              <a:rPr lang="es-MX" sz="3292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Fase 4: Juegos de razonamiento lógico y resolución de problemas.</a:t>
            </a:r>
          </a:p>
          <a:p>
            <a:pPr marL="710842" lvl="1" indent="-355421" algn="l">
              <a:lnSpc>
                <a:spcPts val="4609"/>
              </a:lnSpc>
              <a:buFont typeface="Arial"/>
              <a:buChar char="•"/>
            </a:pPr>
            <a:r>
              <a:rPr lang="es-MX" sz="3292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Fase 5: Juegos para trabajar fracciones, geometría y pensamiento crítico.</a:t>
            </a:r>
          </a:p>
          <a:p>
            <a:pPr algn="l">
              <a:lnSpc>
                <a:spcPts val="1460"/>
              </a:lnSpc>
              <a:spcBef>
                <a:spcPct val="0"/>
              </a:spcBef>
            </a:pPr>
            <a:endParaRPr lang="es-MX" sz="3292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609"/>
              </a:lnSpc>
              <a:spcBef>
                <a:spcPct val="0"/>
              </a:spcBef>
            </a:pPr>
            <a:r>
              <a:rPr lang="es-MX" sz="3292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Recursos en línea:</a:t>
            </a:r>
          </a:p>
          <a:p>
            <a:pPr marL="710842" lvl="1" indent="-355421" algn="l">
              <a:lnSpc>
                <a:spcPts val="4609"/>
              </a:lnSpc>
              <a:buFont typeface="Arial"/>
              <a:buChar char="•"/>
            </a:pPr>
            <a:r>
              <a:rPr lang="es-MX" sz="3292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México país de las maravillas: Juegos interactivos para ciencias y cultura.</a:t>
            </a:r>
          </a:p>
          <a:p>
            <a:pPr marL="710842" lvl="1" indent="-355421" algn="l">
              <a:lnSpc>
                <a:spcPts val="4609"/>
              </a:lnSpc>
              <a:buFont typeface="Arial"/>
              <a:buChar char="•"/>
            </a:pPr>
            <a:r>
              <a:rPr lang="es-MX" sz="3292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Cuéntame de México: Juegos geográficos y estadísticos.</a:t>
            </a:r>
          </a:p>
          <a:p>
            <a:pPr marL="710842" lvl="1" indent="-355421" algn="l">
              <a:lnSpc>
                <a:spcPts val="4609"/>
              </a:lnSpc>
              <a:buFont typeface="Arial"/>
              <a:buChar char="•"/>
            </a:pPr>
            <a:r>
              <a:rPr lang="es-MX" sz="3292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NASA Ciencia: Actividades sobre el espacio y ciencias naturales.</a:t>
            </a:r>
          </a:p>
          <a:p>
            <a:pPr algn="l">
              <a:lnSpc>
                <a:spcPts val="1460"/>
              </a:lnSpc>
              <a:spcBef>
                <a:spcPct val="0"/>
              </a:spcBef>
            </a:pPr>
            <a:endParaRPr lang="es-MX" sz="3292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609"/>
              </a:lnSpc>
              <a:spcBef>
                <a:spcPct val="0"/>
              </a:spcBef>
            </a:pPr>
            <a:r>
              <a:rPr lang="es-MX" sz="3292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Actividad breve:</a:t>
            </a:r>
            <a:r>
              <a:rPr lang="es-MX" sz="3292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En equipos, seleccionen un recurso o insumo y analicen cómo adaptarlo a un contenido curricular.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280584" y="7242692"/>
            <a:ext cx="1957432" cy="1250310"/>
          </a:xfrm>
          <a:custGeom>
            <a:avLst/>
            <a:gdLst/>
            <a:ahLst/>
            <a:cxnLst/>
            <a:rect l="l" t="t" r="r" b="b"/>
            <a:pathLst>
              <a:path w="1957432" h="1250310">
                <a:moveTo>
                  <a:pt x="0" y="0"/>
                </a:moveTo>
                <a:lnTo>
                  <a:pt x="1957432" y="0"/>
                </a:lnTo>
                <a:lnTo>
                  <a:pt x="1957432" y="1250309"/>
                </a:lnTo>
                <a:lnTo>
                  <a:pt x="0" y="1250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18766" y="4769980"/>
            <a:ext cx="1481067" cy="1747572"/>
          </a:xfrm>
          <a:custGeom>
            <a:avLst/>
            <a:gdLst/>
            <a:ahLst/>
            <a:cxnLst/>
            <a:rect l="l" t="t" r="r" b="b"/>
            <a:pathLst>
              <a:path w="1481067" h="1747572">
                <a:moveTo>
                  <a:pt x="0" y="0"/>
                </a:moveTo>
                <a:lnTo>
                  <a:pt x="1481068" y="0"/>
                </a:lnTo>
                <a:lnTo>
                  <a:pt x="1481068" y="1747572"/>
                </a:lnTo>
                <a:lnTo>
                  <a:pt x="0" y="1747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83870" y="745291"/>
            <a:ext cx="5995614" cy="180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4"/>
              </a:lnSpc>
            </a:pPr>
            <a:r>
              <a:rPr lang="es-MX" sz="6253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Recursos para el Aula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518767" y="261780"/>
            <a:ext cx="1719250" cy="1088318"/>
            <a:chOff x="0" y="0"/>
            <a:chExt cx="1834991" cy="1451090"/>
          </a:xfrm>
        </p:grpSpPr>
        <p:grpSp>
          <p:nvGrpSpPr>
            <p:cNvPr id="11" name="Group 11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67665" y="3168075"/>
            <a:ext cx="14942140" cy="547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1"/>
              </a:lnSpc>
            </a:pPr>
            <a:r>
              <a:rPr lang="es-MX" sz="4051" b="1" noProof="0">
                <a:solidFill>
                  <a:srgbClr val="2E3192"/>
                </a:solidFill>
                <a:latin typeface="Arimo Bold"/>
                <a:ea typeface="Arimo Bold"/>
                <a:cs typeface="Arimo Bold"/>
                <a:sym typeface="Arimo Bold"/>
              </a:rPr>
              <a:t>Instrucciones:</a:t>
            </a:r>
          </a:p>
          <a:p>
            <a:pPr marL="829883" lvl="1" indent="-414941" algn="l">
              <a:lnSpc>
                <a:spcPts val="5381"/>
              </a:lnSpc>
              <a:buFont typeface="Arial"/>
              <a:buChar char="•"/>
            </a:pPr>
            <a:r>
              <a:rPr lang="es-MX" sz="384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Dividir a los participantes en parejas.</a:t>
            </a:r>
          </a:p>
          <a:p>
            <a:pPr marL="829883" lvl="1" indent="-414941" algn="l">
              <a:lnSpc>
                <a:spcPts val="5381"/>
              </a:lnSpc>
              <a:buFont typeface="Arial"/>
              <a:buChar char="•"/>
            </a:pPr>
            <a:r>
              <a:rPr lang="es-MX" sz="384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Una persona será el "espejo" y deberá imitar los movimientos que realice la otra persona (el líder).</a:t>
            </a:r>
          </a:p>
          <a:p>
            <a:pPr marL="829883" lvl="1" indent="-414941" algn="l">
              <a:lnSpc>
                <a:spcPts val="5381"/>
              </a:lnSpc>
              <a:buFont typeface="Arial"/>
              <a:buChar char="•"/>
            </a:pPr>
            <a:r>
              <a:rPr lang="es-MX" sz="384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Cambiar de roles después de 2 minutos.</a:t>
            </a:r>
          </a:p>
          <a:p>
            <a:pPr marL="829883" lvl="1" indent="-414941" algn="l">
              <a:lnSpc>
                <a:spcPts val="5381"/>
              </a:lnSpc>
              <a:buFont typeface="Arial"/>
              <a:buChar char="•"/>
            </a:pPr>
            <a:r>
              <a:rPr lang="es-MX" sz="3843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Para hacerlo más dinámico, animar a los líderes a realizar movimientos grandes y variados, como estiramientos, giros o gestos graciosos.</a:t>
            </a:r>
          </a:p>
        </p:txBody>
      </p:sp>
      <p:sp>
        <p:nvSpPr>
          <p:cNvPr id="5" name="Freeform 5"/>
          <p:cNvSpPr/>
          <p:nvPr/>
        </p:nvSpPr>
        <p:spPr>
          <a:xfrm>
            <a:off x="13028175" y="865293"/>
            <a:ext cx="3490910" cy="3237026"/>
          </a:xfrm>
          <a:custGeom>
            <a:avLst/>
            <a:gdLst/>
            <a:ahLst/>
            <a:cxnLst/>
            <a:rect l="l" t="t" r="r" b="b"/>
            <a:pathLst>
              <a:path w="3490910" h="3237026">
                <a:moveTo>
                  <a:pt x="0" y="0"/>
                </a:moveTo>
                <a:lnTo>
                  <a:pt x="3490910" y="0"/>
                </a:lnTo>
                <a:lnTo>
                  <a:pt x="3490910" y="3237026"/>
                </a:lnTo>
                <a:lnTo>
                  <a:pt x="0" y="3237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9226" y="1028700"/>
            <a:ext cx="981633" cy="1934253"/>
          </a:xfrm>
          <a:custGeom>
            <a:avLst/>
            <a:gdLst/>
            <a:ahLst/>
            <a:cxnLst/>
            <a:rect l="l" t="t" r="r" b="b"/>
            <a:pathLst>
              <a:path w="981633" h="1934253">
                <a:moveTo>
                  <a:pt x="0" y="0"/>
                </a:moveTo>
                <a:lnTo>
                  <a:pt x="981633" y="0"/>
                </a:lnTo>
                <a:lnTo>
                  <a:pt x="981633" y="1934253"/>
                </a:lnTo>
                <a:lnTo>
                  <a:pt x="0" y="193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58906" y="633678"/>
            <a:ext cx="10996087" cy="197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1"/>
              </a:lnSpc>
            </a:pPr>
            <a:r>
              <a:rPr lang="es-MX" sz="7019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Pausa Activa: </a:t>
            </a:r>
          </a:p>
          <a:p>
            <a:pPr algn="ctr">
              <a:lnSpc>
                <a:spcPts val="7511"/>
              </a:lnSpc>
            </a:pPr>
            <a:r>
              <a:rPr lang="es-MX" sz="7019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Juego de "El Espejo”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06800" y="484541"/>
            <a:ext cx="1640621" cy="1088318"/>
            <a:chOff x="0" y="0"/>
            <a:chExt cx="1834991" cy="1451090"/>
          </a:xfrm>
        </p:grpSpPr>
        <p:grpSp>
          <p:nvGrpSpPr>
            <p:cNvPr id="9" name="Group 9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826990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45685" y="2763958"/>
            <a:ext cx="14926720" cy="692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0"/>
              </a:lnSpc>
            </a:pPr>
            <a:r>
              <a:rPr lang="es-MX" sz="3164" b="1" noProof="0">
                <a:solidFill>
                  <a:srgbClr val="2E3192"/>
                </a:solidFill>
                <a:latin typeface="Arimo Bold"/>
                <a:ea typeface="Arimo Bold"/>
                <a:cs typeface="Arimo Bold"/>
                <a:sym typeface="Arimo Bold"/>
              </a:rPr>
              <a:t>Instrucciones:</a:t>
            </a:r>
          </a:p>
          <a:p>
            <a:pPr algn="l">
              <a:lnSpc>
                <a:spcPts val="3851"/>
              </a:lnSpc>
            </a:pPr>
            <a:r>
              <a:rPr lang="es-MX" sz="2751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1.</a:t>
            </a: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Formar equipos por grados, asignaturas o niveles.</a:t>
            </a:r>
          </a:p>
          <a:p>
            <a:pPr algn="l">
              <a:lnSpc>
                <a:spcPts val="1534"/>
              </a:lnSpc>
            </a:pPr>
            <a:endParaRPr lang="es-MX" sz="2751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851"/>
              </a:lnSpc>
            </a:pPr>
            <a:r>
              <a:rPr lang="es-MX" sz="2751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2.</a:t>
            </a: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Diseñar un juego educativo que integre un contenido específico:</a:t>
            </a:r>
          </a:p>
          <a:p>
            <a:pPr algn="l">
              <a:lnSpc>
                <a:spcPts val="3851"/>
              </a:lnSpc>
            </a:pPr>
            <a:r>
              <a:rPr lang="es-MX" sz="2751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Ejemplo: </a:t>
            </a: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Para Matemáticas, crear un tablero tipo “Serpientes y escaleras” con operaciones matemáticas en cada casilla.</a:t>
            </a:r>
          </a:p>
          <a:p>
            <a:pPr algn="l">
              <a:lnSpc>
                <a:spcPts val="1534"/>
              </a:lnSpc>
            </a:pPr>
            <a:endParaRPr lang="es-MX" sz="2751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851"/>
              </a:lnSpc>
            </a:pPr>
            <a:r>
              <a:rPr lang="es-MX" sz="2751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3.</a:t>
            </a: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Presentar en un formato breve:</a:t>
            </a:r>
          </a:p>
          <a:p>
            <a:pPr marL="593951" lvl="1" indent="-296976" algn="l">
              <a:lnSpc>
                <a:spcPts val="3851"/>
              </a:lnSpc>
              <a:buFont typeface="Arial"/>
              <a:buChar char="•"/>
            </a:pP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Nombre del juego.</a:t>
            </a:r>
          </a:p>
          <a:p>
            <a:pPr marL="593951" lvl="1" indent="-296976" algn="l">
              <a:lnSpc>
                <a:spcPts val="3851"/>
              </a:lnSpc>
              <a:buFont typeface="Arial"/>
              <a:buChar char="•"/>
            </a:pP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Materiales necesarios.</a:t>
            </a:r>
          </a:p>
          <a:p>
            <a:pPr marL="593951" lvl="1" indent="-296976" algn="l">
              <a:lnSpc>
                <a:spcPts val="3851"/>
              </a:lnSpc>
              <a:buFont typeface="Arial"/>
              <a:buChar char="•"/>
            </a:pP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Reglas básicas.</a:t>
            </a:r>
          </a:p>
          <a:p>
            <a:pPr marL="593951" lvl="1" indent="-296976" algn="l">
              <a:lnSpc>
                <a:spcPts val="3851"/>
              </a:lnSpc>
              <a:buFont typeface="Arial"/>
              <a:buChar char="•"/>
            </a:pP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Propósito educativo.</a:t>
            </a:r>
          </a:p>
          <a:p>
            <a:pPr algn="l">
              <a:lnSpc>
                <a:spcPts val="1534"/>
              </a:lnSpc>
            </a:pPr>
            <a:endParaRPr lang="es-MX" sz="2751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851"/>
              </a:lnSpc>
            </a:pPr>
            <a:r>
              <a:rPr lang="es-MX" sz="2751" b="1" noProof="0" dirty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4.</a:t>
            </a: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Preparar una </a:t>
            </a:r>
            <a:r>
              <a:rPr lang="es-MX" sz="2751" noProof="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mini-demostración</a:t>
            </a: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para compartir con el grupo.</a:t>
            </a:r>
          </a:p>
          <a:p>
            <a:pPr marL="593951" lvl="1" indent="-296976" algn="l">
              <a:lnSpc>
                <a:spcPts val="3851"/>
              </a:lnSpc>
              <a:buFont typeface="Arial"/>
              <a:buChar char="•"/>
            </a:pP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Tiempo: 50 minutos (40 para diseño, 10 para demostraciones).</a:t>
            </a:r>
          </a:p>
          <a:p>
            <a:pPr marL="593951" lvl="1" indent="-296976" algn="l">
              <a:lnSpc>
                <a:spcPts val="3851"/>
              </a:lnSpc>
              <a:buFont typeface="Arial"/>
              <a:buChar char="•"/>
            </a:pPr>
            <a:r>
              <a:rPr lang="es-MX" sz="2751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Materiales necesarios: Hojas, marcadores, materiales reciclados, ejemplos de juegos. </a:t>
            </a:r>
          </a:p>
        </p:txBody>
      </p:sp>
      <p:sp>
        <p:nvSpPr>
          <p:cNvPr id="5" name="Freeform 5"/>
          <p:cNvSpPr/>
          <p:nvPr/>
        </p:nvSpPr>
        <p:spPr>
          <a:xfrm>
            <a:off x="2007750" y="629919"/>
            <a:ext cx="1446186" cy="2039275"/>
          </a:xfrm>
          <a:custGeom>
            <a:avLst/>
            <a:gdLst/>
            <a:ahLst/>
            <a:cxnLst/>
            <a:rect l="l" t="t" r="r" b="b"/>
            <a:pathLst>
              <a:path w="1446186" h="2039275">
                <a:moveTo>
                  <a:pt x="0" y="0"/>
                </a:moveTo>
                <a:lnTo>
                  <a:pt x="1446185" y="0"/>
                </a:lnTo>
                <a:lnTo>
                  <a:pt x="1446185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77702" y="629919"/>
            <a:ext cx="3533274" cy="3568964"/>
          </a:xfrm>
          <a:custGeom>
            <a:avLst/>
            <a:gdLst/>
            <a:ahLst/>
            <a:cxnLst/>
            <a:rect l="l" t="t" r="r" b="b"/>
            <a:pathLst>
              <a:path w="3533274" h="3568964">
                <a:moveTo>
                  <a:pt x="0" y="0"/>
                </a:moveTo>
                <a:lnTo>
                  <a:pt x="3533274" y="0"/>
                </a:lnTo>
                <a:lnTo>
                  <a:pt x="3533274" y="3568964"/>
                </a:lnTo>
                <a:lnTo>
                  <a:pt x="0" y="35689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99417" y="5572539"/>
            <a:ext cx="5130336" cy="3277002"/>
          </a:xfrm>
          <a:custGeom>
            <a:avLst/>
            <a:gdLst/>
            <a:ahLst/>
            <a:cxnLst/>
            <a:rect l="l" t="t" r="r" b="b"/>
            <a:pathLst>
              <a:path w="5130336" h="3277002">
                <a:moveTo>
                  <a:pt x="0" y="0"/>
                </a:moveTo>
                <a:lnTo>
                  <a:pt x="5130336" y="0"/>
                </a:lnTo>
                <a:lnTo>
                  <a:pt x="5130336" y="3277002"/>
                </a:lnTo>
                <a:lnTo>
                  <a:pt x="0" y="32770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01084" y="848309"/>
            <a:ext cx="7309227" cy="169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3"/>
              </a:lnSpc>
            </a:pPr>
            <a:r>
              <a:rPr lang="es-MX" sz="6488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Diseñemos Juegos Didácticos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280250" y="753059"/>
            <a:ext cx="1768397" cy="1088318"/>
            <a:chOff x="0" y="0"/>
            <a:chExt cx="1834991" cy="1451090"/>
          </a:xfrm>
        </p:grpSpPr>
        <p:grpSp>
          <p:nvGrpSpPr>
            <p:cNvPr id="10" name="Group 10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79957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2060882" y="629919"/>
            <a:ext cx="1438538" cy="2039275"/>
          </a:xfrm>
          <a:custGeom>
            <a:avLst/>
            <a:gdLst/>
            <a:ahLst/>
            <a:cxnLst/>
            <a:rect l="l" t="t" r="r" b="b"/>
            <a:pathLst>
              <a:path w="1438538" h="2039275">
                <a:moveTo>
                  <a:pt x="0" y="0"/>
                </a:moveTo>
                <a:lnTo>
                  <a:pt x="1438539" y="0"/>
                </a:lnTo>
                <a:lnTo>
                  <a:pt x="1438539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12841012" y="629919"/>
            <a:ext cx="4418288" cy="2849795"/>
          </a:xfrm>
          <a:custGeom>
            <a:avLst/>
            <a:gdLst/>
            <a:ahLst/>
            <a:cxnLst/>
            <a:rect l="l" t="t" r="r" b="b"/>
            <a:pathLst>
              <a:path w="4418288" h="2849795">
                <a:moveTo>
                  <a:pt x="0" y="0"/>
                </a:moveTo>
                <a:lnTo>
                  <a:pt x="4418288" y="0"/>
                </a:lnTo>
                <a:lnTo>
                  <a:pt x="4418288" y="2849796"/>
                </a:lnTo>
                <a:lnTo>
                  <a:pt x="0" y="2849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5050156" y="7118893"/>
            <a:ext cx="3510368" cy="3168107"/>
          </a:xfrm>
          <a:custGeom>
            <a:avLst/>
            <a:gdLst/>
            <a:ahLst/>
            <a:cxnLst/>
            <a:rect l="l" t="t" r="r" b="b"/>
            <a:pathLst>
              <a:path w="3510368" h="3168107">
                <a:moveTo>
                  <a:pt x="0" y="0"/>
                </a:moveTo>
                <a:lnTo>
                  <a:pt x="3510368" y="0"/>
                </a:lnTo>
                <a:lnTo>
                  <a:pt x="3510368" y="3168107"/>
                </a:lnTo>
                <a:lnTo>
                  <a:pt x="0" y="31681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2060882" y="2985147"/>
            <a:ext cx="14050551" cy="590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08"/>
              </a:lnSpc>
              <a:spcBef>
                <a:spcPct val="0"/>
              </a:spcBef>
            </a:pPr>
            <a:r>
              <a:rPr lang="es-MX" sz="4220" b="1" noProof="0" dirty="0">
                <a:solidFill>
                  <a:srgbClr val="8C3372"/>
                </a:solidFill>
                <a:latin typeface="Arimo Bold"/>
                <a:ea typeface="Arimo Bold"/>
                <a:cs typeface="Arimo Bold"/>
                <a:sym typeface="Arimo Bold"/>
              </a:rPr>
              <a:t>Guía para la reflexión:</a:t>
            </a:r>
          </a:p>
          <a:p>
            <a:pPr algn="l">
              <a:lnSpc>
                <a:spcPts val="5908"/>
              </a:lnSpc>
              <a:spcBef>
                <a:spcPct val="0"/>
              </a:spcBef>
            </a:pPr>
            <a:r>
              <a:rPr lang="es-MX" sz="4220" b="1" noProof="0" dirty="0">
                <a:solidFill>
                  <a:srgbClr val="0C658A"/>
                </a:solidFill>
                <a:latin typeface="Arimo Bold"/>
                <a:ea typeface="Arimo Bold"/>
                <a:cs typeface="Arimo Bold"/>
                <a:sym typeface="Arimo Bold"/>
              </a:rPr>
              <a:t>Pregunta 1:</a:t>
            </a:r>
            <a:r>
              <a:rPr lang="es-MX" sz="42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¿Qué retos identificaron al incorporar juegos en su práctica?</a:t>
            </a:r>
          </a:p>
          <a:p>
            <a:pPr algn="l">
              <a:lnSpc>
                <a:spcPts val="2828"/>
              </a:lnSpc>
              <a:spcBef>
                <a:spcPct val="0"/>
              </a:spcBef>
            </a:pPr>
            <a:endParaRPr lang="es-MX" sz="422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908"/>
              </a:lnSpc>
              <a:spcBef>
                <a:spcPct val="0"/>
              </a:spcBef>
            </a:pPr>
            <a:r>
              <a:rPr lang="es-MX" sz="4220" b="1" noProof="0" dirty="0">
                <a:solidFill>
                  <a:srgbClr val="0C658A"/>
                </a:solidFill>
                <a:latin typeface="Arimo Bold"/>
                <a:ea typeface="Arimo Bold"/>
                <a:cs typeface="Arimo Bold"/>
                <a:sym typeface="Arimo Bold"/>
              </a:rPr>
              <a:t>Pregunta 2:</a:t>
            </a:r>
            <a:r>
              <a:rPr lang="es-MX" sz="42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¿Cómo planean implementar estas estrategias en el aula?</a:t>
            </a:r>
          </a:p>
          <a:p>
            <a:pPr algn="l">
              <a:lnSpc>
                <a:spcPts val="2828"/>
              </a:lnSpc>
              <a:spcBef>
                <a:spcPct val="0"/>
              </a:spcBef>
            </a:pPr>
            <a:endParaRPr lang="es-MX" sz="422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908"/>
              </a:lnSpc>
              <a:spcBef>
                <a:spcPct val="0"/>
              </a:spcBef>
            </a:pPr>
            <a:r>
              <a:rPr lang="es-MX" sz="4220" b="1" noProof="0" dirty="0">
                <a:solidFill>
                  <a:srgbClr val="2E3192"/>
                </a:solidFill>
                <a:latin typeface="Arimo Bold"/>
                <a:ea typeface="Arimo Bold"/>
                <a:cs typeface="Arimo Bold"/>
                <a:sym typeface="Arimo Bold"/>
              </a:rPr>
              <a:t>Actividad:</a:t>
            </a:r>
            <a:r>
              <a:rPr lang="es-MX" sz="42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En plenaria, cada equipo comparte sus ideas clave y compromisos para aplicar lo aprendido. </a:t>
            </a:r>
          </a:p>
        </p:txBody>
      </p:sp>
      <p:sp>
        <p:nvSpPr>
          <p:cNvPr id="8" name="Freeform 8"/>
          <p:cNvSpPr/>
          <p:nvPr/>
        </p:nvSpPr>
        <p:spPr>
          <a:xfrm>
            <a:off x="15305622" y="4789263"/>
            <a:ext cx="1519749" cy="1464658"/>
          </a:xfrm>
          <a:custGeom>
            <a:avLst/>
            <a:gdLst/>
            <a:ahLst/>
            <a:cxnLst/>
            <a:rect l="l" t="t" r="r" b="b"/>
            <a:pathLst>
              <a:path w="1519749" h="1464658">
                <a:moveTo>
                  <a:pt x="0" y="0"/>
                </a:moveTo>
                <a:lnTo>
                  <a:pt x="1519749" y="0"/>
                </a:lnTo>
                <a:lnTo>
                  <a:pt x="1519749" y="1464658"/>
                </a:lnTo>
                <a:lnTo>
                  <a:pt x="0" y="1464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3814108" y="943373"/>
            <a:ext cx="8075890" cy="124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Reflexión colectiva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763077" y="261780"/>
            <a:ext cx="1438538" cy="1088318"/>
            <a:chOff x="0" y="0"/>
            <a:chExt cx="1834991" cy="1451090"/>
          </a:xfrm>
        </p:grpSpPr>
        <p:grpSp>
          <p:nvGrpSpPr>
            <p:cNvPr id="11" name="Group 11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 noProof="0" dirty="0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s-MX" sz="1300" noProof="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7615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63148" y="3131820"/>
            <a:ext cx="12642474" cy="6953361"/>
          </a:xfrm>
          <a:custGeom>
            <a:avLst/>
            <a:gdLst/>
            <a:ahLst/>
            <a:cxnLst/>
            <a:rect l="l" t="t" r="r" b="b"/>
            <a:pathLst>
              <a:path w="12642474" h="6953361">
                <a:moveTo>
                  <a:pt x="0" y="0"/>
                </a:moveTo>
                <a:lnTo>
                  <a:pt x="12642474" y="0"/>
                </a:lnTo>
                <a:lnTo>
                  <a:pt x="12642474" y="6953361"/>
                </a:lnTo>
                <a:lnTo>
                  <a:pt x="0" y="6953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40480" y="629919"/>
            <a:ext cx="1445336" cy="2039275"/>
          </a:xfrm>
          <a:custGeom>
            <a:avLst/>
            <a:gdLst/>
            <a:ahLst/>
            <a:cxnLst/>
            <a:rect l="l" t="t" r="r" b="b"/>
            <a:pathLst>
              <a:path w="1445336" h="2039275">
                <a:moveTo>
                  <a:pt x="0" y="0"/>
                </a:moveTo>
                <a:lnTo>
                  <a:pt x="1445336" y="0"/>
                </a:lnTo>
                <a:lnTo>
                  <a:pt x="144533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22022" y="629919"/>
            <a:ext cx="3341579" cy="3287278"/>
          </a:xfrm>
          <a:custGeom>
            <a:avLst/>
            <a:gdLst/>
            <a:ahLst/>
            <a:cxnLst/>
            <a:rect l="l" t="t" r="r" b="b"/>
            <a:pathLst>
              <a:path w="3341579" h="3287278">
                <a:moveTo>
                  <a:pt x="0" y="0"/>
                </a:moveTo>
                <a:lnTo>
                  <a:pt x="3341579" y="0"/>
                </a:lnTo>
                <a:lnTo>
                  <a:pt x="3341579" y="3287278"/>
                </a:lnTo>
                <a:lnTo>
                  <a:pt x="0" y="3287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73806" y="3830566"/>
            <a:ext cx="12231816" cy="355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7"/>
              </a:lnSpc>
              <a:spcBef>
                <a:spcPct val="0"/>
              </a:spcBef>
            </a:pPr>
            <a:r>
              <a:rPr lang="es-MX" sz="6691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este momento se propone que aborden temas de interés particular de la escuela.</a:t>
            </a:r>
          </a:p>
        </p:txBody>
      </p:sp>
      <p:sp>
        <p:nvSpPr>
          <p:cNvPr id="8" name="Freeform 8"/>
          <p:cNvSpPr/>
          <p:nvPr/>
        </p:nvSpPr>
        <p:spPr>
          <a:xfrm>
            <a:off x="12300333" y="7380928"/>
            <a:ext cx="4854710" cy="2827868"/>
          </a:xfrm>
          <a:custGeom>
            <a:avLst/>
            <a:gdLst/>
            <a:ahLst/>
            <a:cxnLst/>
            <a:rect l="l" t="t" r="r" b="b"/>
            <a:pathLst>
              <a:path w="4854710" h="2827868">
                <a:moveTo>
                  <a:pt x="0" y="0"/>
                </a:moveTo>
                <a:lnTo>
                  <a:pt x="4854710" y="0"/>
                </a:lnTo>
                <a:lnTo>
                  <a:pt x="4854710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85046" y="668019"/>
            <a:ext cx="7726233" cy="203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8"/>
              </a:lnSpc>
            </a:pPr>
            <a:r>
              <a:rPr lang="es-MX" sz="4887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Asuntos particulares de interés para la escuela o el servicio educativo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725107" y="1028700"/>
            <a:ext cx="1679736" cy="1088318"/>
            <a:chOff x="0" y="0"/>
            <a:chExt cx="1834991" cy="1451090"/>
          </a:xfrm>
        </p:grpSpPr>
        <p:grpSp>
          <p:nvGrpSpPr>
            <p:cNvPr id="11" name="Group 11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908274" y="2942527"/>
            <a:ext cx="12902555" cy="6158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8"/>
              </a:lnSpc>
              <a:spcBef>
                <a:spcPct val="0"/>
              </a:spcBef>
            </a:pPr>
            <a:r>
              <a:rPr lang="es-MX" sz="6020" b="1" noProof="0">
                <a:solidFill>
                  <a:srgbClr val="2E3192"/>
                </a:solidFill>
                <a:latin typeface="Arimo Bold"/>
                <a:ea typeface="Arimo Bold"/>
                <a:cs typeface="Arimo Bold"/>
                <a:sym typeface="Arimo Bold"/>
              </a:rPr>
              <a:t>Instrucciones:</a:t>
            </a:r>
          </a:p>
          <a:p>
            <a:pPr algn="l">
              <a:lnSpc>
                <a:spcPts val="6748"/>
              </a:lnSpc>
              <a:spcBef>
                <a:spcPct val="0"/>
              </a:spcBef>
            </a:pPr>
            <a:r>
              <a:rPr lang="es-MX" sz="4820" b="1" noProof="0" dirty="0">
                <a:solidFill>
                  <a:srgbClr val="8C3372"/>
                </a:solidFill>
                <a:latin typeface="Arimo Bold"/>
                <a:ea typeface="Arimo Bold"/>
                <a:cs typeface="Arimo Bold"/>
                <a:sym typeface="Arimo Bold"/>
              </a:rPr>
              <a:t>Evaluación individual:</a:t>
            </a:r>
            <a:r>
              <a:rPr lang="es-MX" sz="4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Completar frases en una hoja:</a:t>
            </a:r>
          </a:p>
          <a:p>
            <a:pPr marL="1040645" lvl="1" indent="-520323" algn="l">
              <a:lnSpc>
                <a:spcPts val="6748"/>
              </a:lnSpc>
              <a:buFont typeface="Arial"/>
              <a:buChar char="•"/>
            </a:pPr>
            <a:r>
              <a:rPr lang="es-MX" sz="4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Hoy aprendí que...</a:t>
            </a:r>
          </a:p>
          <a:p>
            <a:pPr marL="1040645" lvl="1" indent="-520323" algn="l">
              <a:lnSpc>
                <a:spcPts val="6748"/>
              </a:lnSpc>
              <a:buFont typeface="Arial"/>
              <a:buChar char="•"/>
            </a:pPr>
            <a:r>
              <a:rPr lang="es-MX" sz="4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Aplicaré lo aprendido en...</a:t>
            </a:r>
          </a:p>
          <a:p>
            <a:pPr algn="l">
              <a:lnSpc>
                <a:spcPts val="6748"/>
              </a:lnSpc>
            </a:pPr>
            <a:endParaRPr lang="es-MX" sz="482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6748"/>
              </a:lnSpc>
              <a:spcBef>
                <a:spcPct val="0"/>
              </a:spcBef>
            </a:pPr>
            <a:r>
              <a:rPr lang="es-MX" sz="482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Posteriormente compartir en plenaria.</a:t>
            </a:r>
          </a:p>
        </p:txBody>
      </p:sp>
      <p:sp>
        <p:nvSpPr>
          <p:cNvPr id="5" name="Freeform 5"/>
          <p:cNvSpPr/>
          <p:nvPr/>
        </p:nvSpPr>
        <p:spPr>
          <a:xfrm>
            <a:off x="1967454" y="629919"/>
            <a:ext cx="1448735" cy="2039275"/>
          </a:xfrm>
          <a:custGeom>
            <a:avLst/>
            <a:gdLst/>
            <a:ahLst/>
            <a:cxnLst/>
            <a:rect l="l" t="t" r="r" b="b"/>
            <a:pathLst>
              <a:path w="1448735" h="2039275">
                <a:moveTo>
                  <a:pt x="0" y="0"/>
                </a:moveTo>
                <a:lnTo>
                  <a:pt x="1448735" y="0"/>
                </a:lnTo>
                <a:lnTo>
                  <a:pt x="1448735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0550472" y="5143500"/>
            <a:ext cx="7315200" cy="2889504"/>
          </a:xfrm>
          <a:custGeom>
            <a:avLst/>
            <a:gdLst/>
            <a:ahLst/>
            <a:cxnLst/>
            <a:rect l="l" t="t" r="r" b="b"/>
            <a:pathLst>
              <a:path w="7315200" h="2889504">
                <a:moveTo>
                  <a:pt x="0" y="0"/>
                </a:moveTo>
                <a:lnTo>
                  <a:pt x="7315200" y="0"/>
                </a:lnTo>
                <a:lnTo>
                  <a:pt x="7315200" y="2889504"/>
                </a:lnTo>
                <a:lnTo>
                  <a:pt x="0" y="2889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3201079" y="1199186"/>
            <a:ext cx="3219500" cy="3058525"/>
          </a:xfrm>
          <a:custGeom>
            <a:avLst/>
            <a:gdLst/>
            <a:ahLst/>
            <a:cxnLst/>
            <a:rect l="l" t="t" r="r" b="b"/>
            <a:pathLst>
              <a:path w="3219500" h="3058525">
                <a:moveTo>
                  <a:pt x="0" y="0"/>
                </a:moveTo>
                <a:lnTo>
                  <a:pt x="3219500" y="0"/>
                </a:lnTo>
                <a:lnTo>
                  <a:pt x="3219500" y="3058526"/>
                </a:lnTo>
                <a:lnTo>
                  <a:pt x="0" y="3058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3781029" y="943373"/>
            <a:ext cx="8025884" cy="124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Cerrando la sesión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154401" y="629919"/>
            <a:ext cx="1711272" cy="1088318"/>
            <a:chOff x="0" y="0"/>
            <a:chExt cx="1834991" cy="1451090"/>
          </a:xfrm>
        </p:grpSpPr>
        <p:grpSp>
          <p:nvGrpSpPr>
            <p:cNvPr id="10" name="Group 10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 noProof="0" dirty="0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s-MX" sz="1300" noProof="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52485" y="3402627"/>
            <a:ext cx="14322586" cy="441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s-MX" sz="4971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Promover el conocimiento y la capacidad para desarrollar el juego como una estrategia didáctica a través de la cual niñas, niños y adolescentes se comunican, expresan, interpretan y resuelven situaciones que son parte de su vida cotidiana. 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0481" y="7300529"/>
            <a:ext cx="4332074" cy="3465659"/>
          </a:xfrm>
          <a:custGeom>
            <a:avLst/>
            <a:gdLst/>
            <a:ahLst/>
            <a:cxnLst/>
            <a:rect l="l" t="t" r="r" b="b"/>
            <a:pathLst>
              <a:path w="4332074" h="3465659">
                <a:moveTo>
                  <a:pt x="0" y="0"/>
                </a:moveTo>
                <a:lnTo>
                  <a:pt x="4332075" y="0"/>
                </a:lnTo>
                <a:lnTo>
                  <a:pt x="4332075" y="3465659"/>
                </a:lnTo>
                <a:lnTo>
                  <a:pt x="0" y="3465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43821" y="557614"/>
            <a:ext cx="3472326" cy="2968838"/>
          </a:xfrm>
          <a:custGeom>
            <a:avLst/>
            <a:gdLst/>
            <a:ahLst/>
            <a:cxnLst/>
            <a:rect l="l" t="t" r="r" b="b"/>
            <a:pathLst>
              <a:path w="3472326" h="2968838">
                <a:moveTo>
                  <a:pt x="0" y="0"/>
                </a:moveTo>
                <a:lnTo>
                  <a:pt x="3472326" y="0"/>
                </a:lnTo>
                <a:lnTo>
                  <a:pt x="3472326" y="2968838"/>
                </a:lnTo>
                <a:lnTo>
                  <a:pt x="0" y="29688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4669" y="2970242"/>
            <a:ext cx="1321033" cy="1112420"/>
          </a:xfrm>
          <a:custGeom>
            <a:avLst/>
            <a:gdLst/>
            <a:ahLst/>
            <a:cxnLst/>
            <a:rect l="l" t="t" r="r" b="b"/>
            <a:pathLst>
              <a:path w="1321033" h="1112420">
                <a:moveTo>
                  <a:pt x="0" y="0"/>
                </a:moveTo>
                <a:lnTo>
                  <a:pt x="1321033" y="0"/>
                </a:lnTo>
                <a:lnTo>
                  <a:pt x="1321033" y="1112421"/>
                </a:lnTo>
                <a:lnTo>
                  <a:pt x="0" y="11124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52485" y="943373"/>
            <a:ext cx="9511070" cy="124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Propósito de la sesión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259635" y="629919"/>
            <a:ext cx="1606037" cy="1067064"/>
            <a:chOff x="-306392" y="0"/>
            <a:chExt cx="2141383" cy="1422751"/>
          </a:xfrm>
        </p:grpSpPr>
        <p:grpSp>
          <p:nvGrpSpPr>
            <p:cNvPr id="10" name="Group 10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-306392" y="1141307"/>
              <a:ext cx="2141383" cy="281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8377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6633" y="1708379"/>
            <a:ext cx="15059983" cy="6136943"/>
          </a:xfrm>
          <a:custGeom>
            <a:avLst/>
            <a:gdLst/>
            <a:ahLst/>
            <a:cxnLst/>
            <a:rect l="l" t="t" r="r" b="b"/>
            <a:pathLst>
              <a:path w="15059983" h="6136943">
                <a:moveTo>
                  <a:pt x="0" y="0"/>
                </a:moveTo>
                <a:lnTo>
                  <a:pt x="15059983" y="0"/>
                </a:lnTo>
                <a:lnTo>
                  <a:pt x="15059983" y="6136943"/>
                </a:lnTo>
                <a:lnTo>
                  <a:pt x="0" y="6136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29139" y="2436127"/>
            <a:ext cx="10076483" cy="3936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07"/>
              </a:lnSpc>
              <a:spcBef>
                <a:spcPct val="0"/>
              </a:spcBef>
            </a:pPr>
            <a:r>
              <a:rPr lang="es-MX" sz="11290" b="1" noProof="0">
                <a:solidFill>
                  <a:srgbClr val="6B234E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Gracias por su atención</a:t>
            </a:r>
          </a:p>
        </p:txBody>
      </p:sp>
      <p:sp>
        <p:nvSpPr>
          <p:cNvPr id="5" name="Freeform 5"/>
          <p:cNvSpPr/>
          <p:nvPr/>
        </p:nvSpPr>
        <p:spPr>
          <a:xfrm>
            <a:off x="14488043" y="4509206"/>
            <a:ext cx="1635158" cy="2365509"/>
          </a:xfrm>
          <a:custGeom>
            <a:avLst/>
            <a:gdLst/>
            <a:ahLst/>
            <a:cxnLst/>
            <a:rect l="l" t="t" r="r" b="b"/>
            <a:pathLst>
              <a:path w="1635158" h="2365509">
                <a:moveTo>
                  <a:pt x="0" y="0"/>
                </a:moveTo>
                <a:lnTo>
                  <a:pt x="1635158" y="0"/>
                </a:lnTo>
                <a:lnTo>
                  <a:pt x="1635158" y="2365508"/>
                </a:lnTo>
                <a:lnTo>
                  <a:pt x="0" y="2365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48387" flipH="1" flipV="1">
            <a:off x="4149363" y="2505485"/>
            <a:ext cx="1635158" cy="2365509"/>
          </a:xfrm>
          <a:custGeom>
            <a:avLst/>
            <a:gdLst/>
            <a:ahLst/>
            <a:cxnLst/>
            <a:rect l="l" t="t" r="r" b="b"/>
            <a:pathLst>
              <a:path w="1635158" h="2365509">
                <a:moveTo>
                  <a:pt x="1635158" y="2365509"/>
                </a:moveTo>
                <a:lnTo>
                  <a:pt x="0" y="2365509"/>
                </a:lnTo>
                <a:lnTo>
                  <a:pt x="0" y="0"/>
                </a:lnTo>
                <a:lnTo>
                  <a:pt x="1635158" y="0"/>
                </a:lnTo>
                <a:lnTo>
                  <a:pt x="1635158" y="236550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79344" y="6603668"/>
            <a:ext cx="6872317" cy="4114800"/>
          </a:xfrm>
          <a:custGeom>
            <a:avLst/>
            <a:gdLst/>
            <a:ahLst/>
            <a:cxnLst/>
            <a:rect l="l" t="t" r="r" b="b"/>
            <a:pathLst>
              <a:path w="6872317" h="4114800">
                <a:moveTo>
                  <a:pt x="0" y="0"/>
                </a:moveTo>
                <a:lnTo>
                  <a:pt x="6872317" y="0"/>
                </a:lnTo>
                <a:lnTo>
                  <a:pt x="68723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05991" y="682090"/>
            <a:ext cx="4573991" cy="2052579"/>
          </a:xfrm>
          <a:custGeom>
            <a:avLst/>
            <a:gdLst/>
            <a:ahLst/>
            <a:cxnLst/>
            <a:rect l="l" t="t" r="r" b="b"/>
            <a:pathLst>
              <a:path w="4573991" h="2052579">
                <a:moveTo>
                  <a:pt x="0" y="0"/>
                </a:moveTo>
                <a:lnTo>
                  <a:pt x="4573992" y="0"/>
                </a:lnTo>
                <a:lnTo>
                  <a:pt x="4573992" y="2052578"/>
                </a:lnTo>
                <a:lnTo>
                  <a:pt x="0" y="2052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2184" y="6256536"/>
            <a:ext cx="2713154" cy="2404532"/>
          </a:xfrm>
          <a:custGeom>
            <a:avLst/>
            <a:gdLst/>
            <a:ahLst/>
            <a:cxnLst/>
            <a:rect l="l" t="t" r="r" b="b"/>
            <a:pathLst>
              <a:path w="2713154" h="2404532">
                <a:moveTo>
                  <a:pt x="0" y="0"/>
                </a:moveTo>
                <a:lnTo>
                  <a:pt x="2713154" y="0"/>
                </a:lnTo>
                <a:lnTo>
                  <a:pt x="2713154" y="2404532"/>
                </a:lnTo>
                <a:lnTo>
                  <a:pt x="0" y="2404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99222" y="682090"/>
            <a:ext cx="2713154" cy="2404532"/>
          </a:xfrm>
          <a:custGeom>
            <a:avLst/>
            <a:gdLst/>
            <a:ahLst/>
            <a:cxnLst/>
            <a:rect l="l" t="t" r="r" b="b"/>
            <a:pathLst>
              <a:path w="2713154" h="2404532">
                <a:moveTo>
                  <a:pt x="0" y="0"/>
                </a:moveTo>
                <a:lnTo>
                  <a:pt x="2713153" y="0"/>
                </a:lnTo>
                <a:lnTo>
                  <a:pt x="2713153" y="2404532"/>
                </a:lnTo>
                <a:lnTo>
                  <a:pt x="0" y="2404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3074" y="5401402"/>
            <a:ext cx="2713154" cy="2404532"/>
          </a:xfrm>
          <a:custGeom>
            <a:avLst/>
            <a:gdLst/>
            <a:ahLst/>
            <a:cxnLst/>
            <a:rect l="l" t="t" r="r" b="b"/>
            <a:pathLst>
              <a:path w="2713154" h="2404532">
                <a:moveTo>
                  <a:pt x="0" y="0"/>
                </a:moveTo>
                <a:lnTo>
                  <a:pt x="2713153" y="0"/>
                </a:lnTo>
                <a:lnTo>
                  <a:pt x="2713153" y="2404532"/>
                </a:lnTo>
                <a:lnTo>
                  <a:pt x="0" y="2404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282460" y="1557359"/>
            <a:ext cx="1549662" cy="1088318"/>
            <a:chOff x="0" y="0"/>
            <a:chExt cx="1834991" cy="1451090"/>
          </a:xfrm>
        </p:grpSpPr>
        <p:grpSp>
          <p:nvGrpSpPr>
            <p:cNvPr id="13" name="Group 13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230601" y="629919"/>
            <a:ext cx="1635072" cy="1126680"/>
            <a:chOff x="-345104" y="0"/>
            <a:chExt cx="2180096" cy="1502239"/>
          </a:xfrm>
        </p:grpSpPr>
        <p:grpSp>
          <p:nvGrpSpPr>
            <p:cNvPr id="5" name="Group 5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-345104" y="1220795"/>
              <a:ext cx="2180096" cy="281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867678" y="629919"/>
            <a:ext cx="2629759" cy="2465399"/>
          </a:xfrm>
          <a:custGeom>
            <a:avLst/>
            <a:gdLst/>
            <a:ahLst/>
            <a:cxnLst/>
            <a:rect l="l" t="t" r="r" b="b"/>
            <a:pathLst>
              <a:path w="2629759" h="2465399">
                <a:moveTo>
                  <a:pt x="0" y="0"/>
                </a:moveTo>
                <a:lnTo>
                  <a:pt x="2629760" y="0"/>
                </a:lnTo>
                <a:lnTo>
                  <a:pt x="2629760" y="2465400"/>
                </a:lnTo>
                <a:lnTo>
                  <a:pt x="0" y="2465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40353" y="1065198"/>
            <a:ext cx="9935334" cy="102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2"/>
              </a:lnSpc>
              <a:spcBef>
                <a:spcPct val="0"/>
              </a:spcBef>
            </a:pPr>
            <a:r>
              <a:rPr lang="es-MX" sz="5816" b="1" noProof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Insumos Inicial y Preescolar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9086433-92E4-80D4-CAA0-FC902E91AE30}"/>
              </a:ext>
            </a:extLst>
          </p:cNvPr>
          <p:cNvSpPr txBox="1">
            <a:spLocks/>
          </p:cNvSpPr>
          <p:nvPr/>
        </p:nvSpPr>
        <p:spPr>
          <a:xfrm>
            <a:off x="1323991" y="3292536"/>
            <a:ext cx="14906609" cy="61534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El juego en los procesos de aprendizaje: </a:t>
            </a:r>
            <a:r>
              <a:rPr lang="es-MX">
                <a:hlinkClick r:id="rId9"/>
              </a:rPr>
              <a:t>https://dialnet.unirioja.es/servlet/articulo?codigo=8380355</a:t>
            </a:r>
            <a:endParaRPr lang="es-MX"/>
          </a:p>
          <a:p>
            <a:r>
              <a:rPr lang="es-MX"/>
              <a:t>Juegos de mi México:  </a:t>
            </a:r>
            <a:r>
              <a:rPr lang="es-MX">
                <a:hlinkClick r:id="rId10"/>
              </a:rPr>
              <a:t>https://www.gob.mx/cms/uploads/attachment/file/690862/Libro-Juegos-de-mi-Mexico-INPI.pdf</a:t>
            </a:r>
            <a:r>
              <a:rPr lang="es-MX"/>
              <a:t> </a:t>
            </a:r>
          </a:p>
          <a:p>
            <a:r>
              <a:rPr lang="es-MX"/>
              <a:t>Juegos y cantos tradicionales: </a:t>
            </a:r>
            <a:r>
              <a:rPr lang="es-MX">
                <a:hlinkClick r:id="rId11"/>
              </a:rPr>
              <a:t>http://bibliotecadigital.ilce.edu.mx/Colecciones/index.php?clave=cantos-tradicionales&amp;pag=0</a:t>
            </a:r>
            <a:endParaRPr lang="es-MX"/>
          </a:p>
          <a:p>
            <a:r>
              <a:rPr lang="es-MX"/>
              <a:t>Video: </a:t>
            </a:r>
            <a:r>
              <a:rPr lang="es-ES"/>
              <a:t>3er. Congreso internacional de Educación inicial: </a:t>
            </a:r>
            <a:r>
              <a:rPr lang="es-ES">
                <a:hlinkClick r:id="rId12"/>
              </a:rPr>
              <a:t>https://www.youtube.com/watch?v=duTtZIHblRI</a:t>
            </a:r>
            <a:r>
              <a:rPr lang="es-ES"/>
              <a:t> </a:t>
            </a:r>
            <a:endParaRPr lang="es-MX"/>
          </a:p>
          <a:p>
            <a:endParaRPr lang="es-MX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849601" y="629919"/>
            <a:ext cx="2016072" cy="1088318"/>
            <a:chOff x="0" y="0"/>
            <a:chExt cx="1834991" cy="1451090"/>
          </a:xfrm>
        </p:grpSpPr>
        <p:grpSp>
          <p:nvGrpSpPr>
            <p:cNvPr id="5" name="Group 5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892091" y="629919"/>
            <a:ext cx="2690448" cy="2847035"/>
          </a:xfrm>
          <a:custGeom>
            <a:avLst/>
            <a:gdLst/>
            <a:ahLst/>
            <a:cxnLst/>
            <a:rect l="l" t="t" r="r" b="b"/>
            <a:pathLst>
              <a:path w="2690448" h="2847035">
                <a:moveTo>
                  <a:pt x="0" y="0"/>
                </a:moveTo>
                <a:lnTo>
                  <a:pt x="2690448" y="0"/>
                </a:lnTo>
                <a:lnTo>
                  <a:pt x="2690448" y="2847035"/>
                </a:lnTo>
                <a:lnTo>
                  <a:pt x="0" y="2847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67374" y="982128"/>
            <a:ext cx="7481292" cy="124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>
                <a:solidFill>
                  <a:srgbClr val="8A4E09"/>
                </a:solidFill>
                <a:latin typeface="Arimo Bold"/>
                <a:ea typeface="Arimo Bold"/>
                <a:cs typeface="Arimo Bold"/>
                <a:sym typeface="Arimo Bold"/>
              </a:rPr>
              <a:t>Insumos Primaria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9ED2BA6-3D44-5ADE-2569-F96DA11A46D7}"/>
              </a:ext>
            </a:extLst>
          </p:cNvPr>
          <p:cNvSpPr txBox="1">
            <a:spLocks/>
          </p:cNvSpPr>
          <p:nvPr/>
        </p:nvSpPr>
        <p:spPr>
          <a:xfrm>
            <a:off x="1650220" y="3484709"/>
            <a:ext cx="15865109" cy="65936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Desarrollo de habilidades. Matemáticas. Primaria. Fase 3: </a:t>
            </a:r>
            <a:r>
              <a:rPr lang="es-ES">
                <a:hlinkClick r:id="rId9"/>
              </a:rPr>
              <a:t>https://educacionbasica.sep.gob.mx/wp-content/uploads/2024/06/Desarrollo-de-habilidades-matematicas_Primaria_Fase-3.pdf</a:t>
            </a:r>
            <a:r>
              <a:rPr lang="es-ES"/>
              <a:t> </a:t>
            </a:r>
          </a:p>
          <a:p>
            <a:r>
              <a:rPr lang="es-ES"/>
              <a:t>Desarrollo de habilidades. Matemáticas. Primaria. Fase 4: </a:t>
            </a:r>
            <a:r>
              <a:rPr lang="es-ES">
                <a:hlinkClick r:id="rId10"/>
              </a:rPr>
              <a:t>https://educacionbasica.sep.gob.mx/wp-content/uploads/2024/08/Cuadernillo-Matematicas-Fase-4.pdf</a:t>
            </a:r>
            <a:r>
              <a:rPr lang="es-ES"/>
              <a:t> </a:t>
            </a:r>
          </a:p>
          <a:p>
            <a:r>
              <a:rPr lang="es-ES"/>
              <a:t>Desarrollo de habilidades. Matemáticas. Primaria. Fase 5: </a:t>
            </a:r>
            <a:r>
              <a:rPr lang="es-ES">
                <a:hlinkClick r:id="rId11"/>
              </a:rPr>
              <a:t>https://educacionbasica.sep.gob.mx/wp-content/uploads/2024/10/Desarrollo-de-habilidades-Matematicas-Fase-5-Parte-1.pdf</a:t>
            </a:r>
            <a:r>
              <a:rPr lang="es-ES"/>
              <a:t> </a:t>
            </a:r>
          </a:p>
          <a:p>
            <a:r>
              <a:rPr lang="es-ES"/>
              <a:t>Desarrollo de habilidades. Matemáticas. Primaria. Fase 5 (2ª parte): </a:t>
            </a:r>
            <a:r>
              <a:rPr lang="es-ES">
                <a:hlinkClick r:id="rId12"/>
              </a:rPr>
              <a:t>https://educacionbasica.sep.gob.mx/wp-content/uploads/2024/10/Desarrollo-de-habilidades-Matematicas-Fase-5-Parte-2.pdf</a:t>
            </a:r>
            <a:r>
              <a:rPr lang="es-ES"/>
              <a:t> </a:t>
            </a:r>
          </a:p>
          <a:p>
            <a:r>
              <a:rPr lang="es-ES"/>
              <a:t>México país de las maravillas: </a:t>
            </a:r>
            <a:r>
              <a:rPr lang="es-ES">
                <a:hlinkClick r:id="rId13"/>
              </a:rPr>
              <a:t>https://www.paismaravillas.mx/</a:t>
            </a:r>
            <a:r>
              <a:rPr lang="es-ES"/>
              <a:t> </a:t>
            </a:r>
          </a:p>
          <a:p>
            <a:r>
              <a:rPr lang="es-ES"/>
              <a:t>Cuéntame de México: </a:t>
            </a:r>
            <a:r>
              <a:rPr lang="es-ES">
                <a:hlinkClick r:id="rId14"/>
              </a:rPr>
              <a:t>https://beta.cuentame.inegi.org.mx/</a:t>
            </a:r>
            <a:r>
              <a:rPr lang="es-ES"/>
              <a:t> </a:t>
            </a:r>
          </a:p>
          <a:p>
            <a:r>
              <a:rPr lang="es-ES"/>
              <a:t>NASA Ciencia: </a:t>
            </a:r>
            <a:r>
              <a:rPr lang="es-ES">
                <a:hlinkClick r:id="rId15"/>
              </a:rPr>
              <a:t>https://spaceplace.nasa.gov/sp/</a:t>
            </a:r>
            <a:r>
              <a:rPr lang="es-ES"/>
              <a:t> </a:t>
            </a:r>
          </a:p>
          <a:p>
            <a:endParaRPr lang="es-ES"/>
          </a:p>
          <a:p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261780"/>
            <a:ext cx="17983200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940931" y="629919"/>
            <a:ext cx="1924741" cy="1088318"/>
            <a:chOff x="0" y="0"/>
            <a:chExt cx="1834991" cy="1451090"/>
          </a:xfrm>
        </p:grpSpPr>
        <p:grpSp>
          <p:nvGrpSpPr>
            <p:cNvPr id="5" name="Group 5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562856" y="629919"/>
            <a:ext cx="3378075" cy="2194341"/>
          </a:xfrm>
          <a:custGeom>
            <a:avLst/>
            <a:gdLst/>
            <a:ahLst/>
            <a:cxnLst/>
            <a:rect l="l" t="t" r="r" b="b"/>
            <a:pathLst>
              <a:path w="3378075" h="2194341">
                <a:moveTo>
                  <a:pt x="0" y="0"/>
                </a:moveTo>
                <a:lnTo>
                  <a:pt x="3378075" y="0"/>
                </a:lnTo>
                <a:lnTo>
                  <a:pt x="3378075" y="2194341"/>
                </a:lnTo>
                <a:lnTo>
                  <a:pt x="0" y="2194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48368" y="857250"/>
            <a:ext cx="8719304" cy="124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7"/>
              </a:lnSpc>
              <a:spcBef>
                <a:spcPct val="0"/>
              </a:spcBef>
            </a:pPr>
            <a:r>
              <a:rPr lang="es-MX" sz="7019" b="1" noProof="0">
                <a:solidFill>
                  <a:srgbClr val="0C658A"/>
                </a:solidFill>
                <a:latin typeface="Arimo Bold"/>
                <a:ea typeface="Arimo Bold"/>
                <a:cs typeface="Arimo Bold"/>
                <a:sym typeface="Arimo Bold"/>
              </a:rPr>
              <a:t>Insumos Secundaria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A11A33D-6637-9918-D699-96FDA08AC86C}"/>
              </a:ext>
            </a:extLst>
          </p:cNvPr>
          <p:cNvSpPr txBox="1">
            <a:spLocks/>
          </p:cNvSpPr>
          <p:nvPr/>
        </p:nvSpPr>
        <p:spPr>
          <a:xfrm>
            <a:off x="1502479" y="3761909"/>
            <a:ext cx="16363193" cy="66275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Lotería: </a:t>
            </a:r>
            <a:r>
              <a:rPr lang="es-MX">
                <a:hlinkClick r:id="rId8"/>
              </a:rPr>
              <a:t>https://www.gob.mx/conapo/documentos/loteria-de-los-derechos-sexuales-y-reproductivos-de-las-adolescencias-y-juventudes</a:t>
            </a:r>
            <a:r>
              <a:rPr lang="es-MX"/>
              <a:t> </a:t>
            </a:r>
          </a:p>
          <a:p>
            <a:r>
              <a:rPr lang="es-MX"/>
              <a:t>Juegos cooperativos: </a:t>
            </a:r>
            <a:r>
              <a:rPr lang="es-MX">
                <a:hlinkClick r:id="rId9"/>
              </a:rPr>
              <a:t>https://dialnet.unirioja.es/servlet/articulo?codigo=7921594</a:t>
            </a:r>
            <a:r>
              <a:rPr lang="es-MX"/>
              <a:t> </a:t>
            </a:r>
          </a:p>
          <a:p>
            <a:r>
              <a:rPr lang="es-MX"/>
              <a:t>El método lúdico para la formación de valores:  </a:t>
            </a:r>
            <a:r>
              <a:rPr lang="es-MX">
                <a:hlinkClick r:id="rId10"/>
              </a:rPr>
              <a:t>http://scielo.sld.cu/scielo.php?script=sci_arttext&amp;pid=S1990-86442018000500106</a:t>
            </a:r>
            <a:r>
              <a:rPr lang="es-MX"/>
              <a:t> </a:t>
            </a:r>
          </a:p>
          <a:p>
            <a:r>
              <a:rPr lang="es-MX"/>
              <a:t>Homo ludens: </a:t>
            </a:r>
            <a:r>
              <a:rPr lang="es-MX">
                <a:hlinkClick r:id="rId11"/>
              </a:rPr>
              <a:t>https://www.academia.edu/36922794/Johan_huizinga_homo_ludens_espa%C3%B1ol</a:t>
            </a:r>
            <a:r>
              <a:rPr lang="es-MX"/>
              <a:t> </a:t>
            </a:r>
            <a:endParaRPr lang="es-MX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00333" y="1369461"/>
            <a:ext cx="4501106" cy="3381456"/>
          </a:xfrm>
          <a:custGeom>
            <a:avLst/>
            <a:gdLst/>
            <a:ahLst/>
            <a:cxnLst/>
            <a:rect l="l" t="t" r="r" b="b"/>
            <a:pathLst>
              <a:path w="4501106" h="3381456">
                <a:moveTo>
                  <a:pt x="0" y="0"/>
                </a:moveTo>
                <a:lnTo>
                  <a:pt x="4501106" y="0"/>
                </a:lnTo>
                <a:lnTo>
                  <a:pt x="4501106" y="3381456"/>
                </a:lnTo>
                <a:lnTo>
                  <a:pt x="0" y="338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1536" y="6641967"/>
            <a:ext cx="3006186" cy="3025092"/>
          </a:xfrm>
          <a:custGeom>
            <a:avLst/>
            <a:gdLst/>
            <a:ahLst/>
            <a:cxnLst/>
            <a:rect l="l" t="t" r="r" b="b"/>
            <a:pathLst>
              <a:path w="3006186" h="3025092">
                <a:moveTo>
                  <a:pt x="0" y="0"/>
                </a:moveTo>
                <a:lnTo>
                  <a:pt x="3006186" y="0"/>
                </a:lnTo>
                <a:lnTo>
                  <a:pt x="3006186" y="3025092"/>
                </a:lnTo>
                <a:lnTo>
                  <a:pt x="0" y="3025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42006" y="800542"/>
            <a:ext cx="7932029" cy="176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7"/>
              </a:lnSpc>
            </a:pPr>
            <a:r>
              <a:rPr lang="es-MX" sz="6426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85515" y="3525387"/>
            <a:ext cx="12164275" cy="39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5"/>
              </a:lnSpc>
              <a:spcBef>
                <a:spcPct val="0"/>
              </a:spcBef>
            </a:pPr>
            <a:r>
              <a:rPr lang="es-MX" sz="5568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•Como primera actividad se les propone ver y comentar el mensaje del Maestro Mario Delgado Carrillo, Secretario de Educación Pública.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230601" y="629919"/>
            <a:ext cx="1635072" cy="1088318"/>
            <a:chOff x="0" y="0"/>
            <a:chExt cx="1834991" cy="1451090"/>
          </a:xfrm>
        </p:grpSpPr>
        <p:grpSp>
          <p:nvGrpSpPr>
            <p:cNvPr id="9" name="Group 9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707" y="629919"/>
            <a:ext cx="10784626" cy="2039275"/>
          </a:xfrm>
          <a:custGeom>
            <a:avLst/>
            <a:gdLst/>
            <a:ahLst/>
            <a:cxnLst/>
            <a:rect l="l" t="t" r="r" b="b"/>
            <a:pathLst>
              <a:path w="10784626" h="2039275">
                <a:moveTo>
                  <a:pt x="0" y="0"/>
                </a:moveTo>
                <a:lnTo>
                  <a:pt x="10784626" y="0"/>
                </a:lnTo>
                <a:lnTo>
                  <a:pt x="10784626" y="2039275"/>
                </a:lnTo>
                <a:lnTo>
                  <a:pt x="0" y="203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15707" y="2769037"/>
            <a:ext cx="15885518" cy="663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4826" lvl="1" indent="-372413" algn="l">
              <a:lnSpc>
                <a:spcPts val="4829"/>
              </a:lnSpc>
              <a:buFont typeface="Arial"/>
              <a:buChar char="•"/>
            </a:pPr>
            <a:r>
              <a:rPr lang="es-MX" sz="3449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Niñas, niños y adolescentes a través del juego se comunican, expresan, exploran, interpretan, entienden y resuelven situaciones de su vida diaria. </a:t>
            </a:r>
            <a:r>
              <a:rPr lang="es-MX" sz="344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Existe una estrecha relación entre la capacidad de jugar y el desarrollo físico, social, emocional y cognitivo.</a:t>
            </a:r>
          </a:p>
          <a:p>
            <a:pPr algn="l">
              <a:lnSpc>
                <a:spcPts val="4829"/>
              </a:lnSpc>
            </a:pPr>
            <a:endParaRPr lang="es-MX" sz="3449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44826" lvl="1" indent="-372413" algn="l">
              <a:lnSpc>
                <a:spcPts val="4829"/>
              </a:lnSpc>
              <a:buFont typeface="Arial"/>
              <a:buChar char="•"/>
            </a:pPr>
            <a:r>
              <a:rPr lang="es-MX" sz="344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juego es un derecho, tal como se establece en la Ley General de los Derechos de Niñas, Niños y Adolescentes, que en el artículo 60, señala que: “Niñas, Niños y Adolescentes tienen derecho al descanso, al esparcimiento, al juego y a las actividades recreativas propias de su edad, así como a participar libremente en actividades culturales, deportivas y artísticas, como factores primordiales de su desarrollo y crecimiento”. </a:t>
            </a:r>
          </a:p>
        </p:txBody>
      </p:sp>
      <p:sp>
        <p:nvSpPr>
          <p:cNvPr id="5" name="Freeform 5"/>
          <p:cNvSpPr/>
          <p:nvPr/>
        </p:nvSpPr>
        <p:spPr>
          <a:xfrm>
            <a:off x="13635992" y="261780"/>
            <a:ext cx="2612576" cy="2592982"/>
          </a:xfrm>
          <a:custGeom>
            <a:avLst/>
            <a:gdLst/>
            <a:ahLst/>
            <a:cxnLst/>
            <a:rect l="l" t="t" r="r" b="b"/>
            <a:pathLst>
              <a:path w="2612576" h="2592982">
                <a:moveTo>
                  <a:pt x="0" y="0"/>
                </a:moveTo>
                <a:lnTo>
                  <a:pt x="2612577" y="0"/>
                </a:lnTo>
                <a:lnTo>
                  <a:pt x="2612577" y="2592982"/>
                </a:lnTo>
                <a:lnTo>
                  <a:pt x="0" y="25929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00366"/>
            <a:ext cx="2711970" cy="2447553"/>
          </a:xfrm>
          <a:custGeom>
            <a:avLst/>
            <a:gdLst/>
            <a:ahLst/>
            <a:cxnLst/>
            <a:rect l="l" t="t" r="r" b="b"/>
            <a:pathLst>
              <a:path w="2711970" h="2447553">
                <a:moveTo>
                  <a:pt x="0" y="0"/>
                </a:moveTo>
                <a:lnTo>
                  <a:pt x="2711970" y="0"/>
                </a:lnTo>
                <a:lnTo>
                  <a:pt x="2711970" y="2447553"/>
                </a:lnTo>
                <a:lnTo>
                  <a:pt x="0" y="24475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29216" y="8904945"/>
            <a:ext cx="2419352" cy="1382055"/>
          </a:xfrm>
          <a:custGeom>
            <a:avLst/>
            <a:gdLst/>
            <a:ahLst/>
            <a:cxnLst/>
            <a:rect l="l" t="t" r="r" b="b"/>
            <a:pathLst>
              <a:path w="2419352" h="1382055">
                <a:moveTo>
                  <a:pt x="0" y="0"/>
                </a:moveTo>
                <a:lnTo>
                  <a:pt x="2419353" y="0"/>
                </a:lnTo>
                <a:lnTo>
                  <a:pt x="2419353" y="1382055"/>
                </a:lnTo>
                <a:lnTo>
                  <a:pt x="0" y="13820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90717" y="659155"/>
            <a:ext cx="10834606" cy="185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1"/>
              </a:lnSpc>
              <a:spcBef>
                <a:spcPct val="0"/>
              </a:spcBef>
            </a:pPr>
            <a:r>
              <a:rPr lang="es-MX" sz="5265" b="1" noProof="0">
                <a:solidFill>
                  <a:srgbClr val="711D58"/>
                </a:solidFill>
                <a:latin typeface="Arimo Bold"/>
                <a:ea typeface="Arimo Bold"/>
                <a:cs typeface="Arimo Bold"/>
                <a:sym typeface="Arimo Bold"/>
              </a:rPr>
              <a:t>Tema:</a:t>
            </a:r>
            <a:r>
              <a:rPr lang="es-MX" sz="5265" b="1" noProof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s-MX" sz="5265" b="1" noProof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El papel del juego en el desarrollo de los aprendizajes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294481" y="672871"/>
            <a:ext cx="1596117" cy="1088318"/>
            <a:chOff x="0" y="0"/>
            <a:chExt cx="1834991" cy="1451090"/>
          </a:xfrm>
        </p:grpSpPr>
        <p:grpSp>
          <p:nvGrpSpPr>
            <p:cNvPr id="10" name="Group 10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9139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67004" y="1296456"/>
            <a:ext cx="15592296" cy="8320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699" lvl="1" indent="-389349" algn="l">
              <a:lnSpc>
                <a:spcPts val="5049"/>
              </a:lnSpc>
              <a:buFont typeface="Arial"/>
              <a:buChar char="•"/>
            </a:pPr>
            <a:r>
              <a:rPr lang="es-MX" sz="3606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juego es una actividad creativa, natural y espontánea, con la que niñas, niños y adolescentes aprenden de su entorno y establecen relaciones con sus pares; sin embargo, el juego libre es diferente al juego con una intencionalidad educativa. </a:t>
            </a:r>
          </a:p>
          <a:p>
            <a:pPr algn="l">
              <a:lnSpc>
                <a:spcPts val="5049"/>
              </a:lnSpc>
            </a:pPr>
            <a:endParaRPr lang="es-MX" sz="3606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78699" lvl="1" indent="-389349" algn="l">
              <a:lnSpc>
                <a:spcPts val="5049"/>
              </a:lnSpc>
              <a:buFont typeface="Arial"/>
              <a:buChar char="•"/>
            </a:pPr>
            <a:r>
              <a:rPr lang="es-MX" sz="360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juego, además de ser una distracción o actividad placentera, tiene valor como un elemento esencial para favorecer la creatividad, la integración y la inclusión, así como procesos de aprendizaje. </a:t>
            </a:r>
          </a:p>
          <a:p>
            <a:pPr algn="l">
              <a:lnSpc>
                <a:spcPts val="5049"/>
              </a:lnSpc>
            </a:pPr>
            <a:endParaRPr lang="es-MX" sz="3606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78699" lvl="1" indent="-389349" algn="l">
              <a:lnSpc>
                <a:spcPts val="5049"/>
              </a:lnSpc>
              <a:buFont typeface="Arial"/>
              <a:buChar char="•"/>
            </a:pPr>
            <a:r>
              <a:rPr lang="es-MX" sz="3606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 bien el juego se considera fundamental en la Educación Inicial y Preescolar, no es exclusivo de estas Fases, todas las niñas, niños y adolescentes en Educación Básica disfrutan de aprender mediante el juego.</a:t>
            </a:r>
          </a:p>
        </p:txBody>
      </p:sp>
      <p:sp>
        <p:nvSpPr>
          <p:cNvPr id="4" name="Freeform 4"/>
          <p:cNvSpPr/>
          <p:nvPr/>
        </p:nvSpPr>
        <p:spPr>
          <a:xfrm>
            <a:off x="16495862" y="2300395"/>
            <a:ext cx="1968719" cy="1961336"/>
          </a:xfrm>
          <a:custGeom>
            <a:avLst/>
            <a:gdLst/>
            <a:ahLst/>
            <a:cxnLst/>
            <a:rect l="l" t="t" r="r" b="b"/>
            <a:pathLst>
              <a:path w="1968719" h="1961336">
                <a:moveTo>
                  <a:pt x="0" y="0"/>
                </a:moveTo>
                <a:lnTo>
                  <a:pt x="1968719" y="0"/>
                </a:lnTo>
                <a:lnTo>
                  <a:pt x="1968719" y="1961337"/>
                </a:lnTo>
                <a:lnTo>
                  <a:pt x="0" y="196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95314" y="5504298"/>
            <a:ext cx="2292686" cy="1971710"/>
          </a:xfrm>
          <a:custGeom>
            <a:avLst/>
            <a:gdLst/>
            <a:ahLst/>
            <a:cxnLst/>
            <a:rect l="l" t="t" r="r" b="b"/>
            <a:pathLst>
              <a:path w="2292686" h="1971710">
                <a:moveTo>
                  <a:pt x="0" y="0"/>
                </a:moveTo>
                <a:lnTo>
                  <a:pt x="2292686" y="0"/>
                </a:lnTo>
                <a:lnTo>
                  <a:pt x="2292686" y="1971710"/>
                </a:lnTo>
                <a:lnTo>
                  <a:pt x="0" y="197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211251"/>
            <a:ext cx="2380820" cy="2050481"/>
          </a:xfrm>
          <a:custGeom>
            <a:avLst/>
            <a:gdLst/>
            <a:ahLst/>
            <a:cxnLst/>
            <a:rect l="l" t="t" r="r" b="b"/>
            <a:pathLst>
              <a:path w="2380820" h="2050481">
                <a:moveTo>
                  <a:pt x="0" y="0"/>
                </a:moveTo>
                <a:lnTo>
                  <a:pt x="2380820" y="0"/>
                </a:lnTo>
                <a:lnTo>
                  <a:pt x="2380820" y="2050481"/>
                </a:lnTo>
                <a:lnTo>
                  <a:pt x="0" y="2050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0410" y="349599"/>
            <a:ext cx="1561741" cy="1042107"/>
          </a:xfrm>
          <a:custGeom>
            <a:avLst/>
            <a:gdLst/>
            <a:ahLst/>
            <a:cxnLst/>
            <a:rect l="l" t="t" r="r" b="b"/>
            <a:pathLst>
              <a:path w="1561741" h="1042107">
                <a:moveTo>
                  <a:pt x="0" y="0"/>
                </a:moveTo>
                <a:lnTo>
                  <a:pt x="1561740" y="0"/>
                </a:lnTo>
                <a:lnTo>
                  <a:pt x="1561740" y="1042107"/>
                </a:lnTo>
                <a:lnTo>
                  <a:pt x="0" y="1042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303931" y="629919"/>
            <a:ext cx="1561741" cy="1088318"/>
            <a:chOff x="0" y="0"/>
            <a:chExt cx="1834991" cy="1451090"/>
          </a:xfrm>
        </p:grpSpPr>
        <p:grpSp>
          <p:nvGrpSpPr>
            <p:cNvPr id="9" name="Group 9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657" y="261780"/>
            <a:ext cx="17837743" cy="9763439"/>
          </a:xfrm>
          <a:custGeom>
            <a:avLst/>
            <a:gdLst/>
            <a:ahLst/>
            <a:cxnLst/>
            <a:rect l="l" t="t" r="r" b="b"/>
            <a:pathLst>
              <a:path w="30167930" h="9763439">
                <a:moveTo>
                  <a:pt x="0" y="0"/>
                </a:moveTo>
                <a:lnTo>
                  <a:pt x="30167930" y="0"/>
                </a:lnTo>
                <a:lnTo>
                  <a:pt x="30167930" y="9763440"/>
                </a:lnTo>
                <a:lnTo>
                  <a:pt x="0" y="976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16479" y="1279591"/>
            <a:ext cx="14259566" cy="7623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183" lvl="1" indent="-425091" algn="l">
              <a:lnSpc>
                <a:spcPts val="5512"/>
              </a:lnSpc>
              <a:buFont typeface="Arial"/>
              <a:buChar char="•"/>
            </a:pPr>
            <a:r>
              <a:rPr lang="es-MX" sz="3937" noProof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Las actividades lúdicas son una estrategia didáctica pertinente, en tanto facilitan el aprendizaje, fomentan la colaboración y convivencia pacífica e inclusiva, así como la apropiación de conocimientos, los lazos afectivos y la empatía. </a:t>
            </a:r>
          </a:p>
          <a:p>
            <a:pPr algn="l">
              <a:lnSpc>
                <a:spcPts val="5512"/>
              </a:lnSpc>
            </a:pPr>
            <a:endParaRPr lang="es-MX" sz="3937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850183" lvl="1" indent="-425091" algn="l">
              <a:lnSpc>
                <a:spcPts val="5512"/>
              </a:lnSpc>
              <a:buFont typeface="Arial"/>
              <a:buChar char="•"/>
            </a:pPr>
            <a:r>
              <a:rPr lang="es-MX" sz="3937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Además, dan la oportunidad de plantear escenarios y roles en dónde niñas, niños y adolescentes exploran y practican diferentes formas de resolver y afrontar situaciones diversas del entorno social y cultural, adquirir autonomía y desarrollar su creatividad. </a:t>
            </a:r>
          </a:p>
        </p:txBody>
      </p:sp>
      <p:sp>
        <p:nvSpPr>
          <p:cNvPr id="4" name="Freeform 4"/>
          <p:cNvSpPr/>
          <p:nvPr/>
        </p:nvSpPr>
        <p:spPr>
          <a:xfrm>
            <a:off x="15138111" y="516625"/>
            <a:ext cx="2763328" cy="2662843"/>
          </a:xfrm>
          <a:custGeom>
            <a:avLst/>
            <a:gdLst/>
            <a:ahLst/>
            <a:cxnLst/>
            <a:rect l="l" t="t" r="r" b="b"/>
            <a:pathLst>
              <a:path w="2763328" h="2662843">
                <a:moveTo>
                  <a:pt x="0" y="0"/>
                </a:moveTo>
                <a:lnTo>
                  <a:pt x="2763328" y="0"/>
                </a:lnTo>
                <a:lnTo>
                  <a:pt x="2763328" y="2662843"/>
                </a:lnTo>
                <a:lnTo>
                  <a:pt x="0" y="266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2660" y="3775069"/>
            <a:ext cx="3330253" cy="1368431"/>
          </a:xfrm>
          <a:custGeom>
            <a:avLst/>
            <a:gdLst/>
            <a:ahLst/>
            <a:cxnLst/>
            <a:rect l="l" t="t" r="r" b="b"/>
            <a:pathLst>
              <a:path w="3330253" h="1368431">
                <a:moveTo>
                  <a:pt x="0" y="0"/>
                </a:moveTo>
                <a:lnTo>
                  <a:pt x="3330253" y="0"/>
                </a:lnTo>
                <a:lnTo>
                  <a:pt x="3330253" y="1368431"/>
                </a:lnTo>
                <a:lnTo>
                  <a:pt x="0" y="13684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35964" y="8229600"/>
            <a:ext cx="1967623" cy="2057400"/>
          </a:xfrm>
          <a:custGeom>
            <a:avLst/>
            <a:gdLst/>
            <a:ahLst/>
            <a:cxnLst/>
            <a:rect l="l" t="t" r="r" b="b"/>
            <a:pathLst>
              <a:path w="1967623" h="2057400">
                <a:moveTo>
                  <a:pt x="0" y="0"/>
                </a:moveTo>
                <a:lnTo>
                  <a:pt x="1967622" y="0"/>
                </a:lnTo>
                <a:lnTo>
                  <a:pt x="196762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894989"/>
            <a:ext cx="2524550" cy="2392011"/>
          </a:xfrm>
          <a:custGeom>
            <a:avLst/>
            <a:gdLst/>
            <a:ahLst/>
            <a:cxnLst/>
            <a:rect l="l" t="t" r="r" b="b"/>
            <a:pathLst>
              <a:path w="2524550" h="2392011">
                <a:moveTo>
                  <a:pt x="0" y="0"/>
                </a:moveTo>
                <a:lnTo>
                  <a:pt x="2524550" y="0"/>
                </a:lnTo>
                <a:lnTo>
                  <a:pt x="2524550" y="2392011"/>
                </a:lnTo>
                <a:lnTo>
                  <a:pt x="0" y="2392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1384366"/>
            <a:ext cx="2423187" cy="2662843"/>
          </a:xfrm>
          <a:custGeom>
            <a:avLst/>
            <a:gdLst/>
            <a:ahLst/>
            <a:cxnLst/>
            <a:rect l="l" t="t" r="r" b="b"/>
            <a:pathLst>
              <a:path w="2423187" h="2662843">
                <a:moveTo>
                  <a:pt x="0" y="0"/>
                </a:moveTo>
                <a:lnTo>
                  <a:pt x="2423187" y="0"/>
                </a:lnTo>
                <a:lnTo>
                  <a:pt x="2423187" y="2662843"/>
                </a:lnTo>
                <a:lnTo>
                  <a:pt x="0" y="2662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441244" y="261780"/>
            <a:ext cx="1689538" cy="1088318"/>
            <a:chOff x="0" y="0"/>
            <a:chExt cx="1834991" cy="1451090"/>
          </a:xfrm>
        </p:grpSpPr>
        <p:grpSp>
          <p:nvGrpSpPr>
            <p:cNvPr id="10" name="Group 10"/>
            <p:cNvGrpSpPr/>
            <p:nvPr/>
          </p:nvGrpSpPr>
          <p:grpSpPr>
            <a:xfrm>
              <a:off x="295318" y="0"/>
              <a:ext cx="1220796" cy="122079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142692"/>
              <a:ext cx="1834991" cy="30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docentesaldia.com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1658</Words>
  <Application>Microsoft Office PowerPoint</Application>
  <PresentationFormat>Personalizado</PresentationFormat>
  <Paragraphs>150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Calibri</vt:lpstr>
      <vt:lpstr>Arimo</vt:lpstr>
      <vt:lpstr>Arial</vt:lpstr>
      <vt:lpstr>Arimo Bold</vt:lpstr>
      <vt:lpstr>Playpen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Orientaciones para el Consejo Técnico Escolar Fase Ordinaria</dc:title>
  <dc:creator>Marcela Berenice Rodriguez Cardenas</dc:creator>
  <cp:lastModifiedBy>Marcela Berenice Rodriguez Cardenas</cp:lastModifiedBy>
  <cp:revision>3</cp:revision>
  <dcterms:created xsi:type="dcterms:W3CDTF">2006-08-16T00:00:00Z</dcterms:created>
  <dcterms:modified xsi:type="dcterms:W3CDTF">2025-01-26T20:25:06Z</dcterms:modified>
  <dc:identifier>DAGdUutb1lI</dc:identifier>
</cp:coreProperties>
</file>