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rimo" panose="020B0604020202020204" charset="0"/>
      <p:regular r:id="rId17"/>
    </p:embeddedFont>
    <p:embeddedFont>
      <p:font typeface="Arimo Bold" panose="020B060402020202020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jpe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hyperlink" Target="https://www.researchgate.net/publication/282673614_CIENCIA_Y_TECNOLOGIA_PARA_TODOS_INMERSIONES_TEMATICAS"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7.svg"/><Relationship Id="rId5" Type="http://schemas.openxmlformats.org/officeDocument/2006/relationships/image" Target="../media/image6.sv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www.ugr.es/~fjjrios/pce/media/7-ModelosGlobalizadoresTecnicasInterdisciplinares.pdf" TargetMode="External"/><Relationship Id="rId5" Type="http://schemas.openxmlformats.org/officeDocument/2006/relationships/image" Target="../media/image6.svg"/><Relationship Id="rId10" Type="http://schemas.openxmlformats.org/officeDocument/2006/relationships/image" Target="../media/image49.svg"/><Relationship Id="rId4" Type="http://schemas.openxmlformats.org/officeDocument/2006/relationships/image" Target="../media/image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www.redalyc.org/articulo.oa?id=56729527002" TargetMode="External"/><Relationship Id="rId5" Type="http://schemas.openxmlformats.org/officeDocument/2006/relationships/image" Target="../media/image6.sv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sv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jpeg"/><Relationship Id="rId5" Type="http://schemas.openxmlformats.org/officeDocument/2006/relationships/image" Target="../media/image6.svg"/><Relationship Id="rId10" Type="http://schemas.openxmlformats.org/officeDocument/2006/relationships/image" Target="../media/image52.svg"/><Relationship Id="rId4" Type="http://schemas.openxmlformats.org/officeDocument/2006/relationships/image" Target="../media/image5.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sv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jpeg"/><Relationship Id="rId5" Type="http://schemas.openxmlformats.org/officeDocument/2006/relationships/image" Target="../media/image6.svg"/><Relationship Id="rId10" Type="http://schemas.openxmlformats.org/officeDocument/2006/relationships/image" Target="../media/image55.svg"/><Relationship Id="rId4" Type="http://schemas.openxmlformats.org/officeDocument/2006/relationships/image" Target="../media/image5.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4.svg"/><Relationship Id="rId7" Type="http://schemas.openxmlformats.org/officeDocument/2006/relationships/image" Target="../media/image5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2.jpeg"/><Relationship Id="rId5" Type="http://schemas.openxmlformats.org/officeDocument/2006/relationships/image" Target="../media/image4.sv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jpeg"/><Relationship Id="rId5" Type="http://schemas.openxmlformats.org/officeDocument/2006/relationships/image" Target="../media/image6.svg"/><Relationship Id="rId10" Type="http://schemas.openxmlformats.org/officeDocument/2006/relationships/image" Target="../media/image19.svg"/><Relationship Id="rId4" Type="http://schemas.openxmlformats.org/officeDocument/2006/relationships/image" Target="../media/image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jpeg"/><Relationship Id="rId18" Type="http://schemas.openxmlformats.org/officeDocument/2006/relationships/hyperlink" Target="https://www.redalyc.org/articulo.oa?id=56729527002" TargetMode="External"/><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24.svg"/><Relationship Id="rId17" Type="http://schemas.openxmlformats.org/officeDocument/2006/relationships/hyperlink" Target="https://www.ugr.es/~fjjrios/pce/media/7-ModelosGlobalizadoresTecnicasInterdisciplinares.pdf" TargetMode="External"/><Relationship Id="rId2" Type="http://schemas.openxmlformats.org/officeDocument/2006/relationships/image" Target="../media/image13.png"/><Relationship Id="rId16" Type="http://schemas.openxmlformats.org/officeDocument/2006/relationships/hyperlink" Target="https://www.researchgate.net/publication/282673614_Capitulo_28_CIENCIA_Y_TECNOLOGIA_PARA_TODOS_INMERSIONES_TEMATICAS"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6.svg"/><Relationship Id="rId15" Type="http://schemas.openxmlformats.org/officeDocument/2006/relationships/hyperlink" Target="https://librosoa.unam.mx/handle/123456789/3382" TargetMode="External"/><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svg"/><Relationship Id="rId14" Type="http://schemas.openxmlformats.org/officeDocument/2006/relationships/hyperlink" Target="https://libros.conaliteg.gob.mx/2024/K0MTM.htm#page/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jpe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6.sv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1.svg"/><Relationship Id="rId5" Type="http://schemas.openxmlformats.org/officeDocument/2006/relationships/image" Target="../media/image6.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svg"/><Relationship Id="rId7" Type="http://schemas.openxmlformats.org/officeDocument/2006/relationships/image" Target="../media/image3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svg"/><Relationship Id="rId10" Type="http://schemas.openxmlformats.org/officeDocument/2006/relationships/image" Target="../media/image12.jpeg"/><Relationship Id="rId4" Type="http://schemas.openxmlformats.org/officeDocument/2006/relationships/image" Target="../media/image16.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jpeg"/><Relationship Id="rId5" Type="http://schemas.openxmlformats.org/officeDocument/2006/relationships/image" Target="../media/image6.svg"/><Relationship Id="rId10" Type="http://schemas.openxmlformats.org/officeDocument/2006/relationships/image" Target="../media/image38.svg"/><Relationship Id="rId4" Type="http://schemas.openxmlformats.org/officeDocument/2006/relationships/image" Target="../media/image5.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librosoa.unam.mx/handle/123456789/3382" TargetMode="External"/><Relationship Id="rId5" Type="http://schemas.openxmlformats.org/officeDocument/2006/relationships/image" Target="../media/image6.svg"/><Relationship Id="rId10" Type="http://schemas.openxmlformats.org/officeDocument/2006/relationships/image" Target="../media/image41.svg"/><Relationship Id="rId4" Type="http://schemas.openxmlformats.org/officeDocument/2006/relationships/image" Target="../media/image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svg"/><Relationship Id="rId3" Type="http://schemas.openxmlformats.org/officeDocument/2006/relationships/image" Target="../media/image14.svg"/><Relationship Id="rId7" Type="http://schemas.openxmlformats.org/officeDocument/2006/relationships/image" Target="../media/image17.svg"/><Relationship Id="rId12"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6.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43.sv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56892" y="514350"/>
            <a:ext cx="13574216" cy="7143431"/>
          </a:xfrm>
          <a:custGeom>
            <a:avLst/>
            <a:gdLst/>
            <a:ahLst/>
            <a:cxnLst/>
            <a:rect l="l" t="t" r="r" b="b"/>
            <a:pathLst>
              <a:path w="13574216" h="7143431">
                <a:moveTo>
                  <a:pt x="0" y="0"/>
                </a:moveTo>
                <a:lnTo>
                  <a:pt x="13574216" y="0"/>
                </a:lnTo>
                <a:lnTo>
                  <a:pt x="13574216" y="7143431"/>
                </a:lnTo>
                <a:lnTo>
                  <a:pt x="0" y="7143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3679255" y="7707879"/>
            <a:ext cx="10133847" cy="2064771"/>
          </a:xfrm>
          <a:custGeom>
            <a:avLst/>
            <a:gdLst/>
            <a:ahLst/>
            <a:cxnLst/>
            <a:rect l="l" t="t" r="r" b="b"/>
            <a:pathLst>
              <a:path w="10133847" h="2064771">
                <a:moveTo>
                  <a:pt x="10133847" y="0"/>
                </a:moveTo>
                <a:lnTo>
                  <a:pt x="0" y="0"/>
                </a:lnTo>
                <a:lnTo>
                  <a:pt x="0" y="2064771"/>
                </a:lnTo>
                <a:lnTo>
                  <a:pt x="10133847" y="2064771"/>
                </a:lnTo>
                <a:lnTo>
                  <a:pt x="1013384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94182" y="319876"/>
            <a:ext cx="2945724" cy="2853671"/>
          </a:xfrm>
          <a:custGeom>
            <a:avLst/>
            <a:gdLst/>
            <a:ahLst/>
            <a:cxnLst/>
            <a:rect l="l" t="t" r="r" b="b"/>
            <a:pathLst>
              <a:path w="2945724" h="2853671">
                <a:moveTo>
                  <a:pt x="0" y="0"/>
                </a:moveTo>
                <a:lnTo>
                  <a:pt x="2945724" y="0"/>
                </a:lnTo>
                <a:lnTo>
                  <a:pt x="2945724" y="2853670"/>
                </a:lnTo>
                <a:lnTo>
                  <a:pt x="0" y="2853670"/>
                </a:lnTo>
                <a:lnTo>
                  <a:pt x="0" y="0"/>
                </a:lnTo>
                <a:close/>
              </a:path>
            </a:pathLst>
          </a:custGeom>
          <a:blipFill>
            <a:blip r:embed="rId8"/>
            <a:stretch>
              <a:fillRect/>
            </a:stretch>
          </a:blipFill>
        </p:spPr>
      </p:sp>
      <p:sp>
        <p:nvSpPr>
          <p:cNvPr id="6" name="Freeform 6"/>
          <p:cNvSpPr/>
          <p:nvPr/>
        </p:nvSpPr>
        <p:spPr>
          <a:xfrm>
            <a:off x="13132366" y="7273559"/>
            <a:ext cx="1674741" cy="1588911"/>
          </a:xfrm>
          <a:custGeom>
            <a:avLst/>
            <a:gdLst/>
            <a:ahLst/>
            <a:cxnLst/>
            <a:rect l="l" t="t" r="r" b="b"/>
            <a:pathLst>
              <a:path w="1674741" h="1588911">
                <a:moveTo>
                  <a:pt x="0" y="0"/>
                </a:moveTo>
                <a:lnTo>
                  <a:pt x="1674741" y="0"/>
                </a:lnTo>
                <a:lnTo>
                  <a:pt x="1674741" y="1588911"/>
                </a:lnTo>
                <a:lnTo>
                  <a:pt x="0" y="15889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308345" y="4733506"/>
            <a:ext cx="5341575" cy="2623656"/>
          </a:xfrm>
          <a:custGeom>
            <a:avLst/>
            <a:gdLst/>
            <a:ahLst/>
            <a:cxnLst/>
            <a:rect l="l" t="t" r="r" b="b"/>
            <a:pathLst>
              <a:path w="5341575" h="2623656">
                <a:moveTo>
                  <a:pt x="0" y="0"/>
                </a:moveTo>
                <a:lnTo>
                  <a:pt x="5341575" y="0"/>
                </a:lnTo>
                <a:lnTo>
                  <a:pt x="5341575" y="2623656"/>
                </a:lnTo>
                <a:lnTo>
                  <a:pt x="0" y="26236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503153" y="1584786"/>
            <a:ext cx="10646702" cy="3635764"/>
          </a:xfrm>
          <a:prstGeom prst="rect">
            <a:avLst/>
          </a:prstGeom>
        </p:spPr>
        <p:txBody>
          <a:bodyPr lIns="0" tIns="0" rIns="0" bIns="0" rtlCol="0" anchor="t">
            <a:spAutoFit/>
          </a:bodyPr>
          <a:lstStyle/>
          <a:p>
            <a:pPr algn="ctr">
              <a:lnSpc>
                <a:spcPts val="9644"/>
              </a:lnSpc>
              <a:spcBef>
                <a:spcPct val="0"/>
              </a:spcBef>
            </a:pPr>
            <a:r>
              <a:rPr lang="es-MX" sz="6888" b="1" noProof="0">
                <a:solidFill>
                  <a:srgbClr val="AF6208"/>
                </a:solidFill>
                <a:latin typeface="Arimo Bold"/>
                <a:ea typeface="Arimo Bold"/>
                <a:cs typeface="Arimo Bold"/>
                <a:sym typeface="Arimo Bold"/>
              </a:rPr>
              <a:t>Orientaciones para el</a:t>
            </a:r>
          </a:p>
          <a:p>
            <a:pPr algn="ctr">
              <a:lnSpc>
                <a:spcPts val="9644"/>
              </a:lnSpc>
              <a:spcBef>
                <a:spcPct val="0"/>
              </a:spcBef>
            </a:pPr>
            <a:r>
              <a:rPr lang="es-MX" sz="6888" b="1" noProof="0" dirty="0">
                <a:solidFill>
                  <a:srgbClr val="AF6208"/>
                </a:solidFill>
                <a:latin typeface="Arimo Bold"/>
                <a:ea typeface="Arimo Bold"/>
                <a:cs typeface="Arimo Bold"/>
                <a:sym typeface="Arimo Bold"/>
              </a:rPr>
              <a:t> Consejo Técnico Escolar</a:t>
            </a:r>
          </a:p>
          <a:p>
            <a:pPr algn="ctr">
              <a:lnSpc>
                <a:spcPts val="9644"/>
              </a:lnSpc>
              <a:spcBef>
                <a:spcPct val="0"/>
              </a:spcBef>
            </a:pPr>
            <a:r>
              <a:rPr lang="es-MX" sz="6888" b="1" noProof="0" dirty="0">
                <a:solidFill>
                  <a:srgbClr val="AF6208"/>
                </a:solidFill>
                <a:latin typeface="Arimo Bold"/>
                <a:ea typeface="Arimo Bold"/>
                <a:cs typeface="Arimo Bold"/>
                <a:sym typeface="Arimo Bold"/>
              </a:rPr>
              <a:t> Fase Ordinaria</a:t>
            </a:r>
          </a:p>
        </p:txBody>
      </p:sp>
      <p:sp>
        <p:nvSpPr>
          <p:cNvPr id="9" name="TextBox 9"/>
          <p:cNvSpPr txBox="1"/>
          <p:nvPr/>
        </p:nvSpPr>
        <p:spPr>
          <a:xfrm>
            <a:off x="6118792" y="5553075"/>
            <a:ext cx="5415425" cy="1326361"/>
          </a:xfrm>
          <a:prstGeom prst="rect">
            <a:avLst/>
          </a:prstGeom>
        </p:spPr>
        <p:txBody>
          <a:bodyPr lIns="0" tIns="0" rIns="0" bIns="0" rtlCol="0" anchor="t">
            <a:spAutoFit/>
          </a:bodyPr>
          <a:lstStyle/>
          <a:p>
            <a:pPr algn="ctr">
              <a:lnSpc>
                <a:spcPts val="5238"/>
              </a:lnSpc>
              <a:spcBef>
                <a:spcPct val="0"/>
              </a:spcBef>
            </a:pPr>
            <a:r>
              <a:rPr lang="es-MX" sz="3741" b="1" noProof="0">
                <a:solidFill>
                  <a:srgbClr val="292F4F"/>
                </a:solidFill>
                <a:latin typeface="Arimo Bold"/>
                <a:ea typeface="Arimo Bold"/>
                <a:cs typeface="Arimo Bold"/>
                <a:sym typeface="Arimo Bold"/>
              </a:rPr>
              <a:t>SEXTA SESIÓN </a:t>
            </a:r>
          </a:p>
          <a:p>
            <a:pPr algn="ctr">
              <a:lnSpc>
                <a:spcPts val="5238"/>
              </a:lnSpc>
              <a:spcBef>
                <a:spcPct val="0"/>
              </a:spcBef>
            </a:pPr>
            <a:r>
              <a:rPr lang="es-MX" sz="3741" b="1" noProof="0" dirty="0">
                <a:solidFill>
                  <a:srgbClr val="292F4F"/>
                </a:solidFill>
                <a:latin typeface="Arimo Bold"/>
                <a:ea typeface="Arimo Bold"/>
                <a:cs typeface="Arimo Bold"/>
                <a:sym typeface="Arimo Bold"/>
              </a:rPr>
              <a:t>Ciclo Escolar 2024-2025</a:t>
            </a:r>
          </a:p>
        </p:txBody>
      </p:sp>
      <p:sp>
        <p:nvSpPr>
          <p:cNvPr id="10" name="TextBox 10"/>
          <p:cNvSpPr txBox="1"/>
          <p:nvPr/>
        </p:nvSpPr>
        <p:spPr>
          <a:xfrm>
            <a:off x="3839906" y="7842948"/>
            <a:ext cx="9973196" cy="1395576"/>
          </a:xfrm>
          <a:prstGeom prst="rect">
            <a:avLst/>
          </a:prstGeom>
        </p:spPr>
        <p:txBody>
          <a:bodyPr lIns="0" tIns="0" rIns="0" bIns="0" rtlCol="0" anchor="t">
            <a:spAutoFit/>
          </a:bodyPr>
          <a:lstStyle/>
          <a:p>
            <a:pPr algn="ctr">
              <a:lnSpc>
                <a:spcPts val="5503"/>
              </a:lnSpc>
              <a:spcBef>
                <a:spcPct val="0"/>
              </a:spcBef>
            </a:pPr>
            <a:r>
              <a:rPr lang="es-MX" sz="3931" b="1" noProof="0">
                <a:solidFill>
                  <a:srgbClr val="292F4F"/>
                </a:solidFill>
                <a:latin typeface="Arimo Bold"/>
                <a:ea typeface="Arimo Bold"/>
                <a:cs typeface="Arimo Bold"/>
                <a:sym typeface="Arimo Bold"/>
              </a:rPr>
              <a:t>Tema:</a:t>
            </a:r>
            <a:r>
              <a:rPr lang="es-MX" sz="3931" b="1" noProof="0">
                <a:solidFill>
                  <a:srgbClr val="000000"/>
                </a:solidFill>
                <a:latin typeface="Arimo Bold"/>
                <a:ea typeface="Arimo Bold"/>
                <a:cs typeface="Arimo Bold"/>
                <a:sym typeface="Arimo Bold"/>
              </a:rPr>
              <a:t> </a:t>
            </a:r>
            <a:r>
              <a:rPr lang="es-MX" sz="3931" b="1" noProof="0">
                <a:solidFill>
                  <a:srgbClr val="025578"/>
                </a:solidFill>
                <a:latin typeface="Arimo Bold"/>
                <a:ea typeface="Arimo Bold"/>
                <a:cs typeface="Arimo Bold"/>
                <a:sym typeface="Arimo Bold"/>
              </a:rPr>
              <a:t>Estrategias metodológicas didácticas diferentes a los proyectos</a:t>
            </a:r>
          </a:p>
        </p:txBody>
      </p:sp>
      <p:grpSp>
        <p:nvGrpSpPr>
          <p:cNvPr id="11" name="Group 11"/>
          <p:cNvGrpSpPr/>
          <p:nvPr/>
        </p:nvGrpSpPr>
        <p:grpSpPr>
          <a:xfrm>
            <a:off x="8292268" y="240090"/>
            <a:ext cx="1068471" cy="106847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29" y="726042"/>
            <a:ext cx="10864454" cy="2213632"/>
          </a:xfrm>
          <a:custGeom>
            <a:avLst/>
            <a:gdLst/>
            <a:ahLst/>
            <a:cxnLst/>
            <a:rect l="l" t="t" r="r" b="b"/>
            <a:pathLst>
              <a:path w="10864454" h="2213632">
                <a:moveTo>
                  <a:pt x="10864453" y="0"/>
                </a:moveTo>
                <a:lnTo>
                  <a:pt x="0" y="0"/>
                </a:lnTo>
                <a:lnTo>
                  <a:pt x="0" y="2213632"/>
                </a:lnTo>
                <a:lnTo>
                  <a:pt x="10864453" y="2213632"/>
                </a:lnTo>
                <a:lnTo>
                  <a:pt x="1086445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226728"/>
            <a:ext cx="15495169" cy="3616375"/>
          </a:xfrm>
          <a:prstGeom prst="rect">
            <a:avLst/>
          </a:prstGeom>
        </p:spPr>
        <p:txBody>
          <a:bodyPr lIns="0" tIns="0" rIns="0" bIns="0" rtlCol="0" anchor="t">
            <a:spAutoFit/>
          </a:bodyPr>
          <a:lstStyle/>
          <a:p>
            <a:pPr algn="l">
              <a:lnSpc>
                <a:spcPts val="4662"/>
              </a:lnSpc>
              <a:spcBef>
                <a:spcPct val="0"/>
              </a:spcBef>
            </a:pPr>
            <a:r>
              <a:rPr lang="es-MX" sz="3330" noProof="0" dirty="0">
                <a:solidFill>
                  <a:srgbClr val="000000"/>
                </a:solidFill>
                <a:latin typeface="Arimo"/>
                <a:ea typeface="Arimo"/>
                <a:cs typeface="Arimo"/>
                <a:sym typeface="Arimo"/>
              </a:rPr>
              <a:t>✔ Instrucciones:</a:t>
            </a:r>
          </a:p>
          <a:p>
            <a:pPr algn="l">
              <a:lnSpc>
                <a:spcPts val="4662"/>
              </a:lnSpc>
              <a:spcBef>
                <a:spcPct val="0"/>
              </a:spcBef>
            </a:pPr>
            <a:r>
              <a:rPr lang="es-MX" sz="3330" noProof="0" dirty="0">
                <a:solidFill>
                  <a:srgbClr val="000000"/>
                </a:solidFill>
                <a:latin typeface="Arimo"/>
                <a:ea typeface="Arimo"/>
                <a:cs typeface="Arimo"/>
                <a:sym typeface="Arimo"/>
              </a:rPr>
              <a:t> 1️⃣   Leer un fragmento sobre inmersiones temáticas.</a:t>
            </a:r>
          </a:p>
          <a:p>
            <a:pPr algn="l">
              <a:lnSpc>
                <a:spcPts val="4662"/>
              </a:lnSpc>
              <a:spcBef>
                <a:spcPct val="0"/>
              </a:spcBef>
            </a:pPr>
            <a:r>
              <a:rPr lang="es-MX" sz="3330" noProof="0" dirty="0">
                <a:solidFill>
                  <a:srgbClr val="000000"/>
                </a:solidFill>
                <a:latin typeface="Arimo"/>
                <a:ea typeface="Arimo"/>
                <a:cs typeface="Arimo"/>
                <a:sym typeface="Arimo"/>
              </a:rPr>
              <a:t> 2️⃣   Diseñar una mini-actividad basada en esta metodología.</a:t>
            </a:r>
          </a:p>
          <a:p>
            <a:pPr algn="l">
              <a:lnSpc>
                <a:spcPts val="4662"/>
              </a:lnSpc>
              <a:spcBef>
                <a:spcPct val="0"/>
              </a:spcBef>
            </a:pPr>
            <a:r>
              <a:rPr lang="es-MX" sz="3330" noProof="0" dirty="0">
                <a:solidFill>
                  <a:srgbClr val="000000"/>
                </a:solidFill>
                <a:latin typeface="Arimo"/>
                <a:ea typeface="Arimo"/>
                <a:cs typeface="Arimo"/>
                <a:sym typeface="Arimo"/>
              </a:rPr>
              <a:t> 3️⃣   Compartir en plenaria.</a:t>
            </a:r>
          </a:p>
          <a:p>
            <a:pPr algn="l">
              <a:lnSpc>
                <a:spcPts val="4662"/>
              </a:lnSpc>
              <a:spcBef>
                <a:spcPct val="0"/>
              </a:spcBef>
            </a:pPr>
            <a:r>
              <a:rPr lang="es-MX" sz="3330" noProof="0" dirty="0">
                <a:solidFill>
                  <a:srgbClr val="000000"/>
                </a:solidFill>
                <a:latin typeface="Arimo"/>
                <a:ea typeface="Arimo"/>
                <a:cs typeface="Arimo"/>
                <a:sym typeface="Arimo"/>
              </a:rPr>
              <a:t>•✔ Tiempo: 30 minutos.</a:t>
            </a:r>
          </a:p>
          <a:p>
            <a:pPr algn="l">
              <a:lnSpc>
                <a:spcPts val="4662"/>
              </a:lnSpc>
              <a:spcBef>
                <a:spcPct val="0"/>
              </a:spcBef>
            </a:pPr>
            <a:r>
              <a:rPr lang="es-MX" sz="3330" noProof="0" dirty="0">
                <a:solidFill>
                  <a:srgbClr val="000000"/>
                </a:solidFill>
                <a:latin typeface="Arimo"/>
                <a:ea typeface="Arimo"/>
                <a:cs typeface="Arimo"/>
                <a:sym typeface="Arimo"/>
              </a:rPr>
              <a:t> ✔ Material de apoyo: Hojas de trabajo, ejemplos de inmersiones. </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475750" y="428003"/>
            <a:ext cx="1290666" cy="1201395"/>
          </a:xfrm>
          <a:custGeom>
            <a:avLst/>
            <a:gdLst/>
            <a:ahLst/>
            <a:cxnLst/>
            <a:rect l="l" t="t" r="r" b="b"/>
            <a:pathLst>
              <a:path w="1290666" h="1201395">
                <a:moveTo>
                  <a:pt x="0" y="0"/>
                </a:moveTo>
                <a:lnTo>
                  <a:pt x="1290665" y="0"/>
                </a:lnTo>
                <a:lnTo>
                  <a:pt x="1290665" y="1201394"/>
                </a:lnTo>
                <a:lnTo>
                  <a:pt x="0" y="1201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3273967" y="6548273"/>
            <a:ext cx="3985333" cy="2710027"/>
          </a:xfrm>
          <a:custGeom>
            <a:avLst/>
            <a:gdLst/>
            <a:ahLst/>
            <a:cxnLst/>
            <a:rect l="l" t="t" r="r" b="b"/>
            <a:pathLst>
              <a:path w="3985333" h="2710027">
                <a:moveTo>
                  <a:pt x="0" y="0"/>
                </a:moveTo>
                <a:lnTo>
                  <a:pt x="3985333" y="0"/>
                </a:lnTo>
                <a:lnTo>
                  <a:pt x="3985333" y="2710027"/>
                </a:lnTo>
                <a:lnTo>
                  <a:pt x="0" y="2710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1392503" y="1009650"/>
            <a:ext cx="9876738" cy="1473070"/>
          </a:xfrm>
          <a:prstGeom prst="rect">
            <a:avLst/>
          </a:prstGeom>
        </p:spPr>
        <p:txBody>
          <a:bodyPr lIns="0" tIns="0" rIns="0" bIns="0" rtlCol="0" anchor="t">
            <a:spAutoFit/>
          </a:bodyPr>
          <a:lstStyle/>
          <a:p>
            <a:pPr algn="l">
              <a:lnSpc>
                <a:spcPts val="5753"/>
              </a:lnSpc>
            </a:pPr>
            <a:r>
              <a:rPr lang="es-MX" sz="4834" b="1" noProof="0">
                <a:solidFill>
                  <a:srgbClr val="025578"/>
                </a:solidFill>
                <a:latin typeface="Arimo Bold"/>
                <a:ea typeface="Arimo Bold"/>
                <a:cs typeface="Arimo Bold"/>
                <a:sym typeface="Arimo Bold"/>
              </a:rPr>
              <a:t>3. </a:t>
            </a:r>
            <a:r>
              <a:rPr lang="es-MX" sz="4834" b="1" noProof="0" dirty="0">
                <a:solidFill>
                  <a:srgbClr val="025578"/>
                </a:solidFill>
                <a:latin typeface="Arimo Bold"/>
                <a:ea typeface="Arimo Bold"/>
                <a:cs typeface="Arimo Bold"/>
                <a:sym typeface="Arimo Bold"/>
              </a:rPr>
              <a:t>Ciencia y Tecnología para Todos – Inmersiones Temáticas</a:t>
            </a:r>
          </a:p>
        </p:txBody>
      </p:sp>
      <p:sp>
        <p:nvSpPr>
          <p:cNvPr id="9" name="TextBox 9"/>
          <p:cNvSpPr txBox="1"/>
          <p:nvPr/>
        </p:nvSpPr>
        <p:spPr>
          <a:xfrm>
            <a:off x="1392503" y="8093023"/>
            <a:ext cx="10551992" cy="1172116"/>
          </a:xfrm>
          <a:prstGeom prst="rect">
            <a:avLst/>
          </a:prstGeom>
        </p:spPr>
        <p:txBody>
          <a:bodyPr lIns="0" tIns="0" rIns="0" bIns="0" rtlCol="0" anchor="t">
            <a:spAutoFit/>
          </a:bodyPr>
          <a:lstStyle/>
          <a:p>
            <a:pPr algn="l">
              <a:lnSpc>
                <a:spcPts val="3093"/>
              </a:lnSpc>
              <a:spcBef>
                <a:spcPct val="0"/>
              </a:spcBef>
            </a:pPr>
            <a:r>
              <a:rPr lang="es-MX" sz="2209" noProof="0" dirty="0">
                <a:solidFill>
                  <a:srgbClr val="000000"/>
                </a:solidFill>
                <a:latin typeface="Arimo"/>
                <a:ea typeface="Arimo"/>
                <a:cs typeface="Arimo"/>
                <a:sym typeface="Arimo"/>
              </a:rPr>
              <a:t>Insumo: 📖 Capítulo 28. Ciencia y Tecnología para todos: Inmersiones temáticas.</a:t>
            </a:r>
          </a:p>
          <a:p>
            <a:pPr algn="l">
              <a:lnSpc>
                <a:spcPts val="3093"/>
              </a:lnSpc>
              <a:spcBef>
                <a:spcPct val="0"/>
              </a:spcBef>
            </a:pPr>
            <a:r>
              <a:rPr lang="es-ES" sz="2400" dirty="0">
                <a:hlinkClick r:id="rId12"/>
              </a:rPr>
              <a:t>https://www.researchgate.net/publication/282673614_CIENCIA_Y_TECNOLOGIA_PARA_TODOS_INMERSIONES_TEMATICAS</a:t>
            </a:r>
            <a:endParaRPr lang="es-MX" sz="2209" noProof="0" dirty="0">
              <a:solidFill>
                <a:srgbClr val="000000"/>
              </a:solidFill>
              <a:latin typeface="Arimo"/>
              <a:ea typeface="Arimo"/>
              <a:cs typeface="Arimo"/>
              <a:sym typeface="Arimo"/>
            </a:endParaRPr>
          </a:p>
        </p:txBody>
      </p:sp>
      <p:grpSp>
        <p:nvGrpSpPr>
          <p:cNvPr id="10" name="Group 10"/>
          <p:cNvGrpSpPr/>
          <p:nvPr/>
        </p:nvGrpSpPr>
        <p:grpSpPr>
          <a:xfrm>
            <a:off x="13728807" y="317051"/>
            <a:ext cx="1068471" cy="10684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dirty="0"/>
          </a:p>
        </p:txBody>
      </p:sp>
      <p:sp>
        <p:nvSpPr>
          <p:cNvPr id="3" name="Freeform 3"/>
          <p:cNvSpPr/>
          <p:nvPr/>
        </p:nvSpPr>
        <p:spPr>
          <a:xfrm flipH="1">
            <a:off x="256629" y="749388"/>
            <a:ext cx="10749873" cy="2190287"/>
          </a:xfrm>
          <a:custGeom>
            <a:avLst/>
            <a:gdLst/>
            <a:ahLst/>
            <a:cxnLst/>
            <a:rect l="l" t="t" r="r" b="b"/>
            <a:pathLst>
              <a:path w="10749873" h="2190287">
                <a:moveTo>
                  <a:pt x="10749872" y="0"/>
                </a:moveTo>
                <a:lnTo>
                  <a:pt x="0" y="0"/>
                </a:lnTo>
                <a:lnTo>
                  <a:pt x="0" y="2190286"/>
                </a:lnTo>
                <a:lnTo>
                  <a:pt x="10749872" y="2190286"/>
                </a:lnTo>
                <a:lnTo>
                  <a:pt x="1074987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628307" y="3262824"/>
            <a:ext cx="14239253" cy="3847207"/>
          </a:xfrm>
          <a:prstGeom prst="rect">
            <a:avLst/>
          </a:prstGeom>
        </p:spPr>
        <p:txBody>
          <a:bodyPr lIns="0" tIns="0" rIns="0" bIns="0" rtlCol="0" anchor="t">
            <a:spAutoFit/>
          </a:bodyPr>
          <a:lstStyle/>
          <a:p>
            <a:pPr algn="l">
              <a:lnSpc>
                <a:spcPts val="5007"/>
              </a:lnSpc>
              <a:spcBef>
                <a:spcPct val="0"/>
              </a:spcBef>
            </a:pPr>
            <a:r>
              <a:rPr lang="es-MX" sz="3577" noProof="0" dirty="0">
                <a:solidFill>
                  <a:srgbClr val="000000"/>
                </a:solidFill>
                <a:latin typeface="Arimo"/>
                <a:ea typeface="Arimo"/>
                <a:cs typeface="Arimo"/>
                <a:sym typeface="Arimo"/>
              </a:rPr>
              <a:t>✔ Instrucciones:</a:t>
            </a:r>
          </a:p>
          <a:p>
            <a:pPr algn="l">
              <a:lnSpc>
                <a:spcPts val="5007"/>
              </a:lnSpc>
              <a:spcBef>
                <a:spcPct val="0"/>
              </a:spcBef>
            </a:pPr>
            <a:r>
              <a:rPr lang="es-MX" sz="3577" noProof="0" dirty="0">
                <a:solidFill>
                  <a:srgbClr val="000000"/>
                </a:solidFill>
                <a:latin typeface="Arimo"/>
                <a:ea typeface="Arimo"/>
                <a:cs typeface="Arimo"/>
                <a:sym typeface="Arimo"/>
              </a:rPr>
              <a:t> 1️⃣   Analizar en equipos las ventajas de los modelos globalizadores.</a:t>
            </a:r>
          </a:p>
          <a:p>
            <a:pPr algn="l">
              <a:lnSpc>
                <a:spcPts val="5007"/>
              </a:lnSpc>
              <a:spcBef>
                <a:spcPct val="0"/>
              </a:spcBef>
            </a:pPr>
            <a:r>
              <a:rPr lang="es-MX" sz="3577" noProof="0" dirty="0">
                <a:solidFill>
                  <a:srgbClr val="000000"/>
                </a:solidFill>
                <a:latin typeface="Arimo"/>
                <a:ea typeface="Arimo"/>
                <a:cs typeface="Arimo"/>
                <a:sym typeface="Arimo"/>
              </a:rPr>
              <a:t> 2️⃣   Diseñar una actividad interdisciplinaria aplicable en el aula.</a:t>
            </a:r>
          </a:p>
          <a:p>
            <a:pPr algn="l">
              <a:lnSpc>
                <a:spcPts val="5007"/>
              </a:lnSpc>
              <a:spcBef>
                <a:spcPct val="0"/>
              </a:spcBef>
            </a:pPr>
            <a:r>
              <a:rPr lang="es-MX" sz="3577" noProof="0" dirty="0">
                <a:solidFill>
                  <a:srgbClr val="000000"/>
                </a:solidFill>
                <a:latin typeface="Arimo"/>
                <a:ea typeface="Arimo"/>
                <a:cs typeface="Arimo"/>
                <a:sym typeface="Arimo"/>
              </a:rPr>
              <a:t> 3️⃣   Exponerla en plenaria.</a:t>
            </a:r>
          </a:p>
          <a:p>
            <a:pPr algn="l">
              <a:lnSpc>
                <a:spcPts val="5007"/>
              </a:lnSpc>
              <a:spcBef>
                <a:spcPct val="0"/>
              </a:spcBef>
            </a:pPr>
            <a:r>
              <a:rPr lang="es-MX" sz="3577" noProof="0" dirty="0">
                <a:solidFill>
                  <a:srgbClr val="000000"/>
                </a:solidFill>
                <a:latin typeface="Arimo"/>
                <a:ea typeface="Arimo"/>
                <a:cs typeface="Arimo"/>
                <a:sym typeface="Arimo"/>
              </a:rPr>
              <a:t>•✔ Tiempo: 40 minutos.</a:t>
            </a:r>
          </a:p>
          <a:p>
            <a:pPr algn="l">
              <a:lnSpc>
                <a:spcPts val="5007"/>
              </a:lnSpc>
              <a:spcBef>
                <a:spcPct val="0"/>
              </a:spcBef>
            </a:pPr>
            <a:r>
              <a:rPr lang="es-MX" sz="3577" noProof="0" dirty="0">
                <a:solidFill>
                  <a:srgbClr val="000000"/>
                </a:solidFill>
                <a:latin typeface="Arimo"/>
                <a:ea typeface="Arimo"/>
                <a:cs typeface="Arimo"/>
                <a:sym typeface="Arimo"/>
              </a:rPr>
              <a:t> ✔ Material de apoyo: Cartulinas o diapositivas digitales.</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530083" y="1360467"/>
            <a:ext cx="1204965" cy="1447405"/>
          </a:xfrm>
          <a:custGeom>
            <a:avLst/>
            <a:gdLst/>
            <a:ahLst/>
            <a:cxnLst/>
            <a:rect l="l" t="t" r="r" b="b"/>
            <a:pathLst>
              <a:path w="1204965" h="1447405">
                <a:moveTo>
                  <a:pt x="0" y="0"/>
                </a:moveTo>
                <a:lnTo>
                  <a:pt x="1204964" y="0"/>
                </a:lnTo>
                <a:lnTo>
                  <a:pt x="1204964" y="1447405"/>
                </a:lnTo>
                <a:lnTo>
                  <a:pt x="0" y="1447405"/>
                </a:lnTo>
                <a:lnTo>
                  <a:pt x="0" y="0"/>
                </a:lnTo>
                <a:close/>
              </a:path>
            </a:pathLst>
          </a:custGeom>
          <a:blipFill>
            <a:blip r:embed="rId8"/>
            <a:stretch>
              <a:fillRect/>
            </a:stretch>
          </a:blipFill>
        </p:spPr>
      </p:sp>
      <p:sp>
        <p:nvSpPr>
          <p:cNvPr id="7" name="Freeform 7"/>
          <p:cNvSpPr/>
          <p:nvPr/>
        </p:nvSpPr>
        <p:spPr>
          <a:xfrm>
            <a:off x="14444060" y="5447844"/>
            <a:ext cx="2846999" cy="2696885"/>
          </a:xfrm>
          <a:custGeom>
            <a:avLst/>
            <a:gdLst/>
            <a:ahLst/>
            <a:cxnLst/>
            <a:rect l="l" t="t" r="r" b="b"/>
            <a:pathLst>
              <a:path w="2846999" h="2696885">
                <a:moveTo>
                  <a:pt x="0" y="0"/>
                </a:moveTo>
                <a:lnTo>
                  <a:pt x="2846999" y="0"/>
                </a:lnTo>
                <a:lnTo>
                  <a:pt x="2846999" y="2696885"/>
                </a:lnTo>
                <a:lnTo>
                  <a:pt x="0" y="26968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449358" y="1009650"/>
            <a:ext cx="9291404" cy="1607912"/>
          </a:xfrm>
          <a:prstGeom prst="rect">
            <a:avLst/>
          </a:prstGeom>
        </p:spPr>
        <p:txBody>
          <a:bodyPr lIns="0" tIns="0" rIns="0" bIns="0" rtlCol="0" anchor="t">
            <a:spAutoFit/>
          </a:bodyPr>
          <a:lstStyle/>
          <a:p>
            <a:pPr algn="l">
              <a:lnSpc>
                <a:spcPts val="6238"/>
              </a:lnSpc>
            </a:pPr>
            <a:r>
              <a:rPr lang="es-MX" sz="5242" b="1" noProof="0">
                <a:solidFill>
                  <a:srgbClr val="025578"/>
                </a:solidFill>
                <a:latin typeface="Arimo Bold"/>
                <a:ea typeface="Arimo Bold"/>
                <a:cs typeface="Arimo Bold"/>
                <a:sym typeface="Arimo Bold"/>
              </a:rPr>
              <a:t>4. </a:t>
            </a:r>
            <a:r>
              <a:rPr lang="es-MX" sz="5242" b="1" noProof="0" dirty="0">
                <a:solidFill>
                  <a:srgbClr val="025578"/>
                </a:solidFill>
                <a:latin typeface="Arimo Bold"/>
                <a:ea typeface="Arimo Bold"/>
                <a:cs typeface="Arimo Bold"/>
                <a:sym typeface="Arimo Bold"/>
              </a:rPr>
              <a:t>Modelos Globalizadores y Técnicas Interdisciplinares</a:t>
            </a:r>
          </a:p>
        </p:txBody>
      </p:sp>
      <p:sp>
        <p:nvSpPr>
          <p:cNvPr id="9" name="TextBox 9"/>
          <p:cNvSpPr txBox="1"/>
          <p:nvPr/>
        </p:nvSpPr>
        <p:spPr>
          <a:xfrm>
            <a:off x="1473702" y="7761550"/>
            <a:ext cx="12281762" cy="1515800"/>
          </a:xfrm>
          <a:prstGeom prst="rect">
            <a:avLst/>
          </a:prstGeom>
        </p:spPr>
        <p:txBody>
          <a:bodyPr wrap="square" lIns="0" tIns="0" rIns="0" bIns="0" rtlCol="0" anchor="t">
            <a:spAutoFit/>
          </a:bodyPr>
          <a:lstStyle/>
          <a:p>
            <a:pPr algn="ctr">
              <a:lnSpc>
                <a:spcPts val="3955"/>
              </a:lnSpc>
              <a:spcBef>
                <a:spcPct val="0"/>
              </a:spcBef>
            </a:pPr>
            <a:r>
              <a:rPr lang="es-MX" sz="2825" noProof="0" dirty="0">
                <a:solidFill>
                  <a:srgbClr val="000000"/>
                </a:solidFill>
                <a:latin typeface="Arimo"/>
                <a:ea typeface="Arimo"/>
                <a:cs typeface="Arimo"/>
                <a:sym typeface="Arimo"/>
              </a:rPr>
              <a:t>Insumo: 📖 Modelos globalizadores y técnicas didácticas interdisciplinares.</a:t>
            </a:r>
          </a:p>
          <a:p>
            <a:pPr>
              <a:lnSpc>
                <a:spcPts val="3955"/>
              </a:lnSpc>
              <a:spcBef>
                <a:spcPct val="0"/>
              </a:spcBef>
            </a:pPr>
            <a:r>
              <a:rPr lang="es-ES" sz="3200" dirty="0">
                <a:hlinkClick r:id="rId11"/>
              </a:rPr>
              <a:t>https://www.ugr.es/~fjjrios/pce/media/7-ModelosGlobalizadoresTecnicasInterdisciplinares.pdf</a:t>
            </a:r>
            <a:endParaRPr lang="es-MX" sz="2825" noProof="0" dirty="0">
              <a:solidFill>
                <a:srgbClr val="000000"/>
              </a:solidFill>
              <a:latin typeface="Arimo"/>
              <a:ea typeface="Arimo"/>
              <a:cs typeface="Arimo"/>
              <a:sym typeface="Arimo"/>
            </a:endParaRPr>
          </a:p>
        </p:txBody>
      </p:sp>
      <p:grpSp>
        <p:nvGrpSpPr>
          <p:cNvPr id="10" name="Group 10"/>
          <p:cNvGrpSpPr/>
          <p:nvPr/>
        </p:nvGrpSpPr>
        <p:grpSpPr>
          <a:xfrm>
            <a:off x="13728807" y="317051"/>
            <a:ext cx="1068471" cy="10684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81683" y="867080"/>
            <a:ext cx="9523926" cy="1940500"/>
          </a:xfrm>
          <a:custGeom>
            <a:avLst/>
            <a:gdLst/>
            <a:ahLst/>
            <a:cxnLst/>
            <a:rect l="l" t="t" r="r" b="b"/>
            <a:pathLst>
              <a:path w="9523926" h="1940500">
                <a:moveTo>
                  <a:pt x="9523926" y="0"/>
                </a:moveTo>
                <a:lnTo>
                  <a:pt x="0" y="0"/>
                </a:lnTo>
                <a:lnTo>
                  <a:pt x="0" y="1940500"/>
                </a:lnTo>
                <a:lnTo>
                  <a:pt x="9523926" y="1940500"/>
                </a:lnTo>
                <a:lnTo>
                  <a:pt x="952392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299654" y="3117136"/>
            <a:ext cx="15688693" cy="4001095"/>
          </a:xfrm>
          <a:prstGeom prst="rect">
            <a:avLst/>
          </a:prstGeom>
        </p:spPr>
        <p:txBody>
          <a:bodyPr lIns="0" tIns="0" rIns="0" bIns="0" rtlCol="0" anchor="t">
            <a:spAutoFit/>
          </a:bodyPr>
          <a:lstStyle/>
          <a:p>
            <a:pPr algn="l">
              <a:lnSpc>
                <a:spcPts val="5203"/>
              </a:lnSpc>
              <a:spcBef>
                <a:spcPct val="0"/>
              </a:spcBef>
            </a:pPr>
            <a:r>
              <a:rPr lang="es-MX" sz="3716" noProof="0" dirty="0">
                <a:solidFill>
                  <a:srgbClr val="000000"/>
                </a:solidFill>
                <a:latin typeface="Arimo"/>
                <a:ea typeface="Arimo"/>
                <a:cs typeface="Arimo"/>
                <a:sym typeface="Arimo"/>
              </a:rPr>
              <a:t>Instrucciones:</a:t>
            </a:r>
          </a:p>
          <a:p>
            <a:pPr algn="l">
              <a:lnSpc>
                <a:spcPts val="5203"/>
              </a:lnSpc>
              <a:spcBef>
                <a:spcPct val="0"/>
              </a:spcBef>
            </a:pPr>
            <a:r>
              <a:rPr lang="es-MX" sz="3716" noProof="0" dirty="0">
                <a:solidFill>
                  <a:srgbClr val="000000"/>
                </a:solidFill>
                <a:latin typeface="Arimo"/>
                <a:ea typeface="Arimo"/>
                <a:cs typeface="Arimo"/>
                <a:sym typeface="Arimo"/>
              </a:rPr>
              <a:t> 1️⃣   Analizar ejemplos de secuencias de aprendizaje.</a:t>
            </a:r>
          </a:p>
          <a:p>
            <a:pPr algn="l">
              <a:lnSpc>
                <a:spcPts val="5203"/>
              </a:lnSpc>
              <a:spcBef>
                <a:spcPct val="0"/>
              </a:spcBef>
            </a:pPr>
            <a:r>
              <a:rPr lang="es-MX" sz="3716" noProof="0" dirty="0">
                <a:solidFill>
                  <a:srgbClr val="000000"/>
                </a:solidFill>
                <a:latin typeface="Arimo"/>
                <a:ea typeface="Arimo"/>
                <a:cs typeface="Arimo"/>
                <a:sym typeface="Arimo"/>
              </a:rPr>
              <a:t> 2️⃣   Diseñar en equipos una mini-secuencia aplicable en sus clases.</a:t>
            </a:r>
          </a:p>
          <a:p>
            <a:pPr algn="l">
              <a:lnSpc>
                <a:spcPts val="5203"/>
              </a:lnSpc>
              <a:spcBef>
                <a:spcPct val="0"/>
              </a:spcBef>
            </a:pPr>
            <a:r>
              <a:rPr lang="es-MX" sz="3716" noProof="0" dirty="0">
                <a:solidFill>
                  <a:srgbClr val="000000"/>
                </a:solidFill>
                <a:latin typeface="Arimo"/>
                <a:ea typeface="Arimo"/>
                <a:cs typeface="Arimo"/>
                <a:sym typeface="Arimo"/>
              </a:rPr>
              <a:t> 3️⃣   Compartir los resultados.</a:t>
            </a:r>
          </a:p>
          <a:p>
            <a:pPr algn="l">
              <a:lnSpc>
                <a:spcPts val="5203"/>
              </a:lnSpc>
              <a:spcBef>
                <a:spcPct val="0"/>
              </a:spcBef>
            </a:pPr>
            <a:r>
              <a:rPr lang="es-MX" sz="3716" noProof="0" dirty="0">
                <a:solidFill>
                  <a:srgbClr val="000000"/>
                </a:solidFill>
                <a:latin typeface="Arimo"/>
                <a:ea typeface="Arimo"/>
                <a:cs typeface="Arimo"/>
                <a:sym typeface="Arimo"/>
              </a:rPr>
              <a:t>✔ Tiempo: 30 minutos.</a:t>
            </a:r>
          </a:p>
          <a:p>
            <a:pPr algn="l">
              <a:lnSpc>
                <a:spcPts val="5203"/>
              </a:lnSpc>
              <a:spcBef>
                <a:spcPct val="0"/>
              </a:spcBef>
            </a:pPr>
            <a:r>
              <a:rPr lang="es-MX" sz="3716" noProof="0" dirty="0">
                <a:solidFill>
                  <a:srgbClr val="000000"/>
                </a:solidFill>
                <a:latin typeface="Arimo"/>
                <a:ea typeface="Arimo"/>
                <a:cs typeface="Arimo"/>
                <a:sym typeface="Arimo"/>
              </a:rPr>
              <a:t> ✔ Material de apoyo: Ejemplos impresos, hojas para trabajo en equipo. </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8956737" y="971855"/>
            <a:ext cx="1674741" cy="1588911"/>
          </a:xfrm>
          <a:custGeom>
            <a:avLst/>
            <a:gdLst/>
            <a:ahLst/>
            <a:cxnLst/>
            <a:rect l="l" t="t" r="r" b="b"/>
            <a:pathLst>
              <a:path w="1674741" h="1588911">
                <a:moveTo>
                  <a:pt x="0" y="0"/>
                </a:moveTo>
                <a:lnTo>
                  <a:pt x="1674742" y="0"/>
                </a:lnTo>
                <a:lnTo>
                  <a:pt x="1674742" y="1588911"/>
                </a:lnTo>
                <a:lnTo>
                  <a:pt x="0" y="1588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4398092" y="7429392"/>
            <a:ext cx="4289093" cy="2857608"/>
          </a:xfrm>
          <a:custGeom>
            <a:avLst/>
            <a:gdLst/>
            <a:ahLst/>
            <a:cxnLst/>
            <a:rect l="l" t="t" r="r" b="b"/>
            <a:pathLst>
              <a:path w="4289093" h="2857608">
                <a:moveTo>
                  <a:pt x="0" y="0"/>
                </a:moveTo>
                <a:lnTo>
                  <a:pt x="4289094" y="0"/>
                </a:lnTo>
                <a:lnTo>
                  <a:pt x="4289094" y="2857608"/>
                </a:lnTo>
                <a:lnTo>
                  <a:pt x="0" y="2857608"/>
                </a:lnTo>
                <a:lnTo>
                  <a:pt x="0" y="0"/>
                </a:lnTo>
                <a:close/>
              </a:path>
            </a:pathLst>
          </a:custGeom>
          <a:blipFill>
            <a:blip r:embed="rId10"/>
            <a:stretch>
              <a:fillRect/>
            </a:stretch>
          </a:blipFill>
        </p:spPr>
      </p:sp>
      <p:sp>
        <p:nvSpPr>
          <p:cNvPr id="8" name="TextBox 8"/>
          <p:cNvSpPr txBox="1"/>
          <p:nvPr/>
        </p:nvSpPr>
        <p:spPr>
          <a:xfrm>
            <a:off x="1544982" y="990905"/>
            <a:ext cx="7597328" cy="1598209"/>
          </a:xfrm>
          <a:prstGeom prst="rect">
            <a:avLst/>
          </a:prstGeom>
        </p:spPr>
        <p:txBody>
          <a:bodyPr lIns="0" tIns="0" rIns="0" bIns="0" rtlCol="0" anchor="t">
            <a:spAutoFit/>
          </a:bodyPr>
          <a:lstStyle/>
          <a:p>
            <a:pPr algn="ctr">
              <a:lnSpc>
                <a:spcPts val="6117"/>
              </a:lnSpc>
            </a:pPr>
            <a:r>
              <a:rPr lang="es-MX" sz="5561" b="1" noProof="0">
                <a:solidFill>
                  <a:srgbClr val="025578"/>
                </a:solidFill>
                <a:latin typeface="Arimo Bold"/>
                <a:ea typeface="Arimo Bold"/>
                <a:cs typeface="Arimo Bold"/>
                <a:sym typeface="Arimo Bold"/>
              </a:rPr>
              <a:t>5. </a:t>
            </a:r>
            <a:r>
              <a:rPr lang="es-MX" sz="5561" b="1" noProof="0" dirty="0">
                <a:solidFill>
                  <a:srgbClr val="025578"/>
                </a:solidFill>
                <a:latin typeface="Arimo Bold"/>
                <a:ea typeface="Arimo Bold"/>
                <a:cs typeface="Arimo Bold"/>
                <a:sym typeface="Arimo Bold"/>
              </a:rPr>
              <a:t>Secuencias de Aprendizaje </a:t>
            </a:r>
          </a:p>
        </p:txBody>
      </p:sp>
      <p:sp>
        <p:nvSpPr>
          <p:cNvPr id="9" name="TextBox 9"/>
          <p:cNvSpPr txBox="1"/>
          <p:nvPr/>
        </p:nvSpPr>
        <p:spPr>
          <a:xfrm>
            <a:off x="1050829" y="7984698"/>
            <a:ext cx="13002823" cy="1418786"/>
          </a:xfrm>
          <a:prstGeom prst="rect">
            <a:avLst/>
          </a:prstGeom>
        </p:spPr>
        <p:txBody>
          <a:bodyPr wrap="square" lIns="0" tIns="0" rIns="0" bIns="0" rtlCol="0" anchor="t">
            <a:spAutoFit/>
          </a:bodyPr>
          <a:lstStyle/>
          <a:p>
            <a:pPr algn="ctr">
              <a:lnSpc>
                <a:spcPts val="3773"/>
              </a:lnSpc>
              <a:spcBef>
                <a:spcPct val="0"/>
              </a:spcBef>
            </a:pPr>
            <a:r>
              <a:rPr lang="es-MX" sz="2695" noProof="0" dirty="0">
                <a:solidFill>
                  <a:srgbClr val="000000"/>
                </a:solidFill>
                <a:latin typeface="Arimo"/>
                <a:ea typeface="Arimo"/>
                <a:cs typeface="Arimo"/>
                <a:sym typeface="Arimo"/>
              </a:rPr>
              <a:t>Insumo: 📖 Secuencias de aprendizaje: Un reencuentro con perspectivas didácticas</a:t>
            </a:r>
            <a:r>
              <a:rPr lang="en-US" sz="2695" dirty="0">
                <a:solidFill>
                  <a:srgbClr val="000000"/>
                </a:solidFill>
                <a:latin typeface="Arimo"/>
                <a:ea typeface="Arimo"/>
                <a:cs typeface="Arimo"/>
                <a:sym typeface="Arimo"/>
              </a:rPr>
              <a:t>.</a:t>
            </a:r>
          </a:p>
          <a:p>
            <a:pPr>
              <a:lnSpc>
                <a:spcPts val="3773"/>
              </a:lnSpc>
              <a:spcBef>
                <a:spcPct val="0"/>
              </a:spcBef>
            </a:pPr>
            <a:r>
              <a:rPr lang="es-ES" sz="2800" dirty="0">
                <a:hlinkClick r:id="rId11"/>
              </a:rPr>
              <a:t>https://www.redalyc.org/articulo.oa?id=56729527002</a:t>
            </a:r>
            <a:r>
              <a:rPr lang="es-ES" sz="2800" dirty="0"/>
              <a:t> </a:t>
            </a:r>
          </a:p>
          <a:p>
            <a:pPr algn="ctr">
              <a:lnSpc>
                <a:spcPts val="3773"/>
              </a:lnSpc>
              <a:spcBef>
                <a:spcPct val="0"/>
              </a:spcBef>
            </a:pPr>
            <a:endParaRPr lang="en-US" sz="2695" dirty="0">
              <a:solidFill>
                <a:srgbClr val="000000"/>
              </a:solidFill>
              <a:latin typeface="Arimo"/>
              <a:ea typeface="Arimo"/>
              <a:cs typeface="Arimo"/>
              <a:sym typeface="Arimo"/>
            </a:endParaRPr>
          </a:p>
        </p:txBody>
      </p:sp>
      <p:grpSp>
        <p:nvGrpSpPr>
          <p:cNvPr id="10" name="Group 10"/>
          <p:cNvGrpSpPr/>
          <p:nvPr/>
        </p:nvGrpSpPr>
        <p:grpSpPr>
          <a:xfrm>
            <a:off x="13728807" y="317051"/>
            <a:ext cx="1068471" cy="10684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noProof="0" dirty="0"/>
          </a:p>
        </p:txBody>
      </p:sp>
      <p:sp>
        <p:nvSpPr>
          <p:cNvPr id="3" name="Freeform 3"/>
          <p:cNvSpPr/>
          <p:nvPr/>
        </p:nvSpPr>
        <p:spPr>
          <a:xfrm flipH="1">
            <a:off x="371354" y="831122"/>
            <a:ext cx="9633083" cy="1962741"/>
          </a:xfrm>
          <a:custGeom>
            <a:avLst/>
            <a:gdLst/>
            <a:ahLst/>
            <a:cxnLst/>
            <a:rect l="l" t="t" r="r" b="b"/>
            <a:pathLst>
              <a:path w="9633083" h="1962741">
                <a:moveTo>
                  <a:pt x="9633083" y="0"/>
                </a:moveTo>
                <a:lnTo>
                  <a:pt x="0" y="0"/>
                </a:lnTo>
                <a:lnTo>
                  <a:pt x="0" y="1962741"/>
                </a:lnTo>
                <a:lnTo>
                  <a:pt x="9633083" y="1962741"/>
                </a:lnTo>
                <a:lnTo>
                  <a:pt x="963308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noProof="0" dirty="0"/>
          </a:p>
        </p:txBody>
      </p:sp>
      <p:sp>
        <p:nvSpPr>
          <p:cNvPr id="4" name="TextBox 4"/>
          <p:cNvSpPr txBox="1"/>
          <p:nvPr/>
        </p:nvSpPr>
        <p:spPr>
          <a:xfrm>
            <a:off x="1028700" y="3169349"/>
            <a:ext cx="15564989" cy="2851046"/>
          </a:xfrm>
          <a:prstGeom prst="rect">
            <a:avLst/>
          </a:prstGeom>
        </p:spPr>
        <p:txBody>
          <a:bodyPr lIns="0" tIns="0" rIns="0" bIns="0" rtlCol="0" anchor="t">
            <a:spAutoFit/>
          </a:bodyPr>
          <a:lstStyle/>
          <a:p>
            <a:pPr algn="l">
              <a:lnSpc>
                <a:spcPts val="5666"/>
              </a:lnSpc>
              <a:spcBef>
                <a:spcPct val="0"/>
              </a:spcBef>
            </a:pPr>
            <a:r>
              <a:rPr lang="es-MX" sz="4047" noProof="0" dirty="0">
                <a:solidFill>
                  <a:srgbClr val="000000"/>
                </a:solidFill>
                <a:latin typeface="Arimo"/>
                <a:ea typeface="Arimo"/>
                <a:cs typeface="Arimo"/>
                <a:sym typeface="Arimo"/>
              </a:rPr>
              <a:t>Preguntas para la reflexión:</a:t>
            </a:r>
          </a:p>
          <a:p>
            <a:pPr algn="l">
              <a:lnSpc>
                <a:spcPts val="5666"/>
              </a:lnSpc>
              <a:spcBef>
                <a:spcPct val="0"/>
              </a:spcBef>
            </a:pPr>
            <a:r>
              <a:rPr lang="es-MX" sz="4047" noProof="0" dirty="0">
                <a:solidFill>
                  <a:srgbClr val="000000"/>
                </a:solidFill>
                <a:latin typeface="Arimo"/>
                <a:ea typeface="Arimo"/>
                <a:cs typeface="Arimo"/>
                <a:sym typeface="Arimo"/>
              </a:rPr>
              <a:t>•¿Cuál de estas estrategias pueden aplicar de inmediato?</a:t>
            </a:r>
          </a:p>
          <a:p>
            <a:pPr algn="l">
              <a:lnSpc>
                <a:spcPts val="5666"/>
              </a:lnSpc>
              <a:spcBef>
                <a:spcPct val="0"/>
              </a:spcBef>
            </a:pPr>
            <a:r>
              <a:rPr lang="es-MX" sz="4047" noProof="0" dirty="0">
                <a:solidFill>
                  <a:srgbClr val="000000"/>
                </a:solidFill>
                <a:latin typeface="Arimo"/>
                <a:ea typeface="Arimo"/>
                <a:cs typeface="Arimo"/>
                <a:sym typeface="Arimo"/>
              </a:rPr>
              <a:t>•¿Qué desafíos pueden surgir y cómo los resolverían?</a:t>
            </a:r>
          </a:p>
          <a:p>
            <a:pPr algn="l">
              <a:lnSpc>
                <a:spcPts val="5666"/>
              </a:lnSpc>
              <a:spcBef>
                <a:spcPct val="0"/>
              </a:spcBef>
            </a:pPr>
            <a:r>
              <a:rPr lang="es-MX" sz="4047" noProof="0" dirty="0">
                <a:solidFill>
                  <a:srgbClr val="000000"/>
                </a:solidFill>
                <a:latin typeface="Arimo"/>
                <a:ea typeface="Arimo"/>
                <a:cs typeface="Arimo"/>
                <a:sym typeface="Arimo"/>
              </a:rPr>
              <a:t>•¿Cómo impacta este aprendizaje en su práctica docente?</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6" name="Freeform 6"/>
          <p:cNvSpPr/>
          <p:nvPr/>
        </p:nvSpPr>
        <p:spPr>
          <a:xfrm>
            <a:off x="9583779" y="1301527"/>
            <a:ext cx="1656088" cy="1700732"/>
          </a:xfrm>
          <a:custGeom>
            <a:avLst/>
            <a:gdLst/>
            <a:ahLst/>
            <a:cxnLst/>
            <a:rect l="l" t="t" r="r" b="b"/>
            <a:pathLst>
              <a:path w="1656088" h="1700732">
                <a:moveTo>
                  <a:pt x="0" y="0"/>
                </a:moveTo>
                <a:lnTo>
                  <a:pt x="1656088" y="0"/>
                </a:lnTo>
                <a:lnTo>
                  <a:pt x="1656088" y="1700732"/>
                </a:lnTo>
                <a:lnTo>
                  <a:pt x="0" y="1700732"/>
                </a:lnTo>
                <a:lnTo>
                  <a:pt x="0" y="0"/>
                </a:lnTo>
                <a:close/>
              </a:path>
            </a:pathLst>
          </a:custGeom>
          <a:blipFill>
            <a:blip r:embed="rId8"/>
            <a:stretch>
              <a:fillRect/>
            </a:stretch>
          </a:blipFill>
        </p:spPr>
        <p:txBody>
          <a:bodyPr/>
          <a:lstStyle/>
          <a:p>
            <a:endParaRPr lang="es-MX" noProof="0" dirty="0"/>
          </a:p>
        </p:txBody>
      </p:sp>
      <p:sp>
        <p:nvSpPr>
          <p:cNvPr id="7" name="Freeform 7"/>
          <p:cNvSpPr/>
          <p:nvPr/>
        </p:nvSpPr>
        <p:spPr>
          <a:xfrm>
            <a:off x="7482078" y="6911045"/>
            <a:ext cx="7315200" cy="2889504"/>
          </a:xfrm>
          <a:custGeom>
            <a:avLst/>
            <a:gdLst/>
            <a:ahLst/>
            <a:cxnLst/>
            <a:rect l="l" t="t" r="r" b="b"/>
            <a:pathLst>
              <a:path w="7315200" h="2889504">
                <a:moveTo>
                  <a:pt x="0" y="0"/>
                </a:moveTo>
                <a:lnTo>
                  <a:pt x="7315200" y="0"/>
                </a:lnTo>
                <a:lnTo>
                  <a:pt x="7315200" y="2889504"/>
                </a:lnTo>
                <a:lnTo>
                  <a:pt x="0" y="28895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noProof="0" dirty="0"/>
          </a:p>
        </p:txBody>
      </p:sp>
      <p:sp>
        <p:nvSpPr>
          <p:cNvPr id="8" name="TextBox 8"/>
          <p:cNvSpPr txBox="1"/>
          <p:nvPr/>
        </p:nvSpPr>
        <p:spPr>
          <a:xfrm>
            <a:off x="1431305" y="1054916"/>
            <a:ext cx="8152474" cy="1096977"/>
          </a:xfrm>
          <a:prstGeom prst="rect">
            <a:avLst/>
          </a:prstGeom>
        </p:spPr>
        <p:txBody>
          <a:bodyPr lIns="0" tIns="0" rIns="0" bIns="0" rtlCol="0" anchor="t">
            <a:spAutoFit/>
          </a:bodyPr>
          <a:lstStyle/>
          <a:p>
            <a:pPr algn="ctr">
              <a:lnSpc>
                <a:spcPts val="8836"/>
              </a:lnSpc>
              <a:spcBef>
                <a:spcPct val="0"/>
              </a:spcBef>
            </a:pPr>
            <a:r>
              <a:rPr lang="es-MX" sz="6311" b="1" noProof="0" dirty="0">
                <a:solidFill>
                  <a:srgbClr val="025578"/>
                </a:solidFill>
                <a:latin typeface="Arimo Bold"/>
                <a:ea typeface="Arimo Bold"/>
                <a:cs typeface="Arimo Bold"/>
                <a:sym typeface="Arimo Bold"/>
              </a:rPr>
              <a:t>6. Reflexión colectiva</a:t>
            </a:r>
          </a:p>
        </p:txBody>
      </p:sp>
      <p:grpSp>
        <p:nvGrpSpPr>
          <p:cNvPr id="9" name="Group 9"/>
          <p:cNvGrpSpPr/>
          <p:nvPr/>
        </p:nvGrpSpPr>
        <p:grpSpPr>
          <a:xfrm>
            <a:off x="13728807" y="31705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s-MX" noProof="0"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6629"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29" y="850243"/>
            <a:ext cx="12765632" cy="2600998"/>
          </a:xfrm>
          <a:custGeom>
            <a:avLst/>
            <a:gdLst/>
            <a:ahLst/>
            <a:cxnLst/>
            <a:rect l="l" t="t" r="r" b="b"/>
            <a:pathLst>
              <a:path w="12765632" h="2600998">
                <a:moveTo>
                  <a:pt x="12765632" y="0"/>
                </a:moveTo>
                <a:lnTo>
                  <a:pt x="0" y="0"/>
                </a:lnTo>
                <a:lnTo>
                  <a:pt x="0" y="2600997"/>
                </a:lnTo>
                <a:lnTo>
                  <a:pt x="12765632" y="2600997"/>
                </a:lnTo>
                <a:lnTo>
                  <a:pt x="1276563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048127" y="1976072"/>
            <a:ext cx="1948267" cy="1786723"/>
          </a:xfrm>
          <a:custGeom>
            <a:avLst/>
            <a:gdLst/>
            <a:ahLst/>
            <a:cxnLst/>
            <a:rect l="l" t="t" r="r" b="b"/>
            <a:pathLst>
              <a:path w="1948267" h="1786723">
                <a:moveTo>
                  <a:pt x="0" y="0"/>
                </a:moveTo>
                <a:lnTo>
                  <a:pt x="1948267" y="0"/>
                </a:lnTo>
                <a:lnTo>
                  <a:pt x="1948267" y="1786724"/>
                </a:lnTo>
                <a:lnTo>
                  <a:pt x="0" y="1786724"/>
                </a:lnTo>
                <a:lnTo>
                  <a:pt x="0" y="0"/>
                </a:lnTo>
                <a:close/>
              </a:path>
            </a:pathLst>
          </a:custGeom>
          <a:blipFill>
            <a:blip r:embed="rId8"/>
            <a:stretch>
              <a:fillRect/>
            </a:stretch>
          </a:blipFill>
        </p:spPr>
      </p:sp>
      <p:sp>
        <p:nvSpPr>
          <p:cNvPr id="6" name="Freeform 6"/>
          <p:cNvSpPr/>
          <p:nvPr/>
        </p:nvSpPr>
        <p:spPr>
          <a:xfrm>
            <a:off x="10496552" y="5789784"/>
            <a:ext cx="5051417" cy="4114800"/>
          </a:xfrm>
          <a:custGeom>
            <a:avLst/>
            <a:gdLst/>
            <a:ahLst/>
            <a:cxnLst/>
            <a:rect l="l" t="t" r="r" b="b"/>
            <a:pathLst>
              <a:path w="5051417" h="4114800">
                <a:moveTo>
                  <a:pt x="0" y="0"/>
                </a:moveTo>
                <a:lnTo>
                  <a:pt x="5051417" y="0"/>
                </a:lnTo>
                <a:lnTo>
                  <a:pt x="505141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613249" y="1248696"/>
            <a:ext cx="11127958" cy="1426179"/>
          </a:xfrm>
          <a:prstGeom prst="rect">
            <a:avLst/>
          </a:prstGeom>
        </p:spPr>
        <p:txBody>
          <a:bodyPr lIns="0" tIns="0" rIns="0" bIns="0" rtlCol="0" anchor="t">
            <a:spAutoFit/>
          </a:bodyPr>
          <a:lstStyle/>
          <a:p>
            <a:pPr algn="l">
              <a:lnSpc>
                <a:spcPts val="5556"/>
              </a:lnSpc>
            </a:pPr>
            <a:r>
              <a:rPr lang="es-MX" sz="4630" b="1" noProof="0">
                <a:solidFill>
                  <a:srgbClr val="025578"/>
                </a:solidFill>
                <a:latin typeface="Arimo Bold"/>
                <a:ea typeface="Arimo Bold"/>
                <a:cs typeface="Arimo Bold"/>
                <a:sym typeface="Arimo Bold"/>
              </a:rPr>
              <a:t>7. </a:t>
            </a:r>
            <a:r>
              <a:rPr lang="es-MX" sz="4630" b="1" noProof="0" dirty="0">
                <a:solidFill>
                  <a:srgbClr val="025578"/>
                </a:solidFill>
                <a:latin typeface="Arimo Bold"/>
                <a:ea typeface="Arimo Bold"/>
                <a:cs typeface="Arimo Bold"/>
                <a:sym typeface="Arimo Bold"/>
              </a:rPr>
              <a:t>Asuntos particulares de interés para la escuela o el servicio educativo</a:t>
            </a:r>
          </a:p>
        </p:txBody>
      </p:sp>
      <p:sp>
        <p:nvSpPr>
          <p:cNvPr id="8" name="TextBox 8"/>
          <p:cNvSpPr txBox="1"/>
          <p:nvPr/>
        </p:nvSpPr>
        <p:spPr>
          <a:xfrm>
            <a:off x="1613249" y="4242718"/>
            <a:ext cx="12342186" cy="1687264"/>
          </a:xfrm>
          <a:prstGeom prst="rect">
            <a:avLst/>
          </a:prstGeom>
        </p:spPr>
        <p:txBody>
          <a:bodyPr lIns="0" tIns="0" rIns="0" bIns="0" rtlCol="0" anchor="t">
            <a:spAutoFit/>
          </a:bodyPr>
          <a:lstStyle/>
          <a:p>
            <a:pPr algn="ctr">
              <a:lnSpc>
                <a:spcPts val="6719"/>
              </a:lnSpc>
              <a:spcBef>
                <a:spcPct val="0"/>
              </a:spcBef>
            </a:pPr>
            <a:r>
              <a:rPr lang="es-MX" sz="4799" noProof="0">
                <a:solidFill>
                  <a:srgbClr val="000000"/>
                </a:solidFill>
                <a:latin typeface="Arimo"/>
                <a:ea typeface="Arimo"/>
                <a:cs typeface="Arimo"/>
                <a:sym typeface="Arimo"/>
              </a:rPr>
              <a:t>•En este momento se propone que aborden temas de interés particular de la escuela.</a:t>
            </a:r>
          </a:p>
        </p:txBody>
      </p:sp>
      <p:grpSp>
        <p:nvGrpSpPr>
          <p:cNvPr id="9" name="Group 9"/>
          <p:cNvGrpSpPr/>
          <p:nvPr/>
        </p:nvGrpSpPr>
        <p:grpSpPr>
          <a:xfrm>
            <a:off x="13728807" y="31705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891200" y="281180"/>
            <a:ext cx="12680857" cy="6673301"/>
          </a:xfrm>
          <a:custGeom>
            <a:avLst/>
            <a:gdLst/>
            <a:ahLst/>
            <a:cxnLst/>
            <a:rect l="l" t="t" r="r" b="b"/>
            <a:pathLst>
              <a:path w="12680857" h="6673301">
                <a:moveTo>
                  <a:pt x="0" y="0"/>
                </a:moveTo>
                <a:lnTo>
                  <a:pt x="12680857" y="0"/>
                </a:lnTo>
                <a:lnTo>
                  <a:pt x="12680857" y="6673300"/>
                </a:lnTo>
                <a:lnTo>
                  <a:pt x="0" y="6673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32087" flipH="1">
            <a:off x="16692964" y="6659792"/>
            <a:ext cx="1021329" cy="1441029"/>
          </a:xfrm>
          <a:custGeom>
            <a:avLst/>
            <a:gdLst/>
            <a:ahLst/>
            <a:cxnLst/>
            <a:rect l="l" t="t" r="r" b="b"/>
            <a:pathLst>
              <a:path w="1021329" h="1441029">
                <a:moveTo>
                  <a:pt x="1021329" y="0"/>
                </a:moveTo>
                <a:lnTo>
                  <a:pt x="0" y="0"/>
                </a:lnTo>
                <a:lnTo>
                  <a:pt x="0" y="1441029"/>
                </a:lnTo>
                <a:lnTo>
                  <a:pt x="1021329" y="1441029"/>
                </a:lnTo>
                <a:lnTo>
                  <a:pt x="102132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32087" flipV="1">
            <a:off x="4210589" y="7000375"/>
            <a:ext cx="1021329" cy="1441029"/>
          </a:xfrm>
          <a:custGeom>
            <a:avLst/>
            <a:gdLst/>
            <a:ahLst/>
            <a:cxnLst/>
            <a:rect l="l" t="t" r="r" b="b"/>
            <a:pathLst>
              <a:path w="1021329" h="1441029">
                <a:moveTo>
                  <a:pt x="0" y="1441029"/>
                </a:moveTo>
                <a:lnTo>
                  <a:pt x="1021329" y="1441029"/>
                </a:lnTo>
                <a:lnTo>
                  <a:pt x="1021329" y="0"/>
                </a:lnTo>
                <a:lnTo>
                  <a:pt x="0" y="0"/>
                </a:lnTo>
                <a:lnTo>
                  <a:pt x="0" y="144102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5976250" y="8097231"/>
            <a:ext cx="9972381" cy="2189769"/>
          </a:xfrm>
          <a:custGeom>
            <a:avLst/>
            <a:gdLst/>
            <a:ahLst/>
            <a:cxnLst/>
            <a:rect l="l" t="t" r="r" b="b"/>
            <a:pathLst>
              <a:path w="9972381" h="2189769">
                <a:moveTo>
                  <a:pt x="0" y="0"/>
                </a:moveTo>
                <a:lnTo>
                  <a:pt x="9972382" y="0"/>
                </a:lnTo>
                <a:lnTo>
                  <a:pt x="9972382" y="2189769"/>
                </a:lnTo>
                <a:lnTo>
                  <a:pt x="0" y="2189769"/>
                </a:lnTo>
                <a:lnTo>
                  <a:pt x="0" y="0"/>
                </a:lnTo>
                <a:close/>
              </a:path>
            </a:pathLst>
          </a:custGeom>
          <a:blipFill>
            <a:blip r:embed="rId8"/>
            <a:stretch>
              <a:fillRect/>
            </a:stretch>
          </a:blipFill>
        </p:spPr>
      </p:sp>
      <p:sp>
        <p:nvSpPr>
          <p:cNvPr id="7" name="Freeform 7"/>
          <p:cNvSpPr/>
          <p:nvPr/>
        </p:nvSpPr>
        <p:spPr>
          <a:xfrm flipH="1">
            <a:off x="-671463" y="-158828"/>
            <a:ext cx="3941123" cy="4645725"/>
          </a:xfrm>
          <a:custGeom>
            <a:avLst/>
            <a:gdLst/>
            <a:ahLst/>
            <a:cxnLst/>
            <a:rect l="l" t="t" r="r" b="b"/>
            <a:pathLst>
              <a:path w="3941123" h="4645725">
                <a:moveTo>
                  <a:pt x="3941123" y="0"/>
                </a:moveTo>
                <a:lnTo>
                  <a:pt x="0" y="0"/>
                </a:lnTo>
                <a:lnTo>
                  <a:pt x="0" y="4645725"/>
                </a:lnTo>
                <a:lnTo>
                  <a:pt x="3941123" y="4645725"/>
                </a:lnTo>
                <a:lnTo>
                  <a:pt x="3941123"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p:nvPr/>
        </p:nvGrpSpPr>
        <p:grpSpPr>
          <a:xfrm>
            <a:off x="11880240" y="494464"/>
            <a:ext cx="1068471" cy="10684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0" name="TextBox 10"/>
          <p:cNvSpPr txBox="1"/>
          <p:nvPr/>
        </p:nvSpPr>
        <p:spPr>
          <a:xfrm>
            <a:off x="3671197" y="1873463"/>
            <a:ext cx="10628411" cy="4461851"/>
          </a:xfrm>
          <a:prstGeom prst="rect">
            <a:avLst/>
          </a:prstGeom>
        </p:spPr>
        <p:txBody>
          <a:bodyPr lIns="0" tIns="0" rIns="0" bIns="0" rtlCol="0" anchor="t">
            <a:spAutoFit/>
          </a:bodyPr>
          <a:lstStyle/>
          <a:p>
            <a:pPr algn="ctr">
              <a:lnSpc>
                <a:spcPts val="7083"/>
              </a:lnSpc>
              <a:spcBef>
                <a:spcPct val="0"/>
              </a:spcBef>
            </a:pPr>
            <a:r>
              <a:rPr lang="es-MX" sz="5059" b="1" noProof="0">
                <a:solidFill>
                  <a:srgbClr val="025578"/>
                </a:solidFill>
                <a:latin typeface="Arimo Bold"/>
                <a:ea typeface="Arimo Bold"/>
                <a:cs typeface="Arimo Bold"/>
                <a:sym typeface="Arimo Bold"/>
              </a:rPr>
              <a:t>"</a:t>
            </a:r>
            <a:r>
              <a:rPr lang="es-MX" sz="5059" b="1" noProof="0">
                <a:solidFill>
                  <a:srgbClr val="292F4F"/>
                </a:solidFill>
                <a:latin typeface="Arimo Bold"/>
                <a:ea typeface="Arimo Bold"/>
                <a:cs typeface="Arimo Bold"/>
                <a:sym typeface="Arimo Bold"/>
              </a:rPr>
              <a:t>La innovación en la enseñanza va más allá de los proyectos:</a:t>
            </a:r>
            <a:r>
              <a:rPr lang="es-MX" sz="5059" b="1" noProof="0">
                <a:solidFill>
                  <a:srgbClr val="025578"/>
                </a:solidFill>
                <a:latin typeface="Arimo Bold"/>
                <a:ea typeface="Arimo Bold"/>
                <a:cs typeface="Arimo Bold"/>
                <a:sym typeface="Arimo Bold"/>
              </a:rPr>
              <a:t> está en la diversidad de estrategias que usamos para transformar el aprendizaje."</a:t>
            </a:r>
          </a:p>
        </p:txBody>
      </p:sp>
      <p:sp>
        <p:nvSpPr>
          <p:cNvPr id="11" name="TextBox 11"/>
          <p:cNvSpPr txBox="1"/>
          <p:nvPr/>
        </p:nvSpPr>
        <p:spPr>
          <a:xfrm>
            <a:off x="5042800" y="6876071"/>
            <a:ext cx="11672851" cy="1286506"/>
          </a:xfrm>
          <a:prstGeom prst="rect">
            <a:avLst/>
          </a:prstGeom>
        </p:spPr>
        <p:txBody>
          <a:bodyPr wrap="square" lIns="0" tIns="0" rIns="0" bIns="0" rtlCol="0" anchor="t">
            <a:spAutoFit/>
          </a:bodyPr>
          <a:lstStyle/>
          <a:p>
            <a:pPr algn="ctr">
              <a:lnSpc>
                <a:spcPts val="10960"/>
              </a:lnSpc>
              <a:spcBef>
                <a:spcPct val="0"/>
              </a:spcBef>
            </a:pPr>
            <a:r>
              <a:rPr lang="es-MX" sz="7828" b="1" noProof="0">
                <a:solidFill>
                  <a:srgbClr val="AF6208"/>
                </a:solidFill>
                <a:latin typeface="Arimo Bold"/>
                <a:ea typeface="Arimo Bold"/>
                <a:cs typeface="Arimo Bold"/>
                <a:sym typeface="Arimo Bold"/>
              </a:rPr>
              <a:t>Gracias por su atención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308117" y="1287362"/>
            <a:ext cx="8551598" cy="1096977"/>
          </a:xfrm>
          <a:prstGeom prst="rect">
            <a:avLst/>
          </a:prstGeom>
        </p:spPr>
        <p:txBody>
          <a:bodyPr lIns="0" tIns="0" rIns="0" bIns="0" rtlCol="0" anchor="t">
            <a:spAutoFit/>
          </a:bodyPr>
          <a:lstStyle/>
          <a:p>
            <a:pPr algn="ctr">
              <a:lnSpc>
                <a:spcPts val="8836"/>
              </a:lnSpc>
              <a:spcBef>
                <a:spcPct val="0"/>
              </a:spcBef>
            </a:pPr>
            <a:r>
              <a:rPr lang="es-MX" sz="6311" b="1" noProof="0">
                <a:solidFill>
                  <a:srgbClr val="025578"/>
                </a:solidFill>
                <a:latin typeface="Arimo Bold"/>
                <a:ea typeface="Arimo Bold"/>
                <a:cs typeface="Arimo Bold"/>
                <a:sym typeface="Arimo Bold"/>
              </a:rPr>
              <a:t>Propósito de la sesión</a:t>
            </a:r>
          </a:p>
        </p:txBody>
      </p:sp>
      <p:sp>
        <p:nvSpPr>
          <p:cNvPr id="4" name="Freeform 4"/>
          <p:cNvSpPr/>
          <p:nvPr/>
        </p:nvSpPr>
        <p:spPr>
          <a:xfrm flipH="1">
            <a:off x="256629" y="850243"/>
            <a:ext cx="10254877" cy="2089431"/>
          </a:xfrm>
          <a:custGeom>
            <a:avLst/>
            <a:gdLst/>
            <a:ahLst/>
            <a:cxnLst/>
            <a:rect l="l" t="t" r="r" b="b"/>
            <a:pathLst>
              <a:path w="10254877" h="2089431">
                <a:moveTo>
                  <a:pt x="10254877" y="0"/>
                </a:moveTo>
                <a:lnTo>
                  <a:pt x="0" y="0"/>
                </a:lnTo>
                <a:lnTo>
                  <a:pt x="0" y="2089431"/>
                </a:lnTo>
                <a:lnTo>
                  <a:pt x="10254877" y="2089431"/>
                </a:lnTo>
                <a:lnTo>
                  <a:pt x="1025487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6872939"/>
            <a:ext cx="5224276" cy="3199869"/>
          </a:xfrm>
          <a:custGeom>
            <a:avLst/>
            <a:gdLst/>
            <a:ahLst/>
            <a:cxnLst/>
            <a:rect l="l" t="t" r="r" b="b"/>
            <a:pathLst>
              <a:path w="5224276" h="3199869">
                <a:moveTo>
                  <a:pt x="0" y="0"/>
                </a:moveTo>
                <a:lnTo>
                  <a:pt x="5224276" y="0"/>
                </a:lnTo>
                <a:lnTo>
                  <a:pt x="5224276" y="3199869"/>
                </a:lnTo>
                <a:lnTo>
                  <a:pt x="0" y="3199869"/>
                </a:lnTo>
                <a:lnTo>
                  <a:pt x="0" y="0"/>
                </a:lnTo>
                <a:close/>
              </a:path>
            </a:pathLst>
          </a:custGeom>
          <a:blipFill>
            <a:blip r:embed="rId6"/>
            <a:stretch>
              <a:fillRect/>
            </a:stretch>
          </a:blipFill>
        </p:spPr>
      </p:sp>
      <p:sp>
        <p:nvSpPr>
          <p:cNvPr id="6" name="TextBox 6"/>
          <p:cNvSpPr txBox="1"/>
          <p:nvPr/>
        </p:nvSpPr>
        <p:spPr>
          <a:xfrm>
            <a:off x="2491710" y="3519028"/>
            <a:ext cx="13311817" cy="3755732"/>
          </a:xfrm>
          <a:prstGeom prst="rect">
            <a:avLst/>
          </a:prstGeom>
        </p:spPr>
        <p:txBody>
          <a:bodyPr lIns="0" tIns="0" rIns="0" bIns="0" rtlCol="0" anchor="t">
            <a:spAutoFit/>
          </a:bodyPr>
          <a:lstStyle/>
          <a:p>
            <a:pPr algn="ctr">
              <a:lnSpc>
                <a:spcPts val="7468"/>
              </a:lnSpc>
              <a:spcBef>
                <a:spcPct val="0"/>
              </a:spcBef>
            </a:pPr>
            <a:r>
              <a:rPr lang="es-MX" sz="5334" noProof="0">
                <a:solidFill>
                  <a:srgbClr val="000000"/>
                </a:solidFill>
                <a:latin typeface="Arimo"/>
                <a:ea typeface="Arimo"/>
                <a:cs typeface="Arimo"/>
                <a:sym typeface="Arimo"/>
              </a:rPr>
              <a:t>Revisar algunas estrategias metodológicas didácticas con la finalidad de contar con más propuestas para abordar los diferentes contenidos curriculares de la NEM.</a:t>
            </a:r>
          </a:p>
        </p:txBody>
      </p:sp>
      <p:sp>
        <p:nvSpPr>
          <p:cNvPr id="7" name="Freeform 7"/>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2987906" y="6585210"/>
            <a:ext cx="5300094" cy="4114800"/>
          </a:xfrm>
          <a:custGeom>
            <a:avLst/>
            <a:gdLst/>
            <a:ahLst/>
            <a:cxnLst/>
            <a:rect l="l" t="t" r="r" b="b"/>
            <a:pathLst>
              <a:path w="5300094" h="4114800">
                <a:moveTo>
                  <a:pt x="0" y="0"/>
                </a:moveTo>
                <a:lnTo>
                  <a:pt x="5300094" y="0"/>
                </a:lnTo>
                <a:lnTo>
                  <a:pt x="530009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9"/>
          <p:cNvGrpSpPr/>
          <p:nvPr/>
        </p:nvGrpSpPr>
        <p:grpSpPr>
          <a:xfrm>
            <a:off x="13728807" y="31705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428716" y="1212770"/>
            <a:ext cx="7458208" cy="1519610"/>
          </a:xfrm>
          <a:custGeom>
            <a:avLst/>
            <a:gdLst/>
            <a:ahLst/>
            <a:cxnLst/>
            <a:rect l="l" t="t" r="r" b="b"/>
            <a:pathLst>
              <a:path w="7458208" h="1519610">
                <a:moveTo>
                  <a:pt x="7458208" y="0"/>
                </a:moveTo>
                <a:lnTo>
                  <a:pt x="0" y="0"/>
                </a:lnTo>
                <a:lnTo>
                  <a:pt x="0" y="1519610"/>
                </a:lnTo>
                <a:lnTo>
                  <a:pt x="7458208" y="1519610"/>
                </a:lnTo>
                <a:lnTo>
                  <a:pt x="74582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990458" y="678099"/>
            <a:ext cx="1374665" cy="1294476"/>
          </a:xfrm>
          <a:custGeom>
            <a:avLst/>
            <a:gdLst/>
            <a:ahLst/>
            <a:cxnLst/>
            <a:rect l="l" t="t" r="r" b="b"/>
            <a:pathLst>
              <a:path w="1374665" h="1294476">
                <a:moveTo>
                  <a:pt x="0" y="0"/>
                </a:moveTo>
                <a:lnTo>
                  <a:pt x="1374665" y="0"/>
                </a:lnTo>
                <a:lnTo>
                  <a:pt x="1374665" y="1294476"/>
                </a:lnTo>
                <a:lnTo>
                  <a:pt x="0" y="12944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86964" y="7581540"/>
            <a:ext cx="3031328" cy="2705460"/>
          </a:xfrm>
          <a:custGeom>
            <a:avLst/>
            <a:gdLst/>
            <a:ahLst/>
            <a:cxnLst/>
            <a:rect l="l" t="t" r="r" b="b"/>
            <a:pathLst>
              <a:path w="3031328" h="2705460">
                <a:moveTo>
                  <a:pt x="0" y="0"/>
                </a:moveTo>
                <a:lnTo>
                  <a:pt x="3031328" y="0"/>
                </a:lnTo>
                <a:lnTo>
                  <a:pt x="3031328" y="2705460"/>
                </a:lnTo>
                <a:lnTo>
                  <a:pt x="0" y="2705460"/>
                </a:lnTo>
                <a:lnTo>
                  <a:pt x="0" y="0"/>
                </a:lnTo>
                <a:close/>
              </a:path>
            </a:pathLst>
          </a:custGeom>
          <a:blipFill>
            <a:blip r:embed="rId10"/>
            <a:stretch>
              <a:fillRect/>
            </a:stretch>
          </a:blipFill>
        </p:spPr>
      </p:sp>
      <p:sp>
        <p:nvSpPr>
          <p:cNvPr id="7" name="Freeform 7"/>
          <p:cNvSpPr/>
          <p:nvPr/>
        </p:nvSpPr>
        <p:spPr>
          <a:xfrm>
            <a:off x="13511118" y="7570020"/>
            <a:ext cx="4257376" cy="2716980"/>
          </a:xfrm>
          <a:custGeom>
            <a:avLst/>
            <a:gdLst/>
            <a:ahLst/>
            <a:cxnLst/>
            <a:rect l="l" t="t" r="r" b="b"/>
            <a:pathLst>
              <a:path w="4257376" h="2716980">
                <a:moveTo>
                  <a:pt x="0" y="0"/>
                </a:moveTo>
                <a:lnTo>
                  <a:pt x="4257376" y="0"/>
                </a:lnTo>
                <a:lnTo>
                  <a:pt x="4257376" y="2716980"/>
                </a:lnTo>
                <a:lnTo>
                  <a:pt x="0" y="27169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2044624" y="1022270"/>
            <a:ext cx="4590529" cy="1435280"/>
          </a:xfrm>
          <a:prstGeom prst="rect">
            <a:avLst/>
          </a:prstGeom>
        </p:spPr>
        <p:txBody>
          <a:bodyPr lIns="0" tIns="0" rIns="0" bIns="0" rtlCol="0" anchor="t">
            <a:spAutoFit/>
          </a:bodyPr>
          <a:lstStyle/>
          <a:p>
            <a:pPr algn="ctr">
              <a:lnSpc>
                <a:spcPts val="11528"/>
              </a:lnSpc>
              <a:spcBef>
                <a:spcPct val="0"/>
              </a:spcBef>
            </a:pPr>
            <a:r>
              <a:rPr lang="es-MX" sz="8234" b="1" noProof="0">
                <a:solidFill>
                  <a:srgbClr val="025578"/>
                </a:solidFill>
                <a:latin typeface="Arimo Bold"/>
                <a:ea typeface="Arimo Bold"/>
                <a:cs typeface="Arimo Bold"/>
                <a:sym typeface="Arimo Bold"/>
              </a:rPr>
              <a:t>Insumos </a:t>
            </a:r>
          </a:p>
        </p:txBody>
      </p:sp>
      <p:grpSp>
        <p:nvGrpSpPr>
          <p:cNvPr id="9" name="Group 9"/>
          <p:cNvGrpSpPr/>
          <p:nvPr/>
        </p:nvGrpSpPr>
        <p:grpSpPr>
          <a:xfrm>
            <a:off x="13728807" y="31705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1" name="Marcador de contenido 2">
            <a:extLst>
              <a:ext uri="{FF2B5EF4-FFF2-40B4-BE49-F238E27FC236}">
                <a16:creationId xmlns:a16="http://schemas.microsoft.com/office/drawing/2014/main" id="{17B2D445-D753-4076-E7DE-99E997DCA5C5}"/>
              </a:ext>
            </a:extLst>
          </p:cNvPr>
          <p:cNvSpPr txBox="1">
            <a:spLocks/>
          </p:cNvSpPr>
          <p:nvPr/>
        </p:nvSpPr>
        <p:spPr>
          <a:xfrm>
            <a:off x="2024571" y="2163075"/>
            <a:ext cx="14221961" cy="564982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s-ES" dirty="0"/>
          </a:p>
          <a:p>
            <a:r>
              <a:rPr lang="es-ES" sz="2000" dirty="0"/>
              <a:t>Modalidades de trabajo para la acción transformadora y el </a:t>
            </a:r>
            <a:r>
              <a:rPr lang="es-ES" sz="2000" dirty="0" err="1"/>
              <a:t>codiseño</a:t>
            </a:r>
            <a:r>
              <a:rPr lang="es-ES" sz="2000" dirty="0"/>
              <a:t>. Fase 2 Secretaría de Educación Pública. (2024): </a:t>
            </a:r>
            <a:r>
              <a:rPr lang="es-ES" sz="2000" dirty="0">
                <a:hlinkClick r:id="rId14"/>
              </a:rPr>
              <a:t>https://libros.conaliteg.gob.mx/2024/K0MTM.htm#page/2</a:t>
            </a:r>
            <a:r>
              <a:rPr lang="es-ES" sz="2000" dirty="0"/>
              <a:t> </a:t>
            </a:r>
          </a:p>
          <a:p>
            <a:r>
              <a:rPr lang="es-ES" sz="2000" dirty="0"/>
              <a:t>Casos de enseñanza: Aprendizaje situado para solucionar problemas complejos y tomar decisiones: </a:t>
            </a:r>
            <a:r>
              <a:rPr lang="es-ES" sz="2000" dirty="0">
                <a:hlinkClick r:id="rId15"/>
              </a:rPr>
              <a:t>https://librosoa.unam.mx/handle/123456789/3382</a:t>
            </a:r>
            <a:r>
              <a:rPr lang="es-ES" sz="2000" dirty="0"/>
              <a:t> </a:t>
            </a:r>
          </a:p>
          <a:p>
            <a:r>
              <a:rPr lang="es-ES" sz="2000" dirty="0"/>
              <a:t>Capítulo 28. Ciencia y Tecnología para todos: Inmersiones temáticas: </a:t>
            </a:r>
            <a:r>
              <a:rPr lang="es-ES" sz="2000" dirty="0">
                <a:hlinkClick r:id="rId16"/>
              </a:rPr>
              <a:t>https://www.researchgate.net/publication/282673614_Capitulo_28_CIENCIA_Y_TECNOLOGIA_PARA_TODOS_INMERSIONES_TEMATICAS</a:t>
            </a:r>
            <a:r>
              <a:rPr lang="es-ES" sz="2000" dirty="0"/>
              <a:t> </a:t>
            </a:r>
          </a:p>
          <a:p>
            <a:r>
              <a:rPr lang="es-ES" sz="2000" dirty="0"/>
              <a:t>Manual de asambleas escolares Fondo de las Naciones Unidas para la Infancia y el Centro de Investigaciones y Estudios Superiores en Antropología Social. (2021)</a:t>
            </a:r>
          </a:p>
          <a:p>
            <a:r>
              <a:rPr lang="es-ES" sz="2000" dirty="0"/>
              <a:t>Modelos globalizadores y técnicas didácticas interdisciplinares: </a:t>
            </a:r>
            <a:r>
              <a:rPr lang="es-ES" sz="2000" dirty="0">
                <a:hlinkClick r:id="rId17"/>
              </a:rPr>
              <a:t>https://www.ugr.es/~fjjrios/pce/media/7-ModelosGlobalizadoresTecnicasInterdisciplinares.pdf</a:t>
            </a:r>
            <a:r>
              <a:rPr lang="es-ES" sz="2000" dirty="0"/>
              <a:t> </a:t>
            </a:r>
          </a:p>
          <a:p>
            <a:r>
              <a:rPr lang="es-ES" sz="2000" dirty="0"/>
              <a:t>Secuencias de aprendizaje. ¿Un problema del enfoque de competencias o un reencuentro con perspectivas didácticas?: </a:t>
            </a:r>
            <a:r>
              <a:rPr lang="es-ES" sz="2000" dirty="0">
                <a:hlinkClick r:id="rId18"/>
              </a:rPr>
              <a:t>https://www.redalyc.org/articulo.oa?id=56729527002</a:t>
            </a:r>
            <a:r>
              <a:rPr lang="es-ES" sz="2000" dirty="0"/>
              <a:t> </a:t>
            </a:r>
          </a:p>
          <a:p>
            <a:r>
              <a:rPr lang="es-ES" sz="2000" dirty="0"/>
              <a:t>Capítulo 7. Leer y escribir para un aprendizaje significativo y reflexivo Frida Díaz Barriga </a:t>
            </a:r>
            <a:r>
              <a:rPr lang="es-ES" sz="2000" dirty="0" err="1"/>
              <a:t>Arcero</a:t>
            </a:r>
            <a:r>
              <a:rPr lang="es-ES" sz="2000" dirty="0"/>
              <a:t> y Gerardo Hernández Rojas. (2010)</a:t>
            </a:r>
          </a:p>
          <a:p>
            <a:r>
              <a:rPr lang="es-ES" sz="2000" dirty="0"/>
              <a:t>Estrategias de enseñanza: otra mirada al quehacer en el aula Rebeca Anijovich y Silvia Mora (2010)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62562" y="661637"/>
            <a:ext cx="11444106" cy="2331737"/>
          </a:xfrm>
          <a:custGeom>
            <a:avLst/>
            <a:gdLst/>
            <a:ahLst/>
            <a:cxnLst/>
            <a:rect l="l" t="t" r="r" b="b"/>
            <a:pathLst>
              <a:path w="11444106" h="2331737">
                <a:moveTo>
                  <a:pt x="11444106" y="0"/>
                </a:moveTo>
                <a:lnTo>
                  <a:pt x="0" y="0"/>
                </a:lnTo>
                <a:lnTo>
                  <a:pt x="0" y="2331736"/>
                </a:lnTo>
                <a:lnTo>
                  <a:pt x="11444106" y="2331736"/>
                </a:lnTo>
                <a:lnTo>
                  <a:pt x="1144410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654391" y="3482287"/>
            <a:ext cx="12470493" cy="3898503"/>
          </a:xfrm>
          <a:prstGeom prst="rect">
            <a:avLst/>
          </a:prstGeom>
        </p:spPr>
        <p:txBody>
          <a:bodyPr lIns="0" tIns="0" rIns="0" bIns="0" rtlCol="0" anchor="t">
            <a:spAutoFit/>
          </a:bodyPr>
          <a:lstStyle/>
          <a:p>
            <a:pPr algn="ctr">
              <a:lnSpc>
                <a:spcPts val="7600"/>
              </a:lnSpc>
              <a:spcBef>
                <a:spcPct val="0"/>
              </a:spcBef>
            </a:pPr>
            <a:r>
              <a:rPr lang="es-MX" sz="5428" noProof="0" dirty="0">
                <a:solidFill>
                  <a:srgbClr val="000000"/>
                </a:solidFill>
                <a:latin typeface="Arimo"/>
                <a:ea typeface="Arimo"/>
                <a:cs typeface="Arimo"/>
                <a:sym typeface="Arimo"/>
              </a:rPr>
              <a:t>• Como primera actividad se les propone ver y comentar el mensaje del Maestro Mario Delgado Carrillo, Secretario de Educación Pública.</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1057894" y="375020"/>
            <a:ext cx="1290666" cy="1201395"/>
          </a:xfrm>
          <a:custGeom>
            <a:avLst/>
            <a:gdLst/>
            <a:ahLst/>
            <a:cxnLst/>
            <a:rect l="l" t="t" r="r" b="b"/>
            <a:pathLst>
              <a:path w="1290666" h="1201395">
                <a:moveTo>
                  <a:pt x="0" y="0"/>
                </a:moveTo>
                <a:lnTo>
                  <a:pt x="1290666" y="0"/>
                </a:lnTo>
                <a:lnTo>
                  <a:pt x="1290666" y="1201394"/>
                </a:lnTo>
                <a:lnTo>
                  <a:pt x="0" y="1201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308345" y="7114269"/>
            <a:ext cx="2646587" cy="3172731"/>
          </a:xfrm>
          <a:custGeom>
            <a:avLst/>
            <a:gdLst/>
            <a:ahLst/>
            <a:cxnLst/>
            <a:rect l="l" t="t" r="r" b="b"/>
            <a:pathLst>
              <a:path w="2646587" h="3172731">
                <a:moveTo>
                  <a:pt x="0" y="0"/>
                </a:moveTo>
                <a:lnTo>
                  <a:pt x="2646587" y="0"/>
                </a:lnTo>
                <a:lnTo>
                  <a:pt x="2646587" y="3172731"/>
                </a:lnTo>
                <a:lnTo>
                  <a:pt x="0" y="31727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3618886" y="7114269"/>
            <a:ext cx="3855554" cy="3270795"/>
          </a:xfrm>
          <a:custGeom>
            <a:avLst/>
            <a:gdLst/>
            <a:ahLst/>
            <a:cxnLst/>
            <a:rect l="l" t="t" r="r" b="b"/>
            <a:pathLst>
              <a:path w="3855554" h="3270795">
                <a:moveTo>
                  <a:pt x="0" y="0"/>
                </a:moveTo>
                <a:lnTo>
                  <a:pt x="3855555" y="0"/>
                </a:lnTo>
                <a:lnTo>
                  <a:pt x="3855555" y="3270795"/>
                </a:lnTo>
                <a:lnTo>
                  <a:pt x="0" y="3270795"/>
                </a:lnTo>
                <a:lnTo>
                  <a:pt x="0" y="0"/>
                </a:lnTo>
                <a:close/>
              </a:path>
            </a:pathLst>
          </a:custGeom>
          <a:blipFill>
            <a:blip r:embed="rId12"/>
            <a:stretch>
              <a:fillRect/>
            </a:stretch>
          </a:blipFill>
        </p:spPr>
      </p:sp>
      <p:sp>
        <p:nvSpPr>
          <p:cNvPr id="9" name="TextBox 9"/>
          <p:cNvSpPr txBox="1"/>
          <p:nvPr/>
        </p:nvSpPr>
        <p:spPr>
          <a:xfrm>
            <a:off x="2364473" y="1010370"/>
            <a:ext cx="8693421" cy="1729519"/>
          </a:xfrm>
          <a:prstGeom prst="rect">
            <a:avLst/>
          </a:prstGeom>
        </p:spPr>
        <p:txBody>
          <a:bodyPr lIns="0" tIns="0" rIns="0" bIns="0" rtlCol="0" anchor="t">
            <a:spAutoFit/>
          </a:bodyPr>
          <a:lstStyle/>
          <a:p>
            <a:pPr algn="ctr">
              <a:lnSpc>
                <a:spcPts val="6591"/>
              </a:lnSpc>
            </a:pPr>
            <a:r>
              <a:rPr lang="es-MX" sz="6591" b="1" noProof="0">
                <a:solidFill>
                  <a:srgbClr val="025578"/>
                </a:solidFill>
                <a:latin typeface="Arimo Bold"/>
                <a:ea typeface="Arimo Bold"/>
                <a:cs typeface="Arimo Bold"/>
                <a:sym typeface="Arimo Bold"/>
              </a:rPr>
              <a:t>Video del Secretario de Educación</a:t>
            </a:r>
          </a:p>
        </p:txBody>
      </p:sp>
      <p:grpSp>
        <p:nvGrpSpPr>
          <p:cNvPr id="10" name="Group 10"/>
          <p:cNvGrpSpPr/>
          <p:nvPr/>
        </p:nvGrpSpPr>
        <p:grpSpPr>
          <a:xfrm>
            <a:off x="13728807" y="317051"/>
            <a:ext cx="1068471" cy="10684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40952"/>
            <a:ext cx="17671310" cy="10327952"/>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705330" y="276543"/>
            <a:ext cx="12933866" cy="2635275"/>
          </a:xfrm>
          <a:custGeom>
            <a:avLst/>
            <a:gdLst/>
            <a:ahLst/>
            <a:cxnLst/>
            <a:rect l="l" t="t" r="r" b="b"/>
            <a:pathLst>
              <a:path w="12933866" h="2635275">
                <a:moveTo>
                  <a:pt x="12933866" y="0"/>
                </a:moveTo>
                <a:lnTo>
                  <a:pt x="0" y="0"/>
                </a:lnTo>
                <a:lnTo>
                  <a:pt x="0" y="2635275"/>
                </a:lnTo>
                <a:lnTo>
                  <a:pt x="12933866" y="2635275"/>
                </a:lnTo>
                <a:lnTo>
                  <a:pt x="1293386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918590" y="2946002"/>
            <a:ext cx="16450821" cy="6630410"/>
          </a:xfrm>
          <a:prstGeom prst="rect">
            <a:avLst/>
          </a:prstGeom>
        </p:spPr>
        <p:txBody>
          <a:bodyPr lIns="0" tIns="0" rIns="0" bIns="0" rtlCol="0" anchor="t">
            <a:spAutoFit/>
          </a:bodyPr>
          <a:lstStyle/>
          <a:p>
            <a:pPr algn="l">
              <a:lnSpc>
                <a:spcPts val="4384"/>
              </a:lnSpc>
            </a:pPr>
            <a:r>
              <a:rPr lang="es-MX" sz="3373" noProof="0">
                <a:solidFill>
                  <a:srgbClr val="000000"/>
                </a:solidFill>
                <a:latin typeface="Arimo"/>
                <a:ea typeface="Arimo"/>
                <a:cs typeface="Arimo"/>
                <a:sym typeface="Arimo"/>
              </a:rPr>
              <a:t>El Plan de Estudio 2022 reconoce en la autonomía profesional de las maestras y los maestros la capacidad que les permite, entre otros aspectos, decidir la manera de organizar los contenidos curriculares, la incorporación de contenidos necesarios de acuerdo con el contexto en el que realizan su labor, las formas de enseñanza que desarrollan, la evaluación de los aprendizajes y la manera de articular el trabajo colaborativo con sus colegas.</a:t>
            </a:r>
          </a:p>
          <a:p>
            <a:pPr algn="l">
              <a:lnSpc>
                <a:spcPts val="4384"/>
              </a:lnSpc>
            </a:pPr>
            <a:endParaRPr lang="es-MX" sz="3373" noProof="0" dirty="0">
              <a:solidFill>
                <a:srgbClr val="000000"/>
              </a:solidFill>
              <a:latin typeface="Arimo"/>
              <a:ea typeface="Arimo"/>
              <a:cs typeface="Arimo"/>
              <a:sym typeface="Arimo"/>
            </a:endParaRPr>
          </a:p>
          <a:p>
            <a:pPr algn="l">
              <a:lnSpc>
                <a:spcPts val="4384"/>
              </a:lnSpc>
            </a:pPr>
            <a:r>
              <a:rPr lang="es-MX" sz="3373" noProof="0" dirty="0">
                <a:solidFill>
                  <a:srgbClr val="000000"/>
                </a:solidFill>
                <a:latin typeface="Arimo"/>
                <a:ea typeface="Arimo"/>
                <a:cs typeface="Arimo"/>
                <a:sym typeface="Arimo"/>
              </a:rPr>
              <a:t>Existen además del trabajo por proyectos diversas metodologías didácticas que promueven que niñas, niños y adolescentes se reconozcan como sujetos que forman parte de una comunidad, a la cual pueden contribuir desde la escuela en su mejoramiento o en la conservación de saberes, tradiciones y creencias, a partir de la colaboración con sus pares.</a:t>
            </a:r>
          </a:p>
        </p:txBody>
      </p:sp>
      <p:sp>
        <p:nvSpPr>
          <p:cNvPr id="5" name="Freeform 5"/>
          <p:cNvSpPr/>
          <p:nvPr/>
        </p:nvSpPr>
        <p:spPr>
          <a:xfrm>
            <a:off x="14797278" y="-1202982"/>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556471" y="-40952"/>
            <a:ext cx="1674741" cy="1588911"/>
          </a:xfrm>
          <a:custGeom>
            <a:avLst/>
            <a:gdLst/>
            <a:ahLst/>
            <a:cxnLst/>
            <a:rect l="l" t="t" r="r" b="b"/>
            <a:pathLst>
              <a:path w="1674741" h="1588911">
                <a:moveTo>
                  <a:pt x="0" y="0"/>
                </a:moveTo>
                <a:lnTo>
                  <a:pt x="1674742" y="0"/>
                </a:lnTo>
                <a:lnTo>
                  <a:pt x="1674742" y="1588911"/>
                </a:lnTo>
                <a:lnTo>
                  <a:pt x="0" y="1588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3685234" y="9044029"/>
            <a:ext cx="2857405" cy="1242971"/>
          </a:xfrm>
          <a:custGeom>
            <a:avLst/>
            <a:gdLst/>
            <a:ahLst/>
            <a:cxnLst/>
            <a:rect l="l" t="t" r="r" b="b"/>
            <a:pathLst>
              <a:path w="2857405" h="1242971">
                <a:moveTo>
                  <a:pt x="0" y="0"/>
                </a:moveTo>
                <a:lnTo>
                  <a:pt x="2857405" y="0"/>
                </a:lnTo>
                <a:lnTo>
                  <a:pt x="2857405" y="1242971"/>
                </a:lnTo>
                <a:lnTo>
                  <a:pt x="0" y="1242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3093748" y="727353"/>
            <a:ext cx="11300094" cy="1593589"/>
          </a:xfrm>
          <a:prstGeom prst="rect">
            <a:avLst/>
          </a:prstGeom>
        </p:spPr>
        <p:txBody>
          <a:bodyPr lIns="0" tIns="0" rIns="0" bIns="0" rtlCol="0" anchor="t">
            <a:spAutoFit/>
          </a:bodyPr>
          <a:lstStyle/>
          <a:p>
            <a:pPr algn="ctr">
              <a:lnSpc>
                <a:spcPts val="6260"/>
              </a:lnSpc>
            </a:pPr>
            <a:r>
              <a:rPr lang="es-MX" sz="5008" b="1" noProof="0">
                <a:solidFill>
                  <a:srgbClr val="025578"/>
                </a:solidFill>
                <a:latin typeface="Arimo Bold"/>
                <a:ea typeface="Arimo Bold"/>
                <a:cs typeface="Arimo Bold"/>
                <a:sym typeface="Arimo Bold"/>
              </a:rPr>
              <a:t>Tema: </a:t>
            </a:r>
            <a:r>
              <a:rPr lang="es-MX" sz="5008" b="1" noProof="0">
                <a:solidFill>
                  <a:srgbClr val="AF6208"/>
                </a:solidFill>
                <a:latin typeface="Arimo Bold"/>
                <a:ea typeface="Arimo Bold"/>
                <a:cs typeface="Arimo Bold"/>
                <a:sym typeface="Arimo Bold"/>
              </a:rPr>
              <a:t>Estrategias metodológicas didácticas diferentes a los proyectos</a:t>
            </a:r>
          </a:p>
        </p:txBody>
      </p:sp>
      <p:grpSp>
        <p:nvGrpSpPr>
          <p:cNvPr id="9" name="Group 9"/>
          <p:cNvGrpSpPr/>
          <p:nvPr/>
        </p:nvGrpSpPr>
        <p:grpSpPr>
          <a:xfrm>
            <a:off x="15231213" y="159418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361656" y="1454841"/>
            <a:ext cx="15897644" cy="6960489"/>
          </a:xfrm>
          <a:prstGeom prst="rect">
            <a:avLst/>
          </a:prstGeom>
        </p:spPr>
        <p:txBody>
          <a:bodyPr lIns="0" tIns="0" rIns="0" bIns="0" rtlCol="0" anchor="t">
            <a:spAutoFit/>
          </a:bodyPr>
          <a:lstStyle/>
          <a:p>
            <a:pPr algn="l">
              <a:lnSpc>
                <a:spcPts val="5005"/>
              </a:lnSpc>
              <a:spcBef>
                <a:spcPct val="0"/>
              </a:spcBef>
            </a:pPr>
            <a:r>
              <a:rPr lang="es-MX" sz="3575" noProof="0">
                <a:solidFill>
                  <a:srgbClr val="000000"/>
                </a:solidFill>
                <a:latin typeface="Arimo"/>
                <a:ea typeface="Arimo"/>
                <a:cs typeface="Arimo"/>
                <a:sym typeface="Arimo"/>
              </a:rPr>
              <a:t>Las sugerencias que se presentan en estas orientaciones no son las únicas pues se considera que las y los docentes tienen la experiencia y el conocimiento para aportar otras propuestas didácticas que permitan a sus estudiantes problematizar la realidad y proponer diversas estrategias de solución. </a:t>
            </a:r>
          </a:p>
          <a:p>
            <a:pPr algn="l">
              <a:lnSpc>
                <a:spcPts val="5005"/>
              </a:lnSpc>
              <a:spcBef>
                <a:spcPct val="0"/>
              </a:spcBef>
            </a:pPr>
            <a:endParaRPr lang="es-MX" sz="3575" noProof="0" dirty="0">
              <a:solidFill>
                <a:srgbClr val="000000"/>
              </a:solidFill>
              <a:latin typeface="Arimo"/>
              <a:ea typeface="Arimo"/>
              <a:cs typeface="Arimo"/>
              <a:sym typeface="Arimo"/>
            </a:endParaRPr>
          </a:p>
          <a:p>
            <a:pPr algn="l">
              <a:lnSpc>
                <a:spcPts val="5005"/>
              </a:lnSpc>
              <a:spcBef>
                <a:spcPct val="0"/>
              </a:spcBef>
            </a:pPr>
            <a:r>
              <a:rPr lang="es-MX" sz="3575" noProof="0" dirty="0">
                <a:solidFill>
                  <a:srgbClr val="000000"/>
                </a:solidFill>
                <a:latin typeface="Arimo"/>
                <a:ea typeface="Arimo"/>
                <a:cs typeface="Arimo"/>
                <a:sym typeface="Arimo"/>
              </a:rPr>
              <a:t>En estas metodologías niñas, niños y adolescentes son quienes proponen, investigan, interpretan los resultados, desarrollan alternativas. También favorecen el pensamiento crítico, la creatividad, el diálogo, la escucha, la argumentación y la aplicación de lo aprendido, a la vez que conocen el territorio geográfico, social, cultural, económico en donde habitan.</a:t>
            </a:r>
          </a:p>
        </p:txBody>
      </p:sp>
      <p:sp>
        <p:nvSpPr>
          <p:cNvPr id="4" name="Freeform 4"/>
          <p:cNvSpPr/>
          <p:nvPr/>
        </p:nvSpPr>
        <p:spPr>
          <a:xfrm>
            <a:off x="15947952" y="-814547"/>
            <a:ext cx="2340048" cy="2758406"/>
          </a:xfrm>
          <a:custGeom>
            <a:avLst/>
            <a:gdLst/>
            <a:ahLst/>
            <a:cxnLst/>
            <a:rect l="l" t="t" r="r" b="b"/>
            <a:pathLst>
              <a:path w="2340048" h="2758406">
                <a:moveTo>
                  <a:pt x="0" y="0"/>
                </a:moveTo>
                <a:lnTo>
                  <a:pt x="2340048" y="0"/>
                </a:lnTo>
                <a:lnTo>
                  <a:pt x="2340048" y="2758407"/>
                </a:lnTo>
                <a:lnTo>
                  <a:pt x="0" y="2758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61656" y="8653262"/>
            <a:ext cx="3309803" cy="2065869"/>
          </a:xfrm>
          <a:custGeom>
            <a:avLst/>
            <a:gdLst/>
            <a:ahLst/>
            <a:cxnLst/>
            <a:rect l="l" t="t" r="r" b="b"/>
            <a:pathLst>
              <a:path w="3309803" h="2065869">
                <a:moveTo>
                  <a:pt x="0" y="0"/>
                </a:moveTo>
                <a:lnTo>
                  <a:pt x="3309802" y="0"/>
                </a:lnTo>
                <a:lnTo>
                  <a:pt x="3309802" y="2065868"/>
                </a:lnTo>
                <a:lnTo>
                  <a:pt x="0" y="2065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805304" y="8653262"/>
            <a:ext cx="3309803" cy="2065869"/>
          </a:xfrm>
          <a:custGeom>
            <a:avLst/>
            <a:gdLst/>
            <a:ahLst/>
            <a:cxnLst/>
            <a:rect l="l" t="t" r="r" b="b"/>
            <a:pathLst>
              <a:path w="3309803" h="2065869">
                <a:moveTo>
                  <a:pt x="0" y="0"/>
                </a:moveTo>
                <a:lnTo>
                  <a:pt x="3309803" y="0"/>
                </a:lnTo>
                <a:lnTo>
                  <a:pt x="3309803" y="2065868"/>
                </a:lnTo>
                <a:lnTo>
                  <a:pt x="0" y="2065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248457" y="8653262"/>
            <a:ext cx="3309803" cy="2065869"/>
          </a:xfrm>
          <a:custGeom>
            <a:avLst/>
            <a:gdLst/>
            <a:ahLst/>
            <a:cxnLst/>
            <a:rect l="l" t="t" r="r" b="b"/>
            <a:pathLst>
              <a:path w="3309803" h="2065869">
                <a:moveTo>
                  <a:pt x="0" y="0"/>
                </a:moveTo>
                <a:lnTo>
                  <a:pt x="3309803" y="0"/>
                </a:lnTo>
                <a:lnTo>
                  <a:pt x="3309803" y="2065868"/>
                </a:lnTo>
                <a:lnTo>
                  <a:pt x="0" y="2065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139660" y="7954388"/>
            <a:ext cx="2962902" cy="2332612"/>
          </a:xfrm>
          <a:custGeom>
            <a:avLst/>
            <a:gdLst/>
            <a:ahLst/>
            <a:cxnLst/>
            <a:rect l="l" t="t" r="r" b="b"/>
            <a:pathLst>
              <a:path w="2962902" h="2332612">
                <a:moveTo>
                  <a:pt x="0" y="0"/>
                </a:moveTo>
                <a:lnTo>
                  <a:pt x="2962902" y="0"/>
                </a:lnTo>
                <a:lnTo>
                  <a:pt x="2962902" y="2332612"/>
                </a:lnTo>
                <a:lnTo>
                  <a:pt x="0" y="233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13728807" y="31705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899787" y="888926"/>
            <a:ext cx="7789834" cy="1587179"/>
          </a:xfrm>
          <a:custGeom>
            <a:avLst/>
            <a:gdLst/>
            <a:ahLst/>
            <a:cxnLst/>
            <a:rect l="l" t="t" r="r" b="b"/>
            <a:pathLst>
              <a:path w="7789834" h="1587179">
                <a:moveTo>
                  <a:pt x="7789835" y="0"/>
                </a:moveTo>
                <a:lnTo>
                  <a:pt x="0" y="0"/>
                </a:lnTo>
                <a:lnTo>
                  <a:pt x="0" y="1587179"/>
                </a:lnTo>
                <a:lnTo>
                  <a:pt x="7789835" y="1587179"/>
                </a:lnTo>
                <a:lnTo>
                  <a:pt x="778983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162546" y="2727231"/>
            <a:ext cx="14620627" cy="4708713"/>
          </a:xfrm>
          <a:prstGeom prst="rect">
            <a:avLst/>
          </a:prstGeom>
        </p:spPr>
        <p:txBody>
          <a:bodyPr lIns="0" tIns="0" rIns="0" bIns="0" rtlCol="0" anchor="t">
            <a:spAutoFit/>
          </a:bodyPr>
          <a:lstStyle/>
          <a:p>
            <a:pPr algn="l">
              <a:lnSpc>
                <a:spcPts val="7486"/>
              </a:lnSpc>
              <a:spcBef>
                <a:spcPct val="0"/>
              </a:spcBef>
            </a:pPr>
            <a:r>
              <a:rPr lang="es-MX" sz="5347" noProof="0">
                <a:solidFill>
                  <a:srgbClr val="000000"/>
                </a:solidFill>
                <a:latin typeface="Arimo"/>
                <a:ea typeface="Arimo"/>
                <a:cs typeface="Arimo"/>
                <a:sym typeface="Arimo"/>
              </a:rPr>
              <a:t>Pregunta breve: </a:t>
            </a:r>
          </a:p>
          <a:p>
            <a:pPr algn="l">
              <a:lnSpc>
                <a:spcPts val="7486"/>
              </a:lnSpc>
              <a:spcBef>
                <a:spcPct val="0"/>
              </a:spcBef>
            </a:pPr>
            <a:r>
              <a:rPr lang="es-MX" sz="5347" noProof="0" dirty="0">
                <a:solidFill>
                  <a:srgbClr val="000000"/>
                </a:solidFill>
                <a:latin typeface="Arimo"/>
                <a:ea typeface="Arimo"/>
                <a:cs typeface="Arimo"/>
                <a:sym typeface="Arimo"/>
              </a:rPr>
              <a:t>"Piensen en una clase que haya sido especialmente efectiva. ¿Qué estrategias metodológicas o didácticas hicieron la diferencia?"</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939035" y="304998"/>
            <a:ext cx="1204965" cy="1447405"/>
          </a:xfrm>
          <a:custGeom>
            <a:avLst/>
            <a:gdLst/>
            <a:ahLst/>
            <a:cxnLst/>
            <a:rect l="l" t="t" r="r" b="b"/>
            <a:pathLst>
              <a:path w="1204965" h="1447405">
                <a:moveTo>
                  <a:pt x="0" y="0"/>
                </a:moveTo>
                <a:lnTo>
                  <a:pt x="1204965" y="0"/>
                </a:lnTo>
                <a:lnTo>
                  <a:pt x="1204965" y="1447404"/>
                </a:lnTo>
                <a:lnTo>
                  <a:pt x="0" y="1447404"/>
                </a:lnTo>
                <a:lnTo>
                  <a:pt x="0" y="0"/>
                </a:lnTo>
                <a:close/>
              </a:path>
            </a:pathLst>
          </a:custGeom>
          <a:blipFill>
            <a:blip r:embed="rId8"/>
            <a:stretch>
              <a:fillRect/>
            </a:stretch>
          </a:blipFill>
        </p:spPr>
      </p:sp>
      <p:sp>
        <p:nvSpPr>
          <p:cNvPr id="7" name="Freeform 7"/>
          <p:cNvSpPr/>
          <p:nvPr/>
        </p:nvSpPr>
        <p:spPr>
          <a:xfrm>
            <a:off x="12284019" y="5858619"/>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870016" y="866775"/>
            <a:ext cx="5849377" cy="1240073"/>
          </a:xfrm>
          <a:prstGeom prst="rect">
            <a:avLst/>
          </a:prstGeom>
        </p:spPr>
        <p:txBody>
          <a:bodyPr lIns="0" tIns="0" rIns="0" bIns="0" rtlCol="0" anchor="t">
            <a:spAutoFit/>
          </a:bodyPr>
          <a:lstStyle/>
          <a:p>
            <a:pPr algn="ctr">
              <a:lnSpc>
                <a:spcPts val="9914"/>
              </a:lnSpc>
              <a:spcBef>
                <a:spcPct val="0"/>
              </a:spcBef>
            </a:pPr>
            <a:r>
              <a:rPr lang="es-MX" sz="7082" b="1" noProof="0">
                <a:solidFill>
                  <a:srgbClr val="025578"/>
                </a:solidFill>
                <a:latin typeface="Arimo Bold"/>
                <a:ea typeface="Arimo Bold"/>
                <a:cs typeface="Arimo Bold"/>
                <a:sym typeface="Arimo Bold"/>
              </a:rPr>
              <a:t>1. </a:t>
            </a:r>
            <a:r>
              <a:rPr lang="es-MX" sz="7082" b="1" noProof="0" dirty="0">
                <a:solidFill>
                  <a:srgbClr val="025578"/>
                </a:solidFill>
                <a:latin typeface="Arimo Bold"/>
                <a:ea typeface="Arimo Bold"/>
                <a:cs typeface="Arimo Bold"/>
                <a:sym typeface="Arimo Bold"/>
              </a:rPr>
              <a:t>Para iniciar</a:t>
            </a:r>
          </a:p>
        </p:txBody>
      </p:sp>
      <p:grpSp>
        <p:nvGrpSpPr>
          <p:cNvPr id="9" name="Group 9"/>
          <p:cNvGrpSpPr/>
          <p:nvPr/>
        </p:nvGrpSpPr>
        <p:grpSpPr>
          <a:xfrm>
            <a:off x="13728807" y="317051"/>
            <a:ext cx="1068471" cy="10684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noProof="0" dirty="0"/>
          </a:p>
        </p:txBody>
      </p:sp>
      <p:sp>
        <p:nvSpPr>
          <p:cNvPr id="3" name="Freeform 3"/>
          <p:cNvSpPr/>
          <p:nvPr/>
        </p:nvSpPr>
        <p:spPr>
          <a:xfrm flipH="1">
            <a:off x="256629" y="850243"/>
            <a:ext cx="10254877" cy="2089431"/>
          </a:xfrm>
          <a:custGeom>
            <a:avLst/>
            <a:gdLst/>
            <a:ahLst/>
            <a:cxnLst/>
            <a:rect l="l" t="t" r="r" b="b"/>
            <a:pathLst>
              <a:path w="10254877" h="2089431">
                <a:moveTo>
                  <a:pt x="10254877" y="0"/>
                </a:moveTo>
                <a:lnTo>
                  <a:pt x="0" y="0"/>
                </a:lnTo>
                <a:lnTo>
                  <a:pt x="0" y="2089431"/>
                </a:lnTo>
                <a:lnTo>
                  <a:pt x="10254877" y="2089431"/>
                </a:lnTo>
                <a:lnTo>
                  <a:pt x="102548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noProof="0" dirty="0"/>
          </a:p>
        </p:txBody>
      </p:sp>
      <p:sp>
        <p:nvSpPr>
          <p:cNvPr id="4" name="Freeform 4"/>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5" name="Freeform 5"/>
          <p:cNvSpPr/>
          <p:nvPr/>
        </p:nvSpPr>
        <p:spPr>
          <a:xfrm>
            <a:off x="9683461" y="969125"/>
            <a:ext cx="1656088" cy="1700732"/>
          </a:xfrm>
          <a:custGeom>
            <a:avLst/>
            <a:gdLst/>
            <a:ahLst/>
            <a:cxnLst/>
            <a:rect l="l" t="t" r="r" b="b"/>
            <a:pathLst>
              <a:path w="1656088" h="1700732">
                <a:moveTo>
                  <a:pt x="0" y="0"/>
                </a:moveTo>
                <a:lnTo>
                  <a:pt x="1656089" y="0"/>
                </a:lnTo>
                <a:lnTo>
                  <a:pt x="1656089" y="1700732"/>
                </a:lnTo>
                <a:lnTo>
                  <a:pt x="0" y="1700732"/>
                </a:lnTo>
                <a:lnTo>
                  <a:pt x="0" y="0"/>
                </a:lnTo>
                <a:close/>
              </a:path>
            </a:pathLst>
          </a:custGeom>
          <a:blipFill>
            <a:blip r:embed="rId8"/>
            <a:stretch>
              <a:fillRect/>
            </a:stretch>
          </a:blipFill>
        </p:spPr>
        <p:txBody>
          <a:bodyPr/>
          <a:lstStyle/>
          <a:p>
            <a:endParaRPr lang="es-MX" noProof="0" dirty="0"/>
          </a:p>
        </p:txBody>
      </p:sp>
      <p:sp>
        <p:nvSpPr>
          <p:cNvPr id="6" name="TextBox 6"/>
          <p:cNvSpPr txBox="1"/>
          <p:nvPr/>
        </p:nvSpPr>
        <p:spPr>
          <a:xfrm>
            <a:off x="1282372" y="3482432"/>
            <a:ext cx="14307954" cy="4219104"/>
          </a:xfrm>
          <a:prstGeom prst="rect">
            <a:avLst/>
          </a:prstGeom>
        </p:spPr>
        <p:txBody>
          <a:bodyPr lIns="0" tIns="0" rIns="0" bIns="0" rtlCol="0" anchor="t">
            <a:spAutoFit/>
          </a:bodyPr>
          <a:lstStyle/>
          <a:p>
            <a:pPr algn="l">
              <a:lnSpc>
                <a:spcPts val="4670"/>
              </a:lnSpc>
              <a:spcBef>
                <a:spcPct val="0"/>
              </a:spcBef>
            </a:pPr>
            <a:r>
              <a:rPr lang="es-MX" sz="3336" noProof="0" dirty="0">
                <a:solidFill>
                  <a:srgbClr val="000000"/>
                </a:solidFill>
                <a:latin typeface="Arimo"/>
                <a:ea typeface="Arimo"/>
                <a:cs typeface="Arimo"/>
                <a:sym typeface="Arimo"/>
              </a:rPr>
              <a:t>✔ Instrucciones:</a:t>
            </a:r>
          </a:p>
          <a:p>
            <a:pPr algn="l">
              <a:lnSpc>
                <a:spcPts val="4670"/>
              </a:lnSpc>
              <a:spcBef>
                <a:spcPct val="0"/>
              </a:spcBef>
            </a:pPr>
            <a:r>
              <a:rPr lang="es-MX" sz="3336" noProof="0" dirty="0">
                <a:solidFill>
                  <a:srgbClr val="000000"/>
                </a:solidFill>
                <a:latin typeface="Arimo"/>
                <a:ea typeface="Arimo"/>
                <a:cs typeface="Arimo"/>
                <a:sym typeface="Arimo"/>
              </a:rPr>
              <a:t>1️⃣   Leer un caso educativo proporcionado en equipos.</a:t>
            </a:r>
          </a:p>
          <a:p>
            <a:pPr algn="l">
              <a:lnSpc>
                <a:spcPts val="4670"/>
              </a:lnSpc>
              <a:spcBef>
                <a:spcPct val="0"/>
              </a:spcBef>
            </a:pPr>
            <a:r>
              <a:rPr lang="es-MX" sz="3336" noProof="0" dirty="0">
                <a:solidFill>
                  <a:srgbClr val="000000"/>
                </a:solidFill>
                <a:latin typeface="Arimo"/>
                <a:ea typeface="Arimo"/>
                <a:cs typeface="Arimo"/>
                <a:sym typeface="Arimo"/>
              </a:rPr>
              <a:t>2️⃣   Discutir cómo el aprendizaje situado podría ayudar a solucionarlo.</a:t>
            </a:r>
          </a:p>
          <a:p>
            <a:pPr algn="l">
              <a:lnSpc>
                <a:spcPts val="4670"/>
              </a:lnSpc>
              <a:spcBef>
                <a:spcPct val="0"/>
              </a:spcBef>
            </a:pPr>
            <a:r>
              <a:rPr lang="es-MX" sz="3336" noProof="0" dirty="0">
                <a:solidFill>
                  <a:srgbClr val="000000"/>
                </a:solidFill>
                <a:latin typeface="Arimo"/>
                <a:ea typeface="Arimo"/>
                <a:cs typeface="Arimo"/>
                <a:sym typeface="Arimo"/>
              </a:rPr>
              <a:t>3️⃣   Exponer su análisis en plenaria.</a:t>
            </a:r>
          </a:p>
          <a:p>
            <a:pPr algn="l">
              <a:lnSpc>
                <a:spcPts val="4670"/>
              </a:lnSpc>
              <a:spcBef>
                <a:spcPct val="0"/>
              </a:spcBef>
            </a:pPr>
            <a:r>
              <a:rPr lang="es-MX" sz="3336" noProof="0" dirty="0">
                <a:solidFill>
                  <a:srgbClr val="000000"/>
                </a:solidFill>
                <a:latin typeface="Arimo"/>
                <a:ea typeface="Arimo"/>
                <a:cs typeface="Arimo"/>
                <a:sym typeface="Arimo"/>
              </a:rPr>
              <a:t>✔ Tiempo: 30 minutos.</a:t>
            </a:r>
          </a:p>
          <a:p>
            <a:pPr algn="l">
              <a:lnSpc>
                <a:spcPts val="4670"/>
              </a:lnSpc>
              <a:spcBef>
                <a:spcPct val="0"/>
              </a:spcBef>
            </a:pPr>
            <a:r>
              <a:rPr lang="es-MX" sz="3336" noProof="0" dirty="0">
                <a:solidFill>
                  <a:srgbClr val="000000"/>
                </a:solidFill>
                <a:latin typeface="Arimo"/>
                <a:ea typeface="Arimo"/>
                <a:cs typeface="Arimo"/>
                <a:sym typeface="Arimo"/>
              </a:rPr>
              <a:t>✔ Material de apoyo: Tarjetas con casos educativos, hojas para anotaciones.</a:t>
            </a:r>
          </a:p>
        </p:txBody>
      </p:sp>
      <p:sp>
        <p:nvSpPr>
          <p:cNvPr id="7" name="Freeform 7"/>
          <p:cNvSpPr/>
          <p:nvPr/>
        </p:nvSpPr>
        <p:spPr>
          <a:xfrm>
            <a:off x="12856155" y="7098740"/>
            <a:ext cx="4844041" cy="3188260"/>
          </a:xfrm>
          <a:custGeom>
            <a:avLst/>
            <a:gdLst/>
            <a:ahLst/>
            <a:cxnLst/>
            <a:rect l="l" t="t" r="r" b="b"/>
            <a:pathLst>
              <a:path w="4844041" h="3188260">
                <a:moveTo>
                  <a:pt x="0" y="0"/>
                </a:moveTo>
                <a:lnTo>
                  <a:pt x="4844041" y="0"/>
                </a:lnTo>
                <a:lnTo>
                  <a:pt x="4844041" y="3188260"/>
                </a:lnTo>
                <a:lnTo>
                  <a:pt x="0" y="318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noProof="0" dirty="0"/>
          </a:p>
        </p:txBody>
      </p:sp>
      <p:sp>
        <p:nvSpPr>
          <p:cNvPr id="8" name="TextBox 8"/>
          <p:cNvSpPr txBox="1"/>
          <p:nvPr/>
        </p:nvSpPr>
        <p:spPr>
          <a:xfrm>
            <a:off x="1913359" y="1038225"/>
            <a:ext cx="8015911" cy="1572057"/>
          </a:xfrm>
          <a:prstGeom prst="rect">
            <a:avLst/>
          </a:prstGeom>
        </p:spPr>
        <p:txBody>
          <a:bodyPr lIns="0" tIns="0" rIns="0" bIns="0" rtlCol="0" anchor="t">
            <a:spAutoFit/>
          </a:bodyPr>
          <a:lstStyle/>
          <a:p>
            <a:pPr algn="l">
              <a:lnSpc>
                <a:spcPts val="6045"/>
              </a:lnSpc>
            </a:pPr>
            <a:r>
              <a:rPr lang="es-MX" sz="5350" b="1" noProof="0" dirty="0">
                <a:solidFill>
                  <a:srgbClr val="025578"/>
                </a:solidFill>
                <a:latin typeface="Arimo Bold"/>
                <a:ea typeface="Arimo Bold"/>
                <a:cs typeface="Arimo Bold"/>
                <a:sym typeface="Arimo Bold"/>
              </a:rPr>
              <a:t>2. Casos de Enseñanza y Aprendizaje Situado</a:t>
            </a:r>
          </a:p>
        </p:txBody>
      </p:sp>
      <p:sp>
        <p:nvSpPr>
          <p:cNvPr id="9" name="TextBox 9"/>
          <p:cNvSpPr txBox="1"/>
          <p:nvPr/>
        </p:nvSpPr>
        <p:spPr>
          <a:xfrm>
            <a:off x="1282372" y="8328406"/>
            <a:ext cx="11854625" cy="1436291"/>
          </a:xfrm>
          <a:prstGeom prst="rect">
            <a:avLst/>
          </a:prstGeom>
        </p:spPr>
        <p:txBody>
          <a:bodyPr lIns="0" tIns="0" rIns="0" bIns="0" rtlCol="0" anchor="t">
            <a:spAutoFit/>
          </a:bodyPr>
          <a:lstStyle/>
          <a:p>
            <a:pPr algn="l">
              <a:lnSpc>
                <a:spcPts val="3698"/>
              </a:lnSpc>
              <a:spcBef>
                <a:spcPct val="0"/>
              </a:spcBef>
            </a:pPr>
            <a:r>
              <a:rPr lang="es-MX" sz="2641" b="1" noProof="0" dirty="0">
                <a:solidFill>
                  <a:srgbClr val="000000"/>
                </a:solidFill>
                <a:latin typeface="Arimo Bold"/>
                <a:ea typeface="Arimo Bold"/>
                <a:cs typeface="Arimo Bold"/>
                <a:sym typeface="Arimo Bold"/>
              </a:rPr>
              <a:t>Insumo: Casos de enseñanza: Aprendizaje situado para solucionar problemas complejos y tomar decisiones.</a:t>
            </a:r>
          </a:p>
          <a:p>
            <a:pPr algn="l">
              <a:lnSpc>
                <a:spcPts val="3698"/>
              </a:lnSpc>
              <a:spcBef>
                <a:spcPct val="0"/>
              </a:spcBef>
            </a:pPr>
            <a:r>
              <a:rPr lang="es-ES" sz="4000" dirty="0">
                <a:hlinkClick r:id="rId11"/>
              </a:rPr>
              <a:t>https://librosoa.unam.mx/handle/123456789/3382</a:t>
            </a:r>
            <a:endParaRPr lang="es-MX" sz="2641" b="1" noProof="0" dirty="0">
              <a:solidFill>
                <a:srgbClr val="000000"/>
              </a:solidFill>
              <a:latin typeface="Arimo Bold"/>
              <a:ea typeface="Arimo Bold"/>
              <a:cs typeface="Arimo Bold"/>
              <a:sym typeface="Arimo Bold"/>
            </a:endParaRPr>
          </a:p>
        </p:txBody>
      </p:sp>
      <p:grpSp>
        <p:nvGrpSpPr>
          <p:cNvPr id="10" name="Group 10"/>
          <p:cNvGrpSpPr/>
          <p:nvPr/>
        </p:nvGrpSpPr>
        <p:grpSpPr>
          <a:xfrm>
            <a:off x="13728807" y="317051"/>
            <a:ext cx="1068471" cy="10684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345" y="0"/>
            <a:ext cx="17671310" cy="10287000"/>
          </a:xfrm>
          <a:custGeom>
            <a:avLst/>
            <a:gdLst/>
            <a:ahLst/>
            <a:cxnLst/>
            <a:rect l="l" t="t" r="r" b="b"/>
            <a:pathLst>
              <a:path w="17671310" h="12241398">
                <a:moveTo>
                  <a:pt x="0" y="0"/>
                </a:moveTo>
                <a:lnTo>
                  <a:pt x="17671310" y="0"/>
                </a:lnTo>
                <a:lnTo>
                  <a:pt x="17671310" y="12241398"/>
                </a:lnTo>
                <a:lnTo>
                  <a:pt x="0" y="12241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655982" y="556081"/>
            <a:ext cx="10254877" cy="2089431"/>
          </a:xfrm>
          <a:custGeom>
            <a:avLst/>
            <a:gdLst/>
            <a:ahLst/>
            <a:cxnLst/>
            <a:rect l="l" t="t" r="r" b="b"/>
            <a:pathLst>
              <a:path w="10254877" h="2089431">
                <a:moveTo>
                  <a:pt x="10254877" y="0"/>
                </a:moveTo>
                <a:lnTo>
                  <a:pt x="0" y="0"/>
                </a:lnTo>
                <a:lnTo>
                  <a:pt x="0" y="2089431"/>
                </a:lnTo>
                <a:lnTo>
                  <a:pt x="10254877" y="2089431"/>
                </a:lnTo>
                <a:lnTo>
                  <a:pt x="1025487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334633" y="2550262"/>
            <a:ext cx="9576226" cy="5655394"/>
          </a:xfrm>
          <a:prstGeom prst="rect">
            <a:avLst/>
          </a:prstGeom>
        </p:spPr>
        <p:txBody>
          <a:bodyPr lIns="0" tIns="0" rIns="0" bIns="0" rtlCol="0" anchor="t">
            <a:spAutoFit/>
          </a:bodyPr>
          <a:lstStyle/>
          <a:p>
            <a:pPr algn="l">
              <a:lnSpc>
                <a:spcPts val="4902"/>
              </a:lnSpc>
              <a:spcBef>
                <a:spcPct val="0"/>
              </a:spcBef>
            </a:pPr>
            <a:r>
              <a:rPr lang="es-MX" sz="3502" noProof="0" dirty="0">
                <a:solidFill>
                  <a:srgbClr val="000000"/>
                </a:solidFill>
                <a:latin typeface="Arimo"/>
                <a:ea typeface="Arimo"/>
                <a:cs typeface="Arimo"/>
                <a:sym typeface="Arimo"/>
              </a:rPr>
              <a:t>•✔ Instrucciones:</a:t>
            </a:r>
          </a:p>
          <a:p>
            <a:pPr algn="l">
              <a:lnSpc>
                <a:spcPts val="4902"/>
              </a:lnSpc>
              <a:spcBef>
                <a:spcPct val="0"/>
              </a:spcBef>
            </a:pPr>
            <a:r>
              <a:rPr lang="es-MX" sz="3502" noProof="0" dirty="0">
                <a:solidFill>
                  <a:srgbClr val="000000"/>
                </a:solidFill>
                <a:latin typeface="Arimo"/>
                <a:ea typeface="Arimo"/>
                <a:cs typeface="Arimo"/>
                <a:sym typeface="Arimo"/>
              </a:rPr>
              <a:t> 1️⃣   Formar un círculo.</a:t>
            </a:r>
          </a:p>
          <a:p>
            <a:pPr algn="l">
              <a:lnSpc>
                <a:spcPts val="4902"/>
              </a:lnSpc>
              <a:spcBef>
                <a:spcPct val="0"/>
              </a:spcBef>
            </a:pPr>
            <a:r>
              <a:rPr lang="es-MX" sz="3502" noProof="0" dirty="0">
                <a:solidFill>
                  <a:srgbClr val="000000"/>
                </a:solidFill>
                <a:latin typeface="Arimo"/>
                <a:ea typeface="Arimo"/>
                <a:cs typeface="Arimo"/>
                <a:sym typeface="Arimo"/>
              </a:rPr>
              <a:t> 2️⃣   Asignar un número a cada docente.</a:t>
            </a:r>
          </a:p>
          <a:p>
            <a:pPr algn="l">
              <a:lnSpc>
                <a:spcPts val="4902"/>
              </a:lnSpc>
              <a:spcBef>
                <a:spcPct val="0"/>
              </a:spcBef>
            </a:pPr>
            <a:r>
              <a:rPr lang="es-MX" sz="3502" noProof="0" dirty="0">
                <a:solidFill>
                  <a:srgbClr val="000000"/>
                </a:solidFill>
                <a:latin typeface="Arimo"/>
                <a:ea typeface="Arimo"/>
                <a:cs typeface="Arimo"/>
                <a:sym typeface="Arimo"/>
              </a:rPr>
              <a:t> 3️⃣   Lanzar un dado (real o digital).</a:t>
            </a:r>
          </a:p>
          <a:p>
            <a:pPr algn="l">
              <a:lnSpc>
                <a:spcPts val="4902"/>
              </a:lnSpc>
              <a:spcBef>
                <a:spcPct val="0"/>
              </a:spcBef>
            </a:pPr>
            <a:r>
              <a:rPr lang="es-MX" sz="3502" noProof="0" dirty="0">
                <a:solidFill>
                  <a:srgbClr val="000000"/>
                </a:solidFill>
                <a:latin typeface="Arimo"/>
                <a:ea typeface="Arimo"/>
                <a:cs typeface="Arimo"/>
                <a:sym typeface="Arimo"/>
              </a:rPr>
              <a:t> 4️⃣   El número que salga debe hacer un reto de movimiento (Ejemplo: "Toca el suelo y da una vuelta", "Haz 5 saltos").</a:t>
            </a:r>
          </a:p>
          <a:p>
            <a:pPr algn="l">
              <a:lnSpc>
                <a:spcPts val="4902"/>
              </a:lnSpc>
              <a:spcBef>
                <a:spcPct val="0"/>
              </a:spcBef>
            </a:pPr>
            <a:r>
              <a:rPr lang="es-MX" sz="3502" noProof="0" dirty="0">
                <a:solidFill>
                  <a:srgbClr val="000000"/>
                </a:solidFill>
                <a:latin typeface="Arimo"/>
                <a:ea typeface="Arimo"/>
                <a:cs typeface="Arimo"/>
                <a:sym typeface="Arimo"/>
              </a:rPr>
              <a:t>•✔ Tiempo: 10 minutos.</a:t>
            </a:r>
          </a:p>
          <a:p>
            <a:pPr algn="l">
              <a:lnSpc>
                <a:spcPts val="4902"/>
              </a:lnSpc>
              <a:spcBef>
                <a:spcPct val="0"/>
              </a:spcBef>
            </a:pPr>
            <a:r>
              <a:rPr lang="es-MX" sz="3502" noProof="0" dirty="0">
                <a:solidFill>
                  <a:srgbClr val="000000"/>
                </a:solidFill>
                <a:latin typeface="Arimo"/>
                <a:ea typeface="Arimo"/>
                <a:cs typeface="Arimo"/>
                <a:sym typeface="Arimo"/>
              </a:rPr>
              <a:t> ✔ Material de apoyo: Dado físico o digital.</a:t>
            </a:r>
          </a:p>
        </p:txBody>
      </p:sp>
      <p:sp>
        <p:nvSpPr>
          <p:cNvPr id="5" name="Freeform 5"/>
          <p:cNvSpPr/>
          <p:nvPr/>
        </p:nvSpPr>
        <p:spPr>
          <a:xfrm>
            <a:off x="14797278" y="-814547"/>
            <a:ext cx="3490722" cy="4114800"/>
          </a:xfrm>
          <a:custGeom>
            <a:avLst/>
            <a:gdLst/>
            <a:ahLst/>
            <a:cxnLst/>
            <a:rect l="l" t="t" r="r" b="b"/>
            <a:pathLst>
              <a:path w="3490722" h="4114800">
                <a:moveTo>
                  <a:pt x="0" y="0"/>
                </a:moveTo>
                <a:lnTo>
                  <a:pt x="3490722" y="0"/>
                </a:lnTo>
                <a:lnTo>
                  <a:pt x="34907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82819" y="8240968"/>
            <a:ext cx="3034905" cy="2046032"/>
          </a:xfrm>
          <a:custGeom>
            <a:avLst/>
            <a:gdLst/>
            <a:ahLst/>
            <a:cxnLst/>
            <a:rect l="l" t="t" r="r" b="b"/>
            <a:pathLst>
              <a:path w="3034905" h="2046032">
                <a:moveTo>
                  <a:pt x="0" y="0"/>
                </a:moveTo>
                <a:lnTo>
                  <a:pt x="3034905" y="0"/>
                </a:lnTo>
                <a:lnTo>
                  <a:pt x="3034905" y="2046032"/>
                </a:lnTo>
                <a:lnTo>
                  <a:pt x="0" y="20460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0081937" y="381462"/>
            <a:ext cx="1374665" cy="1294476"/>
          </a:xfrm>
          <a:custGeom>
            <a:avLst/>
            <a:gdLst/>
            <a:ahLst/>
            <a:cxnLst/>
            <a:rect l="l" t="t" r="r" b="b"/>
            <a:pathLst>
              <a:path w="1374665" h="1294476">
                <a:moveTo>
                  <a:pt x="0" y="0"/>
                </a:moveTo>
                <a:lnTo>
                  <a:pt x="1374665" y="0"/>
                </a:lnTo>
                <a:lnTo>
                  <a:pt x="1374665" y="1294476"/>
                </a:lnTo>
                <a:lnTo>
                  <a:pt x="0" y="12944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2380045" y="4520161"/>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1334633" y="709211"/>
            <a:ext cx="9161344" cy="1552466"/>
          </a:xfrm>
          <a:prstGeom prst="rect">
            <a:avLst/>
          </a:prstGeom>
        </p:spPr>
        <p:txBody>
          <a:bodyPr lIns="0" tIns="0" rIns="0" bIns="0" rtlCol="0" anchor="t">
            <a:spAutoFit/>
          </a:bodyPr>
          <a:lstStyle/>
          <a:p>
            <a:pPr algn="ctr">
              <a:lnSpc>
                <a:spcPts val="5911"/>
              </a:lnSpc>
            </a:pPr>
            <a:r>
              <a:rPr lang="es-MX" sz="5473" b="1" noProof="0">
                <a:solidFill>
                  <a:srgbClr val="025578"/>
                </a:solidFill>
                <a:latin typeface="Arimo Bold"/>
                <a:ea typeface="Arimo Bold"/>
                <a:cs typeface="Arimo Bold"/>
                <a:sym typeface="Arimo Bold"/>
              </a:rPr>
              <a:t>Pausa Activa: </a:t>
            </a:r>
          </a:p>
          <a:p>
            <a:pPr algn="ctr">
              <a:lnSpc>
                <a:spcPts val="5911"/>
              </a:lnSpc>
            </a:pPr>
            <a:r>
              <a:rPr lang="es-MX" sz="5473" b="1" noProof="0" dirty="0">
                <a:solidFill>
                  <a:srgbClr val="025578"/>
                </a:solidFill>
                <a:latin typeface="Arimo Bold"/>
                <a:ea typeface="Arimo Bold"/>
                <a:cs typeface="Arimo Bold"/>
                <a:sym typeface="Arimo Bold"/>
              </a:rPr>
              <a:t>“Desafío del Movimiento”</a:t>
            </a:r>
          </a:p>
        </p:txBody>
      </p:sp>
      <p:grpSp>
        <p:nvGrpSpPr>
          <p:cNvPr id="10" name="Group 10"/>
          <p:cNvGrpSpPr/>
          <p:nvPr/>
        </p:nvGrpSpPr>
        <p:grpSpPr>
          <a:xfrm>
            <a:off x="13728807" y="317051"/>
            <a:ext cx="1068471" cy="106847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1160</Words>
  <Application>Microsoft Office PowerPoint</Application>
  <PresentationFormat>Personalizado</PresentationFormat>
  <Paragraphs>84</Paragraphs>
  <Slides>15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Arimo</vt:lpstr>
      <vt:lpstr>Arimo Bold</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Orientaciones para el Consejo Técnico Escolar Fase Ordinaria</dc:title>
  <cp:lastModifiedBy>JORGE ALBERTO GUERRERO HERNANDEZ</cp:lastModifiedBy>
  <cp:revision>3</cp:revision>
  <dcterms:created xsi:type="dcterms:W3CDTF">2006-08-16T00:00:00Z</dcterms:created>
  <dcterms:modified xsi:type="dcterms:W3CDTF">2025-03-24T02:41:40Z</dcterms:modified>
  <dc:identifier>DAGilLTd3ZY</dc:identifier>
</cp:coreProperties>
</file>