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70" r:id="rId4"/>
    <p:sldId id="263" r:id="rId5"/>
    <p:sldId id="260" r:id="rId6"/>
    <p:sldId id="277" r:id="rId7"/>
    <p:sldId id="261" r:id="rId8"/>
    <p:sldId id="262" r:id="rId9"/>
    <p:sldId id="265" r:id="rId10"/>
    <p:sldId id="264" r:id="rId11"/>
    <p:sldId id="275" r:id="rId12"/>
    <p:sldId id="266" r:id="rId13"/>
    <p:sldId id="276" r:id="rId14"/>
    <p:sldId id="267" r:id="rId15"/>
    <p:sldId id="269"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13" autoAdjust="0"/>
    <p:restoredTop sz="94660"/>
  </p:normalViewPr>
  <p:slideViewPr>
    <p:cSldViewPr snapToGrid="0">
      <p:cViewPr varScale="1">
        <p:scale>
          <a:sx n="85" d="100"/>
          <a:sy n="85" d="100"/>
        </p:scale>
        <p:origin x="41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ACFE59-F63C-4272-AA27-ECC189F6FAC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85642503-E320-499E-8422-447C0A934C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DD7F8FB1-0C8D-41B5-BDCB-0180FA3A5882}"/>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5" name="Marcador de pie de página 4">
            <a:extLst>
              <a:ext uri="{FF2B5EF4-FFF2-40B4-BE49-F238E27FC236}">
                <a16:creationId xmlns:a16="http://schemas.microsoft.com/office/drawing/2014/main" id="{07AC7757-002E-4FE3-B47B-08292751907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AD6F3FA-D707-474D-9EBC-FB36E4806666}"/>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3940006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8723D-4CF6-400E-94C1-E8709CDA6B2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357B357F-85E5-4383-9392-E0D9CD4B2EB4}"/>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A904BE8-7832-49BA-92F4-9D98BD935C9B}"/>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5" name="Marcador de pie de página 4">
            <a:extLst>
              <a:ext uri="{FF2B5EF4-FFF2-40B4-BE49-F238E27FC236}">
                <a16:creationId xmlns:a16="http://schemas.microsoft.com/office/drawing/2014/main" id="{FCBBDB35-14B8-48B9-BFFC-9DC56D8B0F8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299F72A-EFAB-4677-89F3-0BE5C1167AF5}"/>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4251630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710B679-61E5-449A-9F0B-1A9B4473024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166CE159-0747-4331-8E06-16668A88520A}"/>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1867EAD-6AB5-4B4C-B1A2-E113F39836DC}"/>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5" name="Marcador de pie de página 4">
            <a:extLst>
              <a:ext uri="{FF2B5EF4-FFF2-40B4-BE49-F238E27FC236}">
                <a16:creationId xmlns:a16="http://schemas.microsoft.com/office/drawing/2014/main" id="{E8C5A5FB-4957-4FD2-8438-45BBDE4A368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F7DABA4-F71C-4675-BE1D-436A562F1E8C}"/>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186123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8224C-2580-44C9-9674-80985BFB58A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088142B-B898-4EF1-AC72-32924925A123}"/>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19B3B03-62A2-46ED-992D-F5282DCE1747}"/>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5" name="Marcador de pie de página 4">
            <a:extLst>
              <a:ext uri="{FF2B5EF4-FFF2-40B4-BE49-F238E27FC236}">
                <a16:creationId xmlns:a16="http://schemas.microsoft.com/office/drawing/2014/main" id="{F6B6DB76-B934-4AE7-92CD-D187B2EAAD8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3486C21-B106-446C-8CD6-82AC4556A435}"/>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1975776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1D9E6-1922-4676-824C-D399922BA6A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9BB12E8B-ADDC-4AE0-9CBF-670989C257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BFE8B021-BC8F-4EC5-98ED-C1D8318A6481}"/>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5" name="Marcador de pie de página 4">
            <a:extLst>
              <a:ext uri="{FF2B5EF4-FFF2-40B4-BE49-F238E27FC236}">
                <a16:creationId xmlns:a16="http://schemas.microsoft.com/office/drawing/2014/main" id="{12774590-132C-44D9-874C-F4C348D6A5C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EAEC0FB-4975-4F76-96DD-743B9832D9A0}"/>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3726863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45A6A-634E-4252-BE40-E4F09DE48587}"/>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F3D4462-8969-4F7A-9F2B-F4DFE36577F3}"/>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20659D3F-8BD3-4091-ADD4-5A6A9ED7C7B1}"/>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2F4D7975-B0E7-4FA3-8396-EAE9571F2EB7}"/>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6" name="Marcador de pie de página 5">
            <a:extLst>
              <a:ext uri="{FF2B5EF4-FFF2-40B4-BE49-F238E27FC236}">
                <a16:creationId xmlns:a16="http://schemas.microsoft.com/office/drawing/2014/main" id="{BA635293-2220-4313-AAC9-AE9C9933666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E6FD44F-2234-4490-BFC6-90998BB97F8D}"/>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121542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C55132-E1D1-473F-AC01-B967003691E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5A625E5-FC07-400E-AED5-5C162AF8A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87E41305-754A-4AB3-AC2B-73CEA98A0DE7}"/>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E4768769-E056-4272-A536-8C05511E8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89FD3711-6DA8-4B56-92BE-1E4161A23881}"/>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1DD965BD-07B8-4F15-A60C-5D9D0D7DAA80}"/>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8" name="Marcador de pie de página 7">
            <a:extLst>
              <a:ext uri="{FF2B5EF4-FFF2-40B4-BE49-F238E27FC236}">
                <a16:creationId xmlns:a16="http://schemas.microsoft.com/office/drawing/2014/main" id="{3B4DF447-8810-41DE-A24E-440F1330370E}"/>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3EFB52A6-518D-4078-A02F-7BE57CA9974B}"/>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252863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098106-574F-40CB-9BF4-90B0024A11C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48E0E8F4-A117-437D-99E6-CE0FFDC8CB50}"/>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4" name="Marcador de pie de página 3">
            <a:extLst>
              <a:ext uri="{FF2B5EF4-FFF2-40B4-BE49-F238E27FC236}">
                <a16:creationId xmlns:a16="http://schemas.microsoft.com/office/drawing/2014/main" id="{92B04FBC-6516-441A-92D1-58D18247A912}"/>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3CEEA90C-92AF-40C9-8585-BD7C08A2162A}"/>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33485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B1860C7-56AB-4410-B846-435B574DB26F}"/>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3" name="Marcador de pie de página 2">
            <a:extLst>
              <a:ext uri="{FF2B5EF4-FFF2-40B4-BE49-F238E27FC236}">
                <a16:creationId xmlns:a16="http://schemas.microsoft.com/office/drawing/2014/main" id="{098C1199-92FC-4FE1-8567-9918534D7C65}"/>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7048A770-30D9-45D2-AB31-3EC58811140B}"/>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2728478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C0B581-1603-42DB-8968-A217E1D8258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7CE67FE-2E95-424E-8488-600F159E0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97B2C89B-A505-4C49-9D5A-EF5799CDE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A309C2CE-2B38-4C6A-AEA8-C1595F2A5749}"/>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6" name="Marcador de pie de página 5">
            <a:extLst>
              <a:ext uri="{FF2B5EF4-FFF2-40B4-BE49-F238E27FC236}">
                <a16:creationId xmlns:a16="http://schemas.microsoft.com/office/drawing/2014/main" id="{63956FF6-5C12-41EF-8363-89133B1EFFE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5C2DD08B-931E-4731-83E0-2CE0BE66AB0F}"/>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40691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D64231-3D2F-4DC5-BBD4-6ECE841652A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E8B37E52-62AF-4643-BC51-D9DADA5BA9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99714CA6-4EBE-49E1-8D35-6B8005235B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6115A6B9-121E-464A-8AFA-381D0797C901}"/>
              </a:ext>
            </a:extLst>
          </p:cNvPr>
          <p:cNvSpPr>
            <a:spLocks noGrp="1"/>
          </p:cNvSpPr>
          <p:nvPr>
            <p:ph type="dt" sz="half" idx="10"/>
          </p:nvPr>
        </p:nvSpPr>
        <p:spPr/>
        <p:txBody>
          <a:bodyPr/>
          <a:lstStyle/>
          <a:p>
            <a:fld id="{1FF2C589-BDFE-4077-ADDD-5F42CBD7829D}" type="datetimeFigureOut">
              <a:rPr lang="es-MX" smtClean="0"/>
              <a:t>21/03/2025</a:t>
            </a:fld>
            <a:endParaRPr lang="es-MX"/>
          </a:p>
        </p:txBody>
      </p:sp>
      <p:sp>
        <p:nvSpPr>
          <p:cNvPr id="6" name="Marcador de pie de página 5">
            <a:extLst>
              <a:ext uri="{FF2B5EF4-FFF2-40B4-BE49-F238E27FC236}">
                <a16:creationId xmlns:a16="http://schemas.microsoft.com/office/drawing/2014/main" id="{E1D6A5CE-7412-44C0-8B0B-9A62788512D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792232FB-1528-4531-836F-747D0AC6014D}"/>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2901713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A890750-3639-4207-A1F4-4A5E7060C2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DC8A447-E6D0-4EB1-BA39-7D19DD72C9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BDCF331-A0DB-40C9-A799-2E2CA29089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2C589-BDFE-4077-ADDD-5F42CBD7829D}" type="datetimeFigureOut">
              <a:rPr lang="es-MX" smtClean="0"/>
              <a:t>21/03/2025</a:t>
            </a:fld>
            <a:endParaRPr lang="es-MX"/>
          </a:p>
        </p:txBody>
      </p:sp>
      <p:sp>
        <p:nvSpPr>
          <p:cNvPr id="5" name="Marcador de pie de página 4">
            <a:extLst>
              <a:ext uri="{FF2B5EF4-FFF2-40B4-BE49-F238E27FC236}">
                <a16:creationId xmlns:a16="http://schemas.microsoft.com/office/drawing/2014/main" id="{8AD74F42-D925-43F9-BFDD-F45CDF4AF0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C9A32F21-D969-40B9-BC49-C61248D17A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45BDC-BDA8-4AD8-993C-B577379A1761}" type="slidenum">
              <a:rPr lang="es-MX" smtClean="0"/>
              <a:t>‹Nº›</a:t>
            </a:fld>
            <a:endParaRPr lang="es-MX"/>
          </a:p>
        </p:txBody>
      </p:sp>
    </p:spTree>
    <p:extLst>
      <p:ext uri="{BB962C8B-B14F-4D97-AF65-F5344CB8AC3E}">
        <p14:creationId xmlns:p14="http://schemas.microsoft.com/office/powerpoint/2010/main" val="1726247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researchgate.net/publication/282673614_CIENCIA_Y_TECNOLOGIA_PARA_TODOS_INMERSIONES_TEMATICA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ugr.es/~fjjrios/pce/media/7-ModelosGlobalizadoresTecnicasInterdisciplinare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redalyc.org/articulo.oa?id=5672952700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librosoa.unam.mx/handle/123456789/3382" TargetMode="External"/><Relationship Id="rId2" Type="http://schemas.openxmlformats.org/officeDocument/2006/relationships/hyperlink" Target="https://libros.conaliteg.gob.mx/2024/K0MTM.htm#page/2" TargetMode="External"/><Relationship Id="rId1" Type="http://schemas.openxmlformats.org/officeDocument/2006/relationships/slideLayout" Target="../slideLayouts/slideLayout2.xml"/><Relationship Id="rId6" Type="http://schemas.openxmlformats.org/officeDocument/2006/relationships/hyperlink" Target="https://www.redalyc.org/articulo.oa?id=56729527002" TargetMode="External"/><Relationship Id="rId5" Type="http://schemas.openxmlformats.org/officeDocument/2006/relationships/hyperlink" Target="https://www.ugr.es/~fjjrios/pce/media/7-ModelosGlobalizadoresTecnicasInterdisciplinares.pdf" TargetMode="External"/><Relationship Id="rId4" Type="http://schemas.openxmlformats.org/officeDocument/2006/relationships/hyperlink" Target="https://www.researchgate.net/publication/282673614_Capitulo_28_CIENCIA_Y_TECNOLOGIA_PARA_TODOS_INMERSIONES_TEMATICA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librosoa.unam.mx/handle/123456789/338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A17768-2703-4C6E-A97B-8B58C1299BA5}"/>
              </a:ext>
            </a:extLst>
          </p:cNvPr>
          <p:cNvSpPr>
            <a:spLocks noGrp="1"/>
          </p:cNvSpPr>
          <p:nvPr>
            <p:ph type="ctrTitle"/>
          </p:nvPr>
        </p:nvSpPr>
        <p:spPr/>
        <p:txBody>
          <a:bodyPr>
            <a:normAutofit fontScale="90000"/>
          </a:bodyPr>
          <a:lstStyle/>
          <a:p>
            <a:r>
              <a:rPr lang="es-ES" dirty="0"/>
              <a:t>Orientaciones para el</a:t>
            </a:r>
            <a:br>
              <a:rPr lang="es-ES" dirty="0"/>
            </a:br>
            <a:r>
              <a:rPr lang="es-ES" dirty="0"/>
              <a:t>Consejo Técnico Escolar</a:t>
            </a:r>
            <a:br>
              <a:rPr lang="es-ES" dirty="0"/>
            </a:br>
            <a:r>
              <a:rPr lang="es-ES" dirty="0"/>
              <a:t>Fase Ordinaria</a:t>
            </a:r>
            <a:endParaRPr lang="es-MX" dirty="0"/>
          </a:p>
        </p:txBody>
      </p:sp>
      <p:sp>
        <p:nvSpPr>
          <p:cNvPr id="3" name="Subtítulo 2">
            <a:extLst>
              <a:ext uri="{FF2B5EF4-FFF2-40B4-BE49-F238E27FC236}">
                <a16:creationId xmlns:a16="http://schemas.microsoft.com/office/drawing/2014/main" id="{972790D3-9ECE-4925-BCD7-DE9515238FE1}"/>
              </a:ext>
            </a:extLst>
          </p:cNvPr>
          <p:cNvSpPr>
            <a:spLocks noGrp="1"/>
          </p:cNvSpPr>
          <p:nvPr>
            <p:ph type="subTitle" idx="1"/>
          </p:nvPr>
        </p:nvSpPr>
        <p:spPr>
          <a:xfrm>
            <a:off x="1524000" y="3602038"/>
            <a:ext cx="9144000" cy="2493962"/>
          </a:xfrm>
        </p:spPr>
        <p:txBody>
          <a:bodyPr>
            <a:normAutofit/>
          </a:bodyPr>
          <a:lstStyle/>
          <a:p>
            <a:r>
              <a:rPr lang="es-MX" dirty="0"/>
              <a:t>SEXTA SESIÓN </a:t>
            </a:r>
          </a:p>
          <a:p>
            <a:r>
              <a:rPr lang="es-MX" dirty="0"/>
              <a:t>Ciclo Escolar 2024-2025</a:t>
            </a:r>
          </a:p>
          <a:p>
            <a:endParaRPr lang="es-MX" dirty="0"/>
          </a:p>
          <a:p>
            <a:r>
              <a:rPr lang="es-MX" b="1" dirty="0"/>
              <a:t>Tema: Estrategias metodológicas didácticas diferentes a los proyectos</a:t>
            </a:r>
            <a:endParaRPr lang="es-MX" dirty="0"/>
          </a:p>
        </p:txBody>
      </p:sp>
    </p:spTree>
    <p:extLst>
      <p:ext uri="{BB962C8B-B14F-4D97-AF65-F5344CB8AC3E}">
        <p14:creationId xmlns:p14="http://schemas.microsoft.com/office/powerpoint/2010/main" val="559268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BD27D7-12B1-4798-9820-6A78B0033093}"/>
              </a:ext>
            </a:extLst>
          </p:cNvPr>
          <p:cNvSpPr>
            <a:spLocks noGrp="1"/>
          </p:cNvSpPr>
          <p:nvPr>
            <p:ph type="title"/>
          </p:nvPr>
        </p:nvSpPr>
        <p:spPr/>
        <p:txBody>
          <a:bodyPr/>
          <a:lstStyle/>
          <a:p>
            <a:r>
              <a:rPr lang="es-MX" b="1" dirty="0"/>
              <a:t>3</a:t>
            </a:r>
            <a:r>
              <a:rPr lang="es-MX" dirty="0"/>
              <a:t>. </a:t>
            </a:r>
            <a:r>
              <a:rPr lang="es-ES" b="1" dirty="0"/>
              <a:t>Ciencia y Tecnología para Todos – Inmersiones Temáticas</a:t>
            </a:r>
            <a:endParaRPr lang="es-MX" b="1" dirty="0"/>
          </a:p>
        </p:txBody>
      </p:sp>
      <p:sp>
        <p:nvSpPr>
          <p:cNvPr id="3" name="Marcador de contenido 2">
            <a:extLst>
              <a:ext uri="{FF2B5EF4-FFF2-40B4-BE49-F238E27FC236}">
                <a16:creationId xmlns:a16="http://schemas.microsoft.com/office/drawing/2014/main" id="{0ED48064-66F2-49C7-9A39-301D71831CBB}"/>
              </a:ext>
            </a:extLst>
          </p:cNvPr>
          <p:cNvSpPr>
            <a:spLocks noGrp="1"/>
          </p:cNvSpPr>
          <p:nvPr>
            <p:ph idx="1"/>
          </p:nvPr>
        </p:nvSpPr>
        <p:spPr/>
        <p:txBody>
          <a:bodyPr>
            <a:normAutofit/>
          </a:bodyPr>
          <a:lstStyle/>
          <a:p>
            <a:pPr marL="0" indent="0">
              <a:buNone/>
            </a:pPr>
            <a:r>
              <a:rPr lang="es-ES" dirty="0"/>
              <a:t>✔ </a:t>
            </a:r>
            <a:r>
              <a:rPr lang="es-ES" b="1" dirty="0"/>
              <a:t>Instrucciones:</a:t>
            </a:r>
            <a:br>
              <a:rPr lang="es-ES" dirty="0"/>
            </a:br>
            <a:r>
              <a:rPr lang="es-ES" dirty="0"/>
              <a:t>1️⃣    Leer un fragmento sobre inmersiones temáticas.</a:t>
            </a:r>
            <a:br>
              <a:rPr lang="es-ES" dirty="0"/>
            </a:br>
            <a:r>
              <a:rPr lang="es-ES" dirty="0"/>
              <a:t>2️⃣    Diseñar una mini-actividad basada en esta metodología.</a:t>
            </a:r>
            <a:br>
              <a:rPr lang="es-ES" dirty="0"/>
            </a:br>
            <a:r>
              <a:rPr lang="es-ES" dirty="0"/>
              <a:t>3️⃣    Compartir en plenaria.</a:t>
            </a:r>
          </a:p>
          <a:p>
            <a:r>
              <a:rPr lang="es-ES" dirty="0"/>
              <a:t>✔ </a:t>
            </a:r>
            <a:r>
              <a:rPr lang="es-ES" b="1" dirty="0"/>
              <a:t>Tiempo:</a:t>
            </a:r>
            <a:r>
              <a:rPr lang="es-ES" dirty="0"/>
              <a:t> 30 minutos.</a:t>
            </a:r>
            <a:br>
              <a:rPr lang="es-ES" dirty="0"/>
            </a:br>
            <a:r>
              <a:rPr lang="es-ES" dirty="0"/>
              <a:t>✔ </a:t>
            </a:r>
            <a:r>
              <a:rPr lang="es-ES" b="1" dirty="0"/>
              <a:t>Material de apoyo:</a:t>
            </a:r>
            <a:r>
              <a:rPr lang="es-ES" dirty="0"/>
              <a:t> Hojas de trabajo, ejemplos de inmersiones. </a:t>
            </a:r>
          </a:p>
          <a:p>
            <a:pPr marL="0" indent="0">
              <a:buNone/>
            </a:pPr>
            <a:endParaRPr lang="es-ES" dirty="0"/>
          </a:p>
          <a:p>
            <a:pPr marL="0" indent="0">
              <a:buNone/>
            </a:pPr>
            <a:r>
              <a:rPr lang="es-MX" sz="2000" dirty="0"/>
              <a:t>Insumo: </a:t>
            </a:r>
            <a:r>
              <a:rPr lang="es-ES" sz="2000" dirty="0"/>
              <a:t>📖 Capítulo 28. Ciencia y Tecnología para todos: Inmersiones temáticas.🔗 </a:t>
            </a:r>
            <a:r>
              <a:rPr lang="es-ES" sz="2000" dirty="0">
                <a:hlinkClick r:id="rId2"/>
              </a:rPr>
              <a:t>https://www.researchgate.net/publication/282673614_CIENCIA_Y_TECNOLOGIA_PARA_TODOS_INMERSIONES_TEMATICAS</a:t>
            </a:r>
            <a:r>
              <a:rPr lang="es-ES" sz="2000" dirty="0"/>
              <a:t> </a:t>
            </a:r>
            <a:endParaRPr lang="es-MX" sz="2000" dirty="0"/>
          </a:p>
        </p:txBody>
      </p:sp>
    </p:spTree>
    <p:extLst>
      <p:ext uri="{BB962C8B-B14F-4D97-AF65-F5344CB8AC3E}">
        <p14:creationId xmlns:p14="http://schemas.microsoft.com/office/powerpoint/2010/main" val="2306552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ECF1F2-70C2-4093-A9F6-F4FF260CF759}"/>
              </a:ext>
            </a:extLst>
          </p:cNvPr>
          <p:cNvSpPr>
            <a:spLocks noGrp="1"/>
          </p:cNvSpPr>
          <p:nvPr>
            <p:ph type="title"/>
          </p:nvPr>
        </p:nvSpPr>
        <p:spPr/>
        <p:txBody>
          <a:bodyPr/>
          <a:lstStyle/>
          <a:p>
            <a:r>
              <a:rPr lang="es-MX" b="1" dirty="0"/>
              <a:t>4. </a:t>
            </a:r>
            <a:r>
              <a:rPr lang="es-ES" b="1" dirty="0"/>
              <a:t>Modelos Globalizadores y Técnicas Interdisciplinares</a:t>
            </a:r>
            <a:endParaRPr lang="es-MX" b="1" dirty="0"/>
          </a:p>
        </p:txBody>
      </p:sp>
      <p:sp>
        <p:nvSpPr>
          <p:cNvPr id="3" name="Marcador de contenido 2">
            <a:extLst>
              <a:ext uri="{FF2B5EF4-FFF2-40B4-BE49-F238E27FC236}">
                <a16:creationId xmlns:a16="http://schemas.microsoft.com/office/drawing/2014/main" id="{BF9231AE-E65D-48FE-AB98-B27EB869D45E}"/>
              </a:ext>
            </a:extLst>
          </p:cNvPr>
          <p:cNvSpPr>
            <a:spLocks noGrp="1"/>
          </p:cNvSpPr>
          <p:nvPr>
            <p:ph idx="1"/>
          </p:nvPr>
        </p:nvSpPr>
        <p:spPr/>
        <p:txBody>
          <a:bodyPr>
            <a:normAutofit/>
          </a:bodyPr>
          <a:lstStyle/>
          <a:p>
            <a:pPr marL="0" indent="0">
              <a:buNone/>
            </a:pPr>
            <a:r>
              <a:rPr lang="es-ES" dirty="0"/>
              <a:t>✔ </a:t>
            </a:r>
            <a:r>
              <a:rPr lang="es-ES" b="1" dirty="0"/>
              <a:t>Instrucciones:</a:t>
            </a:r>
            <a:br>
              <a:rPr lang="es-ES" dirty="0"/>
            </a:br>
            <a:r>
              <a:rPr lang="es-ES" dirty="0"/>
              <a:t>1️⃣    Analizar en equipos las </a:t>
            </a:r>
            <a:r>
              <a:rPr lang="es-ES" b="1" dirty="0"/>
              <a:t>ventajas de los modelos globalizadores</a:t>
            </a:r>
            <a:r>
              <a:rPr lang="es-ES" dirty="0"/>
              <a:t>.</a:t>
            </a:r>
            <a:br>
              <a:rPr lang="es-ES" dirty="0"/>
            </a:br>
            <a:r>
              <a:rPr lang="es-ES" dirty="0"/>
              <a:t>2️⃣    Diseñar una </a:t>
            </a:r>
            <a:r>
              <a:rPr lang="es-ES" b="1" dirty="0"/>
              <a:t>actividad interdisciplinaria</a:t>
            </a:r>
            <a:r>
              <a:rPr lang="es-ES" dirty="0"/>
              <a:t> aplicable en el aula.</a:t>
            </a:r>
            <a:br>
              <a:rPr lang="es-ES" dirty="0"/>
            </a:br>
            <a:r>
              <a:rPr lang="es-ES" dirty="0"/>
              <a:t>3️⃣    Exponerla en plenaria.</a:t>
            </a:r>
          </a:p>
          <a:p>
            <a:r>
              <a:rPr lang="es-ES" dirty="0"/>
              <a:t>✔ </a:t>
            </a:r>
            <a:r>
              <a:rPr lang="es-ES" b="1" dirty="0"/>
              <a:t>Tiempo:</a:t>
            </a:r>
            <a:r>
              <a:rPr lang="es-ES" dirty="0"/>
              <a:t> 40 minutos.</a:t>
            </a:r>
            <a:br>
              <a:rPr lang="es-ES" dirty="0"/>
            </a:br>
            <a:r>
              <a:rPr lang="es-ES" dirty="0"/>
              <a:t>✔ </a:t>
            </a:r>
            <a:r>
              <a:rPr lang="es-ES" b="1" dirty="0"/>
              <a:t>Material de apoyo:</a:t>
            </a:r>
            <a:r>
              <a:rPr lang="es-ES" dirty="0"/>
              <a:t> Cartulinas o diapositivas digitales.</a:t>
            </a:r>
          </a:p>
          <a:p>
            <a:pPr marL="0" indent="0">
              <a:buNone/>
            </a:pPr>
            <a:endParaRPr lang="es-ES" dirty="0"/>
          </a:p>
          <a:p>
            <a:pPr marL="0" indent="0">
              <a:buNone/>
            </a:pPr>
            <a:r>
              <a:rPr lang="es-MX" sz="2000" dirty="0"/>
              <a:t>Insumo: </a:t>
            </a:r>
            <a:r>
              <a:rPr lang="es-ES" sz="2000" dirty="0"/>
              <a:t>📖 Modelos globalizadores y técnicas didácticas interdisciplinares.🔗 </a:t>
            </a:r>
            <a:r>
              <a:rPr lang="es-ES" sz="2000" dirty="0">
                <a:hlinkClick r:id="rId2"/>
              </a:rPr>
              <a:t>https://www.ugr.es/~fjjrios/pce/media/7-ModelosGlobalizadoresTecnicasInterdisciplinares.pdf</a:t>
            </a:r>
            <a:r>
              <a:rPr lang="es-ES" sz="2000" dirty="0"/>
              <a:t> </a:t>
            </a:r>
            <a:endParaRPr lang="es-MX" sz="2000" dirty="0"/>
          </a:p>
        </p:txBody>
      </p:sp>
    </p:spTree>
    <p:extLst>
      <p:ext uri="{BB962C8B-B14F-4D97-AF65-F5344CB8AC3E}">
        <p14:creationId xmlns:p14="http://schemas.microsoft.com/office/powerpoint/2010/main" val="407726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5D7310-AC5C-4442-B717-36EC4A8383AA}"/>
              </a:ext>
            </a:extLst>
          </p:cNvPr>
          <p:cNvSpPr>
            <a:spLocks noGrp="1"/>
          </p:cNvSpPr>
          <p:nvPr>
            <p:ph type="title"/>
          </p:nvPr>
        </p:nvSpPr>
        <p:spPr/>
        <p:txBody>
          <a:bodyPr>
            <a:normAutofit/>
          </a:bodyPr>
          <a:lstStyle/>
          <a:p>
            <a:r>
              <a:rPr lang="es-MX" b="1" dirty="0"/>
              <a:t>5. Secuencias de Aprendizaje </a:t>
            </a:r>
          </a:p>
        </p:txBody>
      </p:sp>
      <p:sp>
        <p:nvSpPr>
          <p:cNvPr id="4" name="Rectangle 1">
            <a:extLst>
              <a:ext uri="{FF2B5EF4-FFF2-40B4-BE49-F238E27FC236}">
                <a16:creationId xmlns:a16="http://schemas.microsoft.com/office/drawing/2014/main" id="{0D8AF27C-048A-4424-AB2E-0BE8389C0E7C}"/>
              </a:ext>
            </a:extLst>
          </p:cNvPr>
          <p:cNvSpPr>
            <a:spLocks noGrp="1" noChangeArrowheads="1"/>
          </p:cNvSpPr>
          <p:nvPr>
            <p:ph idx="1"/>
          </p:nvPr>
        </p:nvSpPr>
        <p:spPr bwMode="auto">
          <a:xfrm>
            <a:off x="838200" y="1893027"/>
            <a:ext cx="10402456"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s-ES" b="1" dirty="0"/>
              <a:t>Instrucciones:</a:t>
            </a:r>
            <a:br>
              <a:rPr lang="es-ES" dirty="0"/>
            </a:br>
            <a:r>
              <a:rPr lang="es-ES" dirty="0"/>
              <a:t>1️⃣   Analizar ejemplos de secuencias de aprendizaje.</a:t>
            </a:r>
            <a:br>
              <a:rPr lang="es-ES" dirty="0"/>
            </a:br>
            <a:r>
              <a:rPr lang="es-ES" dirty="0"/>
              <a:t>2️⃣   Diseñar en equipos </a:t>
            </a:r>
            <a:r>
              <a:rPr lang="es-ES" b="1" dirty="0"/>
              <a:t>una mini-secuencia</a:t>
            </a:r>
            <a:r>
              <a:rPr lang="es-ES" dirty="0"/>
              <a:t> aplicable en sus clases.</a:t>
            </a:r>
            <a:br>
              <a:rPr lang="es-ES" dirty="0"/>
            </a:br>
            <a:r>
              <a:rPr lang="es-ES" dirty="0"/>
              <a:t>3️⃣   Compartir los resultados.</a:t>
            </a:r>
          </a:p>
          <a:p>
            <a:pPr marL="0" indent="0">
              <a:buNone/>
            </a:pPr>
            <a:r>
              <a:rPr lang="es-ES" dirty="0"/>
              <a:t>✔ </a:t>
            </a:r>
            <a:r>
              <a:rPr lang="es-ES" b="1" dirty="0"/>
              <a:t>Tiempo:</a:t>
            </a:r>
            <a:r>
              <a:rPr lang="es-ES" dirty="0"/>
              <a:t> 30 minutos.</a:t>
            </a:r>
            <a:br>
              <a:rPr lang="es-ES" dirty="0"/>
            </a:br>
            <a:r>
              <a:rPr lang="es-ES" dirty="0"/>
              <a:t>✔ </a:t>
            </a:r>
            <a:r>
              <a:rPr lang="es-ES" b="1" dirty="0"/>
              <a:t>Material de apoyo:</a:t>
            </a:r>
            <a:r>
              <a:rPr lang="es-ES" dirty="0"/>
              <a:t> Ejemplos impresos, hojas para trabajo en equipo.  </a:t>
            </a:r>
          </a:p>
          <a:p>
            <a:endParaRPr lang="es-ES" sz="1800" dirty="0"/>
          </a:p>
          <a:p>
            <a:pPr marL="0" indent="0">
              <a:buNone/>
            </a:pPr>
            <a:r>
              <a:rPr lang="es-ES" sz="1800" dirty="0"/>
              <a:t>Insumo: 📖 Secuencias de aprendizaje: Un reencuentro con perspectivas didácticas.🔗 </a:t>
            </a:r>
            <a:r>
              <a:rPr lang="es-ES" sz="1800" dirty="0">
                <a:hlinkClick r:id="rId2"/>
              </a:rPr>
              <a:t>https://www.redalyc.org/articulo.oa?id=56729527002</a:t>
            </a:r>
            <a:r>
              <a:rPr lang="es-ES" sz="1800" dirty="0"/>
              <a:t> </a:t>
            </a:r>
          </a:p>
          <a:p>
            <a:pPr marL="0" marR="0" lvl="0" indent="0" algn="l" defTabSz="914400" rtl="0" eaLnBrk="0" fontAlgn="base" latinLnBrk="0" hangingPunct="0">
              <a:lnSpc>
                <a:spcPct val="100000"/>
              </a:lnSpc>
              <a:spcBef>
                <a:spcPct val="0"/>
              </a:spcBef>
              <a:spcAft>
                <a:spcPct val="0"/>
              </a:spcAft>
              <a:buClrTx/>
              <a:buSz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31099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F48B3D-E56E-4C46-B7F7-07EECA2991E1}"/>
              </a:ext>
            </a:extLst>
          </p:cNvPr>
          <p:cNvSpPr>
            <a:spLocks noGrp="1"/>
          </p:cNvSpPr>
          <p:nvPr>
            <p:ph type="title"/>
          </p:nvPr>
        </p:nvSpPr>
        <p:spPr/>
        <p:txBody>
          <a:bodyPr/>
          <a:lstStyle/>
          <a:p>
            <a:r>
              <a:rPr lang="es-MX" b="1" dirty="0"/>
              <a:t>6. Reflexión colectiva</a:t>
            </a:r>
          </a:p>
        </p:txBody>
      </p:sp>
      <p:sp>
        <p:nvSpPr>
          <p:cNvPr id="5" name="Marcador de contenido 4">
            <a:extLst>
              <a:ext uri="{FF2B5EF4-FFF2-40B4-BE49-F238E27FC236}">
                <a16:creationId xmlns:a16="http://schemas.microsoft.com/office/drawing/2014/main" id="{03EE8FEA-5D2D-4D68-ADE6-2587F80199DE}"/>
              </a:ext>
            </a:extLst>
          </p:cNvPr>
          <p:cNvSpPr>
            <a:spLocks noGrp="1"/>
          </p:cNvSpPr>
          <p:nvPr>
            <p:ph idx="1"/>
          </p:nvPr>
        </p:nvSpPr>
        <p:spPr/>
        <p:txBody>
          <a:bodyPr/>
          <a:lstStyle/>
          <a:p>
            <a:pPr marL="0" indent="0">
              <a:buNone/>
            </a:pPr>
            <a:r>
              <a:rPr lang="es-ES" b="1" dirty="0"/>
              <a:t>Preguntas para la reflexión:</a:t>
            </a:r>
            <a:endParaRPr lang="es-ES" dirty="0"/>
          </a:p>
          <a:p>
            <a:r>
              <a:rPr lang="es-ES" dirty="0"/>
              <a:t>¿Cuál de estas estrategias pueden aplicar de inmediato?</a:t>
            </a:r>
          </a:p>
          <a:p>
            <a:r>
              <a:rPr lang="es-ES" dirty="0"/>
              <a:t>¿Qué desafíos pueden surgir y cómo los resolverían?</a:t>
            </a:r>
          </a:p>
          <a:p>
            <a:r>
              <a:rPr lang="es-ES" dirty="0"/>
              <a:t>¿Cómo impacta este aprendizaje en su práctica docente?</a:t>
            </a:r>
          </a:p>
          <a:p>
            <a:endParaRPr lang="es-MX" dirty="0"/>
          </a:p>
        </p:txBody>
      </p:sp>
    </p:spTree>
    <p:extLst>
      <p:ext uri="{BB962C8B-B14F-4D97-AF65-F5344CB8AC3E}">
        <p14:creationId xmlns:p14="http://schemas.microsoft.com/office/powerpoint/2010/main" val="3739027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5C294A-8417-47FC-A8E2-48A33CD0D2D7}"/>
              </a:ext>
            </a:extLst>
          </p:cNvPr>
          <p:cNvSpPr>
            <a:spLocks noGrp="1"/>
          </p:cNvSpPr>
          <p:nvPr>
            <p:ph type="title"/>
          </p:nvPr>
        </p:nvSpPr>
        <p:spPr/>
        <p:txBody>
          <a:bodyPr/>
          <a:lstStyle/>
          <a:p>
            <a:r>
              <a:rPr lang="es-MX" b="1" dirty="0"/>
              <a:t>7</a:t>
            </a:r>
            <a:r>
              <a:rPr lang="es-MX" dirty="0"/>
              <a:t>. </a:t>
            </a:r>
            <a:r>
              <a:rPr lang="es-ES" b="1" dirty="0"/>
              <a:t>Asuntos particulares de interés para la escuela o el servicio educativo</a:t>
            </a:r>
            <a:endParaRPr lang="es-MX" dirty="0"/>
          </a:p>
        </p:txBody>
      </p:sp>
      <p:sp>
        <p:nvSpPr>
          <p:cNvPr id="3" name="Marcador de contenido 2">
            <a:extLst>
              <a:ext uri="{FF2B5EF4-FFF2-40B4-BE49-F238E27FC236}">
                <a16:creationId xmlns:a16="http://schemas.microsoft.com/office/drawing/2014/main" id="{D728EC1E-6488-4B6E-82E2-AF27234154CF}"/>
              </a:ext>
            </a:extLst>
          </p:cNvPr>
          <p:cNvSpPr>
            <a:spLocks noGrp="1"/>
          </p:cNvSpPr>
          <p:nvPr>
            <p:ph idx="1"/>
          </p:nvPr>
        </p:nvSpPr>
        <p:spPr/>
        <p:txBody>
          <a:bodyPr/>
          <a:lstStyle/>
          <a:p>
            <a:r>
              <a:rPr lang="es-ES" dirty="0"/>
              <a:t>En este momento se propone que aborden temas de interés particular de la escuela.</a:t>
            </a:r>
          </a:p>
          <a:p>
            <a:pPr marL="0" indent="0">
              <a:buNone/>
            </a:pPr>
            <a:endParaRPr lang="es-MX" dirty="0"/>
          </a:p>
        </p:txBody>
      </p:sp>
    </p:spTree>
    <p:extLst>
      <p:ext uri="{BB962C8B-B14F-4D97-AF65-F5344CB8AC3E}">
        <p14:creationId xmlns:p14="http://schemas.microsoft.com/office/powerpoint/2010/main" val="3346387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C3DBED-C410-4C0C-88C5-969DB53D51E7}"/>
              </a:ext>
            </a:extLst>
          </p:cNvPr>
          <p:cNvSpPr>
            <a:spLocks noGrp="1"/>
          </p:cNvSpPr>
          <p:nvPr>
            <p:ph type="title"/>
          </p:nvPr>
        </p:nvSpPr>
        <p:spPr/>
        <p:txBody>
          <a:bodyPr>
            <a:normAutofit fontScale="90000"/>
          </a:bodyPr>
          <a:lstStyle/>
          <a:p>
            <a:r>
              <a:rPr lang="es-ES" dirty="0"/>
              <a:t>"La innovación en la enseñanza va más allá de los proyectos: está en la diversidad de estrategias que usamos para transformar el aprendizaje."</a:t>
            </a:r>
            <a:endParaRPr lang="es-MX" dirty="0"/>
          </a:p>
        </p:txBody>
      </p:sp>
      <p:sp>
        <p:nvSpPr>
          <p:cNvPr id="3" name="Marcador de contenido 2">
            <a:extLst>
              <a:ext uri="{FF2B5EF4-FFF2-40B4-BE49-F238E27FC236}">
                <a16:creationId xmlns:a16="http://schemas.microsoft.com/office/drawing/2014/main" id="{E0A9B742-2551-4748-927D-E6851C723821}"/>
              </a:ext>
            </a:extLst>
          </p:cNvPr>
          <p:cNvSpPr>
            <a:spLocks noGrp="1"/>
          </p:cNvSpPr>
          <p:nvPr>
            <p:ph idx="1"/>
          </p:nvPr>
        </p:nvSpPr>
        <p:spPr/>
        <p:txBody>
          <a:bodyPr/>
          <a:lstStyle/>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r>
              <a:rPr lang="es-MX" dirty="0"/>
              <a:t>¡Gracias por su atención!</a:t>
            </a:r>
          </a:p>
        </p:txBody>
      </p:sp>
    </p:spTree>
    <p:extLst>
      <p:ext uri="{BB962C8B-B14F-4D97-AF65-F5344CB8AC3E}">
        <p14:creationId xmlns:p14="http://schemas.microsoft.com/office/powerpoint/2010/main" val="3657819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ABFDA5-73F2-4D24-BFBD-438D6FB3D916}"/>
              </a:ext>
            </a:extLst>
          </p:cNvPr>
          <p:cNvSpPr>
            <a:spLocks noGrp="1"/>
          </p:cNvSpPr>
          <p:nvPr>
            <p:ph type="title"/>
          </p:nvPr>
        </p:nvSpPr>
        <p:spPr/>
        <p:txBody>
          <a:bodyPr/>
          <a:lstStyle/>
          <a:p>
            <a:r>
              <a:rPr lang="es-MX" b="1" dirty="0"/>
              <a:t>Propósito de la sesión</a:t>
            </a:r>
          </a:p>
        </p:txBody>
      </p:sp>
      <p:sp>
        <p:nvSpPr>
          <p:cNvPr id="3" name="Marcador de contenido 2">
            <a:extLst>
              <a:ext uri="{FF2B5EF4-FFF2-40B4-BE49-F238E27FC236}">
                <a16:creationId xmlns:a16="http://schemas.microsoft.com/office/drawing/2014/main" id="{C69C1471-EBD5-402D-A058-DF05F4603F14}"/>
              </a:ext>
            </a:extLst>
          </p:cNvPr>
          <p:cNvSpPr>
            <a:spLocks noGrp="1"/>
          </p:cNvSpPr>
          <p:nvPr>
            <p:ph idx="1"/>
          </p:nvPr>
        </p:nvSpPr>
        <p:spPr/>
        <p:txBody>
          <a:bodyPr/>
          <a:lstStyle/>
          <a:p>
            <a:pPr marL="0" indent="0">
              <a:buNone/>
            </a:pPr>
            <a:r>
              <a:rPr lang="es-ES" dirty="0"/>
              <a:t>Revisar algunas estrategias metodológicas didácticas con la finalidad de contar con más propuestas para abordar los diferentes contenidos curriculares de la NEM.</a:t>
            </a:r>
            <a:endParaRPr lang="es-MX" dirty="0"/>
          </a:p>
        </p:txBody>
      </p:sp>
    </p:spTree>
    <p:extLst>
      <p:ext uri="{BB962C8B-B14F-4D97-AF65-F5344CB8AC3E}">
        <p14:creationId xmlns:p14="http://schemas.microsoft.com/office/powerpoint/2010/main" val="401049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6E488B-D188-4262-AFE0-62E37D7195A9}"/>
              </a:ext>
            </a:extLst>
          </p:cNvPr>
          <p:cNvSpPr>
            <a:spLocks noGrp="1"/>
          </p:cNvSpPr>
          <p:nvPr>
            <p:ph type="title"/>
          </p:nvPr>
        </p:nvSpPr>
        <p:spPr/>
        <p:txBody>
          <a:bodyPr/>
          <a:lstStyle/>
          <a:p>
            <a:r>
              <a:rPr lang="es-MX" b="1" dirty="0"/>
              <a:t>Insumos </a:t>
            </a:r>
          </a:p>
        </p:txBody>
      </p:sp>
      <p:sp>
        <p:nvSpPr>
          <p:cNvPr id="3" name="Marcador de contenido 2">
            <a:extLst>
              <a:ext uri="{FF2B5EF4-FFF2-40B4-BE49-F238E27FC236}">
                <a16:creationId xmlns:a16="http://schemas.microsoft.com/office/drawing/2014/main" id="{AC3933E3-A0E5-44FF-BDB3-D83D524C068B}"/>
              </a:ext>
            </a:extLst>
          </p:cNvPr>
          <p:cNvSpPr>
            <a:spLocks noGrp="1"/>
          </p:cNvSpPr>
          <p:nvPr>
            <p:ph idx="1"/>
          </p:nvPr>
        </p:nvSpPr>
        <p:spPr>
          <a:xfrm>
            <a:off x="838200" y="1335740"/>
            <a:ext cx="10515600" cy="5342965"/>
          </a:xfrm>
        </p:spPr>
        <p:txBody>
          <a:bodyPr>
            <a:normAutofit fontScale="92500" lnSpcReduction="10000"/>
          </a:bodyPr>
          <a:lstStyle/>
          <a:p>
            <a:endParaRPr lang="es-ES" dirty="0"/>
          </a:p>
          <a:p>
            <a:r>
              <a:rPr lang="es-ES" sz="2000" dirty="0"/>
              <a:t>Modalidades de trabajo para la acción transformadora y el </a:t>
            </a:r>
            <a:r>
              <a:rPr lang="es-ES" sz="2000" dirty="0" err="1"/>
              <a:t>codiseño</a:t>
            </a:r>
            <a:r>
              <a:rPr lang="es-ES" sz="2000" dirty="0"/>
              <a:t>. Fase 2 Secretaría de Educación Pública. (2024): </a:t>
            </a:r>
            <a:r>
              <a:rPr lang="es-ES" sz="2000" dirty="0">
                <a:hlinkClick r:id="rId2"/>
              </a:rPr>
              <a:t>https://libros.conaliteg.gob.mx/2024/K0MTM.htm#page/2</a:t>
            </a:r>
            <a:r>
              <a:rPr lang="es-ES" sz="2000" dirty="0"/>
              <a:t> </a:t>
            </a:r>
          </a:p>
          <a:p>
            <a:r>
              <a:rPr lang="es-ES" sz="2000" dirty="0"/>
              <a:t>Casos de enseñanza: Aprendizaje situado para solucionar problemas complejos y tomar decisiones: </a:t>
            </a:r>
            <a:r>
              <a:rPr lang="es-ES" sz="2000" dirty="0">
                <a:hlinkClick r:id="rId3"/>
              </a:rPr>
              <a:t>https://librosoa.unam.mx/handle/123456789/3382</a:t>
            </a:r>
            <a:r>
              <a:rPr lang="es-ES" sz="2000" dirty="0"/>
              <a:t> </a:t>
            </a:r>
          </a:p>
          <a:p>
            <a:r>
              <a:rPr lang="es-ES" sz="2000" dirty="0"/>
              <a:t>Capítulo 28. Ciencia y Tecnología para todos: Inmersiones temáticas: </a:t>
            </a:r>
            <a:r>
              <a:rPr lang="es-ES" sz="2000" dirty="0">
                <a:hlinkClick r:id="rId4"/>
              </a:rPr>
              <a:t>https://www.researchgate.net/publication/282673614_Capitulo_28_CIENCIA_Y_TECNOLOGIA_PARA_TODOS_INMERSIONES_TEMATICAS</a:t>
            </a:r>
            <a:r>
              <a:rPr lang="es-ES" sz="2000" dirty="0"/>
              <a:t> </a:t>
            </a:r>
          </a:p>
          <a:p>
            <a:r>
              <a:rPr lang="es-ES" sz="2000" dirty="0"/>
              <a:t>Manual de asambleas escolares Fondo de las Naciones Unidas para la Infancia y el Centro de Investigaciones y Estudios Superiores en Antropología Social. (2021)</a:t>
            </a:r>
          </a:p>
          <a:p>
            <a:r>
              <a:rPr lang="es-ES" sz="2000" dirty="0"/>
              <a:t>Modelos globalizadores y técnicas didácticas interdisciplinares: </a:t>
            </a:r>
            <a:r>
              <a:rPr lang="es-ES" sz="2000" dirty="0">
                <a:hlinkClick r:id="rId5"/>
              </a:rPr>
              <a:t>https://www.ugr.es/~fjjrios/pce/media/7-ModelosGlobalizadoresTecnicasInterdisciplinares.pdf</a:t>
            </a:r>
            <a:r>
              <a:rPr lang="es-ES" sz="2000" dirty="0"/>
              <a:t> </a:t>
            </a:r>
          </a:p>
          <a:p>
            <a:r>
              <a:rPr lang="es-ES" sz="2000" dirty="0"/>
              <a:t>Secuencias de aprendizaje. ¿Un problema del enfoque de competencias o un reencuentro con perspectivas didácticas?: </a:t>
            </a:r>
            <a:r>
              <a:rPr lang="es-ES" sz="2000" dirty="0">
                <a:hlinkClick r:id="rId6"/>
              </a:rPr>
              <a:t>https://www.redalyc.org/articulo.oa?id=56729527002</a:t>
            </a:r>
            <a:r>
              <a:rPr lang="es-ES" sz="2000" dirty="0"/>
              <a:t> </a:t>
            </a:r>
          </a:p>
          <a:p>
            <a:r>
              <a:rPr lang="es-ES" sz="2000" dirty="0"/>
              <a:t>Capítulo 7. Leer y escribir para un aprendizaje significativo y reflexivo Frida Díaz Barriga </a:t>
            </a:r>
            <a:r>
              <a:rPr lang="es-ES" sz="2000" dirty="0" err="1"/>
              <a:t>Arcero</a:t>
            </a:r>
            <a:r>
              <a:rPr lang="es-ES" sz="2000" dirty="0"/>
              <a:t> y Gerardo Hernández Rojas. (2010)</a:t>
            </a:r>
          </a:p>
          <a:p>
            <a:r>
              <a:rPr lang="es-ES" sz="2000" dirty="0"/>
              <a:t>Estrategias de enseñanza: otra mirada al quehacer en el aula Rebeca Anijovich y Silvia Mora (2010) </a:t>
            </a:r>
          </a:p>
        </p:txBody>
      </p:sp>
    </p:spTree>
    <p:extLst>
      <p:ext uri="{BB962C8B-B14F-4D97-AF65-F5344CB8AC3E}">
        <p14:creationId xmlns:p14="http://schemas.microsoft.com/office/powerpoint/2010/main" val="538295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DD4BFA-CC5F-494F-8043-2A7009D620B2}"/>
              </a:ext>
            </a:extLst>
          </p:cNvPr>
          <p:cNvSpPr>
            <a:spLocks noGrp="1"/>
          </p:cNvSpPr>
          <p:nvPr>
            <p:ph type="title"/>
          </p:nvPr>
        </p:nvSpPr>
        <p:spPr/>
        <p:txBody>
          <a:bodyPr/>
          <a:lstStyle/>
          <a:p>
            <a:r>
              <a:rPr lang="es-MX" b="1" dirty="0"/>
              <a:t>Video del Secretario de Educación</a:t>
            </a:r>
          </a:p>
        </p:txBody>
      </p:sp>
      <p:sp>
        <p:nvSpPr>
          <p:cNvPr id="3" name="Marcador de contenido 2">
            <a:extLst>
              <a:ext uri="{FF2B5EF4-FFF2-40B4-BE49-F238E27FC236}">
                <a16:creationId xmlns:a16="http://schemas.microsoft.com/office/drawing/2014/main" id="{600330B2-EB98-4780-9066-A4DD132D4F41}"/>
              </a:ext>
            </a:extLst>
          </p:cNvPr>
          <p:cNvSpPr>
            <a:spLocks noGrp="1"/>
          </p:cNvSpPr>
          <p:nvPr>
            <p:ph idx="1"/>
          </p:nvPr>
        </p:nvSpPr>
        <p:spPr/>
        <p:txBody>
          <a:bodyPr/>
          <a:lstStyle/>
          <a:p>
            <a:r>
              <a:rPr lang="es-ES" dirty="0"/>
              <a:t>Como primera actividad se les propone ver y comentar el mensaje del Maestro Mario Delgado Carrillo, Secretario de Educación Pública.</a:t>
            </a:r>
            <a:endParaRPr lang="es-MX" dirty="0"/>
          </a:p>
        </p:txBody>
      </p:sp>
    </p:spTree>
    <p:extLst>
      <p:ext uri="{BB962C8B-B14F-4D97-AF65-F5344CB8AC3E}">
        <p14:creationId xmlns:p14="http://schemas.microsoft.com/office/powerpoint/2010/main" val="553369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4654C8-D18A-4A01-BF1C-D937EB608C9E}"/>
              </a:ext>
            </a:extLst>
          </p:cNvPr>
          <p:cNvSpPr>
            <a:spLocks noGrp="1"/>
          </p:cNvSpPr>
          <p:nvPr>
            <p:ph type="title"/>
          </p:nvPr>
        </p:nvSpPr>
        <p:spPr/>
        <p:txBody>
          <a:bodyPr>
            <a:normAutofit fontScale="90000"/>
          </a:bodyPr>
          <a:lstStyle/>
          <a:p>
            <a:r>
              <a:rPr lang="es-ES" sz="3200" b="1" dirty="0"/>
              <a:t>Tema: Estrategias metodológicas didácticas diferentes a los proyectos</a:t>
            </a:r>
            <a:br>
              <a:rPr lang="es-ES" sz="3200" b="1" dirty="0"/>
            </a:br>
            <a:endParaRPr lang="es-MX" sz="3200" b="1" dirty="0"/>
          </a:p>
        </p:txBody>
      </p:sp>
      <p:sp>
        <p:nvSpPr>
          <p:cNvPr id="3" name="Marcador de contenido 2">
            <a:extLst>
              <a:ext uri="{FF2B5EF4-FFF2-40B4-BE49-F238E27FC236}">
                <a16:creationId xmlns:a16="http://schemas.microsoft.com/office/drawing/2014/main" id="{35AB8530-C7F6-49A0-B151-47C9BB2B3D43}"/>
              </a:ext>
            </a:extLst>
          </p:cNvPr>
          <p:cNvSpPr>
            <a:spLocks noGrp="1"/>
          </p:cNvSpPr>
          <p:nvPr>
            <p:ph idx="1"/>
          </p:nvPr>
        </p:nvSpPr>
        <p:spPr/>
        <p:txBody>
          <a:bodyPr>
            <a:normAutofit fontScale="92500"/>
          </a:bodyPr>
          <a:lstStyle/>
          <a:p>
            <a:pPr marL="0" indent="0">
              <a:buNone/>
            </a:pPr>
            <a:r>
              <a:rPr lang="es-ES" dirty="0"/>
              <a:t>El Plan de Estudio 2022 reconoce en la autonomía profesional de las maestras y los maestros la capacidad que les permite, entre otros aspectos, decidir la manera de organizar los contenidos curriculares, la incorporación de contenidos necesarios de acuerdo con el contexto en el que realizan su labor, las formas de enseñanza que desarrollan, la evaluación de los aprendizajes y la manera de articular el trabajo colaborativo con sus colegas.</a:t>
            </a:r>
          </a:p>
          <a:p>
            <a:pPr marL="0" indent="0">
              <a:buNone/>
            </a:pPr>
            <a:r>
              <a:rPr lang="es-ES" dirty="0"/>
              <a:t>Existen además del trabajo por proyectos diversas metodologías didácticas que promueven que niñas, niños y adolescentes se reconozcan como sujetos que forman parte de una comunidad, a la cual pueden contribuir desde la escuela en su mejoramiento o en la conservación de saberes, tradiciones y creencias, a partir de la colaboración con sus pares.</a:t>
            </a:r>
            <a:endParaRPr lang="es-MX" dirty="0"/>
          </a:p>
        </p:txBody>
      </p:sp>
    </p:spTree>
    <p:extLst>
      <p:ext uri="{BB962C8B-B14F-4D97-AF65-F5344CB8AC3E}">
        <p14:creationId xmlns:p14="http://schemas.microsoft.com/office/powerpoint/2010/main" val="41337716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EAF391-D53F-4CA8-8BAC-17C0E1558E8B}"/>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89CD12EE-AC93-44A1-88E1-2425136DD2FD}"/>
              </a:ext>
            </a:extLst>
          </p:cNvPr>
          <p:cNvSpPr>
            <a:spLocks noGrp="1"/>
          </p:cNvSpPr>
          <p:nvPr>
            <p:ph idx="1"/>
          </p:nvPr>
        </p:nvSpPr>
        <p:spPr/>
        <p:txBody>
          <a:bodyPr>
            <a:normAutofit lnSpcReduction="10000"/>
          </a:bodyPr>
          <a:lstStyle/>
          <a:p>
            <a:pPr marL="0" indent="0">
              <a:buNone/>
            </a:pPr>
            <a:r>
              <a:rPr lang="es-ES" dirty="0"/>
              <a:t>Las sugerencias que se presentan en estas orientaciones no son las únicas pues se considera que las y los docentes tienen la experiencia y el conocimiento para aportar otras propuestas didácticas que permitan a sus estudiantes problematizar la realidad y proponer diversas estrategias de solución. </a:t>
            </a:r>
          </a:p>
          <a:p>
            <a:pPr marL="0" indent="0">
              <a:buNone/>
            </a:pPr>
            <a:r>
              <a:rPr lang="es-ES" dirty="0"/>
              <a:t>En estas metodologías niñas, niños y adolescentes son quienes proponen, investigan, interpretan los resultados, desarrollan alternativas. También favorecen el pensamiento crítico, la creatividad, el diálogo, la escucha, la argumentación y la aplicación de lo aprendido, a la vez que conocen el territorio geográfico, social, cultural, económico en donde habitan.</a:t>
            </a:r>
            <a:endParaRPr lang="es-MX" dirty="0"/>
          </a:p>
        </p:txBody>
      </p:sp>
    </p:spTree>
    <p:extLst>
      <p:ext uri="{BB962C8B-B14F-4D97-AF65-F5344CB8AC3E}">
        <p14:creationId xmlns:p14="http://schemas.microsoft.com/office/powerpoint/2010/main" val="1138538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EADA33-5BF0-4808-ABD4-324D053FD00F}"/>
              </a:ext>
            </a:extLst>
          </p:cNvPr>
          <p:cNvSpPr>
            <a:spLocks noGrp="1"/>
          </p:cNvSpPr>
          <p:nvPr>
            <p:ph type="title"/>
          </p:nvPr>
        </p:nvSpPr>
        <p:spPr/>
        <p:txBody>
          <a:bodyPr/>
          <a:lstStyle/>
          <a:p>
            <a:r>
              <a:rPr lang="es-MX" b="1" dirty="0"/>
              <a:t>1. Para iniciar</a:t>
            </a:r>
          </a:p>
        </p:txBody>
      </p:sp>
      <p:sp>
        <p:nvSpPr>
          <p:cNvPr id="3" name="Marcador de contenido 2">
            <a:extLst>
              <a:ext uri="{FF2B5EF4-FFF2-40B4-BE49-F238E27FC236}">
                <a16:creationId xmlns:a16="http://schemas.microsoft.com/office/drawing/2014/main" id="{BDC00BA4-CDD7-42E1-BE38-C7CA50888EEE}"/>
              </a:ext>
            </a:extLst>
          </p:cNvPr>
          <p:cNvSpPr>
            <a:spLocks noGrp="1"/>
          </p:cNvSpPr>
          <p:nvPr>
            <p:ph idx="1"/>
          </p:nvPr>
        </p:nvSpPr>
        <p:spPr/>
        <p:txBody>
          <a:bodyPr>
            <a:normAutofit/>
          </a:bodyPr>
          <a:lstStyle/>
          <a:p>
            <a:pPr marL="0" indent="0">
              <a:buNone/>
            </a:pPr>
            <a:r>
              <a:rPr lang="es-ES" dirty="0"/>
              <a:t>Pregunta breve: "Piensen en una clase que haya sido especialmente efectiva. ¿Qué estrategias metodológicas o didácticas hicieron la diferencia?"</a:t>
            </a:r>
            <a:endParaRPr lang="es-MX" dirty="0"/>
          </a:p>
        </p:txBody>
      </p:sp>
    </p:spTree>
    <p:extLst>
      <p:ext uri="{BB962C8B-B14F-4D97-AF65-F5344CB8AC3E}">
        <p14:creationId xmlns:p14="http://schemas.microsoft.com/office/powerpoint/2010/main" val="401322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9769F6-049F-4C59-88DD-E2FE7AE2290C}"/>
              </a:ext>
            </a:extLst>
          </p:cNvPr>
          <p:cNvSpPr>
            <a:spLocks noGrp="1"/>
          </p:cNvSpPr>
          <p:nvPr>
            <p:ph type="title"/>
          </p:nvPr>
        </p:nvSpPr>
        <p:spPr/>
        <p:txBody>
          <a:bodyPr/>
          <a:lstStyle/>
          <a:p>
            <a:r>
              <a:rPr lang="es-MX" b="1" dirty="0"/>
              <a:t>2.</a:t>
            </a:r>
            <a:r>
              <a:rPr lang="es-ES" b="1" dirty="0"/>
              <a:t> Casos de Enseñanza y Aprendizaje Situado</a:t>
            </a:r>
            <a:endParaRPr lang="es-MX" b="1" dirty="0"/>
          </a:p>
        </p:txBody>
      </p:sp>
      <p:sp>
        <p:nvSpPr>
          <p:cNvPr id="3" name="Marcador de contenido 2">
            <a:extLst>
              <a:ext uri="{FF2B5EF4-FFF2-40B4-BE49-F238E27FC236}">
                <a16:creationId xmlns:a16="http://schemas.microsoft.com/office/drawing/2014/main" id="{5B2B30BB-18F8-4768-9578-778DDB153EAF}"/>
              </a:ext>
            </a:extLst>
          </p:cNvPr>
          <p:cNvSpPr>
            <a:spLocks noGrp="1"/>
          </p:cNvSpPr>
          <p:nvPr>
            <p:ph idx="1"/>
          </p:nvPr>
        </p:nvSpPr>
        <p:spPr/>
        <p:txBody>
          <a:bodyPr>
            <a:normAutofit lnSpcReduction="10000"/>
          </a:bodyPr>
          <a:lstStyle/>
          <a:p>
            <a:pPr marL="0" indent="0">
              <a:buNone/>
            </a:pPr>
            <a:r>
              <a:rPr lang="es-ES" dirty="0"/>
              <a:t>✔ Instrucciones:</a:t>
            </a:r>
          </a:p>
          <a:p>
            <a:pPr marL="0" indent="0">
              <a:buNone/>
            </a:pPr>
            <a:r>
              <a:rPr lang="es-ES" dirty="0"/>
              <a:t>1️⃣    Leer un caso educativo proporcionado en equipos.</a:t>
            </a:r>
          </a:p>
          <a:p>
            <a:pPr marL="0" indent="0">
              <a:buNone/>
            </a:pPr>
            <a:r>
              <a:rPr lang="es-ES" dirty="0"/>
              <a:t>2️⃣    Discutir cómo el aprendizaje situado podría ayudar a solucionarlo.</a:t>
            </a:r>
          </a:p>
          <a:p>
            <a:pPr marL="0" indent="0">
              <a:buNone/>
            </a:pPr>
            <a:r>
              <a:rPr lang="es-ES" dirty="0"/>
              <a:t>3️⃣    Exponer su análisis en plenaria.</a:t>
            </a:r>
          </a:p>
          <a:p>
            <a:pPr marL="0" indent="0">
              <a:buNone/>
            </a:pPr>
            <a:r>
              <a:rPr lang="es-ES" dirty="0"/>
              <a:t>✔ Tiempo: 30 minutos.</a:t>
            </a:r>
          </a:p>
          <a:p>
            <a:pPr marL="0" indent="0">
              <a:buNone/>
            </a:pPr>
            <a:r>
              <a:rPr lang="es-ES" dirty="0"/>
              <a:t>✔ Material de apoyo: Tarjetas con casos educativos, hojas para anotaciones.</a:t>
            </a:r>
          </a:p>
          <a:p>
            <a:pPr marL="0" indent="0">
              <a:buNone/>
            </a:pPr>
            <a:r>
              <a:rPr lang="es-ES" dirty="0"/>
              <a:t>Insumo:  Casos de enseñanza: Aprendizaje situado para solucionar problemas complejos y tomar decisiones.🔗 </a:t>
            </a:r>
            <a:r>
              <a:rPr lang="es-ES" dirty="0">
                <a:hlinkClick r:id="rId2"/>
              </a:rPr>
              <a:t>https://librosoa.unam.mx/handle/123456789/3382</a:t>
            </a:r>
            <a:r>
              <a:rPr lang="es-ES" dirty="0"/>
              <a:t> </a:t>
            </a:r>
            <a:endParaRPr lang="es-MX" dirty="0"/>
          </a:p>
        </p:txBody>
      </p:sp>
    </p:spTree>
    <p:extLst>
      <p:ext uri="{BB962C8B-B14F-4D97-AF65-F5344CB8AC3E}">
        <p14:creationId xmlns:p14="http://schemas.microsoft.com/office/powerpoint/2010/main" val="3297832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7D0E6A-C3ED-4322-8262-EBDD46618CDF}"/>
              </a:ext>
            </a:extLst>
          </p:cNvPr>
          <p:cNvSpPr>
            <a:spLocks noGrp="1"/>
          </p:cNvSpPr>
          <p:nvPr>
            <p:ph type="title"/>
          </p:nvPr>
        </p:nvSpPr>
        <p:spPr/>
        <p:txBody>
          <a:bodyPr/>
          <a:lstStyle/>
          <a:p>
            <a:r>
              <a:rPr lang="es-MX" b="1" dirty="0"/>
              <a:t>Pausa Activa: </a:t>
            </a:r>
            <a:r>
              <a:rPr lang="es-ES" b="1" dirty="0"/>
              <a:t>Desafío del Movimiento" 🚶‍♂️</a:t>
            </a:r>
            <a:endParaRPr lang="es-MX" b="1" dirty="0"/>
          </a:p>
        </p:txBody>
      </p:sp>
      <p:sp>
        <p:nvSpPr>
          <p:cNvPr id="3" name="Marcador de contenido 2">
            <a:extLst>
              <a:ext uri="{FF2B5EF4-FFF2-40B4-BE49-F238E27FC236}">
                <a16:creationId xmlns:a16="http://schemas.microsoft.com/office/drawing/2014/main" id="{1E856209-1C8D-4B86-BE1C-1BB65F23B21E}"/>
              </a:ext>
            </a:extLst>
          </p:cNvPr>
          <p:cNvSpPr>
            <a:spLocks noGrp="1"/>
          </p:cNvSpPr>
          <p:nvPr>
            <p:ph idx="1"/>
          </p:nvPr>
        </p:nvSpPr>
        <p:spPr/>
        <p:txBody>
          <a:bodyPr/>
          <a:lstStyle/>
          <a:p>
            <a:r>
              <a:rPr lang="es-ES" dirty="0"/>
              <a:t>✔ </a:t>
            </a:r>
            <a:r>
              <a:rPr lang="es-ES" b="1" dirty="0"/>
              <a:t>Instrucciones:</a:t>
            </a:r>
            <a:br>
              <a:rPr lang="es-ES" dirty="0"/>
            </a:br>
            <a:r>
              <a:rPr lang="es-ES" dirty="0"/>
              <a:t>1️⃣   Formar un círculo.</a:t>
            </a:r>
            <a:br>
              <a:rPr lang="es-ES" dirty="0"/>
            </a:br>
            <a:r>
              <a:rPr lang="es-ES" dirty="0"/>
              <a:t>2️⃣    Asignar un número a cada docente.</a:t>
            </a:r>
            <a:br>
              <a:rPr lang="es-ES" dirty="0"/>
            </a:br>
            <a:r>
              <a:rPr lang="es-ES" dirty="0"/>
              <a:t>3️⃣   Lanzar un dado (real o digital).</a:t>
            </a:r>
            <a:br>
              <a:rPr lang="es-ES" dirty="0"/>
            </a:br>
            <a:r>
              <a:rPr lang="es-ES" dirty="0"/>
              <a:t>4️⃣    El número que salga debe hacer un </a:t>
            </a:r>
            <a:r>
              <a:rPr lang="es-ES" b="1" dirty="0"/>
              <a:t>reto de movimiento</a:t>
            </a:r>
            <a:r>
              <a:rPr lang="es-ES" dirty="0"/>
              <a:t> (Ejemplo: "Toca el suelo y da una vuelta", "Haz 5 saltos").</a:t>
            </a:r>
          </a:p>
          <a:p>
            <a:r>
              <a:rPr lang="es-ES" dirty="0"/>
              <a:t>✔ </a:t>
            </a:r>
            <a:r>
              <a:rPr lang="es-ES" b="1" dirty="0"/>
              <a:t>Tiempo:</a:t>
            </a:r>
            <a:r>
              <a:rPr lang="es-ES" dirty="0"/>
              <a:t> 10 minutos.</a:t>
            </a:r>
            <a:br>
              <a:rPr lang="es-ES" dirty="0"/>
            </a:br>
            <a:r>
              <a:rPr lang="es-ES" dirty="0"/>
              <a:t>✔ </a:t>
            </a:r>
            <a:r>
              <a:rPr lang="es-ES" b="1" dirty="0"/>
              <a:t>Material de apoyo:</a:t>
            </a:r>
            <a:r>
              <a:rPr lang="es-ES" dirty="0"/>
              <a:t> Dado físico o digital.</a:t>
            </a:r>
          </a:p>
          <a:p>
            <a:pPr marL="0" indent="0">
              <a:buNone/>
            </a:pPr>
            <a:endParaRPr lang="es-MX" dirty="0"/>
          </a:p>
        </p:txBody>
      </p:sp>
    </p:spTree>
    <p:extLst>
      <p:ext uri="{BB962C8B-B14F-4D97-AF65-F5344CB8AC3E}">
        <p14:creationId xmlns:p14="http://schemas.microsoft.com/office/powerpoint/2010/main" val="36761514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534</TotalTime>
  <Words>814</Words>
  <Application>Microsoft Office PowerPoint</Application>
  <PresentationFormat>Panorámica</PresentationFormat>
  <Paragraphs>65</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Orientaciones para el Consejo Técnico Escolar Fase Ordinaria</vt:lpstr>
      <vt:lpstr>Propósito de la sesión</vt:lpstr>
      <vt:lpstr>Insumos </vt:lpstr>
      <vt:lpstr>Video del Secretario de Educación</vt:lpstr>
      <vt:lpstr>Tema: Estrategias metodológicas didácticas diferentes a los proyectos </vt:lpstr>
      <vt:lpstr>Presentación de PowerPoint</vt:lpstr>
      <vt:lpstr>1. Para iniciar</vt:lpstr>
      <vt:lpstr>2. Casos de Enseñanza y Aprendizaje Situado</vt:lpstr>
      <vt:lpstr>Pausa Activa: Desafío del Movimiento" 🚶‍♂️</vt:lpstr>
      <vt:lpstr>3. Ciencia y Tecnología para Todos – Inmersiones Temáticas</vt:lpstr>
      <vt:lpstr>4. Modelos Globalizadores y Técnicas Interdisciplinares</vt:lpstr>
      <vt:lpstr>5. Secuencias de Aprendizaje </vt:lpstr>
      <vt:lpstr>6. Reflexión colectiva</vt:lpstr>
      <vt:lpstr>7. Asuntos particulares de interés para la escuela o el servicio educativo</vt:lpstr>
      <vt:lpstr>"La innovación en la enseñanza va más allá de los proyectos: está en la diversidad de estrategias que usamos para transformar el aprendizaje."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Orientaciones para el Consejo Técnico Escolar Fase Ordinaria</dc:title>
  <dc:creator>JORGE ALBERTO GUERRERO HERNANDEZ</dc:creator>
  <cp:lastModifiedBy>JORGE ALBERTO GUERRERO HERNANDEZ</cp:lastModifiedBy>
  <cp:revision>26</cp:revision>
  <dcterms:created xsi:type="dcterms:W3CDTF">2024-10-20T22:25:22Z</dcterms:created>
  <dcterms:modified xsi:type="dcterms:W3CDTF">2025-03-21T21:27:08Z</dcterms:modified>
</cp:coreProperties>
</file>