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20851B-2F2B-4CA9-BA0A-9103EE62A74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D4AA07C9-E2CA-427E-9150-5571B843A2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E47D94E5-CD0A-404B-AC2E-D4CF1196A965}"/>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5" name="Marcador de pie de página 4">
            <a:extLst>
              <a:ext uri="{FF2B5EF4-FFF2-40B4-BE49-F238E27FC236}">
                <a16:creationId xmlns:a16="http://schemas.microsoft.com/office/drawing/2014/main" id="{4F4D3FB0-57D1-4515-A467-6D4306967FE4}"/>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0A260E2-1446-4FA6-9ED2-9DE2D22BD8C9}"/>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2859985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C4F717-7DE6-46D4-93AF-5EDC56A353A6}"/>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FFBDF55A-8AF5-44E3-A5C7-D723C1BA296F}"/>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3E661C43-5B02-42A9-AADF-27EA351483AB}"/>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5" name="Marcador de pie de página 4">
            <a:extLst>
              <a:ext uri="{FF2B5EF4-FFF2-40B4-BE49-F238E27FC236}">
                <a16:creationId xmlns:a16="http://schemas.microsoft.com/office/drawing/2014/main" id="{84CB809F-47AE-4EFD-A157-F5A558FF329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4FC160C-AD68-4879-9BAF-2D05D0573D9F}"/>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2994330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E74D443-33C6-4E99-8825-987E1746176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00F99097-E6B7-4831-98C5-7E291F23FCDC}"/>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E6B15295-7723-4BF6-8825-E9553E410BFC}"/>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5" name="Marcador de pie de página 4">
            <a:extLst>
              <a:ext uri="{FF2B5EF4-FFF2-40B4-BE49-F238E27FC236}">
                <a16:creationId xmlns:a16="http://schemas.microsoft.com/office/drawing/2014/main" id="{523B6355-9617-4289-9449-69B60569215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567CAF94-8522-4D4E-B241-97F5FF182283}"/>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2382092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DB95A9-B29B-4044-8121-0C10B14A8F70}"/>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F44D346E-1165-4350-AC8F-A039B42302C5}"/>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BC44A5EF-A207-432C-90F0-C7AFD49396E1}"/>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5" name="Marcador de pie de página 4">
            <a:extLst>
              <a:ext uri="{FF2B5EF4-FFF2-40B4-BE49-F238E27FC236}">
                <a16:creationId xmlns:a16="http://schemas.microsoft.com/office/drawing/2014/main" id="{B930B16A-4F12-4420-909E-087397E8D992}"/>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6618FBD-A4CC-438D-B4CD-19BA4083CD3E}"/>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1567385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71EF9E-393C-41DB-9FDC-2A15132ED73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E91CA5A1-AEE5-49EE-9A05-9D50710620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B5546A6A-5660-4AFD-B14D-BB68FB17EA0C}"/>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5" name="Marcador de pie de página 4">
            <a:extLst>
              <a:ext uri="{FF2B5EF4-FFF2-40B4-BE49-F238E27FC236}">
                <a16:creationId xmlns:a16="http://schemas.microsoft.com/office/drawing/2014/main" id="{E1D7375E-2D69-4062-BA46-D192B87C9621}"/>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AB286F0-AE2E-4FF7-B765-23094651BBE9}"/>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190923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91CB1F-47E8-4DB5-8264-9A831764ECD1}"/>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E58BDA52-039F-4FA1-BED1-DCF2A86AC94E}"/>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5CEC68A2-CC26-4AE8-93ED-8CE0DA7C2D40}"/>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379B6838-094F-4402-B2CC-CB4357FCE251}"/>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6" name="Marcador de pie de página 5">
            <a:extLst>
              <a:ext uri="{FF2B5EF4-FFF2-40B4-BE49-F238E27FC236}">
                <a16:creationId xmlns:a16="http://schemas.microsoft.com/office/drawing/2014/main" id="{BFF03816-785F-4AE1-A2CB-BD5F5CCD0C2F}"/>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79634F4A-A167-462A-9CB3-686D06CC514D}"/>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929347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F86FD9-6979-446D-B90C-5B63511BA184}"/>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79BD4033-BB87-4E64-AFC9-A5B93E9FFF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E468E4A5-F768-4FF1-A9BA-67F75222D69E}"/>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1196C281-4103-4879-A48C-35BE605FD5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53F5B751-C327-499B-AAA5-1ED235446365}"/>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11C01DD9-4BE4-4E70-8BD7-4DD0626985AA}"/>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8" name="Marcador de pie de página 7">
            <a:extLst>
              <a:ext uri="{FF2B5EF4-FFF2-40B4-BE49-F238E27FC236}">
                <a16:creationId xmlns:a16="http://schemas.microsoft.com/office/drawing/2014/main" id="{21085CAC-FA20-4DE5-8934-31D10C09DFE4}"/>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47E3ED10-49BD-4531-A001-70E173048916}"/>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3955802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7BF604-F557-405C-9D9F-920FB115A7E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71E3E8CF-B160-4C02-B0FE-1453B47E375B}"/>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4" name="Marcador de pie de página 3">
            <a:extLst>
              <a:ext uri="{FF2B5EF4-FFF2-40B4-BE49-F238E27FC236}">
                <a16:creationId xmlns:a16="http://schemas.microsoft.com/office/drawing/2014/main" id="{DB3A4794-2932-4563-858D-2BE99D2AF541}"/>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BD33AA21-AD60-4800-A3EC-77D9C4A4FB24}"/>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1672126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BD27767-3C14-4662-BF87-4B5AFD35D71A}"/>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3" name="Marcador de pie de página 2">
            <a:extLst>
              <a:ext uri="{FF2B5EF4-FFF2-40B4-BE49-F238E27FC236}">
                <a16:creationId xmlns:a16="http://schemas.microsoft.com/office/drawing/2014/main" id="{CA07D553-D2E5-4EF3-A684-5884E6E070C8}"/>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980D1014-0109-4B1F-B0D7-F04DE33924D4}"/>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887879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7CD1B1-F372-4B09-ACE7-E5820DC74D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C449C5D4-9A84-4EE2-BA35-51B937BD22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26987082-726C-4257-BE4D-40650F0F31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5F2CD8FA-AFE0-4F1C-9252-7002652717DB}"/>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6" name="Marcador de pie de página 5">
            <a:extLst>
              <a:ext uri="{FF2B5EF4-FFF2-40B4-BE49-F238E27FC236}">
                <a16:creationId xmlns:a16="http://schemas.microsoft.com/office/drawing/2014/main" id="{D587DEF7-5B5D-4F01-9419-856BEEC78804}"/>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98BBCD1-4CE6-47C7-A213-156C1208EAEE}"/>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1655707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27295E-E189-43C3-B913-C8BE3F53906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0279F1D5-C4B1-4ACD-9424-0128DE55B9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56D95AE8-28BD-4AB9-90B7-D4E21B4C69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1421EDA2-53BA-4F54-9211-AF21A5295742}"/>
              </a:ext>
            </a:extLst>
          </p:cNvPr>
          <p:cNvSpPr>
            <a:spLocks noGrp="1"/>
          </p:cNvSpPr>
          <p:nvPr>
            <p:ph type="dt" sz="half" idx="10"/>
          </p:nvPr>
        </p:nvSpPr>
        <p:spPr/>
        <p:txBody>
          <a:bodyPr/>
          <a:lstStyle/>
          <a:p>
            <a:fld id="{E15CD33B-0CE3-4FE7-8E26-8B655A3688A4}" type="datetimeFigureOut">
              <a:rPr lang="es-MX" smtClean="0"/>
              <a:t>20/06/2025</a:t>
            </a:fld>
            <a:endParaRPr lang="es-MX"/>
          </a:p>
        </p:txBody>
      </p:sp>
      <p:sp>
        <p:nvSpPr>
          <p:cNvPr id="6" name="Marcador de pie de página 5">
            <a:extLst>
              <a:ext uri="{FF2B5EF4-FFF2-40B4-BE49-F238E27FC236}">
                <a16:creationId xmlns:a16="http://schemas.microsoft.com/office/drawing/2014/main" id="{EEE3EE51-EC29-4E7D-A1C4-9A5B19D396D2}"/>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0BB2EA88-B0EE-4328-8E1E-5001D6FCA1A0}"/>
              </a:ext>
            </a:extLst>
          </p:cNvPr>
          <p:cNvSpPr>
            <a:spLocks noGrp="1"/>
          </p:cNvSpPr>
          <p:nvPr>
            <p:ph type="sldNum" sz="quarter" idx="12"/>
          </p:nvPr>
        </p:nvSpPr>
        <p:spPr/>
        <p:txBody>
          <a:bodyPr/>
          <a:lstStyle/>
          <a:p>
            <a:fld id="{F7F3C856-8F85-45E6-AA46-FDE85B789C61}" type="slidenum">
              <a:rPr lang="es-MX" smtClean="0"/>
              <a:t>‹Nº›</a:t>
            </a:fld>
            <a:endParaRPr lang="es-MX"/>
          </a:p>
        </p:txBody>
      </p:sp>
    </p:spTree>
    <p:extLst>
      <p:ext uri="{BB962C8B-B14F-4D97-AF65-F5344CB8AC3E}">
        <p14:creationId xmlns:p14="http://schemas.microsoft.com/office/powerpoint/2010/main" val="389028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2B529CB-CE39-452A-91AB-006ED15F48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CC093E6A-0873-4C4A-99B9-23721C3E56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D93E868B-7159-4F4D-9C64-843E8F84C8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5CD33B-0CE3-4FE7-8E26-8B655A3688A4}" type="datetimeFigureOut">
              <a:rPr lang="es-MX" smtClean="0"/>
              <a:t>20/06/2025</a:t>
            </a:fld>
            <a:endParaRPr lang="es-MX"/>
          </a:p>
        </p:txBody>
      </p:sp>
      <p:sp>
        <p:nvSpPr>
          <p:cNvPr id="5" name="Marcador de pie de página 4">
            <a:extLst>
              <a:ext uri="{FF2B5EF4-FFF2-40B4-BE49-F238E27FC236}">
                <a16:creationId xmlns:a16="http://schemas.microsoft.com/office/drawing/2014/main" id="{A9A3990C-3A13-4E6F-A847-9873F81929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67F12B94-7DE7-4184-821B-DA1913C6FE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F3C856-8F85-45E6-AA46-FDE85B789C61}" type="slidenum">
              <a:rPr lang="es-MX" smtClean="0"/>
              <a:t>‹Nº›</a:t>
            </a:fld>
            <a:endParaRPr lang="es-MX"/>
          </a:p>
        </p:txBody>
      </p:sp>
    </p:spTree>
    <p:extLst>
      <p:ext uri="{BB962C8B-B14F-4D97-AF65-F5344CB8AC3E}">
        <p14:creationId xmlns:p14="http://schemas.microsoft.com/office/powerpoint/2010/main" val="1537937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ducacionbasica.sep.gob.mx/wp-content/uploads/2024/06/Programa_Sintetico_Fase_4.pdf" TargetMode="External"/><Relationship Id="rId2" Type="http://schemas.openxmlformats.org/officeDocument/2006/relationships/hyperlink" Target="https://educacionbasica.sep.gob.mx/wp-content/uploads/2024/06/Plan-de-Estudio-ISBN-ELECTRONICO.pdf" TargetMode="External"/><Relationship Id="rId1" Type="http://schemas.openxmlformats.org/officeDocument/2006/relationships/slideLayout" Target="../slideLayouts/slideLayout2.xml"/><Relationship Id="rId5" Type="http://schemas.openxmlformats.org/officeDocument/2006/relationships/hyperlink" Target="https://publicaciones.uacm.edu.mx/gpd-los-examenes.html" TargetMode="External"/><Relationship Id="rId4" Type="http://schemas.openxmlformats.org/officeDocument/2006/relationships/hyperlink" Target="https://www.youtube.com/watch?v=B-SBL_39mn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0B6A5D-E39B-4406-BF1B-01DA83BAF9DB}"/>
              </a:ext>
            </a:extLst>
          </p:cNvPr>
          <p:cNvSpPr>
            <a:spLocks noGrp="1"/>
          </p:cNvSpPr>
          <p:nvPr>
            <p:ph type="ctrTitle"/>
          </p:nvPr>
        </p:nvSpPr>
        <p:spPr/>
        <p:txBody>
          <a:bodyPr>
            <a:normAutofit fontScale="90000"/>
          </a:bodyPr>
          <a:lstStyle/>
          <a:p>
            <a:r>
              <a:rPr lang="es-ES" dirty="0"/>
              <a:t>Orientaciones para la</a:t>
            </a:r>
            <a:br>
              <a:rPr lang="es-ES" dirty="0"/>
            </a:br>
            <a:r>
              <a:rPr lang="es-ES" dirty="0"/>
              <a:t>Octava Sesión Ordinaria del</a:t>
            </a:r>
            <a:br>
              <a:rPr lang="es-ES" dirty="0"/>
            </a:br>
            <a:r>
              <a:rPr lang="es-ES" dirty="0"/>
              <a:t>Consejo Técnico Escolar</a:t>
            </a:r>
            <a:endParaRPr lang="es-MX" dirty="0"/>
          </a:p>
        </p:txBody>
      </p:sp>
      <p:sp>
        <p:nvSpPr>
          <p:cNvPr id="3" name="Subtítulo 2">
            <a:extLst>
              <a:ext uri="{FF2B5EF4-FFF2-40B4-BE49-F238E27FC236}">
                <a16:creationId xmlns:a16="http://schemas.microsoft.com/office/drawing/2014/main" id="{C0EE0F0A-58BB-4004-9AB3-1E36CC47BA2C}"/>
              </a:ext>
            </a:extLst>
          </p:cNvPr>
          <p:cNvSpPr>
            <a:spLocks noGrp="1"/>
          </p:cNvSpPr>
          <p:nvPr>
            <p:ph type="subTitle" idx="1"/>
          </p:nvPr>
        </p:nvSpPr>
        <p:spPr/>
        <p:txBody>
          <a:bodyPr/>
          <a:lstStyle/>
          <a:p>
            <a:r>
              <a:rPr lang="es-MX" dirty="0"/>
              <a:t>Tema: Estrategias para desarrollar la evaluación formativa</a:t>
            </a:r>
          </a:p>
        </p:txBody>
      </p:sp>
    </p:spTree>
    <p:extLst>
      <p:ext uri="{BB962C8B-B14F-4D97-AF65-F5344CB8AC3E}">
        <p14:creationId xmlns:p14="http://schemas.microsoft.com/office/powerpoint/2010/main" val="3520181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C7DD05-C738-46AD-8D75-6F343E52CDAC}"/>
              </a:ext>
            </a:extLst>
          </p:cNvPr>
          <p:cNvSpPr>
            <a:spLocks noGrp="1"/>
          </p:cNvSpPr>
          <p:nvPr>
            <p:ph type="title"/>
          </p:nvPr>
        </p:nvSpPr>
        <p:spPr/>
        <p:txBody>
          <a:bodyPr/>
          <a:lstStyle/>
          <a:p>
            <a:r>
              <a:rPr lang="es-MX" dirty="0"/>
              <a:t>1. Momento Diagnóstico</a:t>
            </a:r>
          </a:p>
        </p:txBody>
      </p:sp>
      <p:sp>
        <p:nvSpPr>
          <p:cNvPr id="3" name="Marcador de contenido 2">
            <a:extLst>
              <a:ext uri="{FF2B5EF4-FFF2-40B4-BE49-F238E27FC236}">
                <a16:creationId xmlns:a16="http://schemas.microsoft.com/office/drawing/2014/main" id="{CCA0FF37-AAA7-4D11-9748-F5C689C8180D}"/>
              </a:ext>
            </a:extLst>
          </p:cNvPr>
          <p:cNvSpPr>
            <a:spLocks noGrp="1"/>
          </p:cNvSpPr>
          <p:nvPr>
            <p:ph idx="1"/>
          </p:nvPr>
        </p:nvSpPr>
        <p:spPr/>
        <p:txBody>
          <a:bodyPr/>
          <a:lstStyle/>
          <a:p>
            <a:pPr>
              <a:buFont typeface="+mj-lt"/>
              <a:buAutoNum type="arabicPeriod"/>
            </a:pPr>
            <a:r>
              <a:rPr lang="es-ES" dirty="0"/>
              <a:t>En equipos de 4, cada docente comparte un ejemplo breve de evaluación formativa que haya usado.</a:t>
            </a:r>
          </a:p>
          <a:p>
            <a:pPr>
              <a:buFont typeface="+mj-lt"/>
              <a:buAutoNum type="arabicPeriod"/>
            </a:pPr>
            <a:r>
              <a:rPr lang="es-ES" dirty="0"/>
              <a:t>Elijan la más significativa y reflexionen:</a:t>
            </a:r>
          </a:p>
          <a:p>
            <a:pPr marL="742950" lvl="1" indent="-285750">
              <a:buFont typeface="+mj-lt"/>
              <a:buAutoNum type="arabicPeriod"/>
            </a:pPr>
            <a:r>
              <a:rPr lang="es-ES" dirty="0"/>
              <a:t>¿Qué beneficio observaste?</a:t>
            </a:r>
          </a:p>
          <a:p>
            <a:pPr marL="742950" lvl="1" indent="-285750">
              <a:buFont typeface="+mj-lt"/>
              <a:buAutoNum type="arabicPeriod"/>
            </a:pPr>
            <a:r>
              <a:rPr lang="es-ES" dirty="0"/>
              <a:t>¿Qué cambiarías para mejorarla?</a:t>
            </a:r>
          </a:p>
          <a:p>
            <a:pPr>
              <a:buFont typeface="+mj-lt"/>
              <a:buAutoNum type="arabicPeriod"/>
            </a:pPr>
            <a:r>
              <a:rPr lang="es-ES" dirty="0"/>
              <a:t>Cada equipo expone su ejemplo y reflexión (1‑2 min por equipo).</a:t>
            </a:r>
          </a:p>
          <a:p>
            <a:r>
              <a:rPr lang="es-ES" b="1" dirty="0"/>
              <a:t>Material:</a:t>
            </a:r>
            <a:r>
              <a:rPr lang="es-ES" dirty="0"/>
              <a:t> Notas adhesivas, plumones</a:t>
            </a:r>
          </a:p>
          <a:p>
            <a:pPr marL="0" indent="0">
              <a:buNone/>
            </a:pPr>
            <a:endParaRPr lang="es-MX" dirty="0"/>
          </a:p>
        </p:txBody>
      </p:sp>
    </p:spTree>
    <p:extLst>
      <p:ext uri="{BB962C8B-B14F-4D97-AF65-F5344CB8AC3E}">
        <p14:creationId xmlns:p14="http://schemas.microsoft.com/office/powerpoint/2010/main" val="743006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6D90C0-6CE1-4A38-B66B-5A91F8985921}"/>
              </a:ext>
            </a:extLst>
          </p:cNvPr>
          <p:cNvSpPr>
            <a:spLocks noGrp="1"/>
          </p:cNvSpPr>
          <p:nvPr>
            <p:ph type="title"/>
          </p:nvPr>
        </p:nvSpPr>
        <p:spPr/>
        <p:txBody>
          <a:bodyPr/>
          <a:lstStyle/>
          <a:p>
            <a:r>
              <a:rPr lang="es-MX" dirty="0"/>
              <a:t>2. Plan de estudios</a:t>
            </a:r>
          </a:p>
        </p:txBody>
      </p:sp>
      <p:sp>
        <p:nvSpPr>
          <p:cNvPr id="3" name="Marcador de contenido 2">
            <a:extLst>
              <a:ext uri="{FF2B5EF4-FFF2-40B4-BE49-F238E27FC236}">
                <a16:creationId xmlns:a16="http://schemas.microsoft.com/office/drawing/2014/main" id="{52499E10-DAA6-4487-A726-600BCEC6BE37}"/>
              </a:ext>
            </a:extLst>
          </p:cNvPr>
          <p:cNvSpPr>
            <a:spLocks noGrp="1"/>
          </p:cNvSpPr>
          <p:nvPr>
            <p:ph idx="1"/>
          </p:nvPr>
        </p:nvSpPr>
        <p:spPr/>
        <p:txBody>
          <a:bodyPr>
            <a:normAutofit/>
          </a:bodyPr>
          <a:lstStyle/>
          <a:p>
            <a:pPr>
              <a:buFont typeface="+mj-lt"/>
              <a:buAutoNum type="arabicPeriod"/>
            </a:pPr>
            <a:r>
              <a:rPr lang="es-ES" dirty="0"/>
              <a:t>Repartir fragmentos del Plan de Estudios (pp. 90–95).</a:t>
            </a:r>
          </a:p>
          <a:p>
            <a:pPr>
              <a:buFont typeface="+mj-lt"/>
              <a:buAutoNum type="arabicPeriod"/>
            </a:pPr>
            <a:r>
              <a:rPr lang="es-ES" dirty="0"/>
              <a:t>En equipos, subrayar definiciones, objetivos y procesos de retroalimentación.</a:t>
            </a:r>
          </a:p>
          <a:p>
            <a:pPr>
              <a:buFont typeface="+mj-lt"/>
              <a:buAutoNum type="arabicPeriod"/>
            </a:pPr>
            <a:r>
              <a:rPr lang="es-ES" dirty="0"/>
              <a:t>Responder:</a:t>
            </a:r>
          </a:p>
          <a:p>
            <a:pPr marL="742950" lvl="1" indent="-285750">
              <a:buFont typeface="+mj-lt"/>
              <a:buAutoNum type="arabicPeriod"/>
            </a:pPr>
            <a:r>
              <a:rPr lang="es-ES" dirty="0"/>
              <a:t>¿Quiénes participan en este proceso (docentes, alumnos)?</a:t>
            </a:r>
          </a:p>
          <a:p>
            <a:pPr marL="742950" lvl="1" indent="-285750">
              <a:buFont typeface="+mj-lt"/>
              <a:buAutoNum type="arabicPeriod"/>
            </a:pPr>
            <a:r>
              <a:rPr lang="es-ES" dirty="0"/>
              <a:t>¿Cómo se integra la reflexión sobre el error?</a:t>
            </a:r>
          </a:p>
          <a:p>
            <a:pPr>
              <a:buFont typeface="+mj-lt"/>
              <a:buAutoNum type="arabicPeriod"/>
            </a:pPr>
            <a:r>
              <a:rPr lang="es-ES" dirty="0"/>
              <a:t>Compartir hallazgos en plenaria.</a:t>
            </a:r>
          </a:p>
          <a:p>
            <a:r>
              <a:rPr lang="es-ES" b="1" dirty="0"/>
              <a:t>Material:</a:t>
            </a:r>
            <a:r>
              <a:rPr lang="es-ES" dirty="0"/>
              <a:t> Extractos impresos, rotafolio</a:t>
            </a:r>
          </a:p>
          <a:p>
            <a:endParaRPr lang="es-MX" dirty="0"/>
          </a:p>
        </p:txBody>
      </p:sp>
    </p:spTree>
    <p:extLst>
      <p:ext uri="{BB962C8B-B14F-4D97-AF65-F5344CB8AC3E}">
        <p14:creationId xmlns:p14="http://schemas.microsoft.com/office/powerpoint/2010/main" val="3642599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187693-B73C-463A-8391-CFB88B2147AC}"/>
              </a:ext>
            </a:extLst>
          </p:cNvPr>
          <p:cNvSpPr>
            <a:spLocks noGrp="1"/>
          </p:cNvSpPr>
          <p:nvPr>
            <p:ph type="title"/>
          </p:nvPr>
        </p:nvSpPr>
        <p:spPr/>
        <p:txBody>
          <a:bodyPr/>
          <a:lstStyle/>
          <a:p>
            <a:r>
              <a:rPr lang="es-MX" dirty="0"/>
              <a:t>3. Programa sintético</a:t>
            </a:r>
          </a:p>
        </p:txBody>
      </p:sp>
      <p:sp>
        <p:nvSpPr>
          <p:cNvPr id="3" name="Marcador de contenido 2">
            <a:extLst>
              <a:ext uri="{FF2B5EF4-FFF2-40B4-BE49-F238E27FC236}">
                <a16:creationId xmlns:a16="http://schemas.microsoft.com/office/drawing/2014/main" id="{44EE7819-B549-4BB9-803B-2628AE39E472}"/>
              </a:ext>
            </a:extLst>
          </p:cNvPr>
          <p:cNvSpPr>
            <a:spLocks noGrp="1"/>
          </p:cNvSpPr>
          <p:nvPr>
            <p:ph idx="1"/>
          </p:nvPr>
        </p:nvSpPr>
        <p:spPr/>
        <p:txBody>
          <a:bodyPr/>
          <a:lstStyle/>
          <a:p>
            <a:r>
              <a:rPr lang="es-ES" b="1" dirty="0"/>
              <a:t>Instrucciones:</a:t>
            </a:r>
            <a:endParaRPr lang="es-ES" dirty="0"/>
          </a:p>
          <a:p>
            <a:pPr>
              <a:buFont typeface="+mj-lt"/>
              <a:buAutoNum type="arabicPeriod"/>
            </a:pPr>
            <a:r>
              <a:rPr lang="es-ES" dirty="0"/>
              <a:t>Leer en parejas el Programa Sintético Fase 4 (pp. 83–84).</a:t>
            </a:r>
          </a:p>
          <a:p>
            <a:pPr>
              <a:buFont typeface="+mj-lt"/>
              <a:buAutoNum type="arabicPeriod"/>
            </a:pPr>
            <a:r>
              <a:rPr lang="es-ES" dirty="0"/>
              <a:t>Identificar acciones sugeridas para la evaluación formativa.</a:t>
            </a:r>
          </a:p>
          <a:p>
            <a:pPr>
              <a:buFont typeface="+mj-lt"/>
              <a:buAutoNum type="arabicPeriod"/>
            </a:pPr>
            <a:r>
              <a:rPr lang="es-ES" dirty="0"/>
              <a:t>En equipo, decidir:</a:t>
            </a:r>
          </a:p>
          <a:p>
            <a:pPr marL="742950" lvl="1" indent="-285750">
              <a:buFont typeface="+mj-lt"/>
              <a:buAutoNum type="arabicPeriod"/>
            </a:pPr>
            <a:r>
              <a:rPr lang="es-ES" dirty="0"/>
              <a:t>¿Cuál es la más aplicable en tu grado?</a:t>
            </a:r>
          </a:p>
          <a:p>
            <a:pPr marL="742950" lvl="1" indent="-285750">
              <a:buFont typeface="+mj-lt"/>
              <a:buAutoNum type="arabicPeriod"/>
            </a:pPr>
            <a:r>
              <a:rPr lang="es-ES" dirty="0"/>
              <a:t>¿Cómo adaptarla para tu contexto?</a:t>
            </a:r>
          </a:p>
          <a:p>
            <a:pPr>
              <a:buFont typeface="+mj-lt"/>
              <a:buAutoNum type="arabicPeriod"/>
            </a:pPr>
            <a:r>
              <a:rPr lang="es-ES" dirty="0"/>
              <a:t>Compartir una propuesta concreta.</a:t>
            </a:r>
          </a:p>
          <a:p>
            <a:r>
              <a:rPr lang="es-ES" b="1" dirty="0"/>
              <a:t>Material:</a:t>
            </a:r>
            <a:r>
              <a:rPr lang="es-ES" dirty="0"/>
              <a:t> Impresos, notas adhesivas</a:t>
            </a:r>
          </a:p>
          <a:p>
            <a:pPr marL="0" indent="0">
              <a:buNone/>
            </a:pPr>
            <a:endParaRPr lang="es-MX" dirty="0"/>
          </a:p>
        </p:txBody>
      </p:sp>
    </p:spTree>
    <p:extLst>
      <p:ext uri="{BB962C8B-B14F-4D97-AF65-F5344CB8AC3E}">
        <p14:creationId xmlns:p14="http://schemas.microsoft.com/office/powerpoint/2010/main" val="447564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E2E39-6754-4F68-9BA4-ADAD67402104}"/>
              </a:ext>
            </a:extLst>
          </p:cNvPr>
          <p:cNvSpPr>
            <a:spLocks noGrp="1"/>
          </p:cNvSpPr>
          <p:nvPr>
            <p:ph type="title"/>
          </p:nvPr>
        </p:nvSpPr>
        <p:spPr/>
        <p:txBody>
          <a:bodyPr/>
          <a:lstStyle/>
          <a:p>
            <a:r>
              <a:rPr lang="es-ES" dirty="0"/>
              <a:t>Pausa activa – “Activa tu cuerpo” </a:t>
            </a:r>
            <a:endParaRPr lang="es-MX" dirty="0"/>
          </a:p>
        </p:txBody>
      </p:sp>
      <p:sp>
        <p:nvSpPr>
          <p:cNvPr id="3" name="Marcador de contenido 2">
            <a:extLst>
              <a:ext uri="{FF2B5EF4-FFF2-40B4-BE49-F238E27FC236}">
                <a16:creationId xmlns:a16="http://schemas.microsoft.com/office/drawing/2014/main" id="{A4F2846F-2756-4476-BC16-5355BFA7809D}"/>
              </a:ext>
            </a:extLst>
          </p:cNvPr>
          <p:cNvSpPr>
            <a:spLocks noGrp="1"/>
          </p:cNvSpPr>
          <p:nvPr>
            <p:ph idx="1"/>
          </p:nvPr>
        </p:nvSpPr>
        <p:spPr/>
        <p:txBody>
          <a:bodyPr/>
          <a:lstStyle/>
          <a:p>
            <a:r>
              <a:rPr lang="es-ES" b="1" dirty="0"/>
              <a:t>Instrucciones:</a:t>
            </a:r>
            <a:endParaRPr lang="es-ES" dirty="0"/>
          </a:p>
          <a:p>
            <a:pPr>
              <a:buFont typeface="+mj-lt"/>
              <a:buAutoNum type="arabicPeriod"/>
            </a:pPr>
            <a:r>
              <a:rPr lang="es-ES" dirty="0"/>
              <a:t>De pie en círculo.</a:t>
            </a:r>
          </a:p>
          <a:p>
            <a:pPr>
              <a:buFont typeface="+mj-lt"/>
              <a:buAutoNum type="arabicPeriod"/>
            </a:pPr>
            <a:r>
              <a:rPr lang="es-ES" dirty="0"/>
              <a:t>Realicen 5 estiramientos guiados (cuello, brazos, espalda).</a:t>
            </a:r>
          </a:p>
          <a:p>
            <a:pPr>
              <a:buFont typeface="+mj-lt"/>
              <a:buAutoNum type="arabicPeriod"/>
            </a:pPr>
            <a:r>
              <a:rPr lang="es-ES" dirty="0"/>
              <a:t>Aplaudan y pestañeen 3 veces.</a:t>
            </a:r>
          </a:p>
          <a:p>
            <a:pPr>
              <a:buFont typeface="+mj-lt"/>
              <a:buAutoNum type="arabicPeriod"/>
            </a:pPr>
            <a:r>
              <a:rPr lang="es-ES" dirty="0"/>
              <a:t>Realicen una respiración profunda para reencontrar el foco.</a:t>
            </a:r>
          </a:p>
          <a:p>
            <a:pPr marL="0" indent="0">
              <a:buNone/>
            </a:pPr>
            <a:endParaRPr lang="es-MX" dirty="0"/>
          </a:p>
        </p:txBody>
      </p:sp>
    </p:spTree>
    <p:extLst>
      <p:ext uri="{BB962C8B-B14F-4D97-AF65-F5344CB8AC3E}">
        <p14:creationId xmlns:p14="http://schemas.microsoft.com/office/powerpoint/2010/main" val="1375588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0D1EE6-AC45-4B28-897F-51E402E0A3C1}"/>
              </a:ext>
            </a:extLst>
          </p:cNvPr>
          <p:cNvSpPr>
            <a:spLocks noGrp="1"/>
          </p:cNvSpPr>
          <p:nvPr>
            <p:ph type="title"/>
          </p:nvPr>
        </p:nvSpPr>
        <p:spPr/>
        <p:txBody>
          <a:bodyPr/>
          <a:lstStyle/>
          <a:p>
            <a:r>
              <a:rPr lang="es-MX" dirty="0"/>
              <a:t>4. Video – Evaluación Formativa </a:t>
            </a:r>
          </a:p>
        </p:txBody>
      </p:sp>
      <p:sp>
        <p:nvSpPr>
          <p:cNvPr id="3" name="Marcador de contenido 2">
            <a:extLst>
              <a:ext uri="{FF2B5EF4-FFF2-40B4-BE49-F238E27FC236}">
                <a16:creationId xmlns:a16="http://schemas.microsoft.com/office/drawing/2014/main" id="{179BB430-134C-4CEF-B9CB-CB84EE9CDA52}"/>
              </a:ext>
            </a:extLst>
          </p:cNvPr>
          <p:cNvSpPr>
            <a:spLocks noGrp="1"/>
          </p:cNvSpPr>
          <p:nvPr>
            <p:ph idx="1"/>
          </p:nvPr>
        </p:nvSpPr>
        <p:spPr/>
        <p:txBody>
          <a:bodyPr/>
          <a:lstStyle/>
          <a:p>
            <a:pPr lvl="0"/>
            <a:r>
              <a:rPr lang="es-ES" b="1" dirty="0">
                <a:solidFill>
                  <a:prstClr val="black"/>
                </a:solidFill>
              </a:rPr>
              <a:t>Instrucciones:</a:t>
            </a:r>
            <a:endParaRPr lang="es-ES" dirty="0">
              <a:solidFill>
                <a:prstClr val="black"/>
              </a:solidFill>
            </a:endParaRPr>
          </a:p>
          <a:p>
            <a:r>
              <a:rPr lang="es-ES" dirty="0"/>
              <a:t>Ver el video </a:t>
            </a:r>
            <a:r>
              <a:rPr lang="es-ES" dirty="0" err="1"/>
              <a:t>Evaluación</a:t>
            </a:r>
            <a:r>
              <a:rPr lang="es-ES" dirty="0"/>
              <a:t> formativa entre la </a:t>
            </a:r>
            <a:r>
              <a:rPr lang="es-ES" dirty="0" err="1"/>
              <a:t>simplificación</a:t>
            </a:r>
            <a:r>
              <a:rPr lang="es-ES" dirty="0"/>
              <a:t> y un reto </a:t>
            </a:r>
            <a:r>
              <a:rPr lang="es-ES" dirty="0" err="1"/>
              <a:t>pedagógico</a:t>
            </a:r>
            <a:r>
              <a:rPr lang="es-ES" dirty="0"/>
              <a:t> (min. 29 al 45)</a:t>
            </a:r>
          </a:p>
          <a:p>
            <a:r>
              <a:rPr lang="es-ES" b="1" dirty="0"/>
              <a:t>Después de ver comenten:</a:t>
            </a:r>
            <a:endParaRPr lang="es-ES" dirty="0"/>
          </a:p>
          <a:p>
            <a:r>
              <a:rPr lang="es-ES" dirty="0"/>
              <a:t>¿Qué requiere la evaluación formativa tanto del docente como del alumno?</a:t>
            </a:r>
          </a:p>
          <a:p>
            <a:r>
              <a:rPr lang="es-ES" dirty="0"/>
              <a:t>¿Qué otros puntos interesantes rescatan?</a:t>
            </a:r>
          </a:p>
          <a:p>
            <a:r>
              <a:rPr lang="es-ES" dirty="0"/>
              <a:t>Realicen conclusiones en plenaria.</a:t>
            </a:r>
            <a:br>
              <a:rPr lang="es-ES" dirty="0"/>
            </a:br>
            <a:endParaRPr lang="es-MX" dirty="0"/>
          </a:p>
        </p:txBody>
      </p:sp>
      <p:pic>
        <p:nvPicPr>
          <p:cNvPr id="4" name="Imagen 3">
            <a:extLst>
              <a:ext uri="{FF2B5EF4-FFF2-40B4-BE49-F238E27FC236}">
                <a16:creationId xmlns:a16="http://schemas.microsoft.com/office/drawing/2014/main" id="{DEF384D5-9E35-4E5E-8B6F-B8F3B92A3D35}"/>
              </a:ext>
            </a:extLst>
          </p:cNvPr>
          <p:cNvPicPr>
            <a:picLocks noChangeAspect="1"/>
          </p:cNvPicPr>
          <p:nvPr/>
        </p:nvPicPr>
        <p:blipFill>
          <a:blip r:embed="rId2"/>
          <a:stretch>
            <a:fillRect/>
          </a:stretch>
        </p:blipFill>
        <p:spPr>
          <a:xfrm>
            <a:off x="9032199" y="4843584"/>
            <a:ext cx="2682501" cy="1468316"/>
          </a:xfrm>
          <a:prstGeom prst="rect">
            <a:avLst/>
          </a:prstGeom>
        </p:spPr>
      </p:pic>
    </p:spTree>
    <p:extLst>
      <p:ext uri="{BB962C8B-B14F-4D97-AF65-F5344CB8AC3E}">
        <p14:creationId xmlns:p14="http://schemas.microsoft.com/office/powerpoint/2010/main" val="145532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01CF5A-FFFA-4876-ACD7-CFCDEE502982}"/>
              </a:ext>
            </a:extLst>
          </p:cNvPr>
          <p:cNvSpPr>
            <a:spLocks noGrp="1"/>
          </p:cNvSpPr>
          <p:nvPr>
            <p:ph type="title"/>
          </p:nvPr>
        </p:nvSpPr>
        <p:spPr/>
        <p:txBody>
          <a:bodyPr/>
          <a:lstStyle/>
          <a:p>
            <a:r>
              <a:rPr lang="es-MX" dirty="0"/>
              <a:t>5. Mapa de Ruta Evaluativa</a:t>
            </a:r>
          </a:p>
        </p:txBody>
      </p:sp>
      <p:sp>
        <p:nvSpPr>
          <p:cNvPr id="3" name="Marcador de contenido 2">
            <a:extLst>
              <a:ext uri="{FF2B5EF4-FFF2-40B4-BE49-F238E27FC236}">
                <a16:creationId xmlns:a16="http://schemas.microsoft.com/office/drawing/2014/main" id="{89E5B88D-1B92-4785-B138-3B99FE6DB432}"/>
              </a:ext>
            </a:extLst>
          </p:cNvPr>
          <p:cNvSpPr>
            <a:spLocks noGrp="1"/>
          </p:cNvSpPr>
          <p:nvPr>
            <p:ph idx="1"/>
          </p:nvPr>
        </p:nvSpPr>
        <p:spPr/>
        <p:txBody>
          <a:bodyPr>
            <a:normAutofit fontScale="92500" lnSpcReduction="20000"/>
          </a:bodyPr>
          <a:lstStyle/>
          <a:p>
            <a:r>
              <a:rPr lang="es-ES" b="1" dirty="0"/>
              <a:t>Instrucciones:</a:t>
            </a:r>
            <a:endParaRPr lang="es-ES" dirty="0"/>
          </a:p>
          <a:p>
            <a:pPr>
              <a:buFont typeface="+mj-lt"/>
              <a:buAutoNum type="arabicPeriod"/>
            </a:pPr>
            <a:r>
              <a:rPr lang="es-ES" dirty="0"/>
              <a:t>Formar equipos, cada uno diseña un “mapa de ruta de evaluación formativa” con las siguientes estaciones:</a:t>
            </a:r>
          </a:p>
          <a:p>
            <a:pPr marL="742950" lvl="1" indent="-285750">
              <a:buFont typeface="+mj-lt"/>
              <a:buAutoNum type="arabicPeriod"/>
            </a:pPr>
            <a:r>
              <a:rPr lang="es-ES" dirty="0"/>
              <a:t>Punto de partida: ¿Qué necesito observar?</a:t>
            </a:r>
          </a:p>
          <a:p>
            <a:pPr marL="742950" lvl="1" indent="-285750">
              <a:buFont typeface="+mj-lt"/>
              <a:buAutoNum type="arabicPeriod"/>
            </a:pPr>
            <a:r>
              <a:rPr lang="es-ES" dirty="0"/>
              <a:t>Señal de alerta: ¿Cómo detecto errores o dificultades?</a:t>
            </a:r>
          </a:p>
          <a:p>
            <a:pPr marL="742950" lvl="1" indent="-285750">
              <a:buFont typeface="+mj-lt"/>
              <a:buAutoNum type="arabicPeriod"/>
            </a:pPr>
            <a:r>
              <a:rPr lang="es-ES" dirty="0"/>
              <a:t>Parada reflexiva: ¿Cómo hago visible el error sin castigo?</a:t>
            </a:r>
          </a:p>
          <a:p>
            <a:pPr marL="742950" lvl="1" indent="-285750">
              <a:buFont typeface="+mj-lt"/>
              <a:buAutoNum type="arabicPeriod"/>
            </a:pPr>
            <a:r>
              <a:rPr lang="es-ES" dirty="0"/>
              <a:t>Vuelta en el camino: ¿Qué ajustes inmediatos haré?</a:t>
            </a:r>
          </a:p>
          <a:p>
            <a:pPr marL="742950" lvl="1" indent="-285750">
              <a:buFont typeface="+mj-lt"/>
              <a:buAutoNum type="arabicPeriod"/>
            </a:pPr>
            <a:r>
              <a:rPr lang="es-ES" dirty="0"/>
              <a:t>Meta: ¿Cómo sabré si avanzaron?</a:t>
            </a:r>
          </a:p>
          <a:p>
            <a:pPr>
              <a:buFont typeface="+mj-lt"/>
              <a:buAutoNum type="arabicPeriod"/>
            </a:pPr>
            <a:r>
              <a:rPr lang="es-ES" dirty="0"/>
              <a:t>Dibujan el mapa con íconos, señales y ejemplos breves.</a:t>
            </a:r>
          </a:p>
          <a:p>
            <a:pPr>
              <a:buFont typeface="+mj-lt"/>
              <a:buAutoNum type="arabicPeriod"/>
            </a:pPr>
            <a:r>
              <a:rPr lang="es-ES" dirty="0"/>
              <a:t>Lo presentan en plenaria, explicando el recorrido en voz de un "guía educativo".</a:t>
            </a:r>
          </a:p>
          <a:p>
            <a:r>
              <a:rPr lang="es-ES" b="1" dirty="0"/>
              <a:t>Material:</a:t>
            </a:r>
            <a:r>
              <a:rPr lang="es-ES" dirty="0"/>
              <a:t> Hojas grandes, plumones, plantillas opcionales de caminos.</a:t>
            </a:r>
          </a:p>
          <a:p>
            <a:endParaRPr lang="es-MX" dirty="0"/>
          </a:p>
        </p:txBody>
      </p:sp>
    </p:spTree>
    <p:extLst>
      <p:ext uri="{BB962C8B-B14F-4D97-AF65-F5344CB8AC3E}">
        <p14:creationId xmlns:p14="http://schemas.microsoft.com/office/powerpoint/2010/main" val="3836985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230C3F-1C4C-4E16-AF7A-150F0E1E4EC1}"/>
              </a:ext>
            </a:extLst>
          </p:cNvPr>
          <p:cNvSpPr>
            <a:spLocks noGrp="1"/>
          </p:cNvSpPr>
          <p:nvPr>
            <p:ph type="title"/>
          </p:nvPr>
        </p:nvSpPr>
        <p:spPr/>
        <p:txBody>
          <a:bodyPr/>
          <a:lstStyle/>
          <a:p>
            <a:r>
              <a:rPr lang="es-ES" dirty="0"/>
              <a:t>6. Cierre – Actividad de reflexión “Lo que me llevo”</a:t>
            </a:r>
            <a:endParaRPr lang="es-MX" dirty="0"/>
          </a:p>
        </p:txBody>
      </p:sp>
      <p:sp>
        <p:nvSpPr>
          <p:cNvPr id="5" name="Marcador de contenido 4">
            <a:extLst>
              <a:ext uri="{FF2B5EF4-FFF2-40B4-BE49-F238E27FC236}">
                <a16:creationId xmlns:a16="http://schemas.microsoft.com/office/drawing/2014/main" id="{A2249050-3C0A-48DA-8FFA-7B27F8AF0D52}"/>
              </a:ext>
            </a:extLst>
          </p:cNvPr>
          <p:cNvSpPr>
            <a:spLocks noGrp="1"/>
          </p:cNvSpPr>
          <p:nvPr>
            <p:ph idx="1"/>
          </p:nvPr>
        </p:nvSpPr>
        <p:spPr/>
        <p:txBody>
          <a:bodyPr/>
          <a:lstStyle/>
          <a:p>
            <a:pPr marL="0" lvl="0" indent="0" eaLnBrk="0" fontAlgn="base" hangingPunct="0">
              <a:lnSpc>
                <a:spcPct val="100000"/>
              </a:lnSpc>
              <a:spcBef>
                <a:spcPct val="0"/>
              </a:spcBef>
              <a:spcAft>
                <a:spcPct val="0"/>
              </a:spcAft>
              <a:buFontTx/>
              <a:buChar char="•"/>
            </a:pPr>
            <a:r>
              <a:rPr lang="es-MX" altLang="es-MX" dirty="0">
                <a:latin typeface="Arial" panose="020B0604020202020204" pitchFamily="34" charset="0"/>
              </a:rPr>
              <a:t>En una tarjeta escriben:</a:t>
            </a:r>
          </a:p>
          <a:p>
            <a:pPr marL="0" lvl="0" indent="0" eaLnBrk="0" fontAlgn="base" hangingPunct="0">
              <a:lnSpc>
                <a:spcPct val="100000"/>
              </a:lnSpc>
              <a:spcBef>
                <a:spcPct val="0"/>
              </a:spcBef>
              <a:spcAft>
                <a:spcPct val="0"/>
              </a:spcAft>
              <a:buNone/>
            </a:pPr>
            <a:endParaRPr lang="es-MX" altLang="es-MX"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es-MX" altLang="es-MX" dirty="0">
                <a:latin typeface="Arial" panose="020B0604020202020204" pitchFamily="34" charset="0"/>
              </a:rPr>
              <a:t>Una idea que cambió su forma de ver la evaluación</a:t>
            </a:r>
          </a:p>
          <a:p>
            <a:pPr marL="0" lvl="0" indent="0" eaLnBrk="0" fontAlgn="base" hangingPunct="0">
              <a:lnSpc>
                <a:spcPct val="100000"/>
              </a:lnSpc>
              <a:spcBef>
                <a:spcPct val="0"/>
              </a:spcBef>
              <a:spcAft>
                <a:spcPct val="0"/>
              </a:spcAft>
              <a:buFontTx/>
              <a:buChar char="•"/>
            </a:pPr>
            <a:r>
              <a:rPr lang="es-MX" altLang="es-MX" dirty="0">
                <a:latin typeface="Arial" panose="020B0604020202020204" pitchFamily="34" charset="0"/>
              </a:rPr>
              <a:t>Una acción que se comprometen a implementar</a:t>
            </a:r>
          </a:p>
          <a:p>
            <a:pPr marL="0" lvl="0" indent="0" eaLnBrk="0" fontAlgn="base" hangingPunct="0">
              <a:lnSpc>
                <a:spcPct val="100000"/>
              </a:lnSpc>
              <a:spcBef>
                <a:spcPct val="0"/>
              </a:spcBef>
              <a:spcAft>
                <a:spcPct val="0"/>
              </a:spcAft>
              <a:buFontTx/>
              <a:buChar char="•"/>
            </a:pPr>
            <a:r>
              <a:rPr lang="es-MX" altLang="es-MX" dirty="0">
                <a:latin typeface="Arial" panose="020B0604020202020204" pitchFamily="34" charset="0"/>
              </a:rPr>
              <a:t>Se colocan en un mural o rotafolio con forma de mochila o maleta.</a:t>
            </a:r>
          </a:p>
          <a:p>
            <a:endParaRPr lang="es-MX" dirty="0"/>
          </a:p>
        </p:txBody>
      </p:sp>
    </p:spTree>
    <p:extLst>
      <p:ext uri="{BB962C8B-B14F-4D97-AF65-F5344CB8AC3E}">
        <p14:creationId xmlns:p14="http://schemas.microsoft.com/office/powerpoint/2010/main" val="1121414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E34563-791B-4719-BB22-AE4EE32DA479}"/>
              </a:ext>
            </a:extLst>
          </p:cNvPr>
          <p:cNvSpPr>
            <a:spLocks noGrp="1"/>
          </p:cNvSpPr>
          <p:nvPr>
            <p:ph type="title"/>
          </p:nvPr>
        </p:nvSpPr>
        <p:spPr/>
        <p:txBody>
          <a:bodyPr/>
          <a:lstStyle/>
          <a:p>
            <a:endParaRPr lang="es-MX" dirty="0"/>
          </a:p>
        </p:txBody>
      </p:sp>
      <p:sp>
        <p:nvSpPr>
          <p:cNvPr id="3" name="Marcador de contenido 2">
            <a:extLst>
              <a:ext uri="{FF2B5EF4-FFF2-40B4-BE49-F238E27FC236}">
                <a16:creationId xmlns:a16="http://schemas.microsoft.com/office/drawing/2014/main" id="{24AAC0BB-8D0C-4977-828E-ED783147C40D}"/>
              </a:ext>
            </a:extLst>
          </p:cNvPr>
          <p:cNvSpPr>
            <a:spLocks noGrp="1"/>
          </p:cNvSpPr>
          <p:nvPr>
            <p:ph idx="1"/>
          </p:nvPr>
        </p:nvSpPr>
        <p:spPr/>
        <p:txBody>
          <a:bodyPr/>
          <a:lstStyle/>
          <a:p>
            <a:pPr marL="0" indent="0" algn="ctr">
              <a:buNone/>
            </a:pPr>
            <a:r>
              <a:rPr lang="es-ES" i="1" dirty="0"/>
              <a:t>"La evaluación formativa nos permite transformar errores en oportunidades de aprendizaje permanente.“</a:t>
            </a:r>
          </a:p>
          <a:p>
            <a:endParaRPr lang="es-ES" i="1" dirty="0"/>
          </a:p>
          <a:p>
            <a:endParaRPr lang="es-ES" i="1" dirty="0"/>
          </a:p>
          <a:p>
            <a:pPr marL="0" indent="0">
              <a:buNone/>
            </a:pPr>
            <a:br>
              <a:rPr lang="es-ES" dirty="0"/>
            </a:br>
            <a:r>
              <a:rPr lang="es-ES" dirty="0"/>
              <a:t>                               </a:t>
            </a:r>
            <a:r>
              <a:rPr lang="es-ES" b="1" dirty="0"/>
              <a:t>Gracias por su compromiso y participación.</a:t>
            </a:r>
            <a:endParaRPr lang="es-MX" dirty="0"/>
          </a:p>
        </p:txBody>
      </p:sp>
    </p:spTree>
    <p:extLst>
      <p:ext uri="{BB962C8B-B14F-4D97-AF65-F5344CB8AC3E}">
        <p14:creationId xmlns:p14="http://schemas.microsoft.com/office/powerpoint/2010/main" val="274204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734D4F-4FA0-4FD9-84AC-CB1FD69F6E2F}"/>
              </a:ext>
            </a:extLst>
          </p:cNvPr>
          <p:cNvSpPr>
            <a:spLocks noGrp="1"/>
          </p:cNvSpPr>
          <p:nvPr>
            <p:ph type="title"/>
          </p:nvPr>
        </p:nvSpPr>
        <p:spPr/>
        <p:txBody>
          <a:bodyPr/>
          <a:lstStyle/>
          <a:p>
            <a:r>
              <a:rPr lang="es-MX" dirty="0"/>
              <a:t>Propósito de la sesión</a:t>
            </a:r>
          </a:p>
        </p:txBody>
      </p:sp>
      <p:sp>
        <p:nvSpPr>
          <p:cNvPr id="3" name="Marcador de contenido 2">
            <a:extLst>
              <a:ext uri="{FF2B5EF4-FFF2-40B4-BE49-F238E27FC236}">
                <a16:creationId xmlns:a16="http://schemas.microsoft.com/office/drawing/2014/main" id="{6280224A-DB70-413C-8E9D-2804B553E01E}"/>
              </a:ext>
            </a:extLst>
          </p:cNvPr>
          <p:cNvSpPr>
            <a:spLocks noGrp="1"/>
          </p:cNvSpPr>
          <p:nvPr>
            <p:ph idx="1"/>
          </p:nvPr>
        </p:nvSpPr>
        <p:spPr/>
        <p:txBody>
          <a:bodyPr/>
          <a:lstStyle/>
          <a:p>
            <a:r>
              <a:rPr lang="es-ES" dirty="0"/>
              <a:t>Profundizar en el conocimiento y uso de propuestas específicas para el desarrollo de la evaluación formativa y algunas herramientas para llevarla a cabo.</a:t>
            </a:r>
            <a:endParaRPr lang="es-MX" dirty="0"/>
          </a:p>
        </p:txBody>
      </p:sp>
    </p:spTree>
    <p:extLst>
      <p:ext uri="{BB962C8B-B14F-4D97-AF65-F5344CB8AC3E}">
        <p14:creationId xmlns:p14="http://schemas.microsoft.com/office/powerpoint/2010/main" val="1766062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5DC9C-235C-4469-8A42-F57802FE8171}"/>
              </a:ext>
            </a:extLst>
          </p:cNvPr>
          <p:cNvSpPr>
            <a:spLocks noGrp="1"/>
          </p:cNvSpPr>
          <p:nvPr>
            <p:ph type="title"/>
          </p:nvPr>
        </p:nvSpPr>
        <p:spPr/>
        <p:txBody>
          <a:bodyPr/>
          <a:lstStyle/>
          <a:p>
            <a:r>
              <a:rPr lang="es-MX" dirty="0"/>
              <a:t>Insumos</a:t>
            </a:r>
          </a:p>
        </p:txBody>
      </p:sp>
      <p:sp>
        <p:nvSpPr>
          <p:cNvPr id="3" name="Marcador de contenido 2">
            <a:extLst>
              <a:ext uri="{FF2B5EF4-FFF2-40B4-BE49-F238E27FC236}">
                <a16:creationId xmlns:a16="http://schemas.microsoft.com/office/drawing/2014/main" id="{27391D2E-AF94-4B59-A395-60D4AA225E67}"/>
              </a:ext>
            </a:extLst>
          </p:cNvPr>
          <p:cNvSpPr>
            <a:spLocks noGrp="1"/>
          </p:cNvSpPr>
          <p:nvPr>
            <p:ph idx="1"/>
          </p:nvPr>
        </p:nvSpPr>
        <p:spPr/>
        <p:txBody>
          <a:bodyPr>
            <a:normAutofit/>
          </a:bodyPr>
          <a:lstStyle/>
          <a:p>
            <a:r>
              <a:rPr lang="es-ES" sz="1800" dirty="0"/>
              <a:t>Plan de Estudio (pp. 90 a 95): </a:t>
            </a:r>
            <a:r>
              <a:rPr lang="es-ES" sz="1800" dirty="0">
                <a:hlinkClick r:id="rId2"/>
              </a:rPr>
              <a:t>https://educacionbasica.sep.gob.mx/wp-content/uploads/2024/06/Plan-de-Estudio-ISBN-ELECTRONICO.pdf</a:t>
            </a:r>
            <a:r>
              <a:rPr lang="es-ES" sz="1800" dirty="0"/>
              <a:t> </a:t>
            </a:r>
          </a:p>
          <a:p>
            <a:r>
              <a:rPr lang="es-ES" sz="1800" dirty="0"/>
              <a:t>Programa Sintético de la Fase 4 (páginas 83 y 84): </a:t>
            </a:r>
            <a:r>
              <a:rPr lang="es-ES" sz="1800" dirty="0">
                <a:hlinkClick r:id="rId3"/>
              </a:rPr>
              <a:t>https://educacionbasica.sep.gob.mx/wp-content/uploads/2024/06/Programa_Sintetico_Fase_4.pdf</a:t>
            </a:r>
            <a:r>
              <a:rPr lang="es-ES" sz="1800" dirty="0"/>
              <a:t> </a:t>
            </a:r>
          </a:p>
          <a:p>
            <a:r>
              <a:rPr lang="es-ES" sz="1800" dirty="0"/>
              <a:t>Libro Enseñanza situada: Vínculo entre la escuela y la vida Frida Díaz Barriga Arceo. (2006)</a:t>
            </a:r>
          </a:p>
          <a:p>
            <a:r>
              <a:rPr lang="es-ES" sz="1800" dirty="0"/>
              <a:t>Video Evaluación formativa: </a:t>
            </a:r>
            <a:r>
              <a:rPr lang="es-ES" sz="1800" dirty="0">
                <a:hlinkClick r:id="rId4"/>
              </a:rPr>
              <a:t>https://www.youtube.com/watch?v=B-SBL_39mnU</a:t>
            </a:r>
            <a:r>
              <a:rPr lang="es-ES" sz="1800" dirty="0"/>
              <a:t> </a:t>
            </a:r>
          </a:p>
          <a:p>
            <a:r>
              <a:rPr lang="es-ES" sz="1800" dirty="0"/>
              <a:t>Artículo Los Exámenes Manuel Pérez Rocha. (2006). Universidad Autónoma de la Ciudad de México: </a:t>
            </a:r>
            <a:r>
              <a:rPr lang="es-ES" sz="1800" dirty="0">
                <a:hlinkClick r:id="rId5"/>
              </a:rPr>
              <a:t>https://publicaciones.uacm.edu.mx/gpd-los-examenes.html</a:t>
            </a:r>
            <a:r>
              <a:rPr lang="es-ES" sz="1800" dirty="0"/>
              <a:t> </a:t>
            </a:r>
          </a:p>
        </p:txBody>
      </p:sp>
    </p:spTree>
    <p:extLst>
      <p:ext uri="{BB962C8B-B14F-4D97-AF65-F5344CB8AC3E}">
        <p14:creationId xmlns:p14="http://schemas.microsoft.com/office/powerpoint/2010/main" val="3058126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F2AE85-CA0F-40EB-AFD7-EE4D9A71B059}"/>
              </a:ext>
            </a:extLst>
          </p:cNvPr>
          <p:cNvSpPr>
            <a:spLocks noGrp="1"/>
          </p:cNvSpPr>
          <p:nvPr>
            <p:ph type="title"/>
          </p:nvPr>
        </p:nvSpPr>
        <p:spPr/>
        <p:txBody>
          <a:bodyPr/>
          <a:lstStyle/>
          <a:p>
            <a:r>
              <a:rPr lang="es-ES" dirty="0"/>
              <a:t>Video del Secretario de Educación</a:t>
            </a:r>
            <a:br>
              <a:rPr lang="es-ES" dirty="0"/>
            </a:br>
            <a:endParaRPr lang="es-MX" dirty="0"/>
          </a:p>
        </p:txBody>
      </p:sp>
      <p:sp>
        <p:nvSpPr>
          <p:cNvPr id="3" name="Marcador de contenido 2">
            <a:extLst>
              <a:ext uri="{FF2B5EF4-FFF2-40B4-BE49-F238E27FC236}">
                <a16:creationId xmlns:a16="http://schemas.microsoft.com/office/drawing/2014/main" id="{01E00F53-340F-452A-B153-B57BE5C82B74}"/>
              </a:ext>
            </a:extLst>
          </p:cNvPr>
          <p:cNvSpPr>
            <a:spLocks noGrp="1"/>
          </p:cNvSpPr>
          <p:nvPr>
            <p:ph idx="1"/>
          </p:nvPr>
        </p:nvSpPr>
        <p:spPr/>
        <p:txBody>
          <a:bodyPr/>
          <a:lstStyle/>
          <a:p>
            <a:r>
              <a:rPr lang="es-ES" dirty="0"/>
              <a:t>Como primera actividad se les propone ver y comentar el mensaje del Maestro Mario Delgado Carrillo, Secretario de Educación Pública.</a:t>
            </a:r>
            <a:endParaRPr lang="es-MX" dirty="0"/>
          </a:p>
        </p:txBody>
      </p:sp>
    </p:spTree>
    <p:extLst>
      <p:ext uri="{BB962C8B-B14F-4D97-AF65-F5344CB8AC3E}">
        <p14:creationId xmlns:p14="http://schemas.microsoft.com/office/powerpoint/2010/main" val="294740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8B485A-5140-4247-8053-63BDB850E70A}"/>
              </a:ext>
            </a:extLst>
          </p:cNvPr>
          <p:cNvSpPr>
            <a:spLocks noGrp="1"/>
          </p:cNvSpPr>
          <p:nvPr>
            <p:ph type="title"/>
          </p:nvPr>
        </p:nvSpPr>
        <p:spPr/>
        <p:txBody>
          <a:bodyPr/>
          <a:lstStyle/>
          <a:p>
            <a:r>
              <a:rPr lang="es-MX" dirty="0"/>
              <a:t>Tema:</a:t>
            </a:r>
            <a:r>
              <a:rPr lang="es-ES" dirty="0"/>
              <a:t>Estrategias para desarrollar la evaluación formativa</a:t>
            </a:r>
            <a:r>
              <a:rPr lang="es-MX" dirty="0"/>
              <a:t> </a:t>
            </a:r>
          </a:p>
        </p:txBody>
      </p:sp>
      <p:sp>
        <p:nvSpPr>
          <p:cNvPr id="3" name="Marcador de contenido 2">
            <a:extLst>
              <a:ext uri="{FF2B5EF4-FFF2-40B4-BE49-F238E27FC236}">
                <a16:creationId xmlns:a16="http://schemas.microsoft.com/office/drawing/2014/main" id="{A92A9781-7A86-4D01-B18F-04B2FD13C22F}"/>
              </a:ext>
            </a:extLst>
          </p:cNvPr>
          <p:cNvSpPr>
            <a:spLocks noGrp="1"/>
          </p:cNvSpPr>
          <p:nvPr>
            <p:ph idx="1"/>
          </p:nvPr>
        </p:nvSpPr>
        <p:spPr/>
        <p:txBody>
          <a:bodyPr/>
          <a:lstStyle/>
          <a:p>
            <a:pPr marL="0" indent="0">
              <a:buNone/>
            </a:pPr>
            <a:r>
              <a:rPr lang="es-ES" dirty="0"/>
              <a:t>El Plan de Estudio 2022 destaca la evaluación de los aprendizajes como un elemento central del proceso formativo; esta se basa en la relación pedagógica que existe entre estudiantes y docentes, así como la mediación que se efectúa para desarrollar los aspectos comunes que se establecen en el currículo y aquellos que se acentúan en la realidad en la que se desenvuelven. </a:t>
            </a:r>
          </a:p>
          <a:p>
            <a:pPr marL="0" indent="0">
              <a:buNone/>
            </a:pPr>
            <a:r>
              <a:rPr lang="es-ES" dirty="0"/>
              <a:t>Su función principal es retroalimentar el proceso educativo por medio del diálogo, lo que contribuye a generar la autorreflexión para tomar decisiones y emprender acciones orientadas a su mejora.</a:t>
            </a:r>
            <a:endParaRPr lang="es-MX" dirty="0"/>
          </a:p>
        </p:txBody>
      </p:sp>
    </p:spTree>
    <p:extLst>
      <p:ext uri="{BB962C8B-B14F-4D97-AF65-F5344CB8AC3E}">
        <p14:creationId xmlns:p14="http://schemas.microsoft.com/office/powerpoint/2010/main" val="2556515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6E0433-BD95-416D-84E7-1317927E5DBA}"/>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D2A5C295-7E24-4154-B55C-76EBDFF55C13}"/>
              </a:ext>
            </a:extLst>
          </p:cNvPr>
          <p:cNvSpPr>
            <a:spLocks noGrp="1"/>
          </p:cNvSpPr>
          <p:nvPr>
            <p:ph idx="1"/>
          </p:nvPr>
        </p:nvSpPr>
        <p:spPr/>
        <p:txBody>
          <a:bodyPr/>
          <a:lstStyle/>
          <a:p>
            <a:pPr marL="0" indent="0">
              <a:buNone/>
            </a:pPr>
            <a:r>
              <a:rPr lang="es-ES" dirty="0"/>
              <a:t>Es importante destacar que, si bien la calificación es un aspecto que se debe considerar, sobre todo en términos de la acreditación, el número no refleja la complejidad de lo que sucede cotidianamente en el aula, el patio, la escuela y la comunidad, ni brinda información suficiente acerca de los múltiples aprendizajes que han desarrollado niñas, niños y adolescentes y en lo que requieren seguir trabajando o las condiciones que surgieron en los distintos momentos del proceso.</a:t>
            </a:r>
            <a:endParaRPr lang="es-MX" dirty="0"/>
          </a:p>
        </p:txBody>
      </p:sp>
    </p:spTree>
    <p:extLst>
      <p:ext uri="{BB962C8B-B14F-4D97-AF65-F5344CB8AC3E}">
        <p14:creationId xmlns:p14="http://schemas.microsoft.com/office/powerpoint/2010/main" val="118956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8D1B1A-1859-427A-BB76-5AF8354A6150}"/>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F5BC2A4F-82DF-440E-AA47-677CD22F1D62}"/>
              </a:ext>
            </a:extLst>
          </p:cNvPr>
          <p:cNvSpPr>
            <a:spLocks noGrp="1"/>
          </p:cNvSpPr>
          <p:nvPr>
            <p:ph idx="1"/>
          </p:nvPr>
        </p:nvSpPr>
        <p:spPr/>
        <p:txBody>
          <a:bodyPr/>
          <a:lstStyle/>
          <a:p>
            <a:pPr marL="0" indent="0">
              <a:buNone/>
            </a:pPr>
            <a:r>
              <a:rPr lang="es-ES" dirty="0"/>
              <a:t>Por ello, se debe transitar hacia una perspectiva que va más allá de contabilizar las tareas que entregó la o el estudiante, el número de sus asistencias, el porcentaje de requisitos que cubrió, o el número de exámenes que aprobó; más bien, se trata de valorar lo que hizo la o el estudiante y plantear acciones para resolver, mejorar o profundizar un tema, proyecto o una situación de la vida diaria, o mejorar los métodos didácticos empleados.</a:t>
            </a:r>
            <a:endParaRPr lang="es-MX" dirty="0"/>
          </a:p>
        </p:txBody>
      </p:sp>
    </p:spTree>
    <p:extLst>
      <p:ext uri="{BB962C8B-B14F-4D97-AF65-F5344CB8AC3E}">
        <p14:creationId xmlns:p14="http://schemas.microsoft.com/office/powerpoint/2010/main" val="472257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22E118-FCCA-4CBC-8411-1577649BED5B}"/>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7317A006-EB2A-4C4D-A500-94274E51C39C}"/>
              </a:ext>
            </a:extLst>
          </p:cNvPr>
          <p:cNvSpPr>
            <a:spLocks noGrp="1"/>
          </p:cNvSpPr>
          <p:nvPr>
            <p:ph idx="1"/>
          </p:nvPr>
        </p:nvSpPr>
        <p:spPr/>
        <p:txBody>
          <a:bodyPr/>
          <a:lstStyle/>
          <a:p>
            <a:pPr marL="0" indent="0">
              <a:buNone/>
            </a:pPr>
            <a:r>
              <a:rPr lang="es-ES" dirty="0"/>
              <a:t>Por tanto, la evaluación formativa debe centrarse en conocer la manera en que niñas, niños y adolescentes desarrollan y ponen en práctica sus aprendizajes ante diferentes problemas y situaciones, aprovechando el error como oportunidad de aprendizaje, la forma en la que interactúan con distintas personas y las reflexiones que efectúan tanto de manera personal como colectiva; además de considerar el desarrollo de las propuestas didácticas que se implementan.</a:t>
            </a:r>
            <a:endParaRPr lang="es-MX" dirty="0"/>
          </a:p>
        </p:txBody>
      </p:sp>
    </p:spTree>
    <p:extLst>
      <p:ext uri="{BB962C8B-B14F-4D97-AF65-F5344CB8AC3E}">
        <p14:creationId xmlns:p14="http://schemas.microsoft.com/office/powerpoint/2010/main" val="1767284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437A84-2983-4CAB-8A72-4714542F38B9}"/>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C8A7C0B0-57E7-4B67-85EA-DB2A5A5A1148}"/>
              </a:ext>
            </a:extLst>
          </p:cNvPr>
          <p:cNvSpPr>
            <a:spLocks noGrp="1"/>
          </p:cNvSpPr>
          <p:nvPr>
            <p:ph idx="1"/>
          </p:nvPr>
        </p:nvSpPr>
        <p:spPr/>
        <p:txBody>
          <a:bodyPr/>
          <a:lstStyle/>
          <a:p>
            <a:pPr marL="0" indent="0">
              <a:buNone/>
            </a:pPr>
            <a:r>
              <a:rPr lang="es-ES" dirty="0"/>
              <a:t>En suma, se trata de un proceso constante y continuo que no busca medir el conocimiento memorístico, no califica ni determina el trayecto escolar de niñas, niños y adolescentes, sino que, favorece su avance de acuerdo con las propias condiciones, tiempos y formas de aprendizaje</a:t>
            </a:r>
            <a:endParaRPr lang="es-MX" dirty="0"/>
          </a:p>
        </p:txBody>
      </p:sp>
    </p:spTree>
    <p:extLst>
      <p:ext uri="{BB962C8B-B14F-4D97-AF65-F5344CB8AC3E}">
        <p14:creationId xmlns:p14="http://schemas.microsoft.com/office/powerpoint/2010/main" val="153984782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1063</Words>
  <Application>Microsoft Office PowerPoint</Application>
  <PresentationFormat>Panorámica</PresentationFormat>
  <Paragraphs>77</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Calibri</vt:lpstr>
      <vt:lpstr>Calibri Light</vt:lpstr>
      <vt:lpstr>Tema de Office</vt:lpstr>
      <vt:lpstr>Orientaciones para la Octava Sesión Ordinaria del Consejo Técnico Escolar</vt:lpstr>
      <vt:lpstr>Propósito de la sesión</vt:lpstr>
      <vt:lpstr>Insumos</vt:lpstr>
      <vt:lpstr>Video del Secretario de Educación </vt:lpstr>
      <vt:lpstr>Tema:Estrategias para desarrollar la evaluación formativa </vt:lpstr>
      <vt:lpstr>Presentación de PowerPoint</vt:lpstr>
      <vt:lpstr>Presentación de PowerPoint</vt:lpstr>
      <vt:lpstr>Presentación de PowerPoint</vt:lpstr>
      <vt:lpstr>Presentación de PowerPoint</vt:lpstr>
      <vt:lpstr>1. Momento Diagnóstico</vt:lpstr>
      <vt:lpstr>2. Plan de estudios</vt:lpstr>
      <vt:lpstr>3. Programa sintético</vt:lpstr>
      <vt:lpstr>Pausa activa – “Activa tu cuerpo” </vt:lpstr>
      <vt:lpstr>4. Video – Evaluación Formativa </vt:lpstr>
      <vt:lpstr>5. Mapa de Ruta Evaluativa</vt:lpstr>
      <vt:lpstr>6. Cierre – Actividad de reflexión “Lo que me llevo”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Orientaciones para la Octava Sesión Ordinaria del Consejo Técnico Escolar</dc:title>
  <dc:creator>JORGE ALBERTO GUERRERO HERNANDEZ</dc:creator>
  <cp:lastModifiedBy>JORGE ALBERTO GUERRERO HERNANDEZ</cp:lastModifiedBy>
  <cp:revision>9</cp:revision>
  <dcterms:created xsi:type="dcterms:W3CDTF">2025-06-21T00:57:39Z</dcterms:created>
  <dcterms:modified xsi:type="dcterms:W3CDTF">2025-06-21T03:02:41Z</dcterms:modified>
</cp:coreProperties>
</file>