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mo Bold" panose="020B0604020202020204" charset="0"/>
      <p:regular r:id="rId27"/>
    </p:embeddedFont>
    <p:embeddedFont>
      <p:font typeface="Fira Sans Semi-Bold" panose="020B0604020202020204" charset="0"/>
      <p:regular r:id="rId28"/>
    </p:embeddedFont>
    <p:embeddedFont>
      <p:font typeface="Fira Sans Bold" panose="020B0604020202020204" charset="0"/>
      <p:regular r:id="rId29"/>
    </p:embeddedFont>
    <p:embeddedFont>
      <p:font typeface="Fira Sans" panose="020B0604020202020204" charset="0"/>
      <p:regular r:id="rId30"/>
    </p:embeddedFont>
    <p:embeddedFont>
      <p:font typeface="Fira Sans Bold Italics" panose="020B0604020202020204" charset="0"/>
      <p:regular r:id="rId31"/>
    </p:embeddedFont>
    <p:embeddedFont>
      <p:font typeface="Arimo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2.svg"/><Relationship Id="rId7" Type="http://schemas.openxmlformats.org/officeDocument/2006/relationships/image" Target="../media/image15.jpe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65.png"/><Relationship Id="rId5" Type="http://schemas.openxmlformats.org/officeDocument/2006/relationships/image" Target="../media/image39.png"/><Relationship Id="rId10" Type="http://schemas.openxmlformats.org/officeDocument/2006/relationships/image" Target="../media/image64.sv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72.png"/><Relationship Id="rId5" Type="http://schemas.openxmlformats.org/officeDocument/2006/relationships/image" Target="../media/image40.svg"/><Relationship Id="rId10" Type="http://schemas.openxmlformats.org/officeDocument/2006/relationships/image" Target="../media/image71.svg"/><Relationship Id="rId4" Type="http://schemas.openxmlformats.org/officeDocument/2006/relationships/image" Target="../media/image39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15.jpeg"/><Relationship Id="rId9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2.sv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15.jpe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2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93.png"/><Relationship Id="rId5" Type="http://schemas.openxmlformats.org/officeDocument/2006/relationships/image" Target="../media/image82.svg"/><Relationship Id="rId10" Type="http://schemas.openxmlformats.org/officeDocument/2006/relationships/image" Target="../media/image92.svg"/><Relationship Id="rId4" Type="http://schemas.openxmlformats.org/officeDocument/2006/relationships/image" Target="../media/image81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2.sv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99.png"/><Relationship Id="rId5" Type="http://schemas.openxmlformats.org/officeDocument/2006/relationships/image" Target="../media/image82.svg"/><Relationship Id="rId10" Type="http://schemas.openxmlformats.org/officeDocument/2006/relationships/image" Target="../media/image98.svg"/><Relationship Id="rId4" Type="http://schemas.openxmlformats.org/officeDocument/2006/relationships/image" Target="../media/image81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05.png"/><Relationship Id="rId5" Type="http://schemas.openxmlformats.org/officeDocument/2006/relationships/image" Target="../media/image82.svg"/><Relationship Id="rId10" Type="http://schemas.openxmlformats.org/officeDocument/2006/relationships/image" Target="../media/image104.svg"/><Relationship Id="rId4" Type="http://schemas.openxmlformats.org/officeDocument/2006/relationships/image" Target="../media/image81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.sv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11.svg"/><Relationship Id="rId5" Type="http://schemas.openxmlformats.org/officeDocument/2006/relationships/image" Target="../media/image82.svg"/><Relationship Id="rId10" Type="http://schemas.openxmlformats.org/officeDocument/2006/relationships/image" Target="../media/image110.png"/><Relationship Id="rId4" Type="http://schemas.openxmlformats.org/officeDocument/2006/relationships/image" Target="../media/image81.png"/><Relationship Id="rId9" Type="http://schemas.openxmlformats.org/officeDocument/2006/relationships/image" Target="../media/image10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2.svg"/><Relationship Id="rId7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16.png"/><Relationship Id="rId5" Type="http://schemas.openxmlformats.org/officeDocument/2006/relationships/image" Target="../media/image82.svg"/><Relationship Id="rId10" Type="http://schemas.openxmlformats.org/officeDocument/2006/relationships/image" Target="../media/image115.svg"/><Relationship Id="rId4" Type="http://schemas.openxmlformats.org/officeDocument/2006/relationships/image" Target="../media/image81.png"/><Relationship Id="rId9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2.sv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21.png"/><Relationship Id="rId5" Type="http://schemas.openxmlformats.org/officeDocument/2006/relationships/image" Target="../media/image82.svg"/><Relationship Id="rId10" Type="http://schemas.openxmlformats.org/officeDocument/2006/relationships/image" Target="../media/image120.svg"/><Relationship Id="rId4" Type="http://schemas.openxmlformats.org/officeDocument/2006/relationships/image" Target="../media/image81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3" Type="http://schemas.openxmlformats.org/officeDocument/2006/relationships/image" Target="../media/image2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svg"/><Relationship Id="rId15" Type="http://schemas.openxmlformats.org/officeDocument/2006/relationships/image" Target="../media/image135.png"/><Relationship Id="rId10" Type="http://schemas.openxmlformats.org/officeDocument/2006/relationships/image" Target="../media/image15.jpe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2.sv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svg"/><Relationship Id="rId4" Type="http://schemas.openxmlformats.org/officeDocument/2006/relationships/image" Target="../media/image15.jpeg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4.sv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stion.cte.sep.gob.mx/insumos/docs/2425_s9_1_Bitacora_para_la_reflexion.pdf?1752079804257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15.jpe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9.sv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0.sv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60.svg"/><Relationship Id="rId5" Type="http://schemas.openxmlformats.org/officeDocument/2006/relationships/image" Target="../media/image40.svg"/><Relationship Id="rId10" Type="http://schemas.openxmlformats.org/officeDocument/2006/relationships/image" Target="../media/image59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642495" y="3420178"/>
            <a:ext cx="19572990" cy="2935948"/>
          </a:xfrm>
          <a:custGeom>
            <a:avLst/>
            <a:gdLst/>
            <a:ahLst/>
            <a:cxnLst/>
            <a:rect l="l" t="t" r="r" b="b"/>
            <a:pathLst>
              <a:path w="19572990" h="2935948">
                <a:moveTo>
                  <a:pt x="0" y="0"/>
                </a:moveTo>
                <a:lnTo>
                  <a:pt x="19572990" y="0"/>
                </a:lnTo>
                <a:lnTo>
                  <a:pt x="19572990" y="2935948"/>
                </a:lnTo>
                <a:lnTo>
                  <a:pt x="0" y="2935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12589605" y="5676979"/>
            <a:ext cx="4293082" cy="4610021"/>
          </a:xfrm>
          <a:custGeom>
            <a:avLst/>
            <a:gdLst/>
            <a:ahLst/>
            <a:cxnLst/>
            <a:rect l="l" t="t" r="r" b="b"/>
            <a:pathLst>
              <a:path w="4293082" h="4610021">
                <a:moveTo>
                  <a:pt x="0" y="0"/>
                </a:moveTo>
                <a:lnTo>
                  <a:pt x="4293082" y="0"/>
                </a:lnTo>
                <a:lnTo>
                  <a:pt x="4293082" y="4610021"/>
                </a:lnTo>
                <a:lnTo>
                  <a:pt x="0" y="461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-1740588" y="-2001169"/>
            <a:ext cx="6145266" cy="5642472"/>
          </a:xfrm>
          <a:custGeom>
            <a:avLst/>
            <a:gdLst/>
            <a:ahLst/>
            <a:cxnLst/>
            <a:rect l="l" t="t" r="r" b="b"/>
            <a:pathLst>
              <a:path w="6145266" h="5642472">
                <a:moveTo>
                  <a:pt x="0" y="0"/>
                </a:moveTo>
                <a:lnTo>
                  <a:pt x="6145266" y="0"/>
                </a:lnTo>
                <a:lnTo>
                  <a:pt x="6145266" y="5642472"/>
                </a:lnTo>
                <a:lnTo>
                  <a:pt x="0" y="5642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2596736" y="6830480"/>
            <a:ext cx="4513329" cy="3274215"/>
          </a:xfrm>
          <a:custGeom>
            <a:avLst/>
            <a:gdLst/>
            <a:ahLst/>
            <a:cxnLst/>
            <a:rect l="l" t="t" r="r" b="b"/>
            <a:pathLst>
              <a:path w="4513329" h="3274215">
                <a:moveTo>
                  <a:pt x="0" y="0"/>
                </a:moveTo>
                <a:lnTo>
                  <a:pt x="4513329" y="0"/>
                </a:lnTo>
                <a:lnTo>
                  <a:pt x="4513329" y="3274215"/>
                </a:lnTo>
                <a:lnTo>
                  <a:pt x="0" y="32742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4269540" y="2089745"/>
            <a:ext cx="2613147" cy="2165646"/>
          </a:xfrm>
          <a:custGeom>
            <a:avLst/>
            <a:gdLst/>
            <a:ahLst/>
            <a:cxnLst/>
            <a:rect l="l" t="t" r="r" b="b"/>
            <a:pathLst>
              <a:path w="2613147" h="2165646">
                <a:moveTo>
                  <a:pt x="0" y="0"/>
                </a:moveTo>
                <a:lnTo>
                  <a:pt x="2613147" y="0"/>
                </a:lnTo>
                <a:lnTo>
                  <a:pt x="2613147" y="2165646"/>
                </a:lnTo>
                <a:lnTo>
                  <a:pt x="0" y="21656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7697204" y="197004"/>
            <a:ext cx="3571384" cy="3223174"/>
          </a:xfrm>
          <a:custGeom>
            <a:avLst/>
            <a:gdLst/>
            <a:ahLst/>
            <a:cxnLst/>
            <a:rect l="l" t="t" r="r" b="b"/>
            <a:pathLst>
              <a:path w="3571384" h="3223174">
                <a:moveTo>
                  <a:pt x="0" y="0"/>
                </a:moveTo>
                <a:lnTo>
                  <a:pt x="3571384" y="0"/>
                </a:lnTo>
                <a:lnTo>
                  <a:pt x="3571384" y="3223174"/>
                </a:lnTo>
                <a:lnTo>
                  <a:pt x="0" y="32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3148552" y="968757"/>
            <a:ext cx="1120988" cy="11209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5933" y="3527003"/>
            <a:ext cx="16696134" cy="260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2"/>
              </a:lnSpc>
              <a:spcBef>
                <a:spcPct val="0"/>
              </a:spcBef>
            </a:pPr>
            <a:r>
              <a:rPr lang="es-MX" sz="4872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Taller Intensivo para Docentes</a:t>
            </a:r>
          </a:p>
          <a:p>
            <a:pPr algn="ctr">
              <a:lnSpc>
                <a:spcPts val="7942"/>
              </a:lnSpc>
              <a:spcBef>
                <a:spcPct val="0"/>
              </a:spcBef>
            </a:pPr>
            <a:r>
              <a:rPr lang="es-MX" sz="5672" b="1" noProof="0" dirty="0">
                <a:solidFill>
                  <a:srgbClr val="95086C"/>
                </a:solidFill>
                <a:latin typeface="Arimo Bold"/>
                <a:ea typeface="Arimo Bold"/>
                <a:cs typeface="Arimo Bold"/>
                <a:sym typeface="Arimo Bold"/>
              </a:rPr>
              <a:t>"Horizontes de las comunidades de aprendizaje"</a:t>
            </a:r>
          </a:p>
          <a:p>
            <a:pPr algn="ctr">
              <a:lnSpc>
                <a:spcPts val="5982"/>
              </a:lnSpc>
              <a:spcBef>
                <a:spcPct val="0"/>
              </a:spcBef>
            </a:pPr>
            <a:r>
              <a:rPr lang="es-MX" sz="4272" b="1" noProof="0" dirty="0">
                <a:solidFill>
                  <a:srgbClr val="044561"/>
                </a:solidFill>
                <a:latin typeface="Arimo Bold"/>
                <a:ea typeface="Arimo Bold"/>
                <a:cs typeface="Arimo Bold"/>
                <a:sym typeface="Arimo Bold"/>
              </a:rPr>
              <a:t>Ciclo Escolar 2024-2025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7936576" y="3326692"/>
            <a:ext cx="10351424" cy="5408619"/>
          </a:xfrm>
          <a:custGeom>
            <a:avLst/>
            <a:gdLst/>
            <a:ahLst/>
            <a:cxnLst/>
            <a:rect l="l" t="t" r="r" b="b"/>
            <a:pathLst>
              <a:path w="10351424" h="5408619">
                <a:moveTo>
                  <a:pt x="0" y="0"/>
                </a:moveTo>
                <a:lnTo>
                  <a:pt x="10351424" y="0"/>
                </a:lnTo>
                <a:lnTo>
                  <a:pt x="10351424" y="5408619"/>
                </a:lnTo>
                <a:lnTo>
                  <a:pt x="0" y="5408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-1340575" y="436576"/>
            <a:ext cx="9514784" cy="2890116"/>
          </a:xfrm>
          <a:custGeom>
            <a:avLst/>
            <a:gdLst/>
            <a:ahLst/>
            <a:cxnLst/>
            <a:rect l="l" t="t" r="r" b="b"/>
            <a:pathLst>
              <a:path w="9514784" h="2890116">
                <a:moveTo>
                  <a:pt x="0" y="0"/>
                </a:moveTo>
                <a:lnTo>
                  <a:pt x="9514785" y="0"/>
                </a:lnTo>
                <a:lnTo>
                  <a:pt x="9514785" y="2890116"/>
                </a:lnTo>
                <a:lnTo>
                  <a:pt x="0" y="2890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9395422" y="436576"/>
            <a:ext cx="4843652" cy="2766936"/>
          </a:xfrm>
          <a:custGeom>
            <a:avLst/>
            <a:gdLst/>
            <a:ahLst/>
            <a:cxnLst/>
            <a:rect l="l" t="t" r="r" b="b"/>
            <a:pathLst>
              <a:path w="4843652" h="2766936">
                <a:moveTo>
                  <a:pt x="0" y="0"/>
                </a:moveTo>
                <a:lnTo>
                  <a:pt x="4843652" y="0"/>
                </a:lnTo>
                <a:lnTo>
                  <a:pt x="4843652" y="2766936"/>
                </a:lnTo>
                <a:lnTo>
                  <a:pt x="0" y="2766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-315716" y="2984786"/>
            <a:ext cx="1426627" cy="1559930"/>
          </a:xfrm>
          <a:custGeom>
            <a:avLst/>
            <a:gdLst/>
            <a:ahLst/>
            <a:cxnLst/>
            <a:rect l="l" t="t" r="r" b="b"/>
            <a:pathLst>
              <a:path w="1426627" h="1559930">
                <a:moveTo>
                  <a:pt x="0" y="0"/>
                </a:moveTo>
                <a:lnTo>
                  <a:pt x="1426626" y="0"/>
                </a:lnTo>
                <a:lnTo>
                  <a:pt x="1426626" y="1559929"/>
                </a:lnTo>
                <a:lnTo>
                  <a:pt x="0" y="15599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7178521" y="8321108"/>
            <a:ext cx="1991378" cy="1874384"/>
          </a:xfrm>
          <a:custGeom>
            <a:avLst/>
            <a:gdLst/>
            <a:ahLst/>
            <a:cxnLst/>
            <a:rect l="l" t="t" r="r" b="b"/>
            <a:pathLst>
              <a:path w="1991378" h="1874384">
                <a:moveTo>
                  <a:pt x="0" y="0"/>
                </a:moveTo>
                <a:lnTo>
                  <a:pt x="1991377" y="0"/>
                </a:lnTo>
                <a:lnTo>
                  <a:pt x="1991377" y="1874384"/>
                </a:lnTo>
                <a:lnTo>
                  <a:pt x="0" y="1874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16556800" y="2160738"/>
            <a:ext cx="1405001" cy="1648095"/>
          </a:xfrm>
          <a:custGeom>
            <a:avLst/>
            <a:gdLst/>
            <a:ahLst/>
            <a:cxnLst/>
            <a:rect l="l" t="t" r="r" b="b"/>
            <a:pathLst>
              <a:path w="1405001" h="1648095">
                <a:moveTo>
                  <a:pt x="0" y="0"/>
                </a:moveTo>
                <a:lnTo>
                  <a:pt x="1405000" y="0"/>
                </a:lnTo>
                <a:lnTo>
                  <a:pt x="1405000" y="1648095"/>
                </a:lnTo>
                <a:lnTo>
                  <a:pt x="0" y="1648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712738" y="1003048"/>
            <a:ext cx="6196843" cy="178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s-MX" sz="4200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 forma en la que enseño y en la que aprendo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6270" y="3240967"/>
            <a:ext cx="6577021" cy="56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  <a:spcBef>
                <a:spcPct val="0"/>
              </a:spcBef>
            </a:pPr>
            <a:r>
              <a:rPr lang="es-MX" sz="4004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algn="l">
              <a:lnSpc>
                <a:spcPts val="5606"/>
              </a:lnSpc>
              <a:spcBef>
                <a:spcPct val="0"/>
              </a:spcBef>
            </a:pPr>
            <a:r>
              <a:rPr lang="es-MX" sz="400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 página 15, identifiquen los procesos cognitivos (atención, memoria, metacognición) en sus narrativas.</a:t>
            </a:r>
          </a:p>
          <a:p>
            <a:pPr algn="l">
              <a:lnSpc>
                <a:spcPts val="5606"/>
              </a:lnSpc>
              <a:spcBef>
                <a:spcPct val="0"/>
              </a:spcBef>
            </a:pPr>
            <a:r>
              <a:rPr lang="es-MX" sz="400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Luego, en las páginas 16 y 17, completen las tablas.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1340575" y="436576"/>
            <a:ext cx="9514784" cy="2890116"/>
          </a:xfrm>
          <a:custGeom>
            <a:avLst/>
            <a:gdLst/>
            <a:ahLst/>
            <a:cxnLst/>
            <a:rect l="l" t="t" r="r" b="b"/>
            <a:pathLst>
              <a:path w="9514784" h="2890116">
                <a:moveTo>
                  <a:pt x="0" y="0"/>
                </a:moveTo>
                <a:lnTo>
                  <a:pt x="9514785" y="0"/>
                </a:lnTo>
                <a:lnTo>
                  <a:pt x="9514785" y="2890116"/>
                </a:lnTo>
                <a:lnTo>
                  <a:pt x="0" y="2890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8174210" y="534111"/>
            <a:ext cx="2546805" cy="2314409"/>
          </a:xfrm>
          <a:custGeom>
            <a:avLst/>
            <a:gdLst/>
            <a:ahLst/>
            <a:cxnLst/>
            <a:rect l="l" t="t" r="r" b="b"/>
            <a:pathLst>
              <a:path w="2546805" h="2314409">
                <a:moveTo>
                  <a:pt x="0" y="0"/>
                </a:moveTo>
                <a:lnTo>
                  <a:pt x="2546804" y="0"/>
                </a:lnTo>
                <a:lnTo>
                  <a:pt x="2546804" y="2314409"/>
                </a:lnTo>
                <a:lnTo>
                  <a:pt x="0" y="2314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656501" y="3326692"/>
            <a:ext cx="1417488" cy="1221617"/>
          </a:xfrm>
          <a:custGeom>
            <a:avLst/>
            <a:gdLst/>
            <a:ahLst/>
            <a:cxnLst/>
            <a:rect l="l" t="t" r="r" b="b"/>
            <a:pathLst>
              <a:path w="1417488" h="1221617">
                <a:moveTo>
                  <a:pt x="0" y="0"/>
                </a:moveTo>
                <a:lnTo>
                  <a:pt x="1417488" y="0"/>
                </a:lnTo>
                <a:lnTo>
                  <a:pt x="1417488" y="1221617"/>
                </a:lnTo>
                <a:lnTo>
                  <a:pt x="0" y="1221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397597" y="8049520"/>
            <a:ext cx="2516697" cy="2057400"/>
          </a:xfrm>
          <a:custGeom>
            <a:avLst/>
            <a:gdLst/>
            <a:ahLst/>
            <a:cxnLst/>
            <a:rect l="l" t="t" r="r" b="b"/>
            <a:pathLst>
              <a:path w="2516697" h="2057400">
                <a:moveTo>
                  <a:pt x="0" y="0"/>
                </a:moveTo>
                <a:lnTo>
                  <a:pt x="2516697" y="0"/>
                </a:lnTo>
                <a:lnTo>
                  <a:pt x="251669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1859904" y="5143500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2266752" y="3591509"/>
            <a:ext cx="10454249" cy="30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6"/>
              </a:lnSpc>
              <a:spcBef>
                <a:spcPct val="0"/>
              </a:spcBef>
            </a:pPr>
            <a:r>
              <a:rPr lang="es-MX" sz="4425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Actividad:</a:t>
            </a:r>
            <a:r>
              <a:rPr lang="es-MX" sz="442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Párense y formen un círculo. Cada quien diga una palabra que resuma su experiencia hasta ahora. Luego, estiren piernas y brazos.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200" y="1075430"/>
            <a:ext cx="6165307" cy="109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</a:pPr>
            <a:r>
              <a:rPr lang="es-MX" sz="6370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 grupal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-797242" y="-704151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4" y="0"/>
                </a:lnTo>
                <a:lnTo>
                  <a:pt x="3651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3461230" y="1669682"/>
            <a:ext cx="9447322" cy="8762391"/>
          </a:xfrm>
          <a:custGeom>
            <a:avLst/>
            <a:gdLst/>
            <a:ahLst/>
            <a:cxnLst/>
            <a:rect l="l" t="t" r="r" b="b"/>
            <a:pathLst>
              <a:path w="9447322" h="8762391">
                <a:moveTo>
                  <a:pt x="0" y="0"/>
                </a:moveTo>
                <a:lnTo>
                  <a:pt x="9447322" y="0"/>
                </a:lnTo>
                <a:lnTo>
                  <a:pt x="9447322" y="8762391"/>
                </a:lnTo>
                <a:lnTo>
                  <a:pt x="0" y="8762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4579596" y="6172200"/>
            <a:ext cx="4238421" cy="4114800"/>
          </a:xfrm>
          <a:custGeom>
            <a:avLst/>
            <a:gdLst/>
            <a:ahLst/>
            <a:cxnLst/>
            <a:rect l="l" t="t" r="r" b="b"/>
            <a:pathLst>
              <a:path w="4238421" h="4114800">
                <a:moveTo>
                  <a:pt x="0" y="0"/>
                </a:moveTo>
                <a:lnTo>
                  <a:pt x="4238420" y="0"/>
                </a:lnTo>
                <a:lnTo>
                  <a:pt x="4238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5410200" y="2552700"/>
            <a:ext cx="4663869" cy="2071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84"/>
              </a:lnSpc>
            </a:pPr>
            <a:r>
              <a:rPr lang="es-MX" sz="12131" b="1" noProof="0" dirty="0">
                <a:solidFill>
                  <a:srgbClr val="DEE4E8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Día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972621" y="3786723"/>
            <a:ext cx="14008290" cy="5249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las páginas 18-23, elaboren un guion para compartir su tema con el colectivo. 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Usen el organizador gráfico de la página 18 para estructurar estrategias, actividades y recursos.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Recursos sugeridos:</a:t>
            </a: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Enlace a materiales de apoyo (p. 19).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795095" y="452470"/>
            <a:ext cx="11783652" cy="2886995"/>
          </a:xfrm>
          <a:custGeom>
            <a:avLst/>
            <a:gdLst/>
            <a:ahLst/>
            <a:cxnLst/>
            <a:rect l="l" t="t" r="r" b="b"/>
            <a:pathLst>
              <a:path w="11783652" h="2886995">
                <a:moveTo>
                  <a:pt x="0" y="0"/>
                </a:moveTo>
                <a:lnTo>
                  <a:pt x="11783652" y="0"/>
                </a:lnTo>
                <a:lnTo>
                  <a:pt x="11783652" y="2886995"/>
                </a:lnTo>
                <a:lnTo>
                  <a:pt x="0" y="28869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1941934" y="668930"/>
            <a:ext cx="3697139" cy="3717416"/>
          </a:xfrm>
          <a:custGeom>
            <a:avLst/>
            <a:gdLst/>
            <a:ahLst/>
            <a:cxnLst/>
            <a:rect l="l" t="t" r="r" b="b"/>
            <a:pathLst>
              <a:path w="3697139" h="3717416">
                <a:moveTo>
                  <a:pt x="0" y="0"/>
                </a:moveTo>
                <a:lnTo>
                  <a:pt x="3697139" y="0"/>
                </a:lnTo>
                <a:lnTo>
                  <a:pt x="3697139" y="3717417"/>
                </a:lnTo>
                <a:lnTo>
                  <a:pt x="0" y="37174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4233113" y="6317273"/>
            <a:ext cx="4214904" cy="4114800"/>
          </a:xfrm>
          <a:custGeom>
            <a:avLst/>
            <a:gdLst/>
            <a:ahLst/>
            <a:cxnLst/>
            <a:rect l="l" t="t" r="r" b="b"/>
            <a:pathLst>
              <a:path w="4214904" h="4114800">
                <a:moveTo>
                  <a:pt x="0" y="0"/>
                </a:moveTo>
                <a:lnTo>
                  <a:pt x="4214904" y="0"/>
                </a:lnTo>
                <a:lnTo>
                  <a:pt x="4214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972620" y="81775"/>
            <a:ext cx="1464052" cy="1421960"/>
          </a:xfrm>
          <a:custGeom>
            <a:avLst/>
            <a:gdLst/>
            <a:ahLst/>
            <a:cxnLst/>
            <a:rect l="l" t="t" r="r" b="b"/>
            <a:pathLst>
              <a:path w="1464052" h="1421960">
                <a:moveTo>
                  <a:pt x="0" y="0"/>
                </a:moveTo>
                <a:lnTo>
                  <a:pt x="1464052" y="0"/>
                </a:lnTo>
                <a:lnTo>
                  <a:pt x="1464052" y="1421961"/>
                </a:lnTo>
                <a:lnTo>
                  <a:pt x="0" y="1421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704646" y="573680"/>
            <a:ext cx="7833143" cy="172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2"/>
              </a:lnSpc>
            </a:pPr>
            <a:r>
              <a:rPr lang="es-MX" sz="4958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 preparo para la enseñanza y el aprendizaje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795095" y="452470"/>
            <a:ext cx="10458108" cy="2562236"/>
          </a:xfrm>
          <a:custGeom>
            <a:avLst/>
            <a:gdLst/>
            <a:ahLst/>
            <a:cxnLst/>
            <a:rect l="l" t="t" r="r" b="b"/>
            <a:pathLst>
              <a:path w="10458108" h="2562236">
                <a:moveTo>
                  <a:pt x="0" y="0"/>
                </a:moveTo>
                <a:lnTo>
                  <a:pt x="10458107" y="0"/>
                </a:lnTo>
                <a:lnTo>
                  <a:pt x="10458107" y="2562237"/>
                </a:lnTo>
                <a:lnTo>
                  <a:pt x="0" y="2562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254842" y="3162846"/>
            <a:ext cx="14883470" cy="676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 página 25, organicen el carrusel. 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Quienes compartirán su guion, preparen un discurso breve (p. 24). 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demás elijan un tema de interés.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Dinámica: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Opción 1: Presentación en plenaria.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Opción 2: Rotación por estaciones.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5893" y="7244572"/>
            <a:ext cx="5592107" cy="3187501"/>
          </a:xfrm>
          <a:custGeom>
            <a:avLst/>
            <a:gdLst/>
            <a:ahLst/>
            <a:cxnLst/>
            <a:rect l="l" t="t" r="r" b="b"/>
            <a:pathLst>
              <a:path w="5592107" h="3187501">
                <a:moveTo>
                  <a:pt x="0" y="0"/>
                </a:moveTo>
                <a:lnTo>
                  <a:pt x="5592107" y="0"/>
                </a:lnTo>
                <a:lnTo>
                  <a:pt x="5592107" y="3187501"/>
                </a:lnTo>
                <a:lnTo>
                  <a:pt x="0" y="3187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0910478" y="452470"/>
            <a:ext cx="4343839" cy="4114800"/>
          </a:xfrm>
          <a:custGeom>
            <a:avLst/>
            <a:gdLst/>
            <a:ahLst/>
            <a:cxnLst/>
            <a:rect l="l" t="t" r="r" b="b"/>
            <a:pathLst>
              <a:path w="4343839" h="411480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0" y="3014707"/>
            <a:ext cx="1098083" cy="1056156"/>
          </a:xfrm>
          <a:custGeom>
            <a:avLst/>
            <a:gdLst/>
            <a:ahLst/>
            <a:cxnLst/>
            <a:rect l="l" t="t" r="r" b="b"/>
            <a:pathLst>
              <a:path w="1098083" h="1056156">
                <a:moveTo>
                  <a:pt x="0" y="0"/>
                </a:moveTo>
                <a:lnTo>
                  <a:pt x="1098083" y="0"/>
                </a:lnTo>
                <a:lnTo>
                  <a:pt x="1098083" y="1056156"/>
                </a:lnTo>
                <a:lnTo>
                  <a:pt x="0" y="1056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444214" y="659405"/>
            <a:ext cx="7090186" cy="1096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7"/>
              </a:lnSpc>
            </a:pPr>
            <a:r>
              <a:rPr lang="es-MX" sz="6369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Carrusel de temas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287" y="7505700"/>
            <a:ext cx="1098083" cy="1056156"/>
          </a:xfrm>
          <a:custGeom>
            <a:avLst/>
            <a:gdLst/>
            <a:ahLst/>
            <a:cxnLst/>
            <a:rect l="l" t="t" r="r" b="b"/>
            <a:pathLst>
              <a:path w="1098083" h="1056156">
                <a:moveTo>
                  <a:pt x="0" y="0"/>
                </a:moveTo>
                <a:lnTo>
                  <a:pt x="1098083" y="0"/>
                </a:lnTo>
                <a:lnTo>
                  <a:pt x="1098083" y="1056157"/>
                </a:lnTo>
                <a:lnTo>
                  <a:pt x="0" y="1056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965732" y="792755"/>
            <a:ext cx="10109732" cy="2476884"/>
          </a:xfrm>
          <a:custGeom>
            <a:avLst/>
            <a:gdLst/>
            <a:ahLst/>
            <a:cxnLst/>
            <a:rect l="l" t="t" r="r" b="b"/>
            <a:pathLst>
              <a:path w="10109732" h="2476884">
                <a:moveTo>
                  <a:pt x="0" y="0"/>
                </a:moveTo>
                <a:lnTo>
                  <a:pt x="10109732" y="0"/>
                </a:lnTo>
                <a:lnTo>
                  <a:pt x="10109732" y="2476885"/>
                </a:lnTo>
                <a:lnTo>
                  <a:pt x="0" y="247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796949" y="3174390"/>
            <a:ext cx="13969143" cy="416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2"/>
              </a:lnSpc>
              <a:spcBef>
                <a:spcPct val="0"/>
              </a:spcBef>
            </a:pPr>
            <a:r>
              <a:rPr lang="es-MX" sz="4758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Ejercicio:</a:t>
            </a:r>
          </a:p>
          <a:p>
            <a:pPr marL="1027416" lvl="1" indent="-513708" algn="l">
              <a:lnSpc>
                <a:spcPts val="6662"/>
              </a:lnSpc>
              <a:buFont typeface="Arial"/>
              <a:buChar char="•"/>
            </a:pPr>
            <a:r>
              <a:rPr lang="es-MX" sz="475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"Árbol en el viento": Balancearse suavemente de un lado a otro, estirando brazos.</a:t>
            </a:r>
          </a:p>
          <a:p>
            <a:pPr marL="1027416" lvl="1" indent="-513708" algn="l">
              <a:lnSpc>
                <a:spcPts val="6662"/>
              </a:lnSpc>
              <a:buFont typeface="Arial"/>
              <a:buChar char="•"/>
            </a:pPr>
            <a:r>
              <a:rPr lang="es-MX" sz="475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Respiración profunda: 3 ciclos de 4-4-6 (inspirar-sostener-exhalar).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3440712" y="5216037"/>
            <a:ext cx="3258094" cy="5070963"/>
          </a:xfrm>
          <a:custGeom>
            <a:avLst/>
            <a:gdLst/>
            <a:ahLst/>
            <a:cxnLst/>
            <a:rect l="l" t="t" r="r" b="b"/>
            <a:pathLst>
              <a:path w="3258094" h="5070963">
                <a:moveTo>
                  <a:pt x="0" y="0"/>
                </a:moveTo>
                <a:lnTo>
                  <a:pt x="3258094" y="0"/>
                </a:lnTo>
                <a:lnTo>
                  <a:pt x="3258094" y="5070963"/>
                </a:lnTo>
                <a:lnTo>
                  <a:pt x="0" y="507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 flipH="1">
            <a:off x="-965732" y="6317273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4156364" y="0"/>
                </a:moveTo>
                <a:lnTo>
                  <a:pt x="0" y="0"/>
                </a:lnTo>
                <a:lnTo>
                  <a:pt x="0" y="4114800"/>
                </a:lnTo>
                <a:lnTo>
                  <a:pt x="4156364" y="4114800"/>
                </a:lnTo>
                <a:lnTo>
                  <a:pt x="41563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9144000" y="543490"/>
            <a:ext cx="2489515" cy="2464620"/>
          </a:xfrm>
          <a:custGeom>
            <a:avLst/>
            <a:gdLst/>
            <a:ahLst/>
            <a:cxnLst/>
            <a:rect l="l" t="t" r="r" b="b"/>
            <a:pathLst>
              <a:path w="2489515" h="2464620">
                <a:moveTo>
                  <a:pt x="0" y="0"/>
                </a:moveTo>
                <a:lnTo>
                  <a:pt x="2489515" y="0"/>
                </a:lnTo>
                <a:lnTo>
                  <a:pt x="2489515" y="2464620"/>
                </a:lnTo>
                <a:lnTo>
                  <a:pt x="0" y="2464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219200" y="901764"/>
            <a:ext cx="5752501" cy="1223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8"/>
              </a:lnSpc>
            </a:pPr>
            <a:r>
              <a:rPr lang="es-MX" sz="7198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 activa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795095" y="452470"/>
            <a:ext cx="11783652" cy="2886995"/>
          </a:xfrm>
          <a:custGeom>
            <a:avLst/>
            <a:gdLst/>
            <a:ahLst/>
            <a:cxnLst/>
            <a:rect l="l" t="t" r="r" b="b"/>
            <a:pathLst>
              <a:path w="11783652" h="2886995">
                <a:moveTo>
                  <a:pt x="0" y="0"/>
                </a:moveTo>
                <a:lnTo>
                  <a:pt x="11783652" y="0"/>
                </a:lnTo>
                <a:lnTo>
                  <a:pt x="11783652" y="2886995"/>
                </a:lnTo>
                <a:lnTo>
                  <a:pt x="0" y="2886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80773" y="452470"/>
            <a:ext cx="4657539" cy="3434935"/>
          </a:xfrm>
          <a:custGeom>
            <a:avLst/>
            <a:gdLst/>
            <a:ahLst/>
            <a:cxnLst/>
            <a:rect l="l" t="t" r="r" b="b"/>
            <a:pathLst>
              <a:path w="4657539" h="3434935">
                <a:moveTo>
                  <a:pt x="0" y="0"/>
                </a:moveTo>
                <a:lnTo>
                  <a:pt x="4657539" y="0"/>
                </a:lnTo>
                <a:lnTo>
                  <a:pt x="4657539" y="3434935"/>
                </a:lnTo>
                <a:lnTo>
                  <a:pt x="0" y="3434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3012759" y="6828714"/>
            <a:ext cx="4877644" cy="3603359"/>
          </a:xfrm>
          <a:custGeom>
            <a:avLst/>
            <a:gdLst/>
            <a:ahLst/>
            <a:cxnLst/>
            <a:rect l="l" t="t" r="r" b="b"/>
            <a:pathLst>
              <a:path w="4877644" h="3603359">
                <a:moveTo>
                  <a:pt x="0" y="0"/>
                </a:moveTo>
                <a:lnTo>
                  <a:pt x="4877644" y="0"/>
                </a:lnTo>
                <a:lnTo>
                  <a:pt x="4877644" y="3603359"/>
                </a:lnTo>
                <a:lnTo>
                  <a:pt x="0" y="3603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807035" y="3524871"/>
            <a:ext cx="13194040" cy="55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6"/>
              </a:lnSpc>
              <a:spcBef>
                <a:spcPct val="0"/>
              </a:spcBef>
            </a:pPr>
            <a:r>
              <a:rPr lang="es-MX" sz="4533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marL="978727" lvl="1" indent="-489364" algn="l">
              <a:lnSpc>
                <a:spcPts val="6346"/>
              </a:lnSpc>
              <a:buFont typeface="Arial"/>
              <a:buChar char="•"/>
            </a:pPr>
            <a:r>
              <a:rPr lang="es-MX" sz="4533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páginas 26-27, sigan las sugerencias según su rol (tutor o aprendiz). </a:t>
            </a:r>
          </a:p>
          <a:p>
            <a:pPr marL="978727" lvl="1" indent="-489364" algn="l">
              <a:lnSpc>
                <a:spcPts val="6346"/>
              </a:lnSpc>
              <a:buFont typeface="Arial"/>
              <a:buChar char="•"/>
            </a:pPr>
            <a:r>
              <a:rPr lang="es-MX" sz="4533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Registren sus reflexiones en la tabla de la página 30.</a:t>
            </a:r>
          </a:p>
          <a:p>
            <a:pPr marL="978727" lvl="1" indent="-489364" algn="l">
              <a:lnSpc>
                <a:spcPts val="6346"/>
              </a:lnSpc>
              <a:buFont typeface="Arial"/>
              <a:buChar char="•"/>
            </a:pPr>
            <a:r>
              <a:rPr lang="es-MX" sz="4533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Video de apoyo: "Hacia comunidades de aprendizaje" (p. 28).</a:t>
            </a:r>
          </a:p>
        </p:txBody>
      </p:sp>
      <p:sp>
        <p:nvSpPr>
          <p:cNvPr id="9" name="Freeform 9"/>
          <p:cNvSpPr/>
          <p:nvPr/>
        </p:nvSpPr>
        <p:spPr>
          <a:xfrm rot="-789950">
            <a:off x="-49073" y="4340539"/>
            <a:ext cx="2155546" cy="1101288"/>
          </a:xfrm>
          <a:custGeom>
            <a:avLst/>
            <a:gdLst/>
            <a:ahLst/>
            <a:cxnLst/>
            <a:rect l="l" t="t" r="r" b="b"/>
            <a:pathLst>
              <a:path w="2155546" h="1101288">
                <a:moveTo>
                  <a:pt x="0" y="0"/>
                </a:moveTo>
                <a:lnTo>
                  <a:pt x="2155546" y="0"/>
                </a:lnTo>
                <a:lnTo>
                  <a:pt x="2155546" y="1101288"/>
                </a:lnTo>
                <a:lnTo>
                  <a:pt x="0" y="1101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-411636" y="8096110"/>
            <a:ext cx="2880673" cy="2335964"/>
          </a:xfrm>
          <a:custGeom>
            <a:avLst/>
            <a:gdLst/>
            <a:ahLst/>
            <a:cxnLst/>
            <a:rect l="l" t="t" r="r" b="b"/>
            <a:pathLst>
              <a:path w="2880673" h="2335964">
                <a:moveTo>
                  <a:pt x="0" y="0"/>
                </a:moveTo>
                <a:lnTo>
                  <a:pt x="2880672" y="0"/>
                </a:lnTo>
                <a:lnTo>
                  <a:pt x="2880672" y="2335963"/>
                </a:lnTo>
                <a:lnTo>
                  <a:pt x="0" y="23359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1807035" y="608198"/>
            <a:ext cx="7536377" cy="180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s-MX" sz="5175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Construcción dialógica del aprendizaje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795095" y="452470"/>
            <a:ext cx="11783652" cy="2886995"/>
          </a:xfrm>
          <a:custGeom>
            <a:avLst/>
            <a:gdLst/>
            <a:ahLst/>
            <a:cxnLst/>
            <a:rect l="l" t="t" r="r" b="b"/>
            <a:pathLst>
              <a:path w="11783652" h="2886995">
                <a:moveTo>
                  <a:pt x="0" y="0"/>
                </a:moveTo>
                <a:lnTo>
                  <a:pt x="11783652" y="0"/>
                </a:lnTo>
                <a:lnTo>
                  <a:pt x="11783652" y="2886995"/>
                </a:lnTo>
                <a:lnTo>
                  <a:pt x="0" y="2886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07698" y="6359331"/>
            <a:ext cx="3382705" cy="3927669"/>
          </a:xfrm>
          <a:custGeom>
            <a:avLst/>
            <a:gdLst/>
            <a:ahLst/>
            <a:cxnLst/>
            <a:rect l="l" t="t" r="r" b="b"/>
            <a:pathLst>
              <a:path w="3382705" h="3927669">
                <a:moveTo>
                  <a:pt x="0" y="0"/>
                </a:moveTo>
                <a:lnTo>
                  <a:pt x="3382705" y="0"/>
                </a:lnTo>
                <a:lnTo>
                  <a:pt x="3382705" y="3927669"/>
                </a:lnTo>
                <a:lnTo>
                  <a:pt x="0" y="392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751570" y="3152996"/>
            <a:ext cx="13221196" cy="529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las páginas 31 y 32  sigan los pasos para compartir lo aprendido: esto es un proceso en el que lo aprendido se socializa y el aprendizaje se enriquece y consolida a partir del diálogo cara a cara, y además posibilita identificar lo que aún no se conoce y reconocer la oportunidad de un nuevo aprendizaje.                </a:t>
            </a:r>
          </a:p>
        </p:txBody>
      </p:sp>
      <p:sp>
        <p:nvSpPr>
          <p:cNvPr id="8" name="Freeform 8"/>
          <p:cNvSpPr/>
          <p:nvPr/>
        </p:nvSpPr>
        <p:spPr>
          <a:xfrm>
            <a:off x="-969999" y="6482261"/>
            <a:ext cx="3389676" cy="3804739"/>
          </a:xfrm>
          <a:custGeom>
            <a:avLst/>
            <a:gdLst/>
            <a:ahLst/>
            <a:cxnLst/>
            <a:rect l="l" t="t" r="r" b="b"/>
            <a:pathLst>
              <a:path w="3389676" h="3804739">
                <a:moveTo>
                  <a:pt x="0" y="0"/>
                </a:moveTo>
                <a:lnTo>
                  <a:pt x="3389676" y="0"/>
                </a:lnTo>
                <a:lnTo>
                  <a:pt x="3389676" y="3804739"/>
                </a:lnTo>
                <a:lnTo>
                  <a:pt x="0" y="38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1399660" y="703762"/>
            <a:ext cx="4738652" cy="3068277"/>
          </a:xfrm>
          <a:custGeom>
            <a:avLst/>
            <a:gdLst/>
            <a:ahLst/>
            <a:cxnLst/>
            <a:rect l="l" t="t" r="r" b="b"/>
            <a:pathLst>
              <a:path w="4738652" h="3068277">
                <a:moveTo>
                  <a:pt x="0" y="0"/>
                </a:moveTo>
                <a:lnTo>
                  <a:pt x="4738652" y="0"/>
                </a:lnTo>
                <a:lnTo>
                  <a:pt x="4738652" y="3068277"/>
                </a:lnTo>
                <a:lnTo>
                  <a:pt x="0" y="3068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502305" y="855651"/>
            <a:ext cx="8192461" cy="104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7"/>
              </a:lnSpc>
            </a:pPr>
            <a:r>
              <a:rPr lang="es-MX" sz="6112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Eco de mi aprendizaje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795095" y="452470"/>
            <a:ext cx="11783652" cy="2886995"/>
          </a:xfrm>
          <a:custGeom>
            <a:avLst/>
            <a:gdLst/>
            <a:ahLst/>
            <a:cxnLst/>
            <a:rect l="l" t="t" r="r" b="b"/>
            <a:pathLst>
              <a:path w="11783652" h="2886995">
                <a:moveTo>
                  <a:pt x="0" y="0"/>
                </a:moveTo>
                <a:lnTo>
                  <a:pt x="11783652" y="0"/>
                </a:lnTo>
                <a:lnTo>
                  <a:pt x="11783652" y="2886995"/>
                </a:lnTo>
                <a:lnTo>
                  <a:pt x="0" y="2886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595923" y="3680922"/>
            <a:ext cx="13312433" cy="382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  <a:spcBef>
                <a:spcPct val="0"/>
              </a:spcBef>
            </a:pPr>
            <a:r>
              <a:rPr lang="es-MX" sz="5442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las páginas 32-34, construyan una red de ideas para conformar comunidades de aprendizaje en su escuela. Destaquen 5 acciones prioritarias.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8527441" y="6693946"/>
            <a:ext cx="7315200" cy="3593054"/>
          </a:xfrm>
          <a:custGeom>
            <a:avLst/>
            <a:gdLst/>
            <a:ahLst/>
            <a:cxnLst/>
            <a:rect l="l" t="t" r="r" b="b"/>
            <a:pathLst>
              <a:path w="7315200" h="3593054">
                <a:moveTo>
                  <a:pt x="0" y="0"/>
                </a:moveTo>
                <a:lnTo>
                  <a:pt x="7315200" y="0"/>
                </a:lnTo>
                <a:lnTo>
                  <a:pt x="7315200" y="3593054"/>
                </a:lnTo>
                <a:lnTo>
                  <a:pt x="0" y="3593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1993235" y="485627"/>
            <a:ext cx="3140400" cy="2853838"/>
          </a:xfrm>
          <a:custGeom>
            <a:avLst/>
            <a:gdLst/>
            <a:ahLst/>
            <a:cxnLst/>
            <a:rect l="l" t="t" r="r" b="b"/>
            <a:pathLst>
              <a:path w="3140400" h="2853838">
                <a:moveTo>
                  <a:pt x="0" y="0"/>
                </a:moveTo>
                <a:lnTo>
                  <a:pt x="3140400" y="0"/>
                </a:lnTo>
                <a:lnTo>
                  <a:pt x="3140400" y="2853838"/>
                </a:lnTo>
                <a:lnTo>
                  <a:pt x="0" y="2853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179757" y="7987282"/>
            <a:ext cx="2147362" cy="2299718"/>
          </a:xfrm>
          <a:custGeom>
            <a:avLst/>
            <a:gdLst/>
            <a:ahLst/>
            <a:cxnLst/>
            <a:rect l="l" t="t" r="r" b="b"/>
            <a:pathLst>
              <a:path w="2147362" h="2299718">
                <a:moveTo>
                  <a:pt x="0" y="0"/>
                </a:moveTo>
                <a:lnTo>
                  <a:pt x="2147361" y="0"/>
                </a:lnTo>
                <a:lnTo>
                  <a:pt x="2147361" y="2299718"/>
                </a:lnTo>
                <a:lnTo>
                  <a:pt x="0" y="2299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74486" y="543929"/>
            <a:ext cx="10975687" cy="182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s-MX" sz="5219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Hacia la conformación de comunidades de aprendizaje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795095" y="452470"/>
            <a:ext cx="11783652" cy="2886995"/>
          </a:xfrm>
          <a:custGeom>
            <a:avLst/>
            <a:gdLst/>
            <a:ahLst/>
            <a:cxnLst/>
            <a:rect l="l" t="t" r="r" b="b"/>
            <a:pathLst>
              <a:path w="11783652" h="2886995">
                <a:moveTo>
                  <a:pt x="0" y="0"/>
                </a:moveTo>
                <a:lnTo>
                  <a:pt x="11783652" y="0"/>
                </a:lnTo>
                <a:lnTo>
                  <a:pt x="11783652" y="2886995"/>
                </a:lnTo>
                <a:lnTo>
                  <a:pt x="0" y="2886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884081" y="3047834"/>
            <a:ext cx="16403919" cy="661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Instrucciones: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Todos de pie en círculo.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persona inicia un aplauso mirando a un compañero/a y diciendo: "Gracias [nombre], por..." (ej. "por tu reflexión honesta").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Quien recibe el aplauso repite la acción con otra persona.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Final: Todos aplauden al mismo tiempo.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s-MX" sz="4200" b="1" i="1" noProof="0" dirty="0">
                <a:solidFill>
                  <a:srgbClr val="044561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"Este aplauso es el eco de lo que construimos juntos hoy".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1362456" y="1714485"/>
            <a:ext cx="6270743" cy="2437751"/>
          </a:xfrm>
          <a:custGeom>
            <a:avLst/>
            <a:gdLst/>
            <a:ahLst/>
            <a:cxnLst/>
            <a:rect l="l" t="t" r="r" b="b"/>
            <a:pathLst>
              <a:path w="6270743" h="2437751">
                <a:moveTo>
                  <a:pt x="0" y="0"/>
                </a:moveTo>
                <a:lnTo>
                  <a:pt x="6270743" y="0"/>
                </a:lnTo>
                <a:lnTo>
                  <a:pt x="6270743" y="2437751"/>
                </a:lnTo>
                <a:lnTo>
                  <a:pt x="0" y="2437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-45007" y="8666387"/>
            <a:ext cx="3504029" cy="1620613"/>
          </a:xfrm>
          <a:custGeom>
            <a:avLst/>
            <a:gdLst/>
            <a:ahLst/>
            <a:cxnLst/>
            <a:rect l="l" t="t" r="r" b="b"/>
            <a:pathLst>
              <a:path w="3504029" h="1620613">
                <a:moveTo>
                  <a:pt x="0" y="0"/>
                </a:moveTo>
                <a:lnTo>
                  <a:pt x="3504029" y="0"/>
                </a:lnTo>
                <a:lnTo>
                  <a:pt x="3504029" y="1620613"/>
                </a:lnTo>
                <a:lnTo>
                  <a:pt x="0" y="16206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615979" y="3989812"/>
            <a:ext cx="1508501" cy="1516081"/>
          </a:xfrm>
          <a:custGeom>
            <a:avLst/>
            <a:gdLst/>
            <a:ahLst/>
            <a:cxnLst/>
            <a:rect l="l" t="t" r="r" b="b"/>
            <a:pathLst>
              <a:path w="1508501" h="1516081">
                <a:moveTo>
                  <a:pt x="0" y="0"/>
                </a:moveTo>
                <a:lnTo>
                  <a:pt x="1508501" y="0"/>
                </a:lnTo>
                <a:lnTo>
                  <a:pt x="1508501" y="1516081"/>
                </a:lnTo>
                <a:lnTo>
                  <a:pt x="0" y="1516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397597" y="5873148"/>
            <a:ext cx="1410193" cy="1043543"/>
          </a:xfrm>
          <a:custGeom>
            <a:avLst/>
            <a:gdLst/>
            <a:ahLst/>
            <a:cxnLst/>
            <a:rect l="l" t="t" r="r" b="b"/>
            <a:pathLst>
              <a:path w="1410193" h="1043543">
                <a:moveTo>
                  <a:pt x="0" y="0"/>
                </a:moveTo>
                <a:lnTo>
                  <a:pt x="1410193" y="0"/>
                </a:lnTo>
                <a:lnTo>
                  <a:pt x="1410193" y="1043542"/>
                </a:lnTo>
                <a:lnTo>
                  <a:pt x="0" y="1043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Freeform 11"/>
          <p:cNvSpPr/>
          <p:nvPr/>
        </p:nvSpPr>
        <p:spPr>
          <a:xfrm>
            <a:off x="1428911" y="824535"/>
            <a:ext cx="910340" cy="1526776"/>
          </a:xfrm>
          <a:custGeom>
            <a:avLst/>
            <a:gdLst/>
            <a:ahLst/>
            <a:cxnLst/>
            <a:rect l="l" t="t" r="r" b="b"/>
            <a:pathLst>
              <a:path w="910340" h="1526776">
                <a:moveTo>
                  <a:pt x="0" y="0"/>
                </a:moveTo>
                <a:lnTo>
                  <a:pt x="910341" y="0"/>
                </a:lnTo>
                <a:lnTo>
                  <a:pt x="910341" y="1526776"/>
                </a:lnTo>
                <a:lnTo>
                  <a:pt x="0" y="15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707007" y="783621"/>
            <a:ext cx="8168738" cy="156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s-MX" sz="5549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 de cierre: aplauso en cadena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627696" y="3115753"/>
            <a:ext cx="15032608" cy="5426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4"/>
              </a:lnSpc>
              <a:spcBef>
                <a:spcPct val="0"/>
              </a:spcBef>
            </a:pPr>
            <a:r>
              <a:rPr lang="es-MX" sz="4367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Que las maestras y los maestros realicen un acercamiento a las comunidades de aprendizaje, a través de vivenciar un proceso de aprendizaje entre pares como una práctica dialógica, horizontal y diferenciada, centrada en los principios de la NEM, a fin de fortalecer la colaboración, el acompañamiento mutuo y la construcción de conocimiento colectivo.</a:t>
            </a:r>
          </a:p>
        </p:txBody>
      </p:sp>
      <p:sp>
        <p:nvSpPr>
          <p:cNvPr id="4" name="Freeform 4"/>
          <p:cNvSpPr/>
          <p:nvPr/>
        </p:nvSpPr>
        <p:spPr>
          <a:xfrm>
            <a:off x="9144000" y="429358"/>
            <a:ext cx="5534881" cy="2186278"/>
          </a:xfrm>
          <a:custGeom>
            <a:avLst/>
            <a:gdLst/>
            <a:ahLst/>
            <a:cxnLst/>
            <a:rect l="l" t="t" r="r" b="b"/>
            <a:pathLst>
              <a:path w="5534881" h="2186278">
                <a:moveTo>
                  <a:pt x="0" y="0"/>
                </a:moveTo>
                <a:lnTo>
                  <a:pt x="5534881" y="0"/>
                </a:lnTo>
                <a:lnTo>
                  <a:pt x="5534881" y="2186278"/>
                </a:lnTo>
                <a:lnTo>
                  <a:pt x="0" y="2186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-3996491" y="633069"/>
            <a:ext cx="11859036" cy="1778855"/>
          </a:xfrm>
          <a:custGeom>
            <a:avLst/>
            <a:gdLst/>
            <a:ahLst/>
            <a:cxnLst/>
            <a:rect l="l" t="t" r="r" b="b"/>
            <a:pathLst>
              <a:path w="11859036" h="1778855">
                <a:moveTo>
                  <a:pt x="0" y="0"/>
                </a:moveTo>
                <a:lnTo>
                  <a:pt x="11859036" y="0"/>
                </a:lnTo>
                <a:lnTo>
                  <a:pt x="11859036" y="1778856"/>
                </a:lnTo>
                <a:lnTo>
                  <a:pt x="0" y="1778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15964756" y="429358"/>
            <a:ext cx="1120988" cy="112098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791395"/>
            <a:ext cx="2927341" cy="1495605"/>
          </a:xfrm>
          <a:custGeom>
            <a:avLst/>
            <a:gdLst/>
            <a:ahLst/>
            <a:cxnLst/>
            <a:rect l="l" t="t" r="r" b="b"/>
            <a:pathLst>
              <a:path w="2927341" h="1495605">
                <a:moveTo>
                  <a:pt x="0" y="0"/>
                </a:moveTo>
                <a:lnTo>
                  <a:pt x="2927341" y="0"/>
                </a:lnTo>
                <a:lnTo>
                  <a:pt x="2927341" y="1495605"/>
                </a:lnTo>
                <a:lnTo>
                  <a:pt x="0" y="1495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191047" y="895350"/>
            <a:ext cx="3865919" cy="1120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6"/>
              </a:lnSpc>
            </a:pPr>
            <a:r>
              <a:rPr lang="es-MX" sz="6519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4135654"/>
            <a:ext cx="6857487" cy="6296420"/>
          </a:xfrm>
          <a:custGeom>
            <a:avLst/>
            <a:gdLst/>
            <a:ahLst/>
            <a:cxnLst/>
            <a:rect l="l" t="t" r="r" b="b"/>
            <a:pathLst>
              <a:path w="6857487" h="6296420">
                <a:moveTo>
                  <a:pt x="0" y="0"/>
                </a:moveTo>
                <a:lnTo>
                  <a:pt x="6857487" y="0"/>
                </a:lnTo>
                <a:lnTo>
                  <a:pt x="6857487" y="6296419"/>
                </a:lnTo>
                <a:lnTo>
                  <a:pt x="0" y="6296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-1865748" y="-2303233"/>
            <a:ext cx="7967665" cy="6663865"/>
          </a:xfrm>
          <a:custGeom>
            <a:avLst/>
            <a:gdLst/>
            <a:ahLst/>
            <a:cxnLst/>
            <a:rect l="l" t="t" r="r" b="b"/>
            <a:pathLst>
              <a:path w="7967665" h="6663865">
                <a:moveTo>
                  <a:pt x="0" y="0"/>
                </a:moveTo>
                <a:lnTo>
                  <a:pt x="7967665" y="0"/>
                </a:lnTo>
                <a:lnTo>
                  <a:pt x="7967665" y="6663866"/>
                </a:lnTo>
                <a:lnTo>
                  <a:pt x="0" y="6663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3580204" y="1786628"/>
            <a:ext cx="8829950" cy="6258227"/>
          </a:xfrm>
          <a:custGeom>
            <a:avLst/>
            <a:gdLst/>
            <a:ahLst/>
            <a:cxnLst/>
            <a:rect l="l" t="t" r="r" b="b"/>
            <a:pathLst>
              <a:path w="8829950" h="6258227">
                <a:moveTo>
                  <a:pt x="0" y="0"/>
                </a:moveTo>
                <a:lnTo>
                  <a:pt x="8829950" y="0"/>
                </a:lnTo>
                <a:lnTo>
                  <a:pt x="8829950" y="6258227"/>
                </a:lnTo>
                <a:lnTo>
                  <a:pt x="0" y="6258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8583506" y="1216861"/>
            <a:ext cx="1357790" cy="13577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992199" y="2807443"/>
            <a:ext cx="5898204" cy="5308383"/>
          </a:xfrm>
          <a:custGeom>
            <a:avLst/>
            <a:gdLst/>
            <a:ahLst/>
            <a:cxnLst/>
            <a:rect l="l" t="t" r="r" b="b"/>
            <a:pathLst>
              <a:path w="5898204" h="5308383">
                <a:moveTo>
                  <a:pt x="0" y="0"/>
                </a:moveTo>
                <a:lnTo>
                  <a:pt x="5898204" y="0"/>
                </a:lnTo>
                <a:lnTo>
                  <a:pt x="5898204" y="5308384"/>
                </a:lnTo>
                <a:lnTo>
                  <a:pt x="0" y="5308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4741791" y="710565"/>
            <a:ext cx="3546209" cy="4114800"/>
          </a:xfrm>
          <a:custGeom>
            <a:avLst/>
            <a:gdLst/>
            <a:ahLst/>
            <a:cxnLst/>
            <a:rect l="l" t="t" r="r" b="b"/>
            <a:pathLst>
              <a:path w="3546209" h="4114800">
                <a:moveTo>
                  <a:pt x="0" y="0"/>
                </a:moveTo>
                <a:lnTo>
                  <a:pt x="3546209" y="0"/>
                </a:lnTo>
                <a:lnTo>
                  <a:pt x="3546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 flipH="1">
            <a:off x="10659632" y="5461635"/>
            <a:ext cx="5507011" cy="4692432"/>
          </a:xfrm>
          <a:custGeom>
            <a:avLst/>
            <a:gdLst/>
            <a:ahLst/>
            <a:cxnLst/>
            <a:rect l="l" t="t" r="r" b="b"/>
            <a:pathLst>
              <a:path w="5507011" h="4692432">
                <a:moveTo>
                  <a:pt x="5507011" y="0"/>
                </a:moveTo>
                <a:lnTo>
                  <a:pt x="0" y="0"/>
                </a:lnTo>
                <a:lnTo>
                  <a:pt x="0" y="4692432"/>
                </a:lnTo>
                <a:lnTo>
                  <a:pt x="5507011" y="4692432"/>
                </a:lnTo>
                <a:lnTo>
                  <a:pt x="5507011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2602271" y="2548890"/>
            <a:ext cx="10785816" cy="398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52"/>
              </a:lnSpc>
            </a:pPr>
            <a:r>
              <a:rPr lang="es-MX" sz="11466" b="1" noProof="0" dirty="0">
                <a:solidFill>
                  <a:srgbClr val="2485A8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¡Felices vacaciones!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5638" y="3872057"/>
            <a:ext cx="15529780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7812" lvl="1" indent="-468906" algn="l">
              <a:lnSpc>
                <a:spcPts val="6081"/>
              </a:lnSpc>
              <a:buFont typeface="Arial"/>
              <a:buChar char="•"/>
            </a:pPr>
            <a:r>
              <a:rPr lang="es-MX" sz="4343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Secretaría de Educación Pública. (2025). Taller intensivo para personal docente: Bitácora para la reflexión. Horizontes de las comunidades de aprendizaje [PDF]. </a:t>
            </a:r>
          </a:p>
        </p:txBody>
      </p:sp>
      <p:sp>
        <p:nvSpPr>
          <p:cNvPr id="6" name="Freeform 6"/>
          <p:cNvSpPr/>
          <p:nvPr/>
        </p:nvSpPr>
        <p:spPr>
          <a:xfrm>
            <a:off x="5486400" y="493637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 rot="-1646604">
            <a:off x="-421185" y="2018902"/>
            <a:ext cx="3376866" cy="1999386"/>
          </a:xfrm>
          <a:custGeom>
            <a:avLst/>
            <a:gdLst/>
            <a:ahLst/>
            <a:cxnLst/>
            <a:rect l="l" t="t" r="r" b="b"/>
            <a:pathLst>
              <a:path w="3376866" h="1999386">
                <a:moveTo>
                  <a:pt x="0" y="0"/>
                </a:moveTo>
                <a:lnTo>
                  <a:pt x="3376866" y="0"/>
                </a:lnTo>
                <a:lnTo>
                  <a:pt x="3376866" y="1999387"/>
                </a:lnTo>
                <a:lnTo>
                  <a:pt x="0" y="1999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3665701" y="7057325"/>
            <a:ext cx="3244627" cy="3005335"/>
          </a:xfrm>
          <a:custGeom>
            <a:avLst/>
            <a:gdLst/>
            <a:ahLst/>
            <a:cxnLst/>
            <a:rect l="l" t="t" r="r" b="b"/>
            <a:pathLst>
              <a:path w="3244627" h="3005335">
                <a:moveTo>
                  <a:pt x="0" y="0"/>
                </a:moveTo>
                <a:lnTo>
                  <a:pt x="3244627" y="0"/>
                </a:lnTo>
                <a:lnTo>
                  <a:pt x="3244627" y="3005336"/>
                </a:lnTo>
                <a:lnTo>
                  <a:pt x="0" y="300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028700" y="7966620"/>
            <a:ext cx="3661206" cy="2096040"/>
          </a:xfrm>
          <a:custGeom>
            <a:avLst/>
            <a:gdLst/>
            <a:ahLst/>
            <a:cxnLst/>
            <a:rect l="l" t="t" r="r" b="b"/>
            <a:pathLst>
              <a:path w="3661206" h="2096040">
                <a:moveTo>
                  <a:pt x="0" y="0"/>
                </a:moveTo>
                <a:lnTo>
                  <a:pt x="3661206" y="0"/>
                </a:lnTo>
                <a:lnTo>
                  <a:pt x="3661206" y="2096041"/>
                </a:lnTo>
                <a:lnTo>
                  <a:pt x="0" y="20960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5791200" y="1106615"/>
            <a:ext cx="6350049" cy="1510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89"/>
              </a:lnSpc>
            </a:pPr>
            <a:r>
              <a:rPr lang="es-MX" sz="8849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Referencias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1430346" y="880680"/>
            <a:ext cx="11859036" cy="1778855"/>
          </a:xfrm>
          <a:custGeom>
            <a:avLst/>
            <a:gdLst/>
            <a:ahLst/>
            <a:cxnLst/>
            <a:rect l="l" t="t" r="r" b="b"/>
            <a:pathLst>
              <a:path w="11859036" h="1778855">
                <a:moveTo>
                  <a:pt x="0" y="0"/>
                </a:moveTo>
                <a:lnTo>
                  <a:pt x="11859036" y="0"/>
                </a:lnTo>
                <a:lnTo>
                  <a:pt x="11859036" y="1778855"/>
                </a:lnTo>
                <a:lnTo>
                  <a:pt x="0" y="1778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366351" y="2902121"/>
            <a:ext cx="16230600" cy="676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  <a:spcBef>
                <a:spcPct val="0"/>
              </a:spcBef>
            </a:pPr>
            <a:r>
              <a:rPr lang="es-MX" sz="3479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•Analicen y reflexionen sus experiencias significativas de aprendizaje y enseñanza, mediante la construcción de sus narrativas pedagógicas y el diálogo entre pares, a fin de diseñar estrategias que consideren sus procesos cognitivos y fortalezcan sus capacidades docentes en torno al Plan de Estudio 2022.</a:t>
            </a:r>
          </a:p>
          <a:p>
            <a:pPr algn="l">
              <a:lnSpc>
                <a:spcPts val="4871"/>
              </a:lnSpc>
              <a:spcBef>
                <a:spcPct val="0"/>
              </a:spcBef>
            </a:pPr>
            <a:endParaRPr lang="es-MX" sz="3479" b="1" noProof="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4871"/>
              </a:lnSpc>
              <a:spcBef>
                <a:spcPct val="0"/>
              </a:spcBef>
            </a:pPr>
            <a:r>
              <a:rPr lang="es-MX" sz="3479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•Reconozcan el valor formativo del aprendizaje entre pares, mediante la reflexión de una experiencia formativa en la que identificarán acciones, estrategias y recursos que potencian su aprendizaje y enseñanza, a fin de reconceptualizar sus alcances en la conformación de comunidades de aprendizaje.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964756" y="429358"/>
            <a:ext cx="1120988" cy="11209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1724411" y="674462"/>
            <a:ext cx="2944624" cy="2191291"/>
          </a:xfrm>
          <a:custGeom>
            <a:avLst/>
            <a:gdLst/>
            <a:ahLst/>
            <a:cxnLst/>
            <a:rect l="l" t="t" r="r" b="b"/>
            <a:pathLst>
              <a:path w="2944624" h="2191291">
                <a:moveTo>
                  <a:pt x="0" y="0"/>
                </a:moveTo>
                <a:lnTo>
                  <a:pt x="2944624" y="0"/>
                </a:lnTo>
                <a:lnTo>
                  <a:pt x="2944624" y="2191291"/>
                </a:lnTo>
                <a:lnTo>
                  <a:pt x="0" y="2191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8412603" y="537300"/>
            <a:ext cx="1462794" cy="905104"/>
          </a:xfrm>
          <a:custGeom>
            <a:avLst/>
            <a:gdLst/>
            <a:ahLst/>
            <a:cxnLst/>
            <a:rect l="l" t="t" r="r" b="b"/>
            <a:pathLst>
              <a:path w="1462794" h="905104">
                <a:moveTo>
                  <a:pt x="0" y="0"/>
                </a:moveTo>
                <a:lnTo>
                  <a:pt x="1462794" y="0"/>
                </a:lnTo>
                <a:lnTo>
                  <a:pt x="1462794" y="905104"/>
                </a:lnTo>
                <a:lnTo>
                  <a:pt x="0" y="905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028700" y="180902"/>
            <a:ext cx="867374" cy="1116192"/>
          </a:xfrm>
          <a:custGeom>
            <a:avLst/>
            <a:gdLst/>
            <a:ahLst/>
            <a:cxnLst/>
            <a:rect l="l" t="t" r="r" b="b"/>
            <a:pathLst>
              <a:path w="867374" h="1116192">
                <a:moveTo>
                  <a:pt x="0" y="0"/>
                </a:moveTo>
                <a:lnTo>
                  <a:pt x="867374" y="0"/>
                </a:lnTo>
                <a:lnTo>
                  <a:pt x="867374" y="1116191"/>
                </a:lnTo>
                <a:lnTo>
                  <a:pt x="0" y="1116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16311349" y="6172200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494228" y="807664"/>
            <a:ext cx="8695968" cy="192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MX" sz="6254" b="1" noProof="0" dirty="0">
                <a:solidFill>
                  <a:srgbClr val="95086C"/>
                </a:solidFill>
                <a:latin typeface="Arimo Bold"/>
                <a:ea typeface="Arimo Bold"/>
                <a:cs typeface="Arimo Bold"/>
                <a:sym typeface="Arimo Bold"/>
              </a:rPr>
              <a:t>Propósitos específicos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4491711" y="775956"/>
            <a:ext cx="11859036" cy="1778855"/>
          </a:xfrm>
          <a:custGeom>
            <a:avLst/>
            <a:gdLst/>
            <a:ahLst/>
            <a:cxnLst/>
            <a:rect l="l" t="t" r="r" b="b"/>
            <a:pathLst>
              <a:path w="11859036" h="1778855">
                <a:moveTo>
                  <a:pt x="0" y="0"/>
                </a:moveTo>
                <a:lnTo>
                  <a:pt x="11859035" y="0"/>
                </a:lnTo>
                <a:lnTo>
                  <a:pt x="11859035" y="1778855"/>
                </a:lnTo>
                <a:lnTo>
                  <a:pt x="0" y="1778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437806" y="3120469"/>
            <a:ext cx="14316109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4806" lvl="1" indent="-482403">
              <a:lnSpc>
                <a:spcPts val="6256"/>
              </a:lnSpc>
              <a:buFont typeface="Arial"/>
              <a:buChar char="•"/>
            </a:pPr>
            <a:r>
              <a:rPr lang="es-MX" sz="4468" b="1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Bitácora para la reflexión. Horizontes de las comunidades de aprendizaje: </a:t>
            </a:r>
            <a:r>
              <a:rPr lang="es-MX" sz="4468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6"/>
              </a:rPr>
              <a:t>https://gestion.cte.sep.gob.mx/insumos/docs/2425_s9_1_Bitacora_para_la_reflexion.pdf?1752079804257</a:t>
            </a:r>
            <a:r>
              <a:rPr lang="es-MX" sz="4468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</a:p>
          <a:p>
            <a:pPr marL="964806" lvl="1" indent="-482403" algn="l">
              <a:lnSpc>
                <a:spcPts val="6256"/>
              </a:lnSpc>
              <a:buFont typeface="Arial"/>
              <a:buChar char="•"/>
            </a:pPr>
            <a:r>
              <a:rPr lang="es-MX" sz="446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Hojas de rotafolios</a:t>
            </a:r>
          </a:p>
          <a:p>
            <a:pPr marL="964806" lvl="1" indent="-482403" algn="l">
              <a:lnSpc>
                <a:spcPts val="6256"/>
              </a:lnSpc>
              <a:buFont typeface="Arial"/>
              <a:buChar char="•"/>
            </a:pPr>
            <a:r>
              <a:rPr lang="es-MX" sz="446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Hojas blancas</a:t>
            </a:r>
          </a:p>
          <a:p>
            <a:pPr marL="964806" lvl="1" indent="-482403" algn="l">
              <a:lnSpc>
                <a:spcPts val="6256"/>
              </a:lnSpc>
              <a:buFont typeface="Arial"/>
              <a:buChar char="•"/>
            </a:pPr>
            <a:r>
              <a:rPr lang="es-MX" sz="446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Marcadores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245479" y="7011833"/>
            <a:ext cx="2616079" cy="2935292"/>
          </a:xfrm>
          <a:custGeom>
            <a:avLst/>
            <a:gdLst/>
            <a:ahLst/>
            <a:cxnLst/>
            <a:rect l="l" t="t" r="r" b="b"/>
            <a:pathLst>
              <a:path w="2616079" h="2935292">
                <a:moveTo>
                  <a:pt x="0" y="0"/>
                </a:moveTo>
                <a:lnTo>
                  <a:pt x="2616080" y="0"/>
                </a:lnTo>
                <a:lnTo>
                  <a:pt x="2616080" y="2935292"/>
                </a:lnTo>
                <a:lnTo>
                  <a:pt x="0" y="2935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3091824" y="470448"/>
            <a:ext cx="2307311" cy="2389870"/>
          </a:xfrm>
          <a:custGeom>
            <a:avLst/>
            <a:gdLst/>
            <a:ahLst/>
            <a:cxnLst/>
            <a:rect l="l" t="t" r="r" b="b"/>
            <a:pathLst>
              <a:path w="2307311" h="2389870">
                <a:moveTo>
                  <a:pt x="0" y="0"/>
                </a:moveTo>
                <a:lnTo>
                  <a:pt x="2307311" y="0"/>
                </a:lnTo>
                <a:lnTo>
                  <a:pt x="2307311" y="2389870"/>
                </a:lnTo>
                <a:lnTo>
                  <a:pt x="0" y="23898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5964756" y="429358"/>
            <a:ext cx="1120988" cy="11209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6610" y="4129201"/>
            <a:ext cx="1844180" cy="2028598"/>
          </a:xfrm>
          <a:custGeom>
            <a:avLst/>
            <a:gdLst/>
            <a:ahLst/>
            <a:cxnLst/>
            <a:rect l="l" t="t" r="r" b="b"/>
            <a:pathLst>
              <a:path w="1844180" h="2028598">
                <a:moveTo>
                  <a:pt x="0" y="0"/>
                </a:moveTo>
                <a:lnTo>
                  <a:pt x="1844180" y="0"/>
                </a:lnTo>
                <a:lnTo>
                  <a:pt x="1844180" y="2028598"/>
                </a:lnTo>
                <a:lnTo>
                  <a:pt x="0" y="20285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202257" y="873495"/>
            <a:ext cx="4603382" cy="142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5"/>
              </a:lnSpc>
            </a:pPr>
            <a:r>
              <a:rPr lang="es-MX" sz="8275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3803272" y="1145689"/>
            <a:ext cx="10040165" cy="7995622"/>
          </a:xfrm>
          <a:custGeom>
            <a:avLst/>
            <a:gdLst/>
            <a:ahLst/>
            <a:cxnLst/>
            <a:rect l="l" t="t" r="r" b="b"/>
            <a:pathLst>
              <a:path w="10040165" h="7995622">
                <a:moveTo>
                  <a:pt x="0" y="0"/>
                </a:moveTo>
                <a:lnTo>
                  <a:pt x="10040165" y="0"/>
                </a:lnTo>
                <a:lnTo>
                  <a:pt x="10040165" y="7995622"/>
                </a:lnTo>
                <a:lnTo>
                  <a:pt x="0" y="7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1486569" y="290636"/>
            <a:ext cx="3269578" cy="2550271"/>
          </a:xfrm>
          <a:custGeom>
            <a:avLst/>
            <a:gdLst/>
            <a:ahLst/>
            <a:cxnLst/>
            <a:rect l="l" t="t" r="r" b="b"/>
            <a:pathLst>
              <a:path w="3269578" h="2550271">
                <a:moveTo>
                  <a:pt x="0" y="0"/>
                </a:moveTo>
                <a:lnTo>
                  <a:pt x="3269578" y="0"/>
                </a:lnTo>
                <a:lnTo>
                  <a:pt x="3269578" y="2550271"/>
                </a:lnTo>
                <a:lnTo>
                  <a:pt x="0" y="2550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5104870" y="8261761"/>
            <a:ext cx="1862622" cy="1993078"/>
          </a:xfrm>
          <a:custGeom>
            <a:avLst/>
            <a:gdLst/>
            <a:ahLst/>
            <a:cxnLst/>
            <a:rect l="l" t="t" r="r" b="b"/>
            <a:pathLst>
              <a:path w="1862622" h="1993078">
                <a:moveTo>
                  <a:pt x="0" y="0"/>
                </a:moveTo>
                <a:lnTo>
                  <a:pt x="1862621" y="0"/>
                </a:lnTo>
                <a:lnTo>
                  <a:pt x="1862621" y="1993078"/>
                </a:lnTo>
                <a:lnTo>
                  <a:pt x="0" y="1993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6346080" y="3695700"/>
            <a:ext cx="4954548" cy="2173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24"/>
              </a:lnSpc>
            </a:pPr>
            <a:r>
              <a:rPr lang="es-MX" sz="12660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Día 1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964756" y="429358"/>
            <a:ext cx="1120988" cy="11209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1070455" y="503307"/>
            <a:ext cx="10946902" cy="3325122"/>
          </a:xfrm>
          <a:custGeom>
            <a:avLst/>
            <a:gdLst/>
            <a:ahLst/>
            <a:cxnLst/>
            <a:rect l="l" t="t" r="r" b="b"/>
            <a:pathLst>
              <a:path w="10946902" h="3325122">
                <a:moveTo>
                  <a:pt x="0" y="0"/>
                </a:moveTo>
                <a:lnTo>
                  <a:pt x="10946903" y="0"/>
                </a:lnTo>
                <a:lnTo>
                  <a:pt x="10946903" y="3325122"/>
                </a:lnTo>
                <a:lnTo>
                  <a:pt x="0" y="3325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 rot="411180">
            <a:off x="10049439" y="-2701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4204415" y="5143500"/>
            <a:ext cx="4380702" cy="5288573"/>
          </a:xfrm>
          <a:custGeom>
            <a:avLst/>
            <a:gdLst/>
            <a:ahLst/>
            <a:cxnLst/>
            <a:rect l="l" t="t" r="r" b="b"/>
            <a:pathLst>
              <a:path w="4380702" h="5288573">
                <a:moveTo>
                  <a:pt x="0" y="0"/>
                </a:moveTo>
                <a:lnTo>
                  <a:pt x="4380702" y="0"/>
                </a:lnTo>
                <a:lnTo>
                  <a:pt x="4380702" y="5288573"/>
                </a:lnTo>
                <a:lnTo>
                  <a:pt x="0" y="52885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298820" y="1133475"/>
            <a:ext cx="6829316" cy="174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s-MX" sz="6585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 reconozco como aprendiz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16643" y="1605374"/>
            <a:ext cx="1120988" cy="11209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41652" y="3575608"/>
            <a:ext cx="13124790" cy="583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525" lvl="1" indent="-394763" algn="l">
              <a:lnSpc>
                <a:spcPts val="5119"/>
              </a:lnSpc>
              <a:buFont typeface="Arial"/>
              <a:buChar char="•"/>
            </a:pPr>
            <a:r>
              <a:rPr lang="es-MX" sz="3656" b="1" noProof="0" dirty="0">
                <a:solidFill>
                  <a:srgbClr val="044561"/>
                </a:solidFill>
                <a:latin typeface="Arimo Bold"/>
                <a:ea typeface="Arimo Bold"/>
                <a:cs typeface="Arimo Bold"/>
                <a:sym typeface="Arimo Bold"/>
              </a:rPr>
              <a:t>Instrucción:</a:t>
            </a:r>
          </a:p>
          <a:p>
            <a:pPr algn="l">
              <a:lnSpc>
                <a:spcPts val="5119"/>
              </a:lnSpc>
              <a:spcBef>
                <a:spcPct val="0"/>
              </a:spcBef>
            </a:pP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página 8 de su </a:t>
            </a:r>
            <a:r>
              <a:rPr lang="es-MX" sz="3656" b="1" u="sng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bitácora</a:t>
            </a: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lean la narrativa de Josefina Márquez. Luego, en la página 10, redacten su propia narrativa sobre una experiencia significativa con la NEM o el Plan 2022. </a:t>
            </a:r>
          </a:p>
          <a:p>
            <a:pPr algn="l">
              <a:lnSpc>
                <a:spcPts val="5119"/>
              </a:lnSpc>
              <a:spcBef>
                <a:spcPct val="0"/>
              </a:spcBef>
            </a:pP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Tiempo: 25 minutos.</a:t>
            </a:r>
          </a:p>
          <a:p>
            <a:pPr marL="789525" lvl="1" indent="-394763" algn="l">
              <a:lnSpc>
                <a:spcPts val="5119"/>
              </a:lnSpc>
              <a:buFont typeface="Arial"/>
              <a:buChar char="•"/>
            </a:pPr>
            <a:r>
              <a:rPr lang="es-MX" sz="3656" b="1" noProof="0" dirty="0">
                <a:solidFill>
                  <a:srgbClr val="044561"/>
                </a:solidFill>
                <a:latin typeface="Arimo Bold"/>
                <a:ea typeface="Arimo Bold"/>
                <a:cs typeface="Arimo Bold"/>
                <a:sym typeface="Arimo Bold"/>
              </a:rPr>
              <a:t>Guía rápida:</a:t>
            </a:r>
          </a:p>
          <a:p>
            <a:pPr algn="l">
              <a:lnSpc>
                <a:spcPts val="5119"/>
              </a:lnSpc>
              <a:spcBef>
                <a:spcPct val="0"/>
              </a:spcBef>
            </a:pP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Contexto (lugar, personas).</a:t>
            </a:r>
          </a:p>
          <a:p>
            <a:pPr algn="l">
              <a:lnSpc>
                <a:spcPts val="5119"/>
              </a:lnSpc>
              <a:spcBef>
                <a:spcPct val="0"/>
              </a:spcBef>
            </a:pP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Emociones/sentimientos.</a:t>
            </a:r>
          </a:p>
          <a:p>
            <a:pPr algn="l">
              <a:lnSpc>
                <a:spcPts val="5119"/>
              </a:lnSpc>
              <a:spcBef>
                <a:spcPct val="0"/>
              </a:spcBef>
            </a:pPr>
            <a:r>
              <a:rPr lang="es-MX" sz="365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Estrategias utilizadas.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1496487" y="503307"/>
            <a:ext cx="3712672" cy="4426434"/>
          </a:xfrm>
          <a:custGeom>
            <a:avLst/>
            <a:gdLst/>
            <a:ahLst/>
            <a:cxnLst/>
            <a:rect l="l" t="t" r="r" b="b"/>
            <a:pathLst>
              <a:path w="3712672" h="4426434">
                <a:moveTo>
                  <a:pt x="0" y="0"/>
                </a:moveTo>
                <a:lnTo>
                  <a:pt x="3712672" y="0"/>
                </a:lnTo>
                <a:lnTo>
                  <a:pt x="3712672" y="4426434"/>
                </a:lnTo>
                <a:lnTo>
                  <a:pt x="0" y="442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9144000" y="3360536"/>
            <a:ext cx="8115300" cy="4635865"/>
          </a:xfrm>
          <a:custGeom>
            <a:avLst/>
            <a:gdLst/>
            <a:ahLst/>
            <a:cxnLst/>
            <a:rect l="l" t="t" r="r" b="b"/>
            <a:pathLst>
              <a:path w="8115300" h="4635865">
                <a:moveTo>
                  <a:pt x="0" y="0"/>
                </a:moveTo>
                <a:lnTo>
                  <a:pt x="8115300" y="0"/>
                </a:lnTo>
                <a:lnTo>
                  <a:pt x="8115300" y="4635865"/>
                </a:lnTo>
                <a:lnTo>
                  <a:pt x="0" y="4635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-1070455" y="503307"/>
            <a:ext cx="10946902" cy="3325122"/>
          </a:xfrm>
          <a:custGeom>
            <a:avLst/>
            <a:gdLst/>
            <a:ahLst/>
            <a:cxnLst/>
            <a:rect l="l" t="t" r="r" b="b"/>
            <a:pathLst>
              <a:path w="10946902" h="3325122">
                <a:moveTo>
                  <a:pt x="0" y="0"/>
                </a:moveTo>
                <a:lnTo>
                  <a:pt x="10946903" y="0"/>
                </a:lnTo>
                <a:lnTo>
                  <a:pt x="10946903" y="3325122"/>
                </a:lnTo>
                <a:lnTo>
                  <a:pt x="0" y="3325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2751449" y="7450641"/>
            <a:ext cx="3725923" cy="2836359"/>
          </a:xfrm>
          <a:custGeom>
            <a:avLst/>
            <a:gdLst/>
            <a:ahLst/>
            <a:cxnLst/>
            <a:rect l="l" t="t" r="r" b="b"/>
            <a:pathLst>
              <a:path w="3725923" h="2836359">
                <a:moveTo>
                  <a:pt x="0" y="0"/>
                </a:moveTo>
                <a:lnTo>
                  <a:pt x="3725923" y="0"/>
                </a:lnTo>
                <a:lnTo>
                  <a:pt x="3725923" y="2836359"/>
                </a:lnTo>
                <a:lnTo>
                  <a:pt x="0" y="2836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 flipH="1">
            <a:off x="-877738" y="7722594"/>
            <a:ext cx="2926189" cy="2564406"/>
          </a:xfrm>
          <a:custGeom>
            <a:avLst/>
            <a:gdLst/>
            <a:ahLst/>
            <a:cxnLst/>
            <a:rect l="l" t="t" r="r" b="b"/>
            <a:pathLst>
              <a:path w="2926189" h="2564406">
                <a:moveTo>
                  <a:pt x="2926189" y="0"/>
                </a:moveTo>
                <a:lnTo>
                  <a:pt x="0" y="0"/>
                </a:lnTo>
                <a:lnTo>
                  <a:pt x="0" y="2564406"/>
                </a:lnTo>
                <a:lnTo>
                  <a:pt x="2926189" y="2564406"/>
                </a:lnTo>
                <a:lnTo>
                  <a:pt x="29261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849962" y="1189842"/>
            <a:ext cx="5243849" cy="170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6"/>
              </a:lnSpc>
            </a:pPr>
            <a:r>
              <a:rPr lang="es-MX" sz="5790" b="1" noProof="0" dirty="0">
                <a:solidFill>
                  <a:srgbClr val="95086C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Socialización en Pares</a:t>
            </a:r>
            <a:r>
              <a:rPr lang="es-MX" sz="5790" noProof="0" dirty="0">
                <a:solidFill>
                  <a:srgbClr val="95086C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1958" y="3752229"/>
            <a:ext cx="7267254" cy="546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9"/>
              </a:lnSpc>
              <a:spcBef>
                <a:spcPct val="0"/>
              </a:spcBef>
            </a:pPr>
            <a:r>
              <a:rPr lang="es-MX" sz="3907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marL="843543" lvl="1" indent="-421772" algn="l">
              <a:lnSpc>
                <a:spcPts val="5469"/>
              </a:lnSpc>
              <a:buFont typeface="Arial"/>
              <a:buChar char="•"/>
            </a:pPr>
            <a:r>
              <a:rPr lang="es-MX" sz="390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 página 11, compartan su narrativa con un compañero/a.</a:t>
            </a:r>
          </a:p>
          <a:p>
            <a:pPr marL="843543" lvl="1" indent="-421772" algn="l">
              <a:lnSpc>
                <a:spcPts val="5469"/>
              </a:lnSpc>
              <a:buFont typeface="Arial"/>
              <a:buChar char="•"/>
            </a:pPr>
            <a:r>
              <a:rPr lang="es-MX" sz="390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Completen juntos la tabla para identificar emociones, estrategias y actividades clave.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1340575" y="436576"/>
            <a:ext cx="9514784" cy="2890116"/>
          </a:xfrm>
          <a:custGeom>
            <a:avLst/>
            <a:gdLst/>
            <a:ahLst/>
            <a:cxnLst/>
            <a:rect l="l" t="t" r="r" b="b"/>
            <a:pathLst>
              <a:path w="9514784" h="2890116">
                <a:moveTo>
                  <a:pt x="0" y="0"/>
                </a:moveTo>
                <a:lnTo>
                  <a:pt x="9514785" y="0"/>
                </a:lnTo>
                <a:lnTo>
                  <a:pt x="9514785" y="2890116"/>
                </a:lnTo>
                <a:lnTo>
                  <a:pt x="0" y="2890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842442" y="3020514"/>
            <a:ext cx="13834366" cy="599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6"/>
              </a:lnSpc>
              <a:spcBef>
                <a:spcPct val="0"/>
              </a:spcBef>
            </a:pPr>
            <a:r>
              <a:rPr lang="es-MX" sz="4254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Ejercicios:</a:t>
            </a:r>
          </a:p>
          <a:p>
            <a:pPr marL="918510" lvl="1" indent="-459255" algn="l">
              <a:lnSpc>
                <a:spcPts val="5956"/>
              </a:lnSpc>
              <a:buFont typeface="Arial"/>
              <a:buChar char="•"/>
            </a:pP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Estiramiento de brazos: Entrelazar dedos, estirar hacia arriba y sostener 10 segundos.</a:t>
            </a:r>
          </a:p>
          <a:p>
            <a:pPr marL="918510" lvl="1" indent="-459255" algn="l">
              <a:lnSpc>
                <a:spcPts val="5956"/>
              </a:lnSpc>
              <a:spcBef>
                <a:spcPct val="0"/>
              </a:spcBef>
              <a:buFont typeface="Arial"/>
              <a:buChar char="•"/>
            </a:pP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Rotación de cuello: Suaves movimientos circulares (3 veces cada lado).</a:t>
            </a:r>
          </a:p>
          <a:p>
            <a:pPr marL="918510" lvl="1" indent="-459255" algn="l">
              <a:lnSpc>
                <a:spcPts val="5956"/>
              </a:lnSpc>
              <a:spcBef>
                <a:spcPct val="0"/>
              </a:spcBef>
              <a:buFont typeface="Arial"/>
              <a:buChar char="•"/>
            </a:pP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Respiración 4-4-6: Inspirar (4 </a:t>
            </a:r>
            <a:r>
              <a:rPr lang="es-MX" sz="4254" noProof="0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</a:t>
            </a: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), sostener (4 </a:t>
            </a:r>
            <a:r>
              <a:rPr lang="es-MX" sz="4254" noProof="0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</a:t>
            </a: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), exhalar (6 </a:t>
            </a:r>
            <a:r>
              <a:rPr lang="es-MX" sz="4254" noProof="0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</a:t>
            </a:r>
            <a:r>
              <a:rPr lang="es-MX" sz="425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).</a:t>
            </a:r>
          </a:p>
          <a:p>
            <a:pPr algn="l">
              <a:lnSpc>
                <a:spcPts val="5956"/>
              </a:lnSpc>
              <a:spcBef>
                <a:spcPct val="0"/>
              </a:spcBef>
            </a:pPr>
            <a:endParaRPr lang="es-MX" sz="4254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67738" y="564080"/>
            <a:ext cx="2885658" cy="2967257"/>
          </a:xfrm>
          <a:custGeom>
            <a:avLst/>
            <a:gdLst/>
            <a:ahLst/>
            <a:cxnLst/>
            <a:rect l="l" t="t" r="r" b="b"/>
            <a:pathLst>
              <a:path w="2885658" h="2967257">
                <a:moveTo>
                  <a:pt x="0" y="0"/>
                </a:moveTo>
                <a:lnTo>
                  <a:pt x="2885658" y="0"/>
                </a:lnTo>
                <a:lnTo>
                  <a:pt x="2885658" y="2967258"/>
                </a:lnTo>
                <a:lnTo>
                  <a:pt x="0" y="2967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-803490" y="7154950"/>
            <a:ext cx="2933031" cy="2859705"/>
          </a:xfrm>
          <a:custGeom>
            <a:avLst/>
            <a:gdLst/>
            <a:ahLst/>
            <a:cxnLst/>
            <a:rect l="l" t="t" r="r" b="b"/>
            <a:pathLst>
              <a:path w="2933031" h="2859705">
                <a:moveTo>
                  <a:pt x="0" y="0"/>
                </a:moveTo>
                <a:lnTo>
                  <a:pt x="2933030" y="0"/>
                </a:lnTo>
                <a:lnTo>
                  <a:pt x="2933030" y="2859705"/>
                </a:lnTo>
                <a:lnTo>
                  <a:pt x="0" y="2859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5318085" y="7154950"/>
            <a:ext cx="3882431" cy="3473011"/>
          </a:xfrm>
          <a:custGeom>
            <a:avLst/>
            <a:gdLst/>
            <a:ahLst/>
            <a:cxnLst/>
            <a:rect l="l" t="t" r="r" b="b"/>
            <a:pathLst>
              <a:path w="3882431" h="3473011">
                <a:moveTo>
                  <a:pt x="0" y="0"/>
                </a:moveTo>
                <a:lnTo>
                  <a:pt x="3882430" y="0"/>
                </a:lnTo>
                <a:lnTo>
                  <a:pt x="3882430" y="3473011"/>
                </a:lnTo>
                <a:lnTo>
                  <a:pt x="0" y="3473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984340" y="1235638"/>
            <a:ext cx="5721260" cy="1158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75"/>
              </a:lnSpc>
            </a:pPr>
            <a:r>
              <a:rPr lang="es-MX" sz="6767" b="1" noProof="0" dirty="0">
                <a:solidFill>
                  <a:srgbClr val="95086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 activa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9541" y="8941779"/>
            <a:ext cx="13188544" cy="71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s-MX" sz="4200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Movamos el cuerpo para oxigenar nuestras ideas.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27963" y="-3530366"/>
            <a:ext cx="10432073" cy="17492806"/>
          </a:xfrm>
          <a:custGeom>
            <a:avLst/>
            <a:gdLst/>
            <a:ahLst/>
            <a:cxnLst/>
            <a:rect l="l" t="t" r="r" b="b"/>
            <a:pathLst>
              <a:path w="10432073" h="17492806">
                <a:moveTo>
                  <a:pt x="0" y="0"/>
                </a:moveTo>
                <a:lnTo>
                  <a:pt x="10432074" y="0"/>
                </a:lnTo>
                <a:lnTo>
                  <a:pt x="10432074" y="17492806"/>
                </a:lnTo>
                <a:lnTo>
                  <a:pt x="0" y="1749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-1226166" y="436576"/>
            <a:ext cx="10038337" cy="3049145"/>
          </a:xfrm>
          <a:custGeom>
            <a:avLst/>
            <a:gdLst/>
            <a:ahLst/>
            <a:cxnLst/>
            <a:rect l="l" t="t" r="r" b="b"/>
            <a:pathLst>
              <a:path w="10038337" h="3049145">
                <a:moveTo>
                  <a:pt x="0" y="0"/>
                </a:moveTo>
                <a:lnTo>
                  <a:pt x="10038337" y="0"/>
                </a:lnTo>
                <a:lnTo>
                  <a:pt x="10038337" y="3049145"/>
                </a:lnTo>
                <a:lnTo>
                  <a:pt x="0" y="3049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16138312" y="232262"/>
            <a:ext cx="1120988" cy="1120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339919" y="3215118"/>
            <a:ext cx="1377563" cy="1284577"/>
          </a:xfrm>
          <a:custGeom>
            <a:avLst/>
            <a:gdLst/>
            <a:ahLst/>
            <a:cxnLst/>
            <a:rect l="l" t="t" r="r" b="b"/>
            <a:pathLst>
              <a:path w="1377563" h="1284577">
                <a:moveTo>
                  <a:pt x="0" y="0"/>
                </a:moveTo>
                <a:lnTo>
                  <a:pt x="1377562" y="0"/>
                </a:lnTo>
                <a:lnTo>
                  <a:pt x="1377562" y="1284577"/>
                </a:lnTo>
                <a:lnTo>
                  <a:pt x="0" y="12845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549282" y="7239245"/>
            <a:ext cx="1377563" cy="1284577"/>
          </a:xfrm>
          <a:custGeom>
            <a:avLst/>
            <a:gdLst/>
            <a:ahLst/>
            <a:cxnLst/>
            <a:rect l="l" t="t" r="r" b="b"/>
            <a:pathLst>
              <a:path w="1377563" h="1284577">
                <a:moveTo>
                  <a:pt x="0" y="0"/>
                </a:moveTo>
                <a:lnTo>
                  <a:pt x="1377563" y="0"/>
                </a:lnTo>
                <a:lnTo>
                  <a:pt x="1377563" y="1284577"/>
                </a:lnTo>
                <a:lnTo>
                  <a:pt x="0" y="12845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5790403" y="7881533"/>
            <a:ext cx="2497597" cy="2300911"/>
          </a:xfrm>
          <a:custGeom>
            <a:avLst/>
            <a:gdLst/>
            <a:ahLst/>
            <a:cxnLst/>
            <a:rect l="l" t="t" r="r" b="b"/>
            <a:pathLst>
              <a:path w="2497597" h="2300911">
                <a:moveTo>
                  <a:pt x="0" y="0"/>
                </a:moveTo>
                <a:lnTo>
                  <a:pt x="2497597" y="0"/>
                </a:lnTo>
                <a:lnTo>
                  <a:pt x="2497597" y="2300912"/>
                </a:lnTo>
                <a:lnTo>
                  <a:pt x="0" y="2300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926845" y="3409521"/>
            <a:ext cx="14771962" cy="60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9"/>
              </a:lnSpc>
              <a:spcBef>
                <a:spcPct val="0"/>
              </a:spcBef>
            </a:pPr>
            <a:r>
              <a:rPr lang="es-MX" sz="3835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Conceptos clave:</a:t>
            </a:r>
          </a:p>
          <a:p>
            <a:pPr marL="828039" lvl="1" indent="-414020" algn="l">
              <a:lnSpc>
                <a:spcPts val="5369"/>
              </a:lnSpc>
              <a:buFont typeface="Arial"/>
              <a:buChar char="•"/>
            </a:pPr>
            <a:r>
              <a:rPr lang="es-MX" sz="383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Aprendizaje dialógico</a:t>
            </a:r>
          </a:p>
          <a:p>
            <a:pPr marL="828039" lvl="1" indent="-414020" algn="l">
              <a:lnSpc>
                <a:spcPts val="5369"/>
              </a:lnSpc>
              <a:buFont typeface="Arial"/>
              <a:buChar char="•"/>
            </a:pPr>
            <a:r>
              <a:rPr lang="es-MX" sz="383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Diálogo entre pares</a:t>
            </a:r>
          </a:p>
          <a:p>
            <a:pPr marL="828039" lvl="1" indent="-414020" algn="l">
              <a:lnSpc>
                <a:spcPts val="5369"/>
              </a:lnSpc>
              <a:buFont typeface="Arial"/>
              <a:buChar char="•"/>
            </a:pPr>
            <a:r>
              <a:rPr lang="es-MX" sz="383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Aprendizaje significativo</a:t>
            </a:r>
          </a:p>
          <a:p>
            <a:pPr marL="828039" lvl="1" indent="-414020" algn="l">
              <a:lnSpc>
                <a:spcPts val="5369"/>
              </a:lnSpc>
              <a:buFont typeface="Arial"/>
              <a:buChar char="•"/>
            </a:pPr>
            <a:r>
              <a:rPr lang="es-MX" sz="383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Aprendizaje profundo</a:t>
            </a:r>
          </a:p>
          <a:p>
            <a:pPr algn="l">
              <a:lnSpc>
                <a:spcPts val="5369"/>
              </a:lnSpc>
            </a:pPr>
            <a:endParaRPr lang="es-MX" sz="3835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369"/>
              </a:lnSpc>
              <a:spcBef>
                <a:spcPct val="0"/>
              </a:spcBef>
            </a:pPr>
            <a:r>
              <a:rPr lang="es-MX" sz="3835" b="1" noProof="0" dirty="0">
                <a:solidFill>
                  <a:srgbClr val="04456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Instrucción:</a:t>
            </a:r>
          </a:p>
          <a:p>
            <a:pPr algn="l">
              <a:lnSpc>
                <a:spcPts val="5369"/>
              </a:lnSpc>
              <a:spcBef>
                <a:spcPct val="0"/>
              </a:spcBef>
            </a:pPr>
            <a:r>
              <a:rPr lang="es-MX" sz="383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las páginas 12-14, analicen cómo estos elementos aparecieron en sus experiencias. En plenaria, compartan una conclusión.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660735" y="2237437"/>
            <a:ext cx="6477578" cy="4242813"/>
          </a:xfrm>
          <a:custGeom>
            <a:avLst/>
            <a:gdLst/>
            <a:ahLst/>
            <a:cxnLst/>
            <a:rect l="l" t="t" r="r" b="b"/>
            <a:pathLst>
              <a:path w="6477578" h="4242813">
                <a:moveTo>
                  <a:pt x="0" y="0"/>
                </a:moveTo>
                <a:lnTo>
                  <a:pt x="6477577" y="0"/>
                </a:lnTo>
                <a:lnTo>
                  <a:pt x="6477577" y="4242813"/>
                </a:lnTo>
                <a:lnTo>
                  <a:pt x="0" y="42428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1028700" y="933450"/>
            <a:ext cx="5856980" cy="176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9"/>
              </a:lnSpc>
            </a:pPr>
            <a:r>
              <a:rPr lang="es-MX" sz="5064" b="1" noProof="0" dirty="0">
                <a:solidFill>
                  <a:srgbClr val="95086C"/>
                </a:solidFill>
                <a:latin typeface="Fira Sans Semi-Bold"/>
                <a:ea typeface="Fira Sans Semi-Bold"/>
                <a:cs typeface="Fira Sans Semi-Bold"/>
                <a:sym typeface="Fira Sans Semi-Bold"/>
              </a:rPr>
              <a:t>Aprendizaje Dialógico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885</Words>
  <Application>Microsoft Office PowerPoint</Application>
  <PresentationFormat>Personalizado</PresentationFormat>
  <Paragraphs>90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Calibri</vt:lpstr>
      <vt:lpstr>Arial</vt:lpstr>
      <vt:lpstr>Arimo Bold</vt:lpstr>
      <vt:lpstr>Fira Sans Semi-Bold</vt:lpstr>
      <vt:lpstr>Fira Sans Bold</vt:lpstr>
      <vt:lpstr>Fira Sans</vt:lpstr>
      <vt:lpstr>Fira Sans Bold Italics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Intensivo para Docentes "Horizontes de las comunidades de aprendizaje" Ciclo Escolar 2024-2025</dc:title>
  <dc:creator>JORGE ALBERTO GUERRERO HERNANDEZ</dc:creator>
  <cp:lastModifiedBy>JORGE ALBERTO GUERRERO HERNANDEZ</cp:lastModifiedBy>
  <cp:revision>5</cp:revision>
  <dcterms:created xsi:type="dcterms:W3CDTF">2006-08-16T00:00:00Z</dcterms:created>
  <dcterms:modified xsi:type="dcterms:W3CDTF">2025-07-09T17:16:00Z</dcterms:modified>
  <dc:identifier>DAGsi-hqdT8</dc:identifier>
</cp:coreProperties>
</file>