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</p:sldIdLst>
  <p:sldSz cx="18288000" cy="10287000"/>
  <p:notesSz cx="6858000" cy="9144000"/>
  <p:embeddedFontLst>
    <p:embeddedFont>
      <p:font typeface="Calibri" panose="020F0502020204030204" pitchFamily="34" charset="0"/>
      <p:regular r:id="rId18"/>
      <p:bold r:id="rId19"/>
      <p:italic r:id="rId20"/>
      <p:boldItalic r:id="rId21"/>
    </p:embeddedFont>
    <p:embeddedFont>
      <p:font typeface="Arimo Bold" panose="020B0604020202020204" charset="0"/>
      <p:regular r:id="rId22"/>
    </p:embeddedFont>
    <p:embeddedFont>
      <p:font typeface="Fira Sans" panose="020B0604020202020204" charset="0"/>
      <p:regular r:id="rId23"/>
      <p:bold r:id="rId24"/>
    </p:embeddedFont>
    <p:embeddedFont>
      <p:font typeface="Fira Sans Bold" panose="020B0604020202020204" charset="0"/>
      <p:regular r:id="rId2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54" d="100"/>
          <a:sy n="54" d="100"/>
        </p:scale>
        <p:origin x="754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font" Target="fonts/font4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8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3.fntdata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7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6.fntdata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5.fntdata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12.sv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svg"/><Relationship Id="rId4" Type="http://schemas.openxmlformats.org/officeDocument/2006/relationships/image" Target="../media/image3.svg"/><Relationship Id="rId9" Type="http://schemas.openxmlformats.org/officeDocument/2006/relationships/image" Target="../media/image8.png"/><Relationship Id="rId14" Type="http://schemas.openxmlformats.org/officeDocument/2006/relationships/image" Target="../media/image13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2.png"/><Relationship Id="rId7" Type="http://schemas.openxmlformats.org/officeDocument/2006/relationships/image" Target="../media/image47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3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svg"/><Relationship Id="rId3" Type="http://schemas.openxmlformats.org/officeDocument/2006/relationships/image" Target="../media/image2.png"/><Relationship Id="rId7" Type="http://schemas.openxmlformats.org/officeDocument/2006/relationships/image" Target="../media/image4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svg"/><Relationship Id="rId5" Type="http://schemas.openxmlformats.org/officeDocument/2006/relationships/image" Target="../media/image15.png"/><Relationship Id="rId4" Type="http://schemas.openxmlformats.org/officeDocument/2006/relationships/image" Target="../media/image3.svg"/><Relationship Id="rId9" Type="http://schemas.openxmlformats.org/officeDocument/2006/relationships/image" Target="../media/image13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svg"/><Relationship Id="rId3" Type="http://schemas.openxmlformats.org/officeDocument/2006/relationships/image" Target="../media/image2.png"/><Relationship Id="rId7" Type="http://schemas.openxmlformats.org/officeDocument/2006/relationships/image" Target="../media/image5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svg"/><Relationship Id="rId11" Type="http://schemas.openxmlformats.org/officeDocument/2006/relationships/image" Target="../media/image13.jpeg"/><Relationship Id="rId5" Type="http://schemas.openxmlformats.org/officeDocument/2006/relationships/image" Target="../media/image50.png"/><Relationship Id="rId10" Type="http://schemas.openxmlformats.org/officeDocument/2006/relationships/image" Target="../media/image55.svg"/><Relationship Id="rId4" Type="http://schemas.openxmlformats.org/officeDocument/2006/relationships/image" Target="../media/image3.svg"/><Relationship Id="rId9" Type="http://schemas.openxmlformats.org/officeDocument/2006/relationships/image" Target="../media/image5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2.png"/><Relationship Id="rId7" Type="http://schemas.openxmlformats.org/officeDocument/2006/relationships/image" Target="../media/image5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svg"/><Relationship Id="rId5" Type="http://schemas.openxmlformats.org/officeDocument/2006/relationships/image" Target="../media/image15.png"/><Relationship Id="rId10" Type="http://schemas.openxmlformats.org/officeDocument/2006/relationships/image" Target="../media/image13.jpeg"/><Relationship Id="rId4" Type="http://schemas.openxmlformats.org/officeDocument/2006/relationships/image" Target="../media/image3.svg"/><Relationship Id="rId9" Type="http://schemas.openxmlformats.org/officeDocument/2006/relationships/image" Target="../media/image58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svg"/><Relationship Id="rId13" Type="http://schemas.openxmlformats.org/officeDocument/2006/relationships/image" Target="../media/image13.jpeg"/><Relationship Id="rId3" Type="http://schemas.openxmlformats.org/officeDocument/2006/relationships/image" Target="../media/image2.png"/><Relationship Id="rId7" Type="http://schemas.openxmlformats.org/officeDocument/2006/relationships/image" Target="../media/image59.png"/><Relationship Id="rId12" Type="http://schemas.openxmlformats.org/officeDocument/2006/relationships/image" Target="../media/image64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svg"/><Relationship Id="rId11" Type="http://schemas.openxmlformats.org/officeDocument/2006/relationships/image" Target="../media/image63.png"/><Relationship Id="rId5" Type="http://schemas.openxmlformats.org/officeDocument/2006/relationships/image" Target="../media/image15.png"/><Relationship Id="rId10" Type="http://schemas.openxmlformats.org/officeDocument/2006/relationships/image" Target="../media/image62.svg"/><Relationship Id="rId4" Type="http://schemas.openxmlformats.org/officeDocument/2006/relationships/image" Target="../media/image3.svg"/><Relationship Id="rId9" Type="http://schemas.openxmlformats.org/officeDocument/2006/relationships/image" Target="../media/image6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svg"/><Relationship Id="rId3" Type="http://schemas.openxmlformats.org/officeDocument/2006/relationships/image" Target="../media/image2.png"/><Relationship Id="rId7" Type="http://schemas.openxmlformats.org/officeDocument/2006/relationships/image" Target="../media/image65.png"/><Relationship Id="rId12" Type="http://schemas.openxmlformats.org/officeDocument/2006/relationships/image" Target="../media/image1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svg"/><Relationship Id="rId11" Type="http://schemas.openxmlformats.org/officeDocument/2006/relationships/image" Target="../media/image69.svg"/><Relationship Id="rId5" Type="http://schemas.openxmlformats.org/officeDocument/2006/relationships/image" Target="../media/image15.png"/><Relationship Id="rId10" Type="http://schemas.openxmlformats.org/officeDocument/2006/relationships/image" Target="../media/image68.png"/><Relationship Id="rId4" Type="http://schemas.openxmlformats.org/officeDocument/2006/relationships/image" Target="../media/image3.svg"/><Relationship Id="rId9" Type="http://schemas.openxmlformats.org/officeDocument/2006/relationships/image" Target="../media/image67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svg"/><Relationship Id="rId3" Type="http://schemas.openxmlformats.org/officeDocument/2006/relationships/image" Target="../media/image2.png"/><Relationship Id="rId7" Type="http://schemas.openxmlformats.org/officeDocument/2006/relationships/image" Target="../media/image70.png"/><Relationship Id="rId12" Type="http://schemas.openxmlformats.org/officeDocument/2006/relationships/image" Target="../media/image1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svg"/><Relationship Id="rId11" Type="http://schemas.openxmlformats.org/officeDocument/2006/relationships/image" Target="../media/image74.png"/><Relationship Id="rId5" Type="http://schemas.openxmlformats.org/officeDocument/2006/relationships/image" Target="../media/image15.png"/><Relationship Id="rId10" Type="http://schemas.openxmlformats.org/officeDocument/2006/relationships/image" Target="../media/image73.svg"/><Relationship Id="rId4" Type="http://schemas.openxmlformats.org/officeDocument/2006/relationships/image" Target="../media/image3.svg"/><Relationship Id="rId9" Type="http://schemas.openxmlformats.org/officeDocument/2006/relationships/image" Target="../media/image7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2.png"/><Relationship Id="rId7" Type="http://schemas.openxmlformats.org/officeDocument/2006/relationships/image" Target="../media/image1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3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svg"/><Relationship Id="rId3" Type="http://schemas.openxmlformats.org/officeDocument/2006/relationships/image" Target="../media/image2.png"/><Relationship Id="rId7" Type="http://schemas.openxmlformats.org/officeDocument/2006/relationships/image" Target="../media/image17.png"/><Relationship Id="rId12" Type="http://schemas.openxmlformats.org/officeDocument/2006/relationships/image" Target="../media/image1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svg"/><Relationship Id="rId11" Type="http://schemas.openxmlformats.org/officeDocument/2006/relationships/image" Target="../media/image21.png"/><Relationship Id="rId5" Type="http://schemas.openxmlformats.org/officeDocument/2006/relationships/image" Target="../media/image15.png"/><Relationship Id="rId10" Type="http://schemas.openxmlformats.org/officeDocument/2006/relationships/image" Target="../media/image20.svg"/><Relationship Id="rId4" Type="http://schemas.openxmlformats.org/officeDocument/2006/relationships/image" Target="../media/image3.svg"/><Relationship Id="rId9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13" Type="http://schemas.openxmlformats.org/officeDocument/2006/relationships/image" Target="../media/image13.jpeg"/><Relationship Id="rId3" Type="http://schemas.openxmlformats.org/officeDocument/2006/relationships/image" Target="../media/image2.png"/><Relationship Id="rId7" Type="http://schemas.openxmlformats.org/officeDocument/2006/relationships/image" Target="../media/image15.png"/><Relationship Id="rId12" Type="http://schemas.openxmlformats.org/officeDocument/2006/relationships/image" Target="../media/image25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gestion.cte.sep.gob.mx/insumos/docs/2526_s0_insumos3_anexo1.pdf" TargetMode="External"/><Relationship Id="rId11" Type="http://schemas.openxmlformats.org/officeDocument/2006/relationships/image" Target="../media/image24.png"/><Relationship Id="rId5" Type="http://schemas.openxmlformats.org/officeDocument/2006/relationships/hyperlink" Target="https://www.youtube.com/watch?v=9cyD7zAAxQc" TargetMode="External"/><Relationship Id="rId10" Type="http://schemas.openxmlformats.org/officeDocument/2006/relationships/image" Target="../media/image23.svg"/><Relationship Id="rId4" Type="http://schemas.openxmlformats.org/officeDocument/2006/relationships/image" Target="../media/image3.svg"/><Relationship Id="rId9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.png"/><Relationship Id="rId7" Type="http://schemas.openxmlformats.org/officeDocument/2006/relationships/image" Target="../media/image2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svg"/><Relationship Id="rId5" Type="http://schemas.openxmlformats.org/officeDocument/2006/relationships/image" Target="../media/image15.png"/><Relationship Id="rId10" Type="http://schemas.openxmlformats.org/officeDocument/2006/relationships/image" Target="../media/image13.jpeg"/><Relationship Id="rId4" Type="http://schemas.openxmlformats.org/officeDocument/2006/relationships/image" Target="../media/image3.svg"/><Relationship Id="rId9" Type="http://schemas.openxmlformats.org/officeDocument/2006/relationships/image" Target="../media/image28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2.png"/><Relationship Id="rId7" Type="http://schemas.openxmlformats.org/officeDocument/2006/relationships/image" Target="../media/image3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svg"/><Relationship Id="rId5" Type="http://schemas.openxmlformats.org/officeDocument/2006/relationships/image" Target="../media/image29.png"/><Relationship Id="rId4" Type="http://schemas.openxmlformats.org/officeDocument/2006/relationships/image" Target="../media/image3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svg"/><Relationship Id="rId3" Type="http://schemas.openxmlformats.org/officeDocument/2006/relationships/image" Target="../media/image2.png"/><Relationship Id="rId7" Type="http://schemas.openxmlformats.org/officeDocument/2006/relationships/image" Target="../media/image3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svg"/><Relationship Id="rId11" Type="http://schemas.openxmlformats.org/officeDocument/2006/relationships/image" Target="../media/image13.jpeg"/><Relationship Id="rId5" Type="http://schemas.openxmlformats.org/officeDocument/2006/relationships/image" Target="../media/image34.png"/><Relationship Id="rId10" Type="http://schemas.openxmlformats.org/officeDocument/2006/relationships/image" Target="../media/image39.svg"/><Relationship Id="rId4" Type="http://schemas.openxmlformats.org/officeDocument/2006/relationships/image" Target="../media/image3.svg"/><Relationship Id="rId9" Type="http://schemas.openxmlformats.org/officeDocument/2006/relationships/image" Target="../media/image3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2.png"/><Relationship Id="rId7" Type="http://schemas.openxmlformats.org/officeDocument/2006/relationships/image" Target="../media/image4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10" Type="http://schemas.openxmlformats.org/officeDocument/2006/relationships/image" Target="../media/image13.jpeg"/><Relationship Id="rId4" Type="http://schemas.openxmlformats.org/officeDocument/2006/relationships/image" Target="../media/image3.svg"/><Relationship Id="rId9" Type="http://schemas.openxmlformats.org/officeDocument/2006/relationships/image" Target="../media/image44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787371" y="-2817952"/>
            <a:ext cx="20725054" cy="20725054"/>
          </a:xfrm>
          <a:custGeom>
            <a:avLst/>
            <a:gdLst/>
            <a:ahLst/>
            <a:cxnLst/>
            <a:rect l="l" t="t" r="r" b="b"/>
            <a:pathLst>
              <a:path w="20725054" h="20725054">
                <a:moveTo>
                  <a:pt x="0" y="0"/>
                </a:moveTo>
                <a:lnTo>
                  <a:pt x="20725054" y="0"/>
                </a:lnTo>
                <a:lnTo>
                  <a:pt x="20725054" y="20725054"/>
                </a:lnTo>
                <a:lnTo>
                  <a:pt x="0" y="2072505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s-MX" noProof="0" dirty="0"/>
          </a:p>
        </p:txBody>
      </p:sp>
      <p:sp>
        <p:nvSpPr>
          <p:cNvPr id="3" name="Freeform 3"/>
          <p:cNvSpPr/>
          <p:nvPr/>
        </p:nvSpPr>
        <p:spPr>
          <a:xfrm>
            <a:off x="1200014" y="0"/>
            <a:ext cx="16104892" cy="10287000"/>
          </a:xfrm>
          <a:custGeom>
            <a:avLst/>
            <a:gdLst/>
            <a:ahLst/>
            <a:cxnLst/>
            <a:rect l="l" t="t" r="r" b="b"/>
            <a:pathLst>
              <a:path w="16104892" h="10287000">
                <a:moveTo>
                  <a:pt x="0" y="0"/>
                </a:moveTo>
                <a:lnTo>
                  <a:pt x="16104892" y="0"/>
                </a:lnTo>
                <a:lnTo>
                  <a:pt x="16104892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MX" noProof="0" dirty="0"/>
          </a:p>
        </p:txBody>
      </p:sp>
      <p:sp>
        <p:nvSpPr>
          <p:cNvPr id="4" name="Freeform 4"/>
          <p:cNvSpPr/>
          <p:nvPr/>
        </p:nvSpPr>
        <p:spPr>
          <a:xfrm>
            <a:off x="1490149" y="1543923"/>
            <a:ext cx="14991934" cy="5803128"/>
          </a:xfrm>
          <a:custGeom>
            <a:avLst/>
            <a:gdLst/>
            <a:ahLst/>
            <a:cxnLst/>
            <a:rect l="l" t="t" r="r" b="b"/>
            <a:pathLst>
              <a:path w="14991934" h="5803128">
                <a:moveTo>
                  <a:pt x="0" y="0"/>
                </a:moveTo>
                <a:lnTo>
                  <a:pt x="14991934" y="0"/>
                </a:lnTo>
                <a:lnTo>
                  <a:pt x="14991934" y="5803128"/>
                </a:lnTo>
                <a:lnTo>
                  <a:pt x="0" y="580312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MX" noProof="0" dirty="0"/>
          </a:p>
        </p:txBody>
      </p:sp>
      <p:sp>
        <p:nvSpPr>
          <p:cNvPr id="5" name="Freeform 5"/>
          <p:cNvSpPr/>
          <p:nvPr/>
        </p:nvSpPr>
        <p:spPr>
          <a:xfrm>
            <a:off x="8182435" y="7220100"/>
            <a:ext cx="7315200" cy="1277112"/>
          </a:xfrm>
          <a:custGeom>
            <a:avLst/>
            <a:gdLst/>
            <a:ahLst/>
            <a:cxnLst/>
            <a:rect l="l" t="t" r="r" b="b"/>
            <a:pathLst>
              <a:path w="7315200" h="1277112">
                <a:moveTo>
                  <a:pt x="0" y="0"/>
                </a:moveTo>
                <a:lnTo>
                  <a:pt x="7315200" y="0"/>
                </a:lnTo>
                <a:lnTo>
                  <a:pt x="7315200" y="1277112"/>
                </a:lnTo>
                <a:lnTo>
                  <a:pt x="0" y="127711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MX" noProof="0" dirty="0"/>
          </a:p>
        </p:txBody>
      </p:sp>
      <p:sp>
        <p:nvSpPr>
          <p:cNvPr id="6" name="Freeform 6"/>
          <p:cNvSpPr/>
          <p:nvPr/>
        </p:nvSpPr>
        <p:spPr>
          <a:xfrm>
            <a:off x="1884431" y="1843247"/>
            <a:ext cx="2009418" cy="2004394"/>
          </a:xfrm>
          <a:custGeom>
            <a:avLst/>
            <a:gdLst/>
            <a:ahLst/>
            <a:cxnLst/>
            <a:rect l="l" t="t" r="r" b="b"/>
            <a:pathLst>
              <a:path w="2009418" h="2004394">
                <a:moveTo>
                  <a:pt x="0" y="0"/>
                </a:moveTo>
                <a:lnTo>
                  <a:pt x="2009418" y="0"/>
                </a:lnTo>
                <a:lnTo>
                  <a:pt x="2009418" y="2004394"/>
                </a:lnTo>
                <a:lnTo>
                  <a:pt x="0" y="200439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MX" noProof="0" dirty="0"/>
          </a:p>
        </p:txBody>
      </p:sp>
      <p:sp>
        <p:nvSpPr>
          <p:cNvPr id="7" name="Freeform 7"/>
          <p:cNvSpPr/>
          <p:nvPr/>
        </p:nvSpPr>
        <p:spPr>
          <a:xfrm>
            <a:off x="2889140" y="5795464"/>
            <a:ext cx="4490377" cy="3973984"/>
          </a:xfrm>
          <a:custGeom>
            <a:avLst/>
            <a:gdLst/>
            <a:ahLst/>
            <a:cxnLst/>
            <a:rect l="l" t="t" r="r" b="b"/>
            <a:pathLst>
              <a:path w="4490377" h="3973984">
                <a:moveTo>
                  <a:pt x="0" y="0"/>
                </a:moveTo>
                <a:lnTo>
                  <a:pt x="4490377" y="0"/>
                </a:lnTo>
                <a:lnTo>
                  <a:pt x="4490377" y="3973984"/>
                </a:lnTo>
                <a:lnTo>
                  <a:pt x="0" y="3973984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s-MX" noProof="0" dirty="0"/>
          </a:p>
        </p:txBody>
      </p:sp>
      <p:sp>
        <p:nvSpPr>
          <p:cNvPr id="8" name="Freeform 8"/>
          <p:cNvSpPr/>
          <p:nvPr/>
        </p:nvSpPr>
        <p:spPr>
          <a:xfrm>
            <a:off x="14035603" y="1436134"/>
            <a:ext cx="2648394" cy="2340218"/>
          </a:xfrm>
          <a:custGeom>
            <a:avLst/>
            <a:gdLst/>
            <a:ahLst/>
            <a:cxnLst/>
            <a:rect l="l" t="t" r="r" b="b"/>
            <a:pathLst>
              <a:path w="2648394" h="2340218">
                <a:moveTo>
                  <a:pt x="0" y="0"/>
                </a:moveTo>
                <a:lnTo>
                  <a:pt x="2648395" y="0"/>
                </a:lnTo>
                <a:lnTo>
                  <a:pt x="2648395" y="2340218"/>
                </a:lnTo>
                <a:lnTo>
                  <a:pt x="0" y="2340218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MX" noProof="0" dirty="0"/>
          </a:p>
        </p:txBody>
      </p:sp>
      <p:sp>
        <p:nvSpPr>
          <p:cNvPr id="9" name="TextBox 9"/>
          <p:cNvSpPr txBox="1"/>
          <p:nvPr/>
        </p:nvSpPr>
        <p:spPr>
          <a:xfrm>
            <a:off x="2362200" y="2415743"/>
            <a:ext cx="13227050" cy="300265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1949"/>
              </a:lnSpc>
              <a:spcBef>
                <a:spcPct val="0"/>
              </a:spcBef>
            </a:pPr>
            <a:r>
              <a:rPr lang="es-MX" sz="8535" b="1" noProof="0" dirty="0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Fase Intensiva del</a:t>
            </a:r>
          </a:p>
          <a:p>
            <a:pPr algn="ctr">
              <a:lnSpc>
                <a:spcPts val="11949"/>
              </a:lnSpc>
              <a:spcBef>
                <a:spcPct val="0"/>
              </a:spcBef>
            </a:pPr>
            <a:r>
              <a:rPr lang="es-MX" sz="8535" b="1" noProof="0" dirty="0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Consejo Técnico Escolar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9035249" y="6284374"/>
            <a:ext cx="6553465" cy="19820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830"/>
              </a:lnSpc>
              <a:spcBef>
                <a:spcPct val="0"/>
              </a:spcBef>
            </a:pPr>
            <a:r>
              <a:rPr lang="es-MX" sz="5593" b="1" noProof="0" dirty="0">
                <a:solidFill>
                  <a:srgbClr val="2E127C"/>
                </a:solidFill>
                <a:latin typeface="Arimo Bold"/>
                <a:ea typeface="Arimo Bold"/>
                <a:cs typeface="Arimo Bold"/>
                <a:sym typeface="Arimo Bold"/>
              </a:rPr>
              <a:t>Centros y Escuelas</a:t>
            </a:r>
          </a:p>
          <a:p>
            <a:pPr algn="ctr">
              <a:lnSpc>
                <a:spcPts val="7830"/>
              </a:lnSpc>
              <a:spcBef>
                <a:spcPct val="0"/>
              </a:spcBef>
            </a:pPr>
            <a:r>
              <a:rPr lang="es-MX" sz="5593" b="1" noProof="0" dirty="0">
                <a:solidFill>
                  <a:srgbClr val="2E127C"/>
                </a:solidFill>
                <a:latin typeface="Arimo Bold"/>
                <a:ea typeface="Arimo Bold"/>
                <a:cs typeface="Arimo Bold"/>
                <a:sym typeface="Arimo Bold"/>
              </a:rPr>
              <a:t>Educación Básica</a:t>
            </a:r>
          </a:p>
        </p:txBody>
      </p:sp>
      <p:grpSp>
        <p:nvGrpSpPr>
          <p:cNvPr id="11" name="Group 11"/>
          <p:cNvGrpSpPr/>
          <p:nvPr/>
        </p:nvGrpSpPr>
        <p:grpSpPr>
          <a:xfrm>
            <a:off x="7708804" y="5795464"/>
            <a:ext cx="997159" cy="997159"/>
            <a:chOff x="0" y="0"/>
            <a:chExt cx="812800" cy="8128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14"/>
              <a:stretch>
                <a:fillRect/>
              </a:stretch>
            </a:blipFill>
          </p:spPr>
          <p:txBody>
            <a:bodyPr/>
            <a:lstStyle/>
            <a:p>
              <a:endParaRPr lang="es-MX" noProof="0" dirty="0"/>
            </a:p>
          </p:txBody>
        </p:sp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787371" y="-2817952"/>
            <a:ext cx="20725054" cy="20725054"/>
          </a:xfrm>
          <a:custGeom>
            <a:avLst/>
            <a:gdLst/>
            <a:ahLst/>
            <a:cxnLst/>
            <a:rect l="l" t="t" r="r" b="b"/>
            <a:pathLst>
              <a:path w="20725054" h="20725054">
                <a:moveTo>
                  <a:pt x="0" y="0"/>
                </a:moveTo>
                <a:lnTo>
                  <a:pt x="20725054" y="0"/>
                </a:lnTo>
                <a:lnTo>
                  <a:pt x="20725054" y="20725054"/>
                </a:lnTo>
                <a:lnTo>
                  <a:pt x="0" y="2072505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s-MX" noProof="0" dirty="0"/>
          </a:p>
        </p:txBody>
      </p:sp>
      <p:sp>
        <p:nvSpPr>
          <p:cNvPr id="3" name="Freeform 3"/>
          <p:cNvSpPr/>
          <p:nvPr/>
        </p:nvSpPr>
        <p:spPr>
          <a:xfrm>
            <a:off x="1200014" y="0"/>
            <a:ext cx="16104892" cy="10287000"/>
          </a:xfrm>
          <a:custGeom>
            <a:avLst/>
            <a:gdLst/>
            <a:ahLst/>
            <a:cxnLst/>
            <a:rect l="l" t="t" r="r" b="b"/>
            <a:pathLst>
              <a:path w="16104892" h="10287000">
                <a:moveTo>
                  <a:pt x="0" y="0"/>
                </a:moveTo>
                <a:lnTo>
                  <a:pt x="16104892" y="0"/>
                </a:lnTo>
                <a:lnTo>
                  <a:pt x="16104892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MX" noProof="0" dirty="0"/>
          </a:p>
        </p:txBody>
      </p:sp>
      <p:sp>
        <p:nvSpPr>
          <p:cNvPr id="4" name="Freeform 4"/>
          <p:cNvSpPr/>
          <p:nvPr/>
        </p:nvSpPr>
        <p:spPr>
          <a:xfrm>
            <a:off x="7371365" y="2856986"/>
            <a:ext cx="7970823" cy="6874835"/>
          </a:xfrm>
          <a:custGeom>
            <a:avLst/>
            <a:gdLst/>
            <a:ahLst/>
            <a:cxnLst/>
            <a:rect l="l" t="t" r="r" b="b"/>
            <a:pathLst>
              <a:path w="7970823" h="6874835">
                <a:moveTo>
                  <a:pt x="0" y="0"/>
                </a:moveTo>
                <a:lnTo>
                  <a:pt x="7970823" y="0"/>
                </a:lnTo>
                <a:lnTo>
                  <a:pt x="7970823" y="6874834"/>
                </a:lnTo>
                <a:lnTo>
                  <a:pt x="0" y="687483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s-MX" noProof="0" dirty="0"/>
          </a:p>
        </p:txBody>
      </p:sp>
      <p:sp>
        <p:nvSpPr>
          <p:cNvPr id="5" name="Freeform 5"/>
          <p:cNvSpPr/>
          <p:nvPr/>
        </p:nvSpPr>
        <p:spPr>
          <a:xfrm>
            <a:off x="1638637" y="6089075"/>
            <a:ext cx="5403092" cy="3418684"/>
          </a:xfrm>
          <a:custGeom>
            <a:avLst/>
            <a:gdLst/>
            <a:ahLst/>
            <a:cxnLst/>
            <a:rect l="l" t="t" r="r" b="b"/>
            <a:pathLst>
              <a:path w="5403092" h="3418684">
                <a:moveTo>
                  <a:pt x="0" y="0"/>
                </a:moveTo>
                <a:lnTo>
                  <a:pt x="5403092" y="0"/>
                </a:lnTo>
                <a:lnTo>
                  <a:pt x="5403092" y="3418684"/>
                </a:lnTo>
                <a:lnTo>
                  <a:pt x="0" y="341868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MX" noProof="0" dirty="0"/>
          </a:p>
        </p:txBody>
      </p:sp>
      <p:sp>
        <p:nvSpPr>
          <p:cNvPr id="6" name="TextBox 6"/>
          <p:cNvSpPr txBox="1"/>
          <p:nvPr/>
        </p:nvSpPr>
        <p:spPr>
          <a:xfrm>
            <a:off x="1638637" y="1659082"/>
            <a:ext cx="15451735" cy="6412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77235" lvl="1" indent="-388618" algn="just">
              <a:lnSpc>
                <a:spcPts val="5039"/>
              </a:lnSpc>
              <a:buFont typeface="Arial"/>
              <a:buChar char="•"/>
            </a:pPr>
            <a:r>
              <a:rPr lang="es-MX" sz="3599" b="1" noProof="0" dirty="0">
                <a:solidFill>
                  <a:srgbClr val="000000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Analicemos el video “Problematización de la realidad”.                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623642" y="2360170"/>
            <a:ext cx="9065491" cy="62293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777235" lvl="1" indent="-388618" algn="ctr">
              <a:lnSpc>
                <a:spcPts val="5039"/>
              </a:lnSpc>
              <a:buFont typeface="Arial"/>
              <a:buChar char="•"/>
            </a:pPr>
            <a:r>
              <a:rPr lang="es-MX" sz="3599" b="1" noProof="0" dirty="0">
                <a:solidFill>
                  <a:srgbClr val="000000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Registremos en parejas las ideas clave.</a:t>
            </a:r>
          </a:p>
        </p:txBody>
      </p:sp>
      <p:grpSp>
        <p:nvGrpSpPr>
          <p:cNvPr id="8" name="Group 8"/>
          <p:cNvGrpSpPr/>
          <p:nvPr/>
        </p:nvGrpSpPr>
        <p:grpSpPr>
          <a:xfrm>
            <a:off x="16682478" y="349676"/>
            <a:ext cx="997159" cy="997159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  <p:txBody>
            <a:bodyPr/>
            <a:lstStyle/>
            <a:p>
              <a:endParaRPr lang="es-MX" noProof="0" dirty="0"/>
            </a:p>
          </p:txBody>
        </p:sp>
      </p:grp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787371" y="-2817952"/>
            <a:ext cx="20725054" cy="20725054"/>
          </a:xfrm>
          <a:custGeom>
            <a:avLst/>
            <a:gdLst/>
            <a:ahLst/>
            <a:cxnLst/>
            <a:rect l="l" t="t" r="r" b="b"/>
            <a:pathLst>
              <a:path w="20725054" h="20725054">
                <a:moveTo>
                  <a:pt x="0" y="0"/>
                </a:moveTo>
                <a:lnTo>
                  <a:pt x="20725054" y="0"/>
                </a:lnTo>
                <a:lnTo>
                  <a:pt x="20725054" y="20725054"/>
                </a:lnTo>
                <a:lnTo>
                  <a:pt x="0" y="2072505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s-MX" noProof="0" dirty="0"/>
          </a:p>
        </p:txBody>
      </p:sp>
      <p:sp>
        <p:nvSpPr>
          <p:cNvPr id="3" name="Freeform 3"/>
          <p:cNvSpPr/>
          <p:nvPr/>
        </p:nvSpPr>
        <p:spPr>
          <a:xfrm>
            <a:off x="1200014" y="0"/>
            <a:ext cx="16104892" cy="10287000"/>
          </a:xfrm>
          <a:custGeom>
            <a:avLst/>
            <a:gdLst/>
            <a:ahLst/>
            <a:cxnLst/>
            <a:rect l="l" t="t" r="r" b="b"/>
            <a:pathLst>
              <a:path w="16104892" h="10287000">
                <a:moveTo>
                  <a:pt x="0" y="0"/>
                </a:moveTo>
                <a:lnTo>
                  <a:pt x="16104892" y="0"/>
                </a:lnTo>
                <a:lnTo>
                  <a:pt x="16104892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MX" noProof="0" dirty="0"/>
          </a:p>
        </p:txBody>
      </p:sp>
      <p:sp>
        <p:nvSpPr>
          <p:cNvPr id="4" name="TextBox 4"/>
          <p:cNvSpPr txBox="1"/>
          <p:nvPr/>
        </p:nvSpPr>
        <p:spPr>
          <a:xfrm>
            <a:off x="2326019" y="3040856"/>
            <a:ext cx="11895569" cy="61290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575"/>
              </a:lnSpc>
              <a:spcBef>
                <a:spcPct val="0"/>
              </a:spcBef>
            </a:pPr>
            <a:r>
              <a:rPr lang="es-MX" sz="4697" b="1" noProof="0" dirty="0">
                <a:solidFill>
                  <a:srgbClr val="000000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Trabajo en equipos: </a:t>
            </a:r>
          </a:p>
          <a:p>
            <a:pPr marL="1014088" lvl="1" indent="-507044" algn="l">
              <a:lnSpc>
                <a:spcPts val="6575"/>
              </a:lnSpc>
              <a:buFont typeface="Arial"/>
              <a:buChar char="•"/>
            </a:pPr>
            <a:r>
              <a:rPr lang="es-MX" sz="4697" noProof="0" dirty="0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Analizar ejemplos de “certezas” que obstaculizan la comprensión de la realidad.</a:t>
            </a:r>
          </a:p>
          <a:p>
            <a:pPr marL="431801" lvl="1" indent="-215900" algn="l">
              <a:lnSpc>
                <a:spcPts val="2800"/>
              </a:lnSpc>
              <a:buFont typeface="Arial"/>
              <a:buChar char="•"/>
            </a:pPr>
            <a:endParaRPr lang="es-MX" sz="4697" noProof="0" dirty="0">
              <a:solidFill>
                <a:srgbClr val="000000"/>
              </a:solidFill>
              <a:latin typeface="Fira Sans"/>
              <a:ea typeface="Fira Sans"/>
              <a:cs typeface="Fira Sans"/>
              <a:sym typeface="Fira Sans"/>
            </a:endParaRPr>
          </a:p>
          <a:p>
            <a:pPr marL="1014088" lvl="1" indent="-507044" algn="l">
              <a:lnSpc>
                <a:spcPts val="6575"/>
              </a:lnSpc>
              <a:buFont typeface="Arial"/>
              <a:buChar char="•"/>
            </a:pPr>
            <a:r>
              <a:rPr lang="es-MX" sz="4697" noProof="0" dirty="0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Cada equipo compartirá 3 certezas identificadas en su contexto escolar y cómo podrían cuestionarlas.</a:t>
            </a:r>
          </a:p>
        </p:txBody>
      </p:sp>
      <p:sp>
        <p:nvSpPr>
          <p:cNvPr id="5" name="Freeform 5"/>
          <p:cNvSpPr/>
          <p:nvPr/>
        </p:nvSpPr>
        <p:spPr>
          <a:xfrm>
            <a:off x="1796082" y="1467744"/>
            <a:ext cx="9938989" cy="1254797"/>
          </a:xfrm>
          <a:custGeom>
            <a:avLst/>
            <a:gdLst/>
            <a:ahLst/>
            <a:cxnLst/>
            <a:rect l="l" t="t" r="r" b="b"/>
            <a:pathLst>
              <a:path w="9938989" h="1254797">
                <a:moveTo>
                  <a:pt x="0" y="0"/>
                </a:moveTo>
                <a:lnTo>
                  <a:pt x="9938989" y="0"/>
                </a:lnTo>
                <a:lnTo>
                  <a:pt x="9938989" y="1254797"/>
                </a:lnTo>
                <a:lnTo>
                  <a:pt x="0" y="125479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  <a:ln w="38100" cap="sq">
            <a:solidFill>
              <a:srgbClr val="7E60D3"/>
            </a:solidFill>
            <a:prstDash val="solid"/>
            <a:miter/>
          </a:ln>
        </p:spPr>
        <p:txBody>
          <a:bodyPr/>
          <a:lstStyle/>
          <a:p>
            <a:endParaRPr lang="es-MX" noProof="0" dirty="0"/>
          </a:p>
        </p:txBody>
      </p:sp>
      <p:sp>
        <p:nvSpPr>
          <p:cNvPr id="6" name="Freeform 6"/>
          <p:cNvSpPr/>
          <p:nvPr/>
        </p:nvSpPr>
        <p:spPr>
          <a:xfrm>
            <a:off x="13121482" y="3136106"/>
            <a:ext cx="4920538" cy="4114800"/>
          </a:xfrm>
          <a:custGeom>
            <a:avLst/>
            <a:gdLst/>
            <a:ahLst/>
            <a:cxnLst/>
            <a:rect l="l" t="t" r="r" b="b"/>
            <a:pathLst>
              <a:path w="4920538" h="4114800">
                <a:moveTo>
                  <a:pt x="0" y="0"/>
                </a:moveTo>
                <a:lnTo>
                  <a:pt x="4920538" y="0"/>
                </a:lnTo>
                <a:lnTo>
                  <a:pt x="492053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MX" noProof="0" dirty="0"/>
          </a:p>
        </p:txBody>
      </p:sp>
      <p:sp>
        <p:nvSpPr>
          <p:cNvPr id="7" name="TextBox 7"/>
          <p:cNvSpPr txBox="1"/>
          <p:nvPr/>
        </p:nvSpPr>
        <p:spPr>
          <a:xfrm>
            <a:off x="1796082" y="1700807"/>
            <a:ext cx="9745026" cy="71247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</a:pPr>
            <a:r>
              <a:rPr lang="es-MX" sz="4200" b="1" noProof="0" dirty="0">
                <a:solidFill>
                  <a:srgbClr val="292F4F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Análisis de certezas y problematización</a:t>
            </a:r>
          </a:p>
        </p:txBody>
      </p:sp>
      <p:grpSp>
        <p:nvGrpSpPr>
          <p:cNvPr id="8" name="Group 8"/>
          <p:cNvGrpSpPr/>
          <p:nvPr/>
        </p:nvGrpSpPr>
        <p:grpSpPr>
          <a:xfrm>
            <a:off x="16682478" y="349676"/>
            <a:ext cx="997159" cy="997159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9"/>
              <a:stretch>
                <a:fillRect/>
              </a:stretch>
            </a:blipFill>
          </p:spPr>
          <p:txBody>
            <a:bodyPr/>
            <a:lstStyle/>
            <a:p>
              <a:endParaRPr lang="es-MX" noProof="0" dirty="0"/>
            </a:p>
          </p:txBody>
        </p:sp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787371" y="-2817952"/>
            <a:ext cx="20725054" cy="20725054"/>
          </a:xfrm>
          <a:custGeom>
            <a:avLst/>
            <a:gdLst/>
            <a:ahLst/>
            <a:cxnLst/>
            <a:rect l="l" t="t" r="r" b="b"/>
            <a:pathLst>
              <a:path w="20725054" h="20725054">
                <a:moveTo>
                  <a:pt x="0" y="0"/>
                </a:moveTo>
                <a:lnTo>
                  <a:pt x="20725054" y="0"/>
                </a:lnTo>
                <a:lnTo>
                  <a:pt x="20725054" y="20725054"/>
                </a:lnTo>
                <a:lnTo>
                  <a:pt x="0" y="2072505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s-MX" noProof="0" dirty="0"/>
          </a:p>
        </p:txBody>
      </p:sp>
      <p:sp>
        <p:nvSpPr>
          <p:cNvPr id="3" name="Freeform 3"/>
          <p:cNvSpPr/>
          <p:nvPr/>
        </p:nvSpPr>
        <p:spPr>
          <a:xfrm>
            <a:off x="1200014" y="0"/>
            <a:ext cx="16104892" cy="10287000"/>
          </a:xfrm>
          <a:custGeom>
            <a:avLst/>
            <a:gdLst/>
            <a:ahLst/>
            <a:cxnLst/>
            <a:rect l="l" t="t" r="r" b="b"/>
            <a:pathLst>
              <a:path w="16104892" h="10287000">
                <a:moveTo>
                  <a:pt x="0" y="0"/>
                </a:moveTo>
                <a:lnTo>
                  <a:pt x="16104892" y="0"/>
                </a:lnTo>
                <a:lnTo>
                  <a:pt x="16104892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MX" noProof="0" dirty="0"/>
          </a:p>
        </p:txBody>
      </p:sp>
      <p:sp>
        <p:nvSpPr>
          <p:cNvPr id="4" name="TextBox 4"/>
          <p:cNvSpPr txBox="1"/>
          <p:nvPr/>
        </p:nvSpPr>
        <p:spPr>
          <a:xfrm>
            <a:off x="1552926" y="1392927"/>
            <a:ext cx="15373525" cy="80814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559"/>
              </a:lnSpc>
            </a:pPr>
            <a:r>
              <a:rPr lang="es-MX" sz="3562" noProof="0" dirty="0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La lectura de la realidad escuela-comunidad-región-país que realiza el</a:t>
            </a:r>
          </a:p>
          <a:p>
            <a:pPr algn="l">
              <a:lnSpc>
                <a:spcPts val="4559"/>
              </a:lnSpc>
            </a:pPr>
            <a:r>
              <a:rPr lang="es-MX" sz="3562" noProof="0" dirty="0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colectivo, implica el análisis del diagnóstico de los aprendizajes de niñas, niños y adolescentes, así como reconocer sus distintas voces y expectativas.</a:t>
            </a:r>
          </a:p>
          <a:p>
            <a:pPr algn="l">
              <a:lnSpc>
                <a:spcPts val="4559"/>
              </a:lnSpc>
            </a:pPr>
            <a:r>
              <a:rPr lang="es-MX" sz="3562" noProof="0" dirty="0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En ella se establecen relaciones entre las condiciones educativas de la escuela y los distintos retos que enfrenta: los procesos de enseñanza y aprendizaje en función de las características, condiciones, necesidades, intereses y capacidades de niñas, niños y adolescentes y su inclusión en ámbitos sociales, culturales, económicos, políticos y ambientales más amplios, así como la infraestructura, los materiales de la escuela y las condiciones de la comunidad. </a:t>
            </a:r>
          </a:p>
          <a:p>
            <a:pPr algn="l">
              <a:lnSpc>
                <a:spcPts val="4559"/>
              </a:lnSpc>
            </a:pPr>
            <a:r>
              <a:rPr lang="es-MX" sz="3562" noProof="0" dirty="0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Este proceso va más allá de una lectura inicial, que sólo muestra ciertas características, tanto de la escuela como de quienes asisten a ella. (SEP, 2024b, p. 66)</a:t>
            </a:r>
          </a:p>
        </p:txBody>
      </p:sp>
      <p:sp>
        <p:nvSpPr>
          <p:cNvPr id="5" name="Freeform 5"/>
          <p:cNvSpPr/>
          <p:nvPr/>
        </p:nvSpPr>
        <p:spPr>
          <a:xfrm>
            <a:off x="293123" y="317949"/>
            <a:ext cx="1471154" cy="1421502"/>
          </a:xfrm>
          <a:custGeom>
            <a:avLst/>
            <a:gdLst/>
            <a:ahLst/>
            <a:cxnLst/>
            <a:rect l="l" t="t" r="r" b="b"/>
            <a:pathLst>
              <a:path w="1471154" h="1421502">
                <a:moveTo>
                  <a:pt x="0" y="0"/>
                </a:moveTo>
                <a:lnTo>
                  <a:pt x="1471154" y="0"/>
                </a:lnTo>
                <a:lnTo>
                  <a:pt x="1471154" y="1421502"/>
                </a:lnTo>
                <a:lnTo>
                  <a:pt x="0" y="142150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MX" noProof="0" dirty="0"/>
          </a:p>
        </p:txBody>
      </p:sp>
      <p:sp>
        <p:nvSpPr>
          <p:cNvPr id="6" name="Freeform 6"/>
          <p:cNvSpPr/>
          <p:nvPr/>
        </p:nvSpPr>
        <p:spPr>
          <a:xfrm>
            <a:off x="15720102" y="6962813"/>
            <a:ext cx="3583904" cy="3507747"/>
          </a:xfrm>
          <a:custGeom>
            <a:avLst/>
            <a:gdLst/>
            <a:ahLst/>
            <a:cxnLst/>
            <a:rect l="l" t="t" r="r" b="b"/>
            <a:pathLst>
              <a:path w="3583904" h="3507747">
                <a:moveTo>
                  <a:pt x="0" y="0"/>
                </a:moveTo>
                <a:lnTo>
                  <a:pt x="3583905" y="0"/>
                </a:lnTo>
                <a:lnTo>
                  <a:pt x="3583905" y="3507747"/>
                </a:lnTo>
                <a:lnTo>
                  <a:pt x="0" y="350774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MX" noProof="0" dirty="0"/>
          </a:p>
        </p:txBody>
      </p:sp>
      <p:sp>
        <p:nvSpPr>
          <p:cNvPr id="7" name="Freeform 7"/>
          <p:cNvSpPr/>
          <p:nvPr/>
        </p:nvSpPr>
        <p:spPr>
          <a:xfrm>
            <a:off x="15244010" y="2741925"/>
            <a:ext cx="1347567" cy="897816"/>
          </a:xfrm>
          <a:custGeom>
            <a:avLst/>
            <a:gdLst/>
            <a:ahLst/>
            <a:cxnLst/>
            <a:rect l="l" t="t" r="r" b="b"/>
            <a:pathLst>
              <a:path w="1347567" h="897816">
                <a:moveTo>
                  <a:pt x="0" y="0"/>
                </a:moveTo>
                <a:lnTo>
                  <a:pt x="1347566" y="0"/>
                </a:lnTo>
                <a:lnTo>
                  <a:pt x="1347566" y="897817"/>
                </a:lnTo>
                <a:lnTo>
                  <a:pt x="0" y="89781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MX" noProof="0" dirty="0"/>
          </a:p>
        </p:txBody>
      </p:sp>
      <p:grpSp>
        <p:nvGrpSpPr>
          <p:cNvPr id="8" name="Group 8"/>
          <p:cNvGrpSpPr/>
          <p:nvPr/>
        </p:nvGrpSpPr>
        <p:grpSpPr>
          <a:xfrm>
            <a:off x="16682478" y="349676"/>
            <a:ext cx="997159" cy="997159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11"/>
              <a:stretch>
                <a:fillRect/>
              </a:stretch>
            </a:blipFill>
          </p:spPr>
          <p:txBody>
            <a:bodyPr/>
            <a:lstStyle/>
            <a:p>
              <a:endParaRPr lang="es-MX" noProof="0" dirty="0"/>
            </a:p>
          </p:txBody>
        </p:sp>
      </p:grp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787371" y="-2817952"/>
            <a:ext cx="20725054" cy="20725054"/>
          </a:xfrm>
          <a:custGeom>
            <a:avLst/>
            <a:gdLst/>
            <a:ahLst/>
            <a:cxnLst/>
            <a:rect l="l" t="t" r="r" b="b"/>
            <a:pathLst>
              <a:path w="20725054" h="20725054">
                <a:moveTo>
                  <a:pt x="0" y="0"/>
                </a:moveTo>
                <a:lnTo>
                  <a:pt x="20725054" y="0"/>
                </a:lnTo>
                <a:lnTo>
                  <a:pt x="20725054" y="20725054"/>
                </a:lnTo>
                <a:lnTo>
                  <a:pt x="0" y="2072505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s-MX" noProof="0" dirty="0"/>
          </a:p>
        </p:txBody>
      </p:sp>
      <p:sp>
        <p:nvSpPr>
          <p:cNvPr id="3" name="Freeform 3"/>
          <p:cNvSpPr/>
          <p:nvPr/>
        </p:nvSpPr>
        <p:spPr>
          <a:xfrm>
            <a:off x="1200014" y="0"/>
            <a:ext cx="16104892" cy="10287000"/>
          </a:xfrm>
          <a:custGeom>
            <a:avLst/>
            <a:gdLst/>
            <a:ahLst/>
            <a:cxnLst/>
            <a:rect l="l" t="t" r="r" b="b"/>
            <a:pathLst>
              <a:path w="16104892" h="10287000">
                <a:moveTo>
                  <a:pt x="0" y="0"/>
                </a:moveTo>
                <a:lnTo>
                  <a:pt x="16104892" y="0"/>
                </a:lnTo>
                <a:lnTo>
                  <a:pt x="16104892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MX" noProof="0" dirty="0"/>
          </a:p>
        </p:txBody>
      </p:sp>
      <p:sp>
        <p:nvSpPr>
          <p:cNvPr id="4" name="TextBox 4"/>
          <p:cNvSpPr txBox="1"/>
          <p:nvPr/>
        </p:nvSpPr>
        <p:spPr>
          <a:xfrm>
            <a:off x="1727281" y="2856737"/>
            <a:ext cx="14833438" cy="74302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333"/>
              </a:lnSpc>
            </a:pPr>
            <a:r>
              <a:rPr lang="es-MX" sz="4199" b="1" noProof="0" dirty="0">
                <a:solidFill>
                  <a:srgbClr val="2E127C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Instrucciones:</a:t>
            </a:r>
          </a:p>
          <a:p>
            <a:pPr marL="906767" lvl="1" indent="-453384" algn="l">
              <a:lnSpc>
                <a:spcPts val="5333"/>
              </a:lnSpc>
              <a:buAutoNum type="arabicPeriod"/>
            </a:pPr>
            <a:r>
              <a:rPr lang="es-MX" sz="4199" noProof="0" dirty="0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Ponte de pie y busca una pareja.</a:t>
            </a:r>
          </a:p>
          <a:p>
            <a:pPr marL="906767" lvl="1" indent="-453384" algn="l">
              <a:lnSpc>
                <a:spcPts val="5333"/>
              </a:lnSpc>
              <a:buAutoNum type="arabicPeriod"/>
            </a:pPr>
            <a:r>
              <a:rPr lang="es-MX" sz="4199" noProof="0" dirty="0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Decidan quién será el “espejo” y quién será la “imagen”.</a:t>
            </a:r>
          </a:p>
          <a:p>
            <a:pPr marL="906767" lvl="1" indent="-453384" algn="l">
              <a:lnSpc>
                <a:spcPts val="5333"/>
              </a:lnSpc>
              <a:buAutoNum type="arabicPeriod"/>
            </a:pPr>
            <a:r>
              <a:rPr lang="es-MX" sz="4199" noProof="0" dirty="0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La imagen realizará movimientos lentos y variados (estirarse, girar el tronco, levantar brazos, agacharse).</a:t>
            </a:r>
          </a:p>
          <a:p>
            <a:pPr marL="906767" lvl="1" indent="-453384" algn="l">
              <a:lnSpc>
                <a:spcPts val="5333"/>
              </a:lnSpc>
              <a:buAutoNum type="arabicPeriod"/>
            </a:pPr>
            <a:r>
              <a:rPr lang="es-MX" sz="4199" noProof="0" dirty="0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El espejo imitará exactamente los movimientos en tiempo real.</a:t>
            </a:r>
          </a:p>
          <a:p>
            <a:pPr marL="906767" lvl="1" indent="-453384" algn="l">
              <a:lnSpc>
                <a:spcPts val="5333"/>
              </a:lnSpc>
              <a:buAutoNum type="arabicPeriod"/>
            </a:pPr>
            <a:r>
              <a:rPr lang="es-MX" sz="4199" noProof="0" dirty="0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A los 2 minutos, cambien de roles.</a:t>
            </a:r>
          </a:p>
          <a:p>
            <a:pPr marL="906767" lvl="1" indent="-453384" algn="l">
              <a:lnSpc>
                <a:spcPts val="5333"/>
              </a:lnSpc>
              <a:buAutoNum type="arabicPeriod"/>
            </a:pPr>
            <a:r>
              <a:rPr lang="es-MX" sz="4199" noProof="0" dirty="0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Al finalizar, regresen a su lugar y comenten en una frase: ¿Qué tan fácil fue seguir a tu compañero?</a:t>
            </a:r>
          </a:p>
          <a:p>
            <a:pPr algn="l">
              <a:lnSpc>
                <a:spcPts val="5333"/>
              </a:lnSpc>
            </a:pPr>
            <a:endParaRPr lang="es-MX" sz="4199" noProof="0" dirty="0">
              <a:solidFill>
                <a:srgbClr val="000000"/>
              </a:solidFill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1796082" y="1467744"/>
            <a:ext cx="9938989" cy="1254797"/>
          </a:xfrm>
          <a:custGeom>
            <a:avLst/>
            <a:gdLst/>
            <a:ahLst/>
            <a:cxnLst/>
            <a:rect l="l" t="t" r="r" b="b"/>
            <a:pathLst>
              <a:path w="9938989" h="1254797">
                <a:moveTo>
                  <a:pt x="0" y="0"/>
                </a:moveTo>
                <a:lnTo>
                  <a:pt x="9938989" y="0"/>
                </a:lnTo>
                <a:lnTo>
                  <a:pt x="9938989" y="1254797"/>
                </a:lnTo>
                <a:lnTo>
                  <a:pt x="0" y="125479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  <a:ln w="38100" cap="sq">
            <a:solidFill>
              <a:srgbClr val="7E60D3"/>
            </a:solidFill>
            <a:prstDash val="solid"/>
            <a:miter/>
          </a:ln>
        </p:spPr>
        <p:txBody>
          <a:bodyPr/>
          <a:lstStyle/>
          <a:p>
            <a:endParaRPr lang="es-MX" noProof="0" dirty="0"/>
          </a:p>
        </p:txBody>
      </p:sp>
      <p:sp>
        <p:nvSpPr>
          <p:cNvPr id="6" name="Freeform 6"/>
          <p:cNvSpPr/>
          <p:nvPr/>
        </p:nvSpPr>
        <p:spPr>
          <a:xfrm>
            <a:off x="14549221" y="1028700"/>
            <a:ext cx="2011497" cy="3065139"/>
          </a:xfrm>
          <a:custGeom>
            <a:avLst/>
            <a:gdLst/>
            <a:ahLst/>
            <a:cxnLst/>
            <a:rect l="l" t="t" r="r" b="b"/>
            <a:pathLst>
              <a:path w="2011497" h="3065139">
                <a:moveTo>
                  <a:pt x="0" y="0"/>
                </a:moveTo>
                <a:lnTo>
                  <a:pt x="2011498" y="0"/>
                </a:lnTo>
                <a:lnTo>
                  <a:pt x="2011498" y="3065139"/>
                </a:lnTo>
                <a:lnTo>
                  <a:pt x="0" y="306513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s-MX" noProof="0" dirty="0"/>
          </a:p>
        </p:txBody>
      </p:sp>
      <p:sp>
        <p:nvSpPr>
          <p:cNvPr id="7" name="Freeform 7"/>
          <p:cNvSpPr/>
          <p:nvPr/>
        </p:nvSpPr>
        <p:spPr>
          <a:xfrm>
            <a:off x="255599" y="8242278"/>
            <a:ext cx="2187935" cy="2032045"/>
          </a:xfrm>
          <a:custGeom>
            <a:avLst/>
            <a:gdLst/>
            <a:ahLst/>
            <a:cxnLst/>
            <a:rect l="l" t="t" r="r" b="b"/>
            <a:pathLst>
              <a:path w="2187935" h="2032045">
                <a:moveTo>
                  <a:pt x="0" y="0"/>
                </a:moveTo>
                <a:lnTo>
                  <a:pt x="2187935" y="0"/>
                </a:lnTo>
                <a:lnTo>
                  <a:pt x="2187935" y="2032044"/>
                </a:lnTo>
                <a:lnTo>
                  <a:pt x="0" y="203204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MX" noProof="0" dirty="0"/>
          </a:p>
        </p:txBody>
      </p:sp>
      <p:sp>
        <p:nvSpPr>
          <p:cNvPr id="8" name="TextBox 8"/>
          <p:cNvSpPr txBox="1"/>
          <p:nvPr/>
        </p:nvSpPr>
        <p:spPr>
          <a:xfrm>
            <a:off x="1839315" y="1673411"/>
            <a:ext cx="9774345" cy="8434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826"/>
              </a:lnSpc>
            </a:pPr>
            <a:r>
              <a:rPr lang="es-MX" sz="4876" b="1" noProof="0" dirty="0">
                <a:solidFill>
                  <a:srgbClr val="3871C1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Pausa activa: </a:t>
            </a:r>
            <a:r>
              <a:rPr lang="es-MX" sz="4876" b="1" noProof="0" dirty="0">
                <a:solidFill>
                  <a:srgbClr val="000000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“El espejo inquieto”</a:t>
            </a:r>
          </a:p>
        </p:txBody>
      </p:sp>
      <p:grpSp>
        <p:nvGrpSpPr>
          <p:cNvPr id="9" name="Group 9"/>
          <p:cNvGrpSpPr/>
          <p:nvPr/>
        </p:nvGrpSpPr>
        <p:grpSpPr>
          <a:xfrm>
            <a:off x="16682478" y="349676"/>
            <a:ext cx="997159" cy="997159"/>
            <a:chOff x="0" y="0"/>
            <a:chExt cx="812800" cy="8128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  <p:txBody>
            <a:bodyPr/>
            <a:lstStyle/>
            <a:p>
              <a:endParaRPr lang="es-MX" noProof="0" dirty="0"/>
            </a:p>
          </p:txBody>
        </p:sp>
      </p:grp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787371" y="-2817952"/>
            <a:ext cx="20725054" cy="20725054"/>
          </a:xfrm>
          <a:custGeom>
            <a:avLst/>
            <a:gdLst/>
            <a:ahLst/>
            <a:cxnLst/>
            <a:rect l="l" t="t" r="r" b="b"/>
            <a:pathLst>
              <a:path w="20725054" h="20725054">
                <a:moveTo>
                  <a:pt x="0" y="0"/>
                </a:moveTo>
                <a:lnTo>
                  <a:pt x="20725054" y="0"/>
                </a:lnTo>
                <a:lnTo>
                  <a:pt x="20725054" y="20725054"/>
                </a:lnTo>
                <a:lnTo>
                  <a:pt x="0" y="2072505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s-MX" noProof="0" dirty="0"/>
          </a:p>
        </p:txBody>
      </p:sp>
      <p:sp>
        <p:nvSpPr>
          <p:cNvPr id="3" name="Freeform 3"/>
          <p:cNvSpPr/>
          <p:nvPr/>
        </p:nvSpPr>
        <p:spPr>
          <a:xfrm>
            <a:off x="1200014" y="0"/>
            <a:ext cx="16104892" cy="10287000"/>
          </a:xfrm>
          <a:custGeom>
            <a:avLst/>
            <a:gdLst/>
            <a:ahLst/>
            <a:cxnLst/>
            <a:rect l="l" t="t" r="r" b="b"/>
            <a:pathLst>
              <a:path w="16104892" h="10287000">
                <a:moveTo>
                  <a:pt x="0" y="0"/>
                </a:moveTo>
                <a:lnTo>
                  <a:pt x="16104892" y="0"/>
                </a:lnTo>
                <a:lnTo>
                  <a:pt x="16104892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MX" noProof="0" dirty="0"/>
          </a:p>
        </p:txBody>
      </p:sp>
      <p:sp>
        <p:nvSpPr>
          <p:cNvPr id="4" name="TextBox 4"/>
          <p:cNvSpPr txBox="1"/>
          <p:nvPr/>
        </p:nvSpPr>
        <p:spPr>
          <a:xfrm>
            <a:off x="1659687" y="3290565"/>
            <a:ext cx="13515444" cy="44272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906780" lvl="1" indent="-453390" algn="l">
              <a:lnSpc>
                <a:spcPts val="5880"/>
              </a:lnSpc>
              <a:buFont typeface="Arial"/>
              <a:buChar char="•"/>
            </a:pPr>
            <a:r>
              <a:rPr lang="es-MX" sz="4200" noProof="0" dirty="0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Presentar en pantalla el Anexo 1 del documento.</a:t>
            </a:r>
          </a:p>
          <a:p>
            <a:pPr marL="906780" lvl="1" indent="-453390" algn="l">
              <a:lnSpc>
                <a:spcPts val="5880"/>
              </a:lnSpc>
              <a:buFont typeface="Arial"/>
              <a:buChar char="•"/>
            </a:pPr>
            <a:r>
              <a:rPr lang="es-MX" sz="4200" noProof="0" dirty="0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Explicar paso a paso el ejercicio de problematización.</a:t>
            </a:r>
          </a:p>
          <a:p>
            <a:pPr marL="906780" lvl="1" indent="-453390" algn="l">
              <a:lnSpc>
                <a:spcPts val="5880"/>
              </a:lnSpc>
              <a:buFont typeface="Arial"/>
              <a:buChar char="•"/>
            </a:pPr>
            <a:r>
              <a:rPr lang="es-MX" sz="4200" noProof="0" dirty="0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En equipos analizan un problema concreto del contexto escolar siguiendo la guía del anexo.</a:t>
            </a:r>
          </a:p>
          <a:p>
            <a:pPr marL="906780" lvl="1" indent="-453390" algn="l">
              <a:lnSpc>
                <a:spcPts val="5880"/>
              </a:lnSpc>
              <a:buFont typeface="Arial"/>
              <a:buChar char="•"/>
            </a:pPr>
            <a:r>
              <a:rPr lang="es-MX" sz="4200" noProof="0" dirty="0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Compartir en plenaria sus hallazgos.</a:t>
            </a:r>
          </a:p>
        </p:txBody>
      </p:sp>
      <p:sp>
        <p:nvSpPr>
          <p:cNvPr id="5" name="Freeform 5"/>
          <p:cNvSpPr/>
          <p:nvPr/>
        </p:nvSpPr>
        <p:spPr>
          <a:xfrm>
            <a:off x="1796082" y="1467744"/>
            <a:ext cx="9938989" cy="1254797"/>
          </a:xfrm>
          <a:custGeom>
            <a:avLst/>
            <a:gdLst/>
            <a:ahLst/>
            <a:cxnLst/>
            <a:rect l="l" t="t" r="r" b="b"/>
            <a:pathLst>
              <a:path w="9938989" h="1254797">
                <a:moveTo>
                  <a:pt x="0" y="0"/>
                </a:moveTo>
                <a:lnTo>
                  <a:pt x="9938989" y="0"/>
                </a:lnTo>
                <a:lnTo>
                  <a:pt x="9938989" y="1254797"/>
                </a:lnTo>
                <a:lnTo>
                  <a:pt x="0" y="125479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  <a:ln w="38100" cap="sq">
            <a:solidFill>
              <a:srgbClr val="7E60D3"/>
            </a:solidFill>
            <a:prstDash val="solid"/>
            <a:miter/>
          </a:ln>
        </p:spPr>
        <p:txBody>
          <a:bodyPr/>
          <a:lstStyle/>
          <a:p>
            <a:endParaRPr lang="es-MX" noProof="0" dirty="0"/>
          </a:p>
        </p:txBody>
      </p:sp>
      <p:sp>
        <p:nvSpPr>
          <p:cNvPr id="6" name="Freeform 6"/>
          <p:cNvSpPr/>
          <p:nvPr/>
        </p:nvSpPr>
        <p:spPr>
          <a:xfrm>
            <a:off x="13543230" y="6568826"/>
            <a:ext cx="4744770" cy="3718174"/>
          </a:xfrm>
          <a:custGeom>
            <a:avLst/>
            <a:gdLst/>
            <a:ahLst/>
            <a:cxnLst/>
            <a:rect l="l" t="t" r="r" b="b"/>
            <a:pathLst>
              <a:path w="4744770" h="3718174">
                <a:moveTo>
                  <a:pt x="0" y="0"/>
                </a:moveTo>
                <a:lnTo>
                  <a:pt x="4744770" y="0"/>
                </a:lnTo>
                <a:lnTo>
                  <a:pt x="4744770" y="3718174"/>
                </a:lnTo>
                <a:lnTo>
                  <a:pt x="0" y="371817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MX" noProof="0" dirty="0"/>
          </a:p>
        </p:txBody>
      </p:sp>
      <p:sp>
        <p:nvSpPr>
          <p:cNvPr id="7" name="Freeform 7"/>
          <p:cNvSpPr/>
          <p:nvPr/>
        </p:nvSpPr>
        <p:spPr>
          <a:xfrm>
            <a:off x="1912782" y="7844875"/>
            <a:ext cx="3147168" cy="1911189"/>
          </a:xfrm>
          <a:custGeom>
            <a:avLst/>
            <a:gdLst/>
            <a:ahLst/>
            <a:cxnLst/>
            <a:rect l="l" t="t" r="r" b="b"/>
            <a:pathLst>
              <a:path w="3147168" h="1911189">
                <a:moveTo>
                  <a:pt x="0" y="0"/>
                </a:moveTo>
                <a:lnTo>
                  <a:pt x="3147167" y="0"/>
                </a:lnTo>
                <a:lnTo>
                  <a:pt x="3147167" y="1911189"/>
                </a:lnTo>
                <a:lnTo>
                  <a:pt x="0" y="1911189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MX" noProof="0" dirty="0"/>
          </a:p>
        </p:txBody>
      </p:sp>
      <p:sp>
        <p:nvSpPr>
          <p:cNvPr id="8" name="Freeform 8"/>
          <p:cNvSpPr/>
          <p:nvPr/>
        </p:nvSpPr>
        <p:spPr>
          <a:xfrm>
            <a:off x="13832295" y="1467744"/>
            <a:ext cx="2760856" cy="1992836"/>
          </a:xfrm>
          <a:custGeom>
            <a:avLst/>
            <a:gdLst/>
            <a:ahLst/>
            <a:cxnLst/>
            <a:rect l="l" t="t" r="r" b="b"/>
            <a:pathLst>
              <a:path w="2760856" h="1992836">
                <a:moveTo>
                  <a:pt x="0" y="0"/>
                </a:moveTo>
                <a:lnTo>
                  <a:pt x="2760856" y="0"/>
                </a:lnTo>
                <a:lnTo>
                  <a:pt x="2760856" y="1992836"/>
                </a:lnTo>
                <a:lnTo>
                  <a:pt x="0" y="1992836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MX" noProof="0" dirty="0"/>
          </a:p>
        </p:txBody>
      </p:sp>
      <p:sp>
        <p:nvSpPr>
          <p:cNvPr id="9" name="TextBox 9"/>
          <p:cNvSpPr txBox="1"/>
          <p:nvPr/>
        </p:nvSpPr>
        <p:spPr>
          <a:xfrm>
            <a:off x="2003535" y="1565221"/>
            <a:ext cx="9524082" cy="93458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668"/>
              </a:lnSpc>
            </a:pPr>
            <a:r>
              <a:rPr lang="es-MX" sz="5477" b="1" noProof="0" dirty="0">
                <a:solidFill>
                  <a:srgbClr val="3871C1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Ejercicio de problematización</a:t>
            </a:r>
          </a:p>
        </p:txBody>
      </p:sp>
      <p:grpSp>
        <p:nvGrpSpPr>
          <p:cNvPr id="10" name="Group 10"/>
          <p:cNvGrpSpPr/>
          <p:nvPr/>
        </p:nvGrpSpPr>
        <p:grpSpPr>
          <a:xfrm>
            <a:off x="16682478" y="349676"/>
            <a:ext cx="997159" cy="997159"/>
            <a:chOff x="0" y="0"/>
            <a:chExt cx="812800" cy="8128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13"/>
              <a:stretch>
                <a:fillRect/>
              </a:stretch>
            </a:blipFill>
          </p:spPr>
          <p:txBody>
            <a:bodyPr/>
            <a:lstStyle/>
            <a:p>
              <a:endParaRPr lang="es-MX" noProof="0" dirty="0"/>
            </a:p>
          </p:txBody>
        </p:sp>
      </p:grp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787371" y="-2817952"/>
            <a:ext cx="20725054" cy="20725054"/>
          </a:xfrm>
          <a:custGeom>
            <a:avLst/>
            <a:gdLst/>
            <a:ahLst/>
            <a:cxnLst/>
            <a:rect l="l" t="t" r="r" b="b"/>
            <a:pathLst>
              <a:path w="20725054" h="20725054">
                <a:moveTo>
                  <a:pt x="0" y="0"/>
                </a:moveTo>
                <a:lnTo>
                  <a:pt x="20725054" y="0"/>
                </a:lnTo>
                <a:lnTo>
                  <a:pt x="20725054" y="20725054"/>
                </a:lnTo>
                <a:lnTo>
                  <a:pt x="0" y="2072505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s-MX" noProof="0" dirty="0"/>
          </a:p>
        </p:txBody>
      </p:sp>
      <p:sp>
        <p:nvSpPr>
          <p:cNvPr id="3" name="Freeform 3"/>
          <p:cNvSpPr/>
          <p:nvPr/>
        </p:nvSpPr>
        <p:spPr>
          <a:xfrm>
            <a:off x="1200014" y="0"/>
            <a:ext cx="16104892" cy="10287000"/>
          </a:xfrm>
          <a:custGeom>
            <a:avLst/>
            <a:gdLst/>
            <a:ahLst/>
            <a:cxnLst/>
            <a:rect l="l" t="t" r="r" b="b"/>
            <a:pathLst>
              <a:path w="16104892" h="10287000">
                <a:moveTo>
                  <a:pt x="0" y="0"/>
                </a:moveTo>
                <a:lnTo>
                  <a:pt x="16104892" y="0"/>
                </a:lnTo>
                <a:lnTo>
                  <a:pt x="16104892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MX" noProof="0" dirty="0"/>
          </a:p>
        </p:txBody>
      </p:sp>
      <p:sp>
        <p:nvSpPr>
          <p:cNvPr id="4" name="Freeform 4"/>
          <p:cNvSpPr/>
          <p:nvPr/>
        </p:nvSpPr>
        <p:spPr>
          <a:xfrm>
            <a:off x="1796082" y="1467744"/>
            <a:ext cx="9938989" cy="1254797"/>
          </a:xfrm>
          <a:custGeom>
            <a:avLst/>
            <a:gdLst/>
            <a:ahLst/>
            <a:cxnLst/>
            <a:rect l="l" t="t" r="r" b="b"/>
            <a:pathLst>
              <a:path w="9938989" h="1254797">
                <a:moveTo>
                  <a:pt x="0" y="0"/>
                </a:moveTo>
                <a:lnTo>
                  <a:pt x="9938989" y="0"/>
                </a:lnTo>
                <a:lnTo>
                  <a:pt x="9938989" y="1254797"/>
                </a:lnTo>
                <a:lnTo>
                  <a:pt x="0" y="125479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  <a:ln w="38100" cap="sq">
            <a:solidFill>
              <a:srgbClr val="7E60D3"/>
            </a:solidFill>
            <a:prstDash val="solid"/>
            <a:miter/>
          </a:ln>
        </p:spPr>
        <p:txBody>
          <a:bodyPr/>
          <a:lstStyle/>
          <a:p>
            <a:endParaRPr lang="es-MX" noProof="0" dirty="0"/>
          </a:p>
        </p:txBody>
      </p:sp>
      <p:sp>
        <p:nvSpPr>
          <p:cNvPr id="5" name="Freeform 5"/>
          <p:cNvSpPr/>
          <p:nvPr/>
        </p:nvSpPr>
        <p:spPr>
          <a:xfrm>
            <a:off x="1124868" y="4277675"/>
            <a:ext cx="2326823" cy="2158129"/>
          </a:xfrm>
          <a:custGeom>
            <a:avLst/>
            <a:gdLst/>
            <a:ahLst/>
            <a:cxnLst/>
            <a:rect l="l" t="t" r="r" b="b"/>
            <a:pathLst>
              <a:path w="2326823" h="2158129">
                <a:moveTo>
                  <a:pt x="0" y="0"/>
                </a:moveTo>
                <a:lnTo>
                  <a:pt x="2326824" y="0"/>
                </a:lnTo>
                <a:lnTo>
                  <a:pt x="2326824" y="2158129"/>
                </a:lnTo>
                <a:lnTo>
                  <a:pt x="0" y="215812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MX" noProof="0" dirty="0"/>
          </a:p>
        </p:txBody>
      </p:sp>
      <p:sp>
        <p:nvSpPr>
          <p:cNvPr id="6" name="Freeform 6"/>
          <p:cNvSpPr/>
          <p:nvPr/>
        </p:nvSpPr>
        <p:spPr>
          <a:xfrm>
            <a:off x="12711611" y="824281"/>
            <a:ext cx="3172198" cy="2541723"/>
          </a:xfrm>
          <a:custGeom>
            <a:avLst/>
            <a:gdLst/>
            <a:ahLst/>
            <a:cxnLst/>
            <a:rect l="l" t="t" r="r" b="b"/>
            <a:pathLst>
              <a:path w="3172198" h="2541723">
                <a:moveTo>
                  <a:pt x="0" y="0"/>
                </a:moveTo>
                <a:lnTo>
                  <a:pt x="3172197" y="0"/>
                </a:lnTo>
                <a:lnTo>
                  <a:pt x="3172197" y="2541723"/>
                </a:lnTo>
                <a:lnTo>
                  <a:pt x="0" y="2541723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s-MX" noProof="0" dirty="0"/>
          </a:p>
        </p:txBody>
      </p:sp>
      <p:sp>
        <p:nvSpPr>
          <p:cNvPr id="7" name="Freeform 7"/>
          <p:cNvSpPr/>
          <p:nvPr/>
        </p:nvSpPr>
        <p:spPr>
          <a:xfrm>
            <a:off x="13308447" y="6716731"/>
            <a:ext cx="4979553" cy="3386096"/>
          </a:xfrm>
          <a:custGeom>
            <a:avLst/>
            <a:gdLst/>
            <a:ahLst/>
            <a:cxnLst/>
            <a:rect l="l" t="t" r="r" b="b"/>
            <a:pathLst>
              <a:path w="4979553" h="3386096">
                <a:moveTo>
                  <a:pt x="0" y="0"/>
                </a:moveTo>
                <a:lnTo>
                  <a:pt x="4979553" y="0"/>
                </a:lnTo>
                <a:lnTo>
                  <a:pt x="4979553" y="3386096"/>
                </a:lnTo>
                <a:lnTo>
                  <a:pt x="0" y="338609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MX" noProof="0" dirty="0"/>
          </a:p>
        </p:txBody>
      </p:sp>
      <p:sp>
        <p:nvSpPr>
          <p:cNvPr id="8" name="TextBox 8"/>
          <p:cNvSpPr txBox="1"/>
          <p:nvPr/>
        </p:nvSpPr>
        <p:spPr>
          <a:xfrm>
            <a:off x="3451692" y="3484698"/>
            <a:ext cx="11601537" cy="23033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144"/>
              </a:lnSpc>
              <a:spcBef>
                <a:spcPct val="0"/>
              </a:spcBef>
            </a:pPr>
            <a:r>
              <a:rPr lang="es-MX" sz="4388" noProof="0" dirty="0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Individualmente, redactar una narrativa sobre cómo veo la realidad educativa de mi escuela y cómo influye en mi planeación.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3184626" y="7188279"/>
            <a:ext cx="10274830" cy="15645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6133"/>
              </a:lnSpc>
            </a:pPr>
            <a:r>
              <a:rPr lang="es-MX" sz="4381" noProof="0" dirty="0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Compartir en plenaria algunas narrativas.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2133600" y="1521900"/>
            <a:ext cx="7956963" cy="103218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482"/>
              </a:lnSpc>
            </a:pPr>
            <a:r>
              <a:rPr lang="es-MX" sz="6058" b="1" noProof="0" dirty="0">
                <a:solidFill>
                  <a:srgbClr val="3871C1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Narrativa pedagógica</a:t>
            </a:r>
          </a:p>
        </p:txBody>
      </p:sp>
      <p:grpSp>
        <p:nvGrpSpPr>
          <p:cNvPr id="11" name="Group 11"/>
          <p:cNvGrpSpPr/>
          <p:nvPr/>
        </p:nvGrpSpPr>
        <p:grpSpPr>
          <a:xfrm>
            <a:off x="16682478" y="349676"/>
            <a:ext cx="997159" cy="997159"/>
            <a:chOff x="0" y="0"/>
            <a:chExt cx="812800" cy="8128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endParaRPr lang="es-MX" noProof="0" dirty="0"/>
            </a:p>
          </p:txBody>
        </p:sp>
      </p:grp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787371" y="-2817952"/>
            <a:ext cx="20725054" cy="20725054"/>
          </a:xfrm>
          <a:custGeom>
            <a:avLst/>
            <a:gdLst/>
            <a:ahLst/>
            <a:cxnLst/>
            <a:rect l="l" t="t" r="r" b="b"/>
            <a:pathLst>
              <a:path w="20725054" h="20725054">
                <a:moveTo>
                  <a:pt x="0" y="0"/>
                </a:moveTo>
                <a:lnTo>
                  <a:pt x="20725054" y="0"/>
                </a:lnTo>
                <a:lnTo>
                  <a:pt x="20725054" y="20725054"/>
                </a:lnTo>
                <a:lnTo>
                  <a:pt x="0" y="2072505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s-MX" noProof="0" dirty="0"/>
          </a:p>
        </p:txBody>
      </p:sp>
      <p:sp>
        <p:nvSpPr>
          <p:cNvPr id="3" name="Freeform 3"/>
          <p:cNvSpPr/>
          <p:nvPr/>
        </p:nvSpPr>
        <p:spPr>
          <a:xfrm>
            <a:off x="1200014" y="0"/>
            <a:ext cx="16104892" cy="10287000"/>
          </a:xfrm>
          <a:custGeom>
            <a:avLst/>
            <a:gdLst/>
            <a:ahLst/>
            <a:cxnLst/>
            <a:rect l="l" t="t" r="r" b="b"/>
            <a:pathLst>
              <a:path w="16104892" h="10287000">
                <a:moveTo>
                  <a:pt x="0" y="0"/>
                </a:moveTo>
                <a:lnTo>
                  <a:pt x="16104892" y="0"/>
                </a:lnTo>
                <a:lnTo>
                  <a:pt x="16104892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MX" noProof="0" dirty="0"/>
          </a:p>
        </p:txBody>
      </p:sp>
      <p:sp>
        <p:nvSpPr>
          <p:cNvPr id="4" name="TextBox 4"/>
          <p:cNvSpPr txBox="1"/>
          <p:nvPr/>
        </p:nvSpPr>
        <p:spPr>
          <a:xfrm>
            <a:off x="1926172" y="3893055"/>
            <a:ext cx="11791314" cy="32771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1007043" lvl="1" indent="-503522" algn="l">
              <a:lnSpc>
                <a:spcPts val="6530"/>
              </a:lnSpc>
              <a:buFont typeface="Arial"/>
              <a:buChar char="•"/>
            </a:pPr>
            <a:r>
              <a:rPr lang="es-MX" sz="4664" noProof="0" dirty="0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Poner en común hallazgos de la problematización.</a:t>
            </a:r>
          </a:p>
          <a:p>
            <a:pPr marL="1007043" lvl="1" indent="-503522" algn="l">
              <a:lnSpc>
                <a:spcPts val="6530"/>
              </a:lnSpc>
              <a:buFont typeface="Arial"/>
              <a:buChar char="•"/>
            </a:pPr>
            <a:r>
              <a:rPr lang="es-MX" sz="4664" noProof="0" dirty="0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Resumir ideas para retomar en la siguiente sesión.</a:t>
            </a:r>
          </a:p>
        </p:txBody>
      </p:sp>
      <p:sp>
        <p:nvSpPr>
          <p:cNvPr id="5" name="Freeform 5"/>
          <p:cNvSpPr/>
          <p:nvPr/>
        </p:nvSpPr>
        <p:spPr>
          <a:xfrm>
            <a:off x="1796082" y="1467744"/>
            <a:ext cx="9938989" cy="1254797"/>
          </a:xfrm>
          <a:custGeom>
            <a:avLst/>
            <a:gdLst/>
            <a:ahLst/>
            <a:cxnLst/>
            <a:rect l="l" t="t" r="r" b="b"/>
            <a:pathLst>
              <a:path w="9938989" h="1254797">
                <a:moveTo>
                  <a:pt x="0" y="0"/>
                </a:moveTo>
                <a:lnTo>
                  <a:pt x="9938989" y="0"/>
                </a:lnTo>
                <a:lnTo>
                  <a:pt x="9938989" y="1254797"/>
                </a:lnTo>
                <a:lnTo>
                  <a:pt x="0" y="125479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  <a:ln w="38100" cap="sq">
            <a:solidFill>
              <a:srgbClr val="7E60D3"/>
            </a:solidFill>
            <a:prstDash val="solid"/>
            <a:miter/>
          </a:ln>
        </p:spPr>
        <p:txBody>
          <a:bodyPr/>
          <a:lstStyle/>
          <a:p>
            <a:endParaRPr lang="es-MX" noProof="0" dirty="0"/>
          </a:p>
        </p:txBody>
      </p:sp>
      <p:sp>
        <p:nvSpPr>
          <p:cNvPr id="6" name="Freeform 6"/>
          <p:cNvSpPr/>
          <p:nvPr/>
        </p:nvSpPr>
        <p:spPr>
          <a:xfrm>
            <a:off x="12056110" y="4872207"/>
            <a:ext cx="4739217" cy="4917476"/>
          </a:xfrm>
          <a:custGeom>
            <a:avLst/>
            <a:gdLst/>
            <a:ahLst/>
            <a:cxnLst/>
            <a:rect l="l" t="t" r="r" b="b"/>
            <a:pathLst>
              <a:path w="4739217" h="4917476">
                <a:moveTo>
                  <a:pt x="0" y="0"/>
                </a:moveTo>
                <a:lnTo>
                  <a:pt x="4739217" y="0"/>
                </a:lnTo>
                <a:lnTo>
                  <a:pt x="4739217" y="4917476"/>
                </a:lnTo>
                <a:lnTo>
                  <a:pt x="0" y="491747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MX" noProof="0" dirty="0"/>
          </a:p>
        </p:txBody>
      </p:sp>
      <p:sp>
        <p:nvSpPr>
          <p:cNvPr id="7" name="Freeform 7"/>
          <p:cNvSpPr/>
          <p:nvPr/>
        </p:nvSpPr>
        <p:spPr>
          <a:xfrm>
            <a:off x="12289737" y="1945530"/>
            <a:ext cx="2135982" cy="2042775"/>
          </a:xfrm>
          <a:custGeom>
            <a:avLst/>
            <a:gdLst/>
            <a:ahLst/>
            <a:cxnLst/>
            <a:rect l="l" t="t" r="r" b="b"/>
            <a:pathLst>
              <a:path w="2135982" h="2042775">
                <a:moveTo>
                  <a:pt x="0" y="0"/>
                </a:moveTo>
                <a:lnTo>
                  <a:pt x="2135982" y="0"/>
                </a:lnTo>
                <a:lnTo>
                  <a:pt x="2135982" y="2042775"/>
                </a:lnTo>
                <a:lnTo>
                  <a:pt x="0" y="2042775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MX" noProof="0" dirty="0"/>
          </a:p>
        </p:txBody>
      </p:sp>
      <p:sp>
        <p:nvSpPr>
          <p:cNvPr id="8" name="Freeform 8"/>
          <p:cNvSpPr/>
          <p:nvPr/>
        </p:nvSpPr>
        <p:spPr>
          <a:xfrm>
            <a:off x="3138232" y="7330945"/>
            <a:ext cx="2778235" cy="2458738"/>
          </a:xfrm>
          <a:custGeom>
            <a:avLst/>
            <a:gdLst/>
            <a:ahLst/>
            <a:cxnLst/>
            <a:rect l="l" t="t" r="r" b="b"/>
            <a:pathLst>
              <a:path w="2778235" h="2458738">
                <a:moveTo>
                  <a:pt x="0" y="0"/>
                </a:moveTo>
                <a:lnTo>
                  <a:pt x="2778235" y="0"/>
                </a:lnTo>
                <a:lnTo>
                  <a:pt x="2778235" y="2458738"/>
                </a:lnTo>
                <a:lnTo>
                  <a:pt x="0" y="2458738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s-MX" noProof="0" dirty="0"/>
          </a:p>
        </p:txBody>
      </p:sp>
      <p:sp>
        <p:nvSpPr>
          <p:cNvPr id="9" name="TextBox 9"/>
          <p:cNvSpPr txBox="1"/>
          <p:nvPr/>
        </p:nvSpPr>
        <p:spPr>
          <a:xfrm>
            <a:off x="2514600" y="1604397"/>
            <a:ext cx="7212110" cy="111814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188"/>
              </a:lnSpc>
            </a:pPr>
            <a:r>
              <a:rPr lang="es-MX" sz="6563" b="1" noProof="0" dirty="0">
                <a:solidFill>
                  <a:srgbClr val="3871C1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Cierre y acuerdos</a:t>
            </a:r>
          </a:p>
        </p:txBody>
      </p:sp>
      <p:grpSp>
        <p:nvGrpSpPr>
          <p:cNvPr id="10" name="Group 10"/>
          <p:cNvGrpSpPr/>
          <p:nvPr/>
        </p:nvGrpSpPr>
        <p:grpSpPr>
          <a:xfrm>
            <a:off x="16682478" y="349676"/>
            <a:ext cx="997159" cy="997159"/>
            <a:chOff x="0" y="0"/>
            <a:chExt cx="812800" cy="8128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endParaRPr lang="es-MX" noProof="0" dirty="0"/>
            </a:p>
          </p:txBody>
        </p:sp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787371" y="-2817952"/>
            <a:ext cx="20725054" cy="20725054"/>
          </a:xfrm>
          <a:custGeom>
            <a:avLst/>
            <a:gdLst/>
            <a:ahLst/>
            <a:cxnLst/>
            <a:rect l="l" t="t" r="r" b="b"/>
            <a:pathLst>
              <a:path w="20725054" h="20725054">
                <a:moveTo>
                  <a:pt x="0" y="0"/>
                </a:moveTo>
                <a:lnTo>
                  <a:pt x="20725054" y="0"/>
                </a:lnTo>
                <a:lnTo>
                  <a:pt x="20725054" y="20725054"/>
                </a:lnTo>
                <a:lnTo>
                  <a:pt x="0" y="2072505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s-MX" noProof="0" dirty="0"/>
          </a:p>
        </p:txBody>
      </p:sp>
      <p:sp>
        <p:nvSpPr>
          <p:cNvPr id="3" name="Freeform 3"/>
          <p:cNvSpPr/>
          <p:nvPr/>
        </p:nvSpPr>
        <p:spPr>
          <a:xfrm>
            <a:off x="1200014" y="0"/>
            <a:ext cx="16104892" cy="10287000"/>
          </a:xfrm>
          <a:custGeom>
            <a:avLst/>
            <a:gdLst/>
            <a:ahLst/>
            <a:cxnLst/>
            <a:rect l="l" t="t" r="r" b="b"/>
            <a:pathLst>
              <a:path w="16104892" h="10287000">
                <a:moveTo>
                  <a:pt x="0" y="0"/>
                </a:moveTo>
                <a:lnTo>
                  <a:pt x="16104892" y="0"/>
                </a:lnTo>
                <a:lnTo>
                  <a:pt x="16104892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MX" noProof="0" dirty="0"/>
          </a:p>
        </p:txBody>
      </p:sp>
      <p:sp>
        <p:nvSpPr>
          <p:cNvPr id="4" name="Freeform 4"/>
          <p:cNvSpPr/>
          <p:nvPr/>
        </p:nvSpPr>
        <p:spPr>
          <a:xfrm>
            <a:off x="5684211" y="2547810"/>
            <a:ext cx="8862301" cy="7232334"/>
          </a:xfrm>
          <a:custGeom>
            <a:avLst/>
            <a:gdLst/>
            <a:ahLst/>
            <a:cxnLst/>
            <a:rect l="l" t="t" r="r" b="b"/>
            <a:pathLst>
              <a:path w="8862301" h="7232334">
                <a:moveTo>
                  <a:pt x="0" y="0"/>
                </a:moveTo>
                <a:lnTo>
                  <a:pt x="8862301" y="0"/>
                </a:lnTo>
                <a:lnTo>
                  <a:pt x="8862301" y="7232334"/>
                </a:lnTo>
                <a:lnTo>
                  <a:pt x="0" y="723233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b="-2167"/>
            </a:stretch>
          </a:blipFill>
        </p:spPr>
        <p:txBody>
          <a:bodyPr/>
          <a:lstStyle/>
          <a:p>
            <a:endParaRPr lang="es-MX" noProof="0" dirty="0"/>
          </a:p>
        </p:txBody>
      </p:sp>
      <p:sp>
        <p:nvSpPr>
          <p:cNvPr id="5" name="Freeform 5"/>
          <p:cNvSpPr/>
          <p:nvPr/>
        </p:nvSpPr>
        <p:spPr>
          <a:xfrm>
            <a:off x="1796082" y="1467744"/>
            <a:ext cx="9938989" cy="1254797"/>
          </a:xfrm>
          <a:custGeom>
            <a:avLst/>
            <a:gdLst/>
            <a:ahLst/>
            <a:cxnLst/>
            <a:rect l="l" t="t" r="r" b="b"/>
            <a:pathLst>
              <a:path w="9938989" h="1254797">
                <a:moveTo>
                  <a:pt x="0" y="0"/>
                </a:moveTo>
                <a:lnTo>
                  <a:pt x="9938989" y="0"/>
                </a:lnTo>
                <a:lnTo>
                  <a:pt x="9938989" y="1254797"/>
                </a:lnTo>
                <a:lnTo>
                  <a:pt x="0" y="125479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  <a:ln w="38100" cap="sq">
            <a:solidFill>
              <a:srgbClr val="7E60D3"/>
            </a:solidFill>
            <a:prstDash val="solid"/>
            <a:miter/>
          </a:ln>
        </p:spPr>
        <p:txBody>
          <a:bodyPr/>
          <a:lstStyle/>
          <a:p>
            <a:endParaRPr lang="es-MX" noProof="0" dirty="0"/>
          </a:p>
        </p:txBody>
      </p:sp>
      <p:sp>
        <p:nvSpPr>
          <p:cNvPr id="6" name="TextBox 6"/>
          <p:cNvSpPr txBox="1"/>
          <p:nvPr/>
        </p:nvSpPr>
        <p:spPr>
          <a:xfrm>
            <a:off x="1913449" y="1806765"/>
            <a:ext cx="9704253" cy="71247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</a:pPr>
            <a:r>
              <a:rPr lang="es-MX" sz="4200" b="1" noProof="0" dirty="0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Temas y propósitos de la fase intensiva</a:t>
            </a:r>
          </a:p>
        </p:txBody>
      </p:sp>
      <p:grpSp>
        <p:nvGrpSpPr>
          <p:cNvPr id="7" name="Group 7"/>
          <p:cNvGrpSpPr/>
          <p:nvPr/>
        </p:nvGrpSpPr>
        <p:grpSpPr>
          <a:xfrm>
            <a:off x="16682478" y="349676"/>
            <a:ext cx="997159" cy="997159"/>
            <a:chOff x="0" y="0"/>
            <a:chExt cx="812800" cy="8128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  <p:txBody>
            <a:bodyPr/>
            <a:lstStyle/>
            <a:p>
              <a:endParaRPr lang="es-MX" noProof="0" dirty="0"/>
            </a:p>
          </p:txBody>
        </p:sp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787371" y="-2817952"/>
            <a:ext cx="20725054" cy="20725054"/>
          </a:xfrm>
          <a:custGeom>
            <a:avLst/>
            <a:gdLst/>
            <a:ahLst/>
            <a:cxnLst/>
            <a:rect l="l" t="t" r="r" b="b"/>
            <a:pathLst>
              <a:path w="20725054" h="20725054">
                <a:moveTo>
                  <a:pt x="0" y="0"/>
                </a:moveTo>
                <a:lnTo>
                  <a:pt x="20725054" y="0"/>
                </a:lnTo>
                <a:lnTo>
                  <a:pt x="20725054" y="20725054"/>
                </a:lnTo>
                <a:lnTo>
                  <a:pt x="0" y="2072505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s-MX" noProof="0" dirty="0"/>
          </a:p>
        </p:txBody>
      </p:sp>
      <p:sp>
        <p:nvSpPr>
          <p:cNvPr id="3" name="Freeform 3"/>
          <p:cNvSpPr/>
          <p:nvPr/>
        </p:nvSpPr>
        <p:spPr>
          <a:xfrm>
            <a:off x="1200014" y="0"/>
            <a:ext cx="16104892" cy="10287000"/>
          </a:xfrm>
          <a:custGeom>
            <a:avLst/>
            <a:gdLst/>
            <a:ahLst/>
            <a:cxnLst/>
            <a:rect l="l" t="t" r="r" b="b"/>
            <a:pathLst>
              <a:path w="16104892" h="10287000">
                <a:moveTo>
                  <a:pt x="0" y="0"/>
                </a:moveTo>
                <a:lnTo>
                  <a:pt x="16104892" y="0"/>
                </a:lnTo>
                <a:lnTo>
                  <a:pt x="16104892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MX" noProof="0" dirty="0"/>
          </a:p>
        </p:txBody>
      </p:sp>
      <p:sp>
        <p:nvSpPr>
          <p:cNvPr id="4" name="TextBox 4"/>
          <p:cNvSpPr txBox="1"/>
          <p:nvPr/>
        </p:nvSpPr>
        <p:spPr>
          <a:xfrm>
            <a:off x="2650037" y="3979334"/>
            <a:ext cx="12987926" cy="33865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281"/>
              </a:lnSpc>
            </a:pPr>
            <a:r>
              <a:rPr lang="es-MX" sz="5201" b="1" noProof="0" dirty="0">
                <a:solidFill>
                  <a:srgbClr val="292F4F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Propósito: </a:t>
            </a:r>
          </a:p>
          <a:p>
            <a:pPr algn="l">
              <a:lnSpc>
                <a:spcPts val="6553"/>
              </a:lnSpc>
            </a:pPr>
            <a:r>
              <a:rPr lang="es-MX" sz="4681" noProof="0" dirty="0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Reflexionar acerca del proceso de lectura de la realidad desde la perspectiva curricular de la Nueva Escuela Mexicana.</a:t>
            </a:r>
          </a:p>
        </p:txBody>
      </p:sp>
      <p:sp>
        <p:nvSpPr>
          <p:cNvPr id="5" name="Freeform 5"/>
          <p:cNvSpPr/>
          <p:nvPr/>
        </p:nvSpPr>
        <p:spPr>
          <a:xfrm>
            <a:off x="1796082" y="1467744"/>
            <a:ext cx="9938989" cy="1254797"/>
          </a:xfrm>
          <a:custGeom>
            <a:avLst/>
            <a:gdLst/>
            <a:ahLst/>
            <a:cxnLst/>
            <a:rect l="l" t="t" r="r" b="b"/>
            <a:pathLst>
              <a:path w="9938989" h="1254797">
                <a:moveTo>
                  <a:pt x="0" y="0"/>
                </a:moveTo>
                <a:lnTo>
                  <a:pt x="9938989" y="0"/>
                </a:lnTo>
                <a:lnTo>
                  <a:pt x="9938989" y="1254797"/>
                </a:lnTo>
                <a:lnTo>
                  <a:pt x="0" y="125479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  <a:ln w="38100" cap="sq">
            <a:solidFill>
              <a:srgbClr val="7E60D3"/>
            </a:solidFill>
            <a:prstDash val="solid"/>
            <a:miter/>
          </a:ln>
        </p:spPr>
        <p:txBody>
          <a:bodyPr/>
          <a:lstStyle/>
          <a:p>
            <a:endParaRPr lang="es-MX" noProof="0" dirty="0"/>
          </a:p>
        </p:txBody>
      </p:sp>
      <p:sp>
        <p:nvSpPr>
          <p:cNvPr id="6" name="Freeform 6"/>
          <p:cNvSpPr/>
          <p:nvPr/>
        </p:nvSpPr>
        <p:spPr>
          <a:xfrm>
            <a:off x="4970138" y="7170879"/>
            <a:ext cx="10958389" cy="1506778"/>
          </a:xfrm>
          <a:custGeom>
            <a:avLst/>
            <a:gdLst/>
            <a:ahLst/>
            <a:cxnLst/>
            <a:rect l="l" t="t" r="r" b="b"/>
            <a:pathLst>
              <a:path w="10958389" h="1506778">
                <a:moveTo>
                  <a:pt x="0" y="0"/>
                </a:moveTo>
                <a:lnTo>
                  <a:pt x="10958389" y="0"/>
                </a:lnTo>
                <a:lnTo>
                  <a:pt x="10958389" y="1506779"/>
                </a:lnTo>
                <a:lnTo>
                  <a:pt x="0" y="150677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MX" noProof="0" dirty="0"/>
          </a:p>
        </p:txBody>
      </p:sp>
      <p:sp>
        <p:nvSpPr>
          <p:cNvPr id="7" name="Freeform 7"/>
          <p:cNvSpPr/>
          <p:nvPr/>
        </p:nvSpPr>
        <p:spPr>
          <a:xfrm>
            <a:off x="12271633" y="1703580"/>
            <a:ext cx="3656893" cy="3076361"/>
          </a:xfrm>
          <a:custGeom>
            <a:avLst/>
            <a:gdLst/>
            <a:ahLst/>
            <a:cxnLst/>
            <a:rect l="l" t="t" r="r" b="b"/>
            <a:pathLst>
              <a:path w="3656893" h="3076361">
                <a:moveTo>
                  <a:pt x="0" y="0"/>
                </a:moveTo>
                <a:lnTo>
                  <a:pt x="3656894" y="0"/>
                </a:lnTo>
                <a:lnTo>
                  <a:pt x="3656894" y="3076361"/>
                </a:lnTo>
                <a:lnTo>
                  <a:pt x="0" y="307636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MX" noProof="0" dirty="0"/>
          </a:p>
        </p:txBody>
      </p:sp>
      <p:sp>
        <p:nvSpPr>
          <p:cNvPr id="8" name="Freeform 8"/>
          <p:cNvSpPr/>
          <p:nvPr/>
        </p:nvSpPr>
        <p:spPr>
          <a:xfrm>
            <a:off x="0" y="6992792"/>
            <a:ext cx="2510450" cy="3369732"/>
          </a:xfrm>
          <a:custGeom>
            <a:avLst/>
            <a:gdLst/>
            <a:ahLst/>
            <a:cxnLst/>
            <a:rect l="l" t="t" r="r" b="b"/>
            <a:pathLst>
              <a:path w="2510450" h="3369732">
                <a:moveTo>
                  <a:pt x="0" y="0"/>
                </a:moveTo>
                <a:lnTo>
                  <a:pt x="2510450" y="0"/>
                </a:lnTo>
                <a:lnTo>
                  <a:pt x="2510450" y="3369732"/>
                </a:lnTo>
                <a:lnTo>
                  <a:pt x="0" y="3369732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s-MX" noProof="0" dirty="0"/>
          </a:p>
        </p:txBody>
      </p:sp>
      <p:sp>
        <p:nvSpPr>
          <p:cNvPr id="9" name="TextBox 9"/>
          <p:cNvSpPr txBox="1"/>
          <p:nvPr/>
        </p:nvSpPr>
        <p:spPr>
          <a:xfrm>
            <a:off x="1872856" y="1643470"/>
            <a:ext cx="9716409" cy="8879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235"/>
              </a:lnSpc>
            </a:pPr>
            <a:r>
              <a:rPr lang="es-MX" sz="5168" b="1" noProof="0" dirty="0">
                <a:solidFill>
                  <a:srgbClr val="7E60D3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Sesión 1:</a:t>
            </a:r>
            <a:r>
              <a:rPr lang="es-MX" sz="5168" b="1" noProof="0" dirty="0">
                <a:solidFill>
                  <a:srgbClr val="2E127C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 Lectura de la realidad</a:t>
            </a:r>
          </a:p>
        </p:txBody>
      </p:sp>
      <p:grpSp>
        <p:nvGrpSpPr>
          <p:cNvPr id="10" name="Group 10"/>
          <p:cNvGrpSpPr/>
          <p:nvPr/>
        </p:nvGrpSpPr>
        <p:grpSpPr>
          <a:xfrm>
            <a:off x="16682478" y="349676"/>
            <a:ext cx="997159" cy="997159"/>
            <a:chOff x="0" y="0"/>
            <a:chExt cx="812800" cy="8128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endParaRPr lang="es-MX" noProof="0" dirty="0"/>
            </a:p>
          </p:txBody>
        </p: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787371" y="-2817952"/>
            <a:ext cx="20725054" cy="20725054"/>
          </a:xfrm>
          <a:custGeom>
            <a:avLst/>
            <a:gdLst/>
            <a:ahLst/>
            <a:cxnLst/>
            <a:rect l="l" t="t" r="r" b="b"/>
            <a:pathLst>
              <a:path w="20725054" h="20725054">
                <a:moveTo>
                  <a:pt x="0" y="0"/>
                </a:moveTo>
                <a:lnTo>
                  <a:pt x="20725054" y="0"/>
                </a:lnTo>
                <a:lnTo>
                  <a:pt x="20725054" y="20725054"/>
                </a:lnTo>
                <a:lnTo>
                  <a:pt x="0" y="2072505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s-MX" noProof="0" dirty="0"/>
          </a:p>
        </p:txBody>
      </p:sp>
      <p:sp>
        <p:nvSpPr>
          <p:cNvPr id="3" name="Freeform 3"/>
          <p:cNvSpPr/>
          <p:nvPr/>
        </p:nvSpPr>
        <p:spPr>
          <a:xfrm>
            <a:off x="1200014" y="0"/>
            <a:ext cx="16104892" cy="10287000"/>
          </a:xfrm>
          <a:custGeom>
            <a:avLst/>
            <a:gdLst/>
            <a:ahLst/>
            <a:cxnLst/>
            <a:rect l="l" t="t" r="r" b="b"/>
            <a:pathLst>
              <a:path w="16104892" h="10287000">
                <a:moveTo>
                  <a:pt x="0" y="0"/>
                </a:moveTo>
                <a:lnTo>
                  <a:pt x="16104892" y="0"/>
                </a:lnTo>
                <a:lnTo>
                  <a:pt x="16104892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MX" noProof="0" dirty="0"/>
          </a:p>
        </p:txBody>
      </p:sp>
      <p:sp>
        <p:nvSpPr>
          <p:cNvPr id="4" name="TextBox 4"/>
          <p:cNvSpPr txBox="1"/>
          <p:nvPr/>
        </p:nvSpPr>
        <p:spPr>
          <a:xfrm>
            <a:off x="1944379" y="3818731"/>
            <a:ext cx="14055067" cy="45397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906772" lvl="1" indent="-453386">
              <a:lnSpc>
                <a:spcPts val="5879"/>
              </a:lnSpc>
              <a:buFont typeface="Arial"/>
              <a:buChar char="•"/>
            </a:pPr>
            <a:r>
              <a:rPr lang="es-MX" sz="4199" noProof="0" dirty="0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Video del Secretario de Educación </a:t>
            </a:r>
          </a:p>
          <a:p>
            <a:pPr marL="906772" lvl="1" indent="-453386">
              <a:lnSpc>
                <a:spcPts val="5879"/>
              </a:lnSpc>
              <a:buFont typeface="Arial"/>
              <a:buChar char="•"/>
            </a:pPr>
            <a:r>
              <a:rPr lang="es-MX" sz="4199" noProof="0" dirty="0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Video Problematización de la realidad</a:t>
            </a:r>
            <a:r>
              <a:rPr lang="es-MX" sz="4199" dirty="0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: </a:t>
            </a:r>
            <a:r>
              <a:rPr lang="es-MX" sz="4199" dirty="0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  <a:hlinkClick r:id="rId5"/>
              </a:rPr>
              <a:t>https://www.youtube.com/watch?v=9cyD7zAAxQc</a:t>
            </a:r>
            <a:r>
              <a:rPr lang="es-MX" sz="4199" dirty="0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 </a:t>
            </a:r>
            <a:endParaRPr lang="es-MX" sz="4199" noProof="0" dirty="0">
              <a:solidFill>
                <a:srgbClr val="000000"/>
              </a:solidFill>
              <a:latin typeface="Fira Sans"/>
              <a:ea typeface="Fira Sans"/>
              <a:cs typeface="Fira Sans"/>
              <a:sym typeface="Fira Sans"/>
            </a:endParaRPr>
          </a:p>
          <a:p>
            <a:pPr marL="906772" lvl="1" indent="-453386">
              <a:lnSpc>
                <a:spcPts val="5879"/>
              </a:lnSpc>
              <a:buFont typeface="Arial"/>
              <a:buChar char="•"/>
            </a:pPr>
            <a:r>
              <a:rPr lang="es-MX" sz="4199" noProof="0" dirty="0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Anexo 1 Problematización</a:t>
            </a:r>
            <a:r>
              <a:rPr lang="es-MX" sz="4199" dirty="0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: </a:t>
            </a:r>
            <a:r>
              <a:rPr lang="es-MX" sz="4199" dirty="0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  <a:hlinkClick r:id="rId6"/>
              </a:rPr>
              <a:t>https://gestion.cte.sep.gob.mx/insumos/docs/2526_s0_insumos3_anexo1.pdf</a:t>
            </a:r>
            <a:r>
              <a:rPr lang="es-MX" sz="4199" dirty="0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 </a:t>
            </a:r>
            <a:endParaRPr lang="es-MX" sz="4199" noProof="0" dirty="0">
              <a:solidFill>
                <a:srgbClr val="000000"/>
              </a:solidFill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1796082" y="1467744"/>
            <a:ext cx="9938989" cy="1254797"/>
          </a:xfrm>
          <a:custGeom>
            <a:avLst/>
            <a:gdLst/>
            <a:ahLst/>
            <a:cxnLst/>
            <a:rect l="l" t="t" r="r" b="b"/>
            <a:pathLst>
              <a:path w="9938989" h="1254797">
                <a:moveTo>
                  <a:pt x="0" y="0"/>
                </a:moveTo>
                <a:lnTo>
                  <a:pt x="9938989" y="0"/>
                </a:lnTo>
                <a:lnTo>
                  <a:pt x="9938989" y="1254797"/>
                </a:lnTo>
                <a:lnTo>
                  <a:pt x="0" y="125479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  <a:ln w="38100" cap="sq">
            <a:solidFill>
              <a:srgbClr val="7E60D3"/>
            </a:solidFill>
            <a:prstDash val="solid"/>
            <a:miter/>
          </a:ln>
        </p:spPr>
        <p:txBody>
          <a:bodyPr/>
          <a:lstStyle/>
          <a:p>
            <a:endParaRPr lang="es-MX" noProof="0" dirty="0"/>
          </a:p>
        </p:txBody>
      </p:sp>
      <p:sp>
        <p:nvSpPr>
          <p:cNvPr id="6" name="Freeform 6"/>
          <p:cNvSpPr/>
          <p:nvPr/>
        </p:nvSpPr>
        <p:spPr>
          <a:xfrm>
            <a:off x="11993002" y="1287128"/>
            <a:ext cx="4373836" cy="2870827"/>
          </a:xfrm>
          <a:custGeom>
            <a:avLst/>
            <a:gdLst/>
            <a:ahLst/>
            <a:cxnLst/>
            <a:rect l="l" t="t" r="r" b="b"/>
            <a:pathLst>
              <a:path w="4373836" h="2870827">
                <a:moveTo>
                  <a:pt x="0" y="0"/>
                </a:moveTo>
                <a:lnTo>
                  <a:pt x="4373835" y="0"/>
                </a:lnTo>
                <a:lnTo>
                  <a:pt x="4373835" y="2870826"/>
                </a:lnTo>
                <a:lnTo>
                  <a:pt x="0" y="287082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MX" noProof="0" dirty="0"/>
          </a:p>
        </p:txBody>
      </p:sp>
      <p:sp>
        <p:nvSpPr>
          <p:cNvPr id="7" name="Freeform 7"/>
          <p:cNvSpPr/>
          <p:nvPr/>
        </p:nvSpPr>
        <p:spPr>
          <a:xfrm>
            <a:off x="-160318" y="6451364"/>
            <a:ext cx="3912801" cy="4114800"/>
          </a:xfrm>
          <a:custGeom>
            <a:avLst/>
            <a:gdLst/>
            <a:ahLst/>
            <a:cxnLst/>
            <a:rect l="l" t="t" r="r" b="b"/>
            <a:pathLst>
              <a:path w="3912801" h="4114800">
                <a:moveTo>
                  <a:pt x="0" y="0"/>
                </a:moveTo>
                <a:lnTo>
                  <a:pt x="3912801" y="0"/>
                </a:lnTo>
                <a:lnTo>
                  <a:pt x="391280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MX" noProof="0" dirty="0"/>
          </a:p>
        </p:txBody>
      </p:sp>
      <p:sp>
        <p:nvSpPr>
          <p:cNvPr id="8" name="TextBox 8"/>
          <p:cNvSpPr txBox="1"/>
          <p:nvPr/>
        </p:nvSpPr>
        <p:spPr>
          <a:xfrm>
            <a:off x="3352800" y="1412514"/>
            <a:ext cx="4144263" cy="131002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0786"/>
              </a:lnSpc>
            </a:pPr>
            <a:r>
              <a:rPr lang="es-MX" sz="7704" b="1" noProof="0" dirty="0">
                <a:solidFill>
                  <a:srgbClr val="3871C1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Insumos</a:t>
            </a:r>
          </a:p>
        </p:txBody>
      </p:sp>
      <p:grpSp>
        <p:nvGrpSpPr>
          <p:cNvPr id="9" name="Group 9"/>
          <p:cNvGrpSpPr/>
          <p:nvPr/>
        </p:nvGrpSpPr>
        <p:grpSpPr>
          <a:xfrm>
            <a:off x="16682478" y="349676"/>
            <a:ext cx="997159" cy="997159"/>
            <a:chOff x="0" y="0"/>
            <a:chExt cx="812800" cy="8128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13"/>
              <a:stretch>
                <a:fillRect/>
              </a:stretch>
            </a:blipFill>
          </p:spPr>
          <p:txBody>
            <a:bodyPr/>
            <a:lstStyle/>
            <a:p>
              <a:endParaRPr lang="es-MX" noProof="0" dirty="0"/>
            </a:p>
          </p:txBody>
        </p:sp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787371" y="-2817952"/>
            <a:ext cx="20725054" cy="20725054"/>
          </a:xfrm>
          <a:custGeom>
            <a:avLst/>
            <a:gdLst/>
            <a:ahLst/>
            <a:cxnLst/>
            <a:rect l="l" t="t" r="r" b="b"/>
            <a:pathLst>
              <a:path w="20725054" h="20725054">
                <a:moveTo>
                  <a:pt x="0" y="0"/>
                </a:moveTo>
                <a:lnTo>
                  <a:pt x="20725054" y="0"/>
                </a:lnTo>
                <a:lnTo>
                  <a:pt x="20725054" y="20725054"/>
                </a:lnTo>
                <a:lnTo>
                  <a:pt x="0" y="2072505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s-MX" noProof="0" dirty="0"/>
          </a:p>
        </p:txBody>
      </p:sp>
      <p:sp>
        <p:nvSpPr>
          <p:cNvPr id="3" name="Freeform 3"/>
          <p:cNvSpPr/>
          <p:nvPr/>
        </p:nvSpPr>
        <p:spPr>
          <a:xfrm>
            <a:off x="1200014" y="0"/>
            <a:ext cx="16104892" cy="10287000"/>
          </a:xfrm>
          <a:custGeom>
            <a:avLst/>
            <a:gdLst/>
            <a:ahLst/>
            <a:cxnLst/>
            <a:rect l="l" t="t" r="r" b="b"/>
            <a:pathLst>
              <a:path w="16104892" h="10287000">
                <a:moveTo>
                  <a:pt x="0" y="0"/>
                </a:moveTo>
                <a:lnTo>
                  <a:pt x="16104892" y="0"/>
                </a:lnTo>
                <a:lnTo>
                  <a:pt x="16104892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MX" noProof="0" dirty="0"/>
          </a:p>
        </p:txBody>
      </p:sp>
      <p:sp>
        <p:nvSpPr>
          <p:cNvPr id="4" name="Freeform 4"/>
          <p:cNvSpPr/>
          <p:nvPr/>
        </p:nvSpPr>
        <p:spPr>
          <a:xfrm>
            <a:off x="1796082" y="1467744"/>
            <a:ext cx="9938989" cy="1254797"/>
          </a:xfrm>
          <a:custGeom>
            <a:avLst/>
            <a:gdLst/>
            <a:ahLst/>
            <a:cxnLst/>
            <a:rect l="l" t="t" r="r" b="b"/>
            <a:pathLst>
              <a:path w="9938989" h="1254797">
                <a:moveTo>
                  <a:pt x="0" y="0"/>
                </a:moveTo>
                <a:lnTo>
                  <a:pt x="9938989" y="0"/>
                </a:lnTo>
                <a:lnTo>
                  <a:pt x="9938989" y="1254797"/>
                </a:lnTo>
                <a:lnTo>
                  <a:pt x="0" y="125479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  <a:ln w="38100" cap="sq">
            <a:solidFill>
              <a:srgbClr val="7E60D3"/>
            </a:solidFill>
            <a:prstDash val="solid"/>
            <a:miter/>
          </a:ln>
        </p:spPr>
        <p:txBody>
          <a:bodyPr/>
          <a:lstStyle/>
          <a:p>
            <a:endParaRPr lang="es-MX" noProof="0" dirty="0"/>
          </a:p>
        </p:txBody>
      </p:sp>
      <p:sp>
        <p:nvSpPr>
          <p:cNvPr id="5" name="Freeform 5"/>
          <p:cNvSpPr/>
          <p:nvPr/>
        </p:nvSpPr>
        <p:spPr>
          <a:xfrm>
            <a:off x="10866494" y="6504404"/>
            <a:ext cx="4448307" cy="3341791"/>
          </a:xfrm>
          <a:custGeom>
            <a:avLst/>
            <a:gdLst/>
            <a:ahLst/>
            <a:cxnLst/>
            <a:rect l="l" t="t" r="r" b="b"/>
            <a:pathLst>
              <a:path w="4448307" h="3341791">
                <a:moveTo>
                  <a:pt x="0" y="0"/>
                </a:moveTo>
                <a:lnTo>
                  <a:pt x="4448307" y="0"/>
                </a:lnTo>
                <a:lnTo>
                  <a:pt x="4448307" y="3341791"/>
                </a:lnTo>
                <a:lnTo>
                  <a:pt x="0" y="334179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s-MX" noProof="0" dirty="0"/>
          </a:p>
        </p:txBody>
      </p:sp>
      <p:sp>
        <p:nvSpPr>
          <p:cNvPr id="6" name="TextBox 6"/>
          <p:cNvSpPr txBox="1"/>
          <p:nvPr/>
        </p:nvSpPr>
        <p:spPr>
          <a:xfrm>
            <a:off x="2036756" y="3432820"/>
            <a:ext cx="13076799" cy="33261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647"/>
              </a:lnSpc>
            </a:pPr>
            <a:r>
              <a:rPr lang="es-MX" sz="4748" noProof="0" dirty="0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Como primera actividad se les invita a ver el mensaje del maestro Mario Delgado Carrillo, Secretario de Educación Pública, para agentes educativos y docentes.</a:t>
            </a:r>
          </a:p>
        </p:txBody>
      </p:sp>
      <p:sp>
        <p:nvSpPr>
          <p:cNvPr id="7" name="Freeform 7"/>
          <p:cNvSpPr/>
          <p:nvPr/>
        </p:nvSpPr>
        <p:spPr>
          <a:xfrm>
            <a:off x="12969784" y="1752605"/>
            <a:ext cx="1461963" cy="944538"/>
          </a:xfrm>
          <a:custGeom>
            <a:avLst/>
            <a:gdLst/>
            <a:ahLst/>
            <a:cxnLst/>
            <a:rect l="l" t="t" r="r" b="b"/>
            <a:pathLst>
              <a:path w="1461963" h="944538">
                <a:moveTo>
                  <a:pt x="0" y="0"/>
                </a:moveTo>
                <a:lnTo>
                  <a:pt x="1461963" y="0"/>
                </a:lnTo>
                <a:lnTo>
                  <a:pt x="1461963" y="944539"/>
                </a:lnTo>
                <a:lnTo>
                  <a:pt x="0" y="94453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MX" noProof="0" dirty="0"/>
          </a:p>
        </p:txBody>
      </p:sp>
      <p:sp>
        <p:nvSpPr>
          <p:cNvPr id="8" name="TextBox 8"/>
          <p:cNvSpPr txBox="1"/>
          <p:nvPr/>
        </p:nvSpPr>
        <p:spPr>
          <a:xfrm>
            <a:off x="1905000" y="1657355"/>
            <a:ext cx="9745086" cy="78032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331"/>
              </a:lnSpc>
            </a:pPr>
            <a:r>
              <a:rPr lang="es-MX" sz="4522" b="1" noProof="0" dirty="0">
                <a:solidFill>
                  <a:srgbClr val="3871C1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Mensaje del Secretario de Educación</a:t>
            </a:r>
          </a:p>
        </p:txBody>
      </p:sp>
      <p:grpSp>
        <p:nvGrpSpPr>
          <p:cNvPr id="9" name="Group 9"/>
          <p:cNvGrpSpPr/>
          <p:nvPr/>
        </p:nvGrpSpPr>
        <p:grpSpPr>
          <a:xfrm>
            <a:off x="16682478" y="349676"/>
            <a:ext cx="997159" cy="997159"/>
            <a:chOff x="0" y="0"/>
            <a:chExt cx="812800" cy="8128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  <p:txBody>
            <a:bodyPr/>
            <a:lstStyle/>
            <a:p>
              <a:endParaRPr lang="es-MX" noProof="0" dirty="0"/>
            </a:p>
          </p:txBody>
        </p:sp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787371" y="-2817952"/>
            <a:ext cx="20725054" cy="20725054"/>
          </a:xfrm>
          <a:custGeom>
            <a:avLst/>
            <a:gdLst/>
            <a:ahLst/>
            <a:cxnLst/>
            <a:rect l="l" t="t" r="r" b="b"/>
            <a:pathLst>
              <a:path w="20725054" h="20725054">
                <a:moveTo>
                  <a:pt x="0" y="0"/>
                </a:moveTo>
                <a:lnTo>
                  <a:pt x="20725054" y="0"/>
                </a:lnTo>
                <a:lnTo>
                  <a:pt x="20725054" y="20725054"/>
                </a:lnTo>
                <a:lnTo>
                  <a:pt x="0" y="2072505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s-MX" noProof="0" dirty="0"/>
          </a:p>
        </p:txBody>
      </p:sp>
      <p:sp>
        <p:nvSpPr>
          <p:cNvPr id="3" name="Freeform 3"/>
          <p:cNvSpPr/>
          <p:nvPr/>
        </p:nvSpPr>
        <p:spPr>
          <a:xfrm>
            <a:off x="1200014" y="0"/>
            <a:ext cx="16104892" cy="10287000"/>
          </a:xfrm>
          <a:custGeom>
            <a:avLst/>
            <a:gdLst/>
            <a:ahLst/>
            <a:cxnLst/>
            <a:rect l="l" t="t" r="r" b="b"/>
            <a:pathLst>
              <a:path w="16104892" h="10287000">
                <a:moveTo>
                  <a:pt x="0" y="0"/>
                </a:moveTo>
                <a:lnTo>
                  <a:pt x="16104892" y="0"/>
                </a:lnTo>
                <a:lnTo>
                  <a:pt x="16104892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MX" noProof="0" dirty="0"/>
          </a:p>
        </p:txBody>
      </p:sp>
      <p:sp>
        <p:nvSpPr>
          <p:cNvPr id="4" name="TextBox 4"/>
          <p:cNvSpPr txBox="1"/>
          <p:nvPr/>
        </p:nvSpPr>
        <p:spPr>
          <a:xfrm>
            <a:off x="1755291" y="1947620"/>
            <a:ext cx="14910916" cy="64269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743"/>
              </a:lnSpc>
              <a:spcBef>
                <a:spcPct val="0"/>
              </a:spcBef>
            </a:pPr>
            <a:r>
              <a:rPr lang="es-MX" sz="4816" b="1" noProof="0" dirty="0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Leer de manera crítica la realidad implica no solo enlistar problemas sino interrogarlos, supone también cuestionar esquemas de pensamiento estáticos que nos impiden comprenderla en toda su complejidad. </a:t>
            </a:r>
          </a:p>
          <a:p>
            <a:pPr algn="l">
              <a:lnSpc>
                <a:spcPts val="3688"/>
              </a:lnSpc>
              <a:spcBef>
                <a:spcPct val="0"/>
              </a:spcBef>
            </a:pPr>
            <a:endParaRPr lang="es-MX" sz="4816" b="1" noProof="0" dirty="0">
              <a:solidFill>
                <a:srgbClr val="000000"/>
              </a:solidFill>
              <a:latin typeface="Arimo Bold"/>
              <a:ea typeface="Arimo Bold"/>
              <a:cs typeface="Arimo Bold"/>
              <a:sym typeface="Arimo Bold"/>
            </a:endParaRPr>
          </a:p>
          <a:p>
            <a:pPr algn="l">
              <a:lnSpc>
                <a:spcPts val="6743"/>
              </a:lnSpc>
              <a:spcBef>
                <a:spcPct val="0"/>
              </a:spcBef>
            </a:pPr>
            <a:r>
              <a:rPr lang="es-MX" sz="4816" b="1" noProof="0" dirty="0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Más aún, la lectura de la realidad tiene como horizonte la posibilidad de su transformación.</a:t>
            </a:r>
          </a:p>
        </p:txBody>
      </p:sp>
      <p:sp>
        <p:nvSpPr>
          <p:cNvPr id="5" name="Freeform 5"/>
          <p:cNvSpPr/>
          <p:nvPr/>
        </p:nvSpPr>
        <p:spPr>
          <a:xfrm>
            <a:off x="15179040" y="5781260"/>
            <a:ext cx="3108960" cy="4505740"/>
          </a:xfrm>
          <a:custGeom>
            <a:avLst/>
            <a:gdLst/>
            <a:ahLst/>
            <a:cxnLst/>
            <a:rect l="l" t="t" r="r" b="b"/>
            <a:pathLst>
              <a:path w="3108960" h="4505740">
                <a:moveTo>
                  <a:pt x="0" y="0"/>
                </a:moveTo>
                <a:lnTo>
                  <a:pt x="3108960" y="0"/>
                </a:lnTo>
                <a:lnTo>
                  <a:pt x="3108960" y="4505740"/>
                </a:lnTo>
                <a:lnTo>
                  <a:pt x="0" y="450574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MX" noProof="0" dirty="0"/>
          </a:p>
        </p:txBody>
      </p:sp>
      <p:sp>
        <p:nvSpPr>
          <p:cNvPr id="6" name="Freeform 6"/>
          <p:cNvSpPr/>
          <p:nvPr/>
        </p:nvSpPr>
        <p:spPr>
          <a:xfrm>
            <a:off x="0" y="-940744"/>
            <a:ext cx="2548070" cy="4622349"/>
          </a:xfrm>
          <a:custGeom>
            <a:avLst/>
            <a:gdLst/>
            <a:ahLst/>
            <a:cxnLst/>
            <a:rect l="l" t="t" r="r" b="b"/>
            <a:pathLst>
              <a:path w="2548070" h="4622349">
                <a:moveTo>
                  <a:pt x="0" y="0"/>
                </a:moveTo>
                <a:lnTo>
                  <a:pt x="2548070" y="0"/>
                </a:lnTo>
                <a:lnTo>
                  <a:pt x="2548070" y="4622349"/>
                </a:lnTo>
                <a:lnTo>
                  <a:pt x="0" y="462234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s-MX" noProof="0" dirty="0"/>
          </a:p>
        </p:txBody>
      </p:sp>
      <p:grpSp>
        <p:nvGrpSpPr>
          <p:cNvPr id="7" name="Group 7"/>
          <p:cNvGrpSpPr/>
          <p:nvPr/>
        </p:nvGrpSpPr>
        <p:grpSpPr>
          <a:xfrm>
            <a:off x="16682478" y="349676"/>
            <a:ext cx="997159" cy="997159"/>
            <a:chOff x="0" y="0"/>
            <a:chExt cx="812800" cy="8128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  <p:txBody>
            <a:bodyPr/>
            <a:lstStyle/>
            <a:p>
              <a:endParaRPr lang="es-MX" noProof="0" dirty="0"/>
            </a:p>
          </p:txBody>
        </p:sp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787371" y="-2817952"/>
            <a:ext cx="20725054" cy="20725054"/>
          </a:xfrm>
          <a:custGeom>
            <a:avLst/>
            <a:gdLst/>
            <a:ahLst/>
            <a:cxnLst/>
            <a:rect l="l" t="t" r="r" b="b"/>
            <a:pathLst>
              <a:path w="20725054" h="20725054">
                <a:moveTo>
                  <a:pt x="0" y="0"/>
                </a:moveTo>
                <a:lnTo>
                  <a:pt x="20725054" y="0"/>
                </a:lnTo>
                <a:lnTo>
                  <a:pt x="20725054" y="20725054"/>
                </a:lnTo>
                <a:lnTo>
                  <a:pt x="0" y="2072505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s-MX" noProof="0" dirty="0"/>
          </a:p>
        </p:txBody>
      </p:sp>
      <p:sp>
        <p:nvSpPr>
          <p:cNvPr id="3" name="Freeform 3"/>
          <p:cNvSpPr/>
          <p:nvPr/>
        </p:nvSpPr>
        <p:spPr>
          <a:xfrm>
            <a:off x="1200014" y="0"/>
            <a:ext cx="16104892" cy="10287000"/>
          </a:xfrm>
          <a:custGeom>
            <a:avLst/>
            <a:gdLst/>
            <a:ahLst/>
            <a:cxnLst/>
            <a:rect l="l" t="t" r="r" b="b"/>
            <a:pathLst>
              <a:path w="16104892" h="10287000">
                <a:moveTo>
                  <a:pt x="0" y="0"/>
                </a:moveTo>
                <a:lnTo>
                  <a:pt x="16104892" y="0"/>
                </a:lnTo>
                <a:lnTo>
                  <a:pt x="16104892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MX" noProof="0" dirty="0"/>
          </a:p>
        </p:txBody>
      </p:sp>
      <p:sp>
        <p:nvSpPr>
          <p:cNvPr id="4" name="TextBox 4"/>
          <p:cNvSpPr txBox="1"/>
          <p:nvPr/>
        </p:nvSpPr>
        <p:spPr>
          <a:xfrm>
            <a:off x="2127786" y="2087716"/>
            <a:ext cx="14032428" cy="64656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398"/>
              </a:lnSpc>
              <a:spcBef>
                <a:spcPct val="0"/>
              </a:spcBef>
            </a:pPr>
            <a:r>
              <a:rPr lang="es-MX" sz="4570" b="1" noProof="0" dirty="0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En el marco del proceso de </a:t>
            </a:r>
            <a:r>
              <a:rPr lang="es-MX" sz="4570" b="1" noProof="0" dirty="0" err="1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codiseño</a:t>
            </a:r>
            <a:r>
              <a:rPr lang="es-MX" sz="4570" b="1" noProof="0" dirty="0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 para la construcción del Programa Analítico leemos la realidad para integrarla al trabajo de los contenidos y dar sentido a lo que se aprende, de manera que niñas, niños y adolescentes cuestionen lo que pasa en su entorno y desarrollen capacidades que les permitan incidir en los problemas sociales.</a:t>
            </a:r>
          </a:p>
        </p:txBody>
      </p:sp>
      <p:sp>
        <p:nvSpPr>
          <p:cNvPr id="5" name="Freeform 5"/>
          <p:cNvSpPr/>
          <p:nvPr/>
        </p:nvSpPr>
        <p:spPr>
          <a:xfrm flipH="1">
            <a:off x="14094475" y="5886909"/>
            <a:ext cx="4625372" cy="4901056"/>
          </a:xfrm>
          <a:custGeom>
            <a:avLst/>
            <a:gdLst/>
            <a:ahLst/>
            <a:cxnLst/>
            <a:rect l="l" t="t" r="r" b="b"/>
            <a:pathLst>
              <a:path w="4625372" h="4901056">
                <a:moveTo>
                  <a:pt x="4625372" y="0"/>
                </a:moveTo>
                <a:lnTo>
                  <a:pt x="0" y="0"/>
                </a:lnTo>
                <a:lnTo>
                  <a:pt x="0" y="4901056"/>
                </a:lnTo>
                <a:lnTo>
                  <a:pt x="4625372" y="4901056"/>
                </a:lnTo>
                <a:lnTo>
                  <a:pt x="4625372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s-MX" noProof="0" dirty="0"/>
          </a:p>
        </p:txBody>
      </p:sp>
      <p:sp>
        <p:nvSpPr>
          <p:cNvPr id="6" name="Freeform 6"/>
          <p:cNvSpPr/>
          <p:nvPr/>
        </p:nvSpPr>
        <p:spPr>
          <a:xfrm flipH="1">
            <a:off x="409423" y="856321"/>
            <a:ext cx="2024296" cy="2672338"/>
          </a:xfrm>
          <a:custGeom>
            <a:avLst/>
            <a:gdLst/>
            <a:ahLst/>
            <a:cxnLst/>
            <a:rect l="l" t="t" r="r" b="b"/>
            <a:pathLst>
              <a:path w="2024296" h="2672338">
                <a:moveTo>
                  <a:pt x="2024296" y="0"/>
                </a:moveTo>
                <a:lnTo>
                  <a:pt x="0" y="0"/>
                </a:lnTo>
                <a:lnTo>
                  <a:pt x="0" y="2672339"/>
                </a:lnTo>
                <a:lnTo>
                  <a:pt x="2024296" y="2672339"/>
                </a:lnTo>
                <a:lnTo>
                  <a:pt x="2024296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s-MX" noProof="0" dirty="0"/>
          </a:p>
        </p:txBody>
      </p:sp>
      <p:grpSp>
        <p:nvGrpSpPr>
          <p:cNvPr id="7" name="Group 7"/>
          <p:cNvGrpSpPr/>
          <p:nvPr/>
        </p:nvGrpSpPr>
        <p:grpSpPr>
          <a:xfrm>
            <a:off x="16682478" y="349676"/>
            <a:ext cx="997159" cy="997159"/>
            <a:chOff x="0" y="0"/>
            <a:chExt cx="812800" cy="8128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  <p:txBody>
            <a:bodyPr/>
            <a:lstStyle/>
            <a:p>
              <a:endParaRPr lang="es-MX" noProof="0" dirty="0"/>
            </a:p>
          </p:txBody>
        </p:sp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787371" y="-2817952"/>
            <a:ext cx="20725054" cy="20725054"/>
          </a:xfrm>
          <a:custGeom>
            <a:avLst/>
            <a:gdLst/>
            <a:ahLst/>
            <a:cxnLst/>
            <a:rect l="l" t="t" r="r" b="b"/>
            <a:pathLst>
              <a:path w="20725054" h="20725054">
                <a:moveTo>
                  <a:pt x="0" y="0"/>
                </a:moveTo>
                <a:lnTo>
                  <a:pt x="20725054" y="0"/>
                </a:lnTo>
                <a:lnTo>
                  <a:pt x="20725054" y="20725054"/>
                </a:lnTo>
                <a:lnTo>
                  <a:pt x="0" y="2072505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s-MX" noProof="0" dirty="0"/>
          </a:p>
        </p:txBody>
      </p:sp>
      <p:sp>
        <p:nvSpPr>
          <p:cNvPr id="3" name="Freeform 3"/>
          <p:cNvSpPr/>
          <p:nvPr/>
        </p:nvSpPr>
        <p:spPr>
          <a:xfrm>
            <a:off x="1200014" y="0"/>
            <a:ext cx="16104892" cy="10287000"/>
          </a:xfrm>
          <a:custGeom>
            <a:avLst/>
            <a:gdLst/>
            <a:ahLst/>
            <a:cxnLst/>
            <a:rect l="l" t="t" r="r" b="b"/>
            <a:pathLst>
              <a:path w="16104892" h="10287000">
                <a:moveTo>
                  <a:pt x="0" y="0"/>
                </a:moveTo>
                <a:lnTo>
                  <a:pt x="16104892" y="0"/>
                </a:lnTo>
                <a:lnTo>
                  <a:pt x="16104892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MX" noProof="0" dirty="0"/>
          </a:p>
        </p:txBody>
      </p:sp>
      <p:sp>
        <p:nvSpPr>
          <p:cNvPr id="4" name="TextBox 4"/>
          <p:cNvSpPr txBox="1"/>
          <p:nvPr/>
        </p:nvSpPr>
        <p:spPr>
          <a:xfrm>
            <a:off x="1970560" y="2345882"/>
            <a:ext cx="14346880" cy="66109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534"/>
              </a:lnSpc>
              <a:spcBef>
                <a:spcPct val="0"/>
              </a:spcBef>
            </a:pPr>
            <a:r>
              <a:rPr lang="es-MX" sz="4667" b="1" noProof="0" dirty="0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A su vez, en el Proceso de Mejora Continua leemos la realidad porque queremos mejorar algún aspecto de lo que hacemos cotidianamente, porque analizamos los retos de nuestra práctica y nos damos cuenta de lo que niñas, niños y adolescentes necesitan para vivir su vida con bienestar y participar de manera activa en la sociedad.</a:t>
            </a:r>
          </a:p>
        </p:txBody>
      </p:sp>
      <p:sp>
        <p:nvSpPr>
          <p:cNvPr id="5" name="Freeform 5"/>
          <p:cNvSpPr/>
          <p:nvPr/>
        </p:nvSpPr>
        <p:spPr>
          <a:xfrm>
            <a:off x="14609798" y="6172200"/>
            <a:ext cx="3415284" cy="4114800"/>
          </a:xfrm>
          <a:custGeom>
            <a:avLst/>
            <a:gdLst/>
            <a:ahLst/>
            <a:cxnLst/>
            <a:rect l="l" t="t" r="r" b="b"/>
            <a:pathLst>
              <a:path w="3415284" h="4114800">
                <a:moveTo>
                  <a:pt x="0" y="0"/>
                </a:moveTo>
                <a:lnTo>
                  <a:pt x="3415284" y="0"/>
                </a:lnTo>
                <a:lnTo>
                  <a:pt x="341528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MX" noProof="0" dirty="0"/>
          </a:p>
        </p:txBody>
      </p:sp>
      <p:sp>
        <p:nvSpPr>
          <p:cNvPr id="6" name="Freeform 6"/>
          <p:cNvSpPr/>
          <p:nvPr/>
        </p:nvSpPr>
        <p:spPr>
          <a:xfrm>
            <a:off x="5646769" y="1324569"/>
            <a:ext cx="5856774" cy="944405"/>
          </a:xfrm>
          <a:custGeom>
            <a:avLst/>
            <a:gdLst/>
            <a:ahLst/>
            <a:cxnLst/>
            <a:rect l="l" t="t" r="r" b="b"/>
            <a:pathLst>
              <a:path w="5856774" h="944405">
                <a:moveTo>
                  <a:pt x="0" y="0"/>
                </a:moveTo>
                <a:lnTo>
                  <a:pt x="5856774" y="0"/>
                </a:lnTo>
                <a:lnTo>
                  <a:pt x="5856774" y="944405"/>
                </a:lnTo>
                <a:lnTo>
                  <a:pt x="0" y="94440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MX" noProof="0" dirty="0"/>
          </a:p>
        </p:txBody>
      </p:sp>
      <p:sp>
        <p:nvSpPr>
          <p:cNvPr id="7" name="Freeform 7"/>
          <p:cNvSpPr/>
          <p:nvPr/>
        </p:nvSpPr>
        <p:spPr>
          <a:xfrm>
            <a:off x="-216279" y="516262"/>
            <a:ext cx="2489958" cy="2268974"/>
          </a:xfrm>
          <a:custGeom>
            <a:avLst/>
            <a:gdLst/>
            <a:ahLst/>
            <a:cxnLst/>
            <a:rect l="l" t="t" r="r" b="b"/>
            <a:pathLst>
              <a:path w="2489958" h="2268974">
                <a:moveTo>
                  <a:pt x="0" y="0"/>
                </a:moveTo>
                <a:lnTo>
                  <a:pt x="2489958" y="0"/>
                </a:lnTo>
                <a:lnTo>
                  <a:pt x="2489958" y="2268974"/>
                </a:lnTo>
                <a:lnTo>
                  <a:pt x="0" y="226897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MX" noProof="0" dirty="0"/>
          </a:p>
        </p:txBody>
      </p:sp>
      <p:grpSp>
        <p:nvGrpSpPr>
          <p:cNvPr id="8" name="Group 8"/>
          <p:cNvGrpSpPr/>
          <p:nvPr/>
        </p:nvGrpSpPr>
        <p:grpSpPr>
          <a:xfrm>
            <a:off x="16682478" y="349676"/>
            <a:ext cx="997159" cy="997159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11"/>
              <a:stretch>
                <a:fillRect/>
              </a:stretch>
            </a:blipFill>
          </p:spPr>
          <p:txBody>
            <a:bodyPr/>
            <a:lstStyle/>
            <a:p>
              <a:endParaRPr lang="es-MX" noProof="0" dirty="0"/>
            </a:p>
          </p:txBody>
        </p:sp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787371" y="-2817952"/>
            <a:ext cx="20725054" cy="20725054"/>
          </a:xfrm>
          <a:custGeom>
            <a:avLst/>
            <a:gdLst/>
            <a:ahLst/>
            <a:cxnLst/>
            <a:rect l="l" t="t" r="r" b="b"/>
            <a:pathLst>
              <a:path w="20725054" h="20725054">
                <a:moveTo>
                  <a:pt x="0" y="0"/>
                </a:moveTo>
                <a:lnTo>
                  <a:pt x="20725054" y="0"/>
                </a:lnTo>
                <a:lnTo>
                  <a:pt x="20725054" y="20725054"/>
                </a:lnTo>
                <a:lnTo>
                  <a:pt x="0" y="2072505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s-MX" noProof="0" dirty="0"/>
          </a:p>
        </p:txBody>
      </p:sp>
      <p:sp>
        <p:nvSpPr>
          <p:cNvPr id="3" name="Freeform 3"/>
          <p:cNvSpPr/>
          <p:nvPr/>
        </p:nvSpPr>
        <p:spPr>
          <a:xfrm>
            <a:off x="1200014" y="0"/>
            <a:ext cx="16104892" cy="10287000"/>
          </a:xfrm>
          <a:custGeom>
            <a:avLst/>
            <a:gdLst/>
            <a:ahLst/>
            <a:cxnLst/>
            <a:rect l="l" t="t" r="r" b="b"/>
            <a:pathLst>
              <a:path w="16104892" h="10287000">
                <a:moveTo>
                  <a:pt x="0" y="0"/>
                </a:moveTo>
                <a:lnTo>
                  <a:pt x="16104892" y="0"/>
                </a:lnTo>
                <a:lnTo>
                  <a:pt x="16104892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MX" noProof="0" dirty="0"/>
          </a:p>
        </p:txBody>
      </p:sp>
      <p:sp>
        <p:nvSpPr>
          <p:cNvPr id="4" name="TextBox 4"/>
          <p:cNvSpPr txBox="1"/>
          <p:nvPr/>
        </p:nvSpPr>
        <p:spPr>
          <a:xfrm>
            <a:off x="1899492" y="1881328"/>
            <a:ext cx="13769998" cy="69038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398"/>
              </a:lnSpc>
              <a:spcBef>
                <a:spcPct val="0"/>
              </a:spcBef>
            </a:pPr>
            <a:r>
              <a:rPr lang="es-MX" sz="4570" b="1" noProof="0" dirty="0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Por ello, es fundamental fortalecer nuestras propias capacidades y desarrollar algunas otras, que quizá hasta el momento no hemos necesitado, para realizar la lectura de la realidad y el ejercicio de problematización al que alude.</a:t>
            </a:r>
          </a:p>
          <a:p>
            <a:pPr algn="l">
              <a:lnSpc>
                <a:spcPts val="3499"/>
              </a:lnSpc>
              <a:spcBef>
                <a:spcPct val="0"/>
              </a:spcBef>
            </a:pPr>
            <a:endParaRPr lang="es-MX" sz="4570" b="1" noProof="0" dirty="0">
              <a:solidFill>
                <a:srgbClr val="000000"/>
              </a:solidFill>
              <a:latin typeface="Arimo Bold"/>
              <a:ea typeface="Arimo Bold"/>
              <a:cs typeface="Arimo Bold"/>
              <a:sym typeface="Arimo Bold"/>
            </a:endParaRPr>
          </a:p>
          <a:p>
            <a:pPr algn="l">
              <a:lnSpc>
                <a:spcPts val="6398"/>
              </a:lnSpc>
              <a:spcBef>
                <a:spcPct val="0"/>
              </a:spcBef>
            </a:pPr>
            <a:r>
              <a:rPr lang="es-MX" sz="4570" b="1" noProof="0" dirty="0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Así obtendremos elementos esenciales para la elaboración del Programa Analítico y del Programa de mejora continua.</a:t>
            </a:r>
          </a:p>
        </p:txBody>
      </p:sp>
      <p:sp>
        <p:nvSpPr>
          <p:cNvPr id="5" name="Freeform 5"/>
          <p:cNvSpPr/>
          <p:nvPr/>
        </p:nvSpPr>
        <p:spPr>
          <a:xfrm>
            <a:off x="14946566" y="6726535"/>
            <a:ext cx="3576961" cy="3856562"/>
          </a:xfrm>
          <a:custGeom>
            <a:avLst/>
            <a:gdLst/>
            <a:ahLst/>
            <a:cxnLst/>
            <a:rect l="l" t="t" r="r" b="b"/>
            <a:pathLst>
              <a:path w="3576961" h="3856562">
                <a:moveTo>
                  <a:pt x="0" y="0"/>
                </a:moveTo>
                <a:lnTo>
                  <a:pt x="3576961" y="0"/>
                </a:lnTo>
                <a:lnTo>
                  <a:pt x="3576961" y="3856561"/>
                </a:lnTo>
                <a:lnTo>
                  <a:pt x="0" y="385656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s-MX" noProof="0" dirty="0"/>
          </a:p>
        </p:txBody>
      </p:sp>
      <p:sp>
        <p:nvSpPr>
          <p:cNvPr id="6" name="Freeform 6"/>
          <p:cNvSpPr/>
          <p:nvPr/>
        </p:nvSpPr>
        <p:spPr>
          <a:xfrm>
            <a:off x="292946" y="62449"/>
            <a:ext cx="1814137" cy="1932502"/>
          </a:xfrm>
          <a:custGeom>
            <a:avLst/>
            <a:gdLst/>
            <a:ahLst/>
            <a:cxnLst/>
            <a:rect l="l" t="t" r="r" b="b"/>
            <a:pathLst>
              <a:path w="1814137" h="1932502">
                <a:moveTo>
                  <a:pt x="0" y="0"/>
                </a:moveTo>
                <a:lnTo>
                  <a:pt x="1814136" y="0"/>
                </a:lnTo>
                <a:lnTo>
                  <a:pt x="1814136" y="1932502"/>
                </a:lnTo>
                <a:lnTo>
                  <a:pt x="0" y="193250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MX" noProof="0" dirty="0"/>
          </a:p>
        </p:txBody>
      </p:sp>
      <p:sp>
        <p:nvSpPr>
          <p:cNvPr id="7" name="Freeform 7"/>
          <p:cNvSpPr/>
          <p:nvPr/>
        </p:nvSpPr>
        <p:spPr>
          <a:xfrm rot="-1061159">
            <a:off x="-458666" y="7294194"/>
            <a:ext cx="2652567" cy="2652567"/>
          </a:xfrm>
          <a:custGeom>
            <a:avLst/>
            <a:gdLst/>
            <a:ahLst/>
            <a:cxnLst/>
            <a:rect l="l" t="t" r="r" b="b"/>
            <a:pathLst>
              <a:path w="2652567" h="2652567">
                <a:moveTo>
                  <a:pt x="0" y="0"/>
                </a:moveTo>
                <a:lnTo>
                  <a:pt x="2652567" y="0"/>
                </a:lnTo>
                <a:lnTo>
                  <a:pt x="2652567" y="2652567"/>
                </a:lnTo>
                <a:lnTo>
                  <a:pt x="0" y="265256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MX" noProof="0" dirty="0"/>
          </a:p>
        </p:txBody>
      </p:sp>
      <p:grpSp>
        <p:nvGrpSpPr>
          <p:cNvPr id="8" name="Group 8"/>
          <p:cNvGrpSpPr/>
          <p:nvPr/>
        </p:nvGrpSpPr>
        <p:grpSpPr>
          <a:xfrm>
            <a:off x="16682478" y="349676"/>
            <a:ext cx="997159" cy="997159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  <p:txBody>
            <a:bodyPr/>
            <a:lstStyle/>
            <a:p>
              <a:endParaRPr lang="es-MX" noProof="0" dirty="0"/>
            </a:p>
          </p:txBody>
        </p:sp>
      </p:grp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</TotalTime>
  <Words>740</Words>
  <Application>Microsoft Office PowerPoint</Application>
  <PresentationFormat>Personalizado</PresentationFormat>
  <Paragraphs>52</Paragraphs>
  <Slides>16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16</vt:i4>
      </vt:variant>
    </vt:vector>
  </HeadingPairs>
  <TitlesOfParts>
    <vt:vector size="22" baseType="lpstr">
      <vt:lpstr>Calibri</vt:lpstr>
      <vt:lpstr>Arial</vt:lpstr>
      <vt:lpstr>Arimo Bold</vt:lpstr>
      <vt:lpstr>Fira Sans</vt:lpstr>
      <vt:lpstr>Fira Sans Bold</vt:lpstr>
      <vt:lpstr>Office Theme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Fase Intensiva del Consejo Técnico Escolar sesión 1</dc:title>
  <cp:lastModifiedBy>JORGE ALBERTO GUERRERO HERNANDEZ</cp:lastModifiedBy>
  <cp:revision>3</cp:revision>
  <dcterms:created xsi:type="dcterms:W3CDTF">2006-08-16T00:00:00Z</dcterms:created>
  <dcterms:modified xsi:type="dcterms:W3CDTF">2025-08-15T20:04:07Z</dcterms:modified>
  <dc:identifier>DAGv5HKWkbU</dc:identifier>
</cp:coreProperties>
</file>