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Fira Sans Bold" panose="020B0604020202020204" charset="0"/>
      <p:regular r:id="rId20"/>
    </p:embeddedFont>
    <p:embeddedFont>
      <p:font typeface="Fira Sans Bold Italics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svg"/><Relationship Id="rId7" Type="http://schemas.openxmlformats.org/officeDocument/2006/relationships/image" Target="../media/image72.png"/><Relationship Id="rId12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76.svg"/><Relationship Id="rId5" Type="http://schemas.openxmlformats.org/officeDocument/2006/relationships/image" Target="../media/image21.png"/><Relationship Id="rId10" Type="http://schemas.openxmlformats.org/officeDocument/2006/relationships/image" Target="../media/image75.png"/><Relationship Id="rId4" Type="http://schemas.openxmlformats.org/officeDocument/2006/relationships/image" Target="../media/image20.png"/><Relationship Id="rId9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81.png"/><Relationship Id="rId3" Type="http://schemas.openxmlformats.org/officeDocument/2006/relationships/image" Target="../media/image2.svg"/><Relationship Id="rId7" Type="http://schemas.openxmlformats.org/officeDocument/2006/relationships/image" Target="../media/image77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0.png"/><Relationship Id="rId5" Type="http://schemas.openxmlformats.org/officeDocument/2006/relationships/image" Target="../media/image21.png"/><Relationship Id="rId15" Type="http://schemas.openxmlformats.org/officeDocument/2006/relationships/image" Target="../media/image17.jpeg"/><Relationship Id="rId10" Type="http://schemas.openxmlformats.org/officeDocument/2006/relationships/image" Target="../media/image80.svg"/><Relationship Id="rId4" Type="http://schemas.openxmlformats.org/officeDocument/2006/relationships/image" Target="../media/image20.png"/><Relationship Id="rId9" Type="http://schemas.openxmlformats.org/officeDocument/2006/relationships/image" Target="../media/image79.png"/><Relationship Id="rId14" Type="http://schemas.openxmlformats.org/officeDocument/2006/relationships/image" Target="../media/image8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7.svg"/><Relationship Id="rId3" Type="http://schemas.openxmlformats.org/officeDocument/2006/relationships/image" Target="../media/image2.svg"/><Relationship Id="rId7" Type="http://schemas.openxmlformats.org/officeDocument/2006/relationships/image" Target="../media/image83.pn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85.svg"/><Relationship Id="rId5" Type="http://schemas.openxmlformats.org/officeDocument/2006/relationships/image" Target="../media/image21.png"/><Relationship Id="rId15" Type="http://schemas.openxmlformats.org/officeDocument/2006/relationships/image" Target="../media/image87.svg"/><Relationship Id="rId10" Type="http://schemas.openxmlformats.org/officeDocument/2006/relationships/image" Target="../media/image84.png"/><Relationship Id="rId4" Type="http://schemas.openxmlformats.org/officeDocument/2006/relationships/image" Target="../media/image20.png"/><Relationship Id="rId9" Type="http://schemas.openxmlformats.org/officeDocument/2006/relationships/image" Target="../media/image29.svg"/><Relationship Id="rId14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94.png"/><Relationship Id="rId18" Type="http://schemas.openxmlformats.org/officeDocument/2006/relationships/image" Target="../media/image99.svg"/><Relationship Id="rId3" Type="http://schemas.openxmlformats.org/officeDocument/2006/relationships/image" Target="../media/image2.svg"/><Relationship Id="rId21" Type="http://schemas.openxmlformats.org/officeDocument/2006/relationships/image" Target="../media/image102.png"/><Relationship Id="rId7" Type="http://schemas.openxmlformats.org/officeDocument/2006/relationships/image" Target="../media/image88.png"/><Relationship Id="rId12" Type="http://schemas.openxmlformats.org/officeDocument/2006/relationships/image" Target="../media/image93.svg"/><Relationship Id="rId17" Type="http://schemas.openxmlformats.org/officeDocument/2006/relationships/image" Target="../media/image98.png"/><Relationship Id="rId2" Type="http://schemas.openxmlformats.org/officeDocument/2006/relationships/image" Target="../media/image1.png"/><Relationship Id="rId16" Type="http://schemas.openxmlformats.org/officeDocument/2006/relationships/image" Target="../media/image97.sv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92.png"/><Relationship Id="rId5" Type="http://schemas.openxmlformats.org/officeDocument/2006/relationships/image" Target="../media/image21.png"/><Relationship Id="rId15" Type="http://schemas.openxmlformats.org/officeDocument/2006/relationships/image" Target="../media/image96.png"/><Relationship Id="rId23" Type="http://schemas.openxmlformats.org/officeDocument/2006/relationships/image" Target="../media/image17.jpeg"/><Relationship Id="rId10" Type="http://schemas.openxmlformats.org/officeDocument/2006/relationships/image" Target="../media/image91.svg"/><Relationship Id="rId19" Type="http://schemas.openxmlformats.org/officeDocument/2006/relationships/image" Target="../media/image100.png"/><Relationship Id="rId4" Type="http://schemas.openxmlformats.org/officeDocument/2006/relationships/image" Target="../media/image20.png"/><Relationship Id="rId9" Type="http://schemas.openxmlformats.org/officeDocument/2006/relationships/image" Target="../media/image90.png"/><Relationship Id="rId14" Type="http://schemas.openxmlformats.org/officeDocument/2006/relationships/image" Target="../media/image95.svg"/><Relationship Id="rId22" Type="http://schemas.openxmlformats.org/officeDocument/2006/relationships/image" Target="../media/image10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7.jpeg"/><Relationship Id="rId3" Type="http://schemas.openxmlformats.org/officeDocument/2006/relationships/image" Target="../media/image2.svg"/><Relationship Id="rId7" Type="http://schemas.openxmlformats.org/officeDocument/2006/relationships/image" Target="../media/image105.svg"/><Relationship Id="rId12" Type="http://schemas.openxmlformats.org/officeDocument/2006/relationships/image" Target="../media/image1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22.svg"/><Relationship Id="rId10" Type="http://schemas.openxmlformats.org/officeDocument/2006/relationships/image" Target="../media/image108.png"/><Relationship Id="rId4" Type="http://schemas.openxmlformats.org/officeDocument/2006/relationships/image" Target="../media/image21.png"/><Relationship Id="rId9" Type="http://schemas.openxmlformats.org/officeDocument/2006/relationships/image" Target="../media/image10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2.sv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sv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.svg"/><Relationship Id="rId7" Type="http://schemas.openxmlformats.org/officeDocument/2006/relationships/image" Target="../media/image30.png"/><Relationship Id="rId12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34.png"/><Relationship Id="rId5" Type="http://schemas.openxmlformats.org/officeDocument/2006/relationships/image" Target="../media/image21.png"/><Relationship Id="rId10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J3o9zut0gc" TargetMode="External"/><Relationship Id="rId13" Type="http://schemas.openxmlformats.org/officeDocument/2006/relationships/image" Target="../media/image22.svg"/><Relationship Id="rId18" Type="http://schemas.openxmlformats.org/officeDocument/2006/relationships/image" Target="../media/image37.png"/><Relationship Id="rId3" Type="http://schemas.openxmlformats.org/officeDocument/2006/relationships/image" Target="../media/image2.svg"/><Relationship Id="rId21" Type="http://schemas.openxmlformats.org/officeDocument/2006/relationships/image" Target="../media/image40.png"/><Relationship Id="rId7" Type="http://schemas.openxmlformats.org/officeDocument/2006/relationships/hyperlink" Target="https://www.youtube.com/watch?v=PfyMFWwGkbg" TargetMode="External"/><Relationship Id="rId12" Type="http://schemas.openxmlformats.org/officeDocument/2006/relationships/image" Target="../media/image21.png"/><Relationship Id="rId17" Type="http://schemas.openxmlformats.org/officeDocument/2006/relationships/image" Target="../media/image36.sv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ucacionbasica.sep.gob.mx/wp-content/uploads/2024/06/Lenguajes_Seguimiento-y-evaluacion-a-la-Planeacion-Didactica-.pdf" TargetMode="External"/><Relationship Id="rId11" Type="http://schemas.openxmlformats.org/officeDocument/2006/relationships/hyperlink" Target="https://www.aprendizajesituado.com/articulos/Planear-Mediar-y-Evaluar.pdf" TargetMode="External"/><Relationship Id="rId5" Type="http://schemas.openxmlformats.org/officeDocument/2006/relationships/hyperlink" Target="https://gestion.cte.sep.gob.mx/insumos/docs/2526_s2_t1_orgcompleta_insumo1.pdf?1761342338948" TargetMode="External"/><Relationship Id="rId15" Type="http://schemas.openxmlformats.org/officeDocument/2006/relationships/image" Target="../media/image16.svg"/><Relationship Id="rId23" Type="http://schemas.openxmlformats.org/officeDocument/2006/relationships/image" Target="../media/image17.jpeg"/><Relationship Id="rId10" Type="http://schemas.openxmlformats.org/officeDocument/2006/relationships/hyperlink" Target="https://educacionbasica.sep.gob.mx/wp-content/uploads/2024/08/Una-Practica-Docente-Reflexiva.pdf" TargetMode="External"/><Relationship Id="rId19" Type="http://schemas.openxmlformats.org/officeDocument/2006/relationships/image" Target="../media/image38.svg"/><Relationship Id="rId4" Type="http://schemas.openxmlformats.org/officeDocument/2006/relationships/image" Target="../media/image20.png"/><Relationship Id="rId9" Type="http://schemas.openxmlformats.org/officeDocument/2006/relationships/hyperlink" Target="https://www.youtube.com/watch?v=C8g5mdQcHq8" TargetMode="External"/><Relationship Id="rId14" Type="http://schemas.openxmlformats.org/officeDocument/2006/relationships/image" Target="../media/image15.png"/><Relationship Id="rId22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3" Type="http://schemas.openxmlformats.org/officeDocument/2006/relationships/image" Target="../media/image2.sv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46.png"/><Relationship Id="rId5" Type="http://schemas.openxmlformats.org/officeDocument/2006/relationships/image" Target="../media/image21.png"/><Relationship Id="rId15" Type="http://schemas.openxmlformats.org/officeDocument/2006/relationships/image" Target="../media/image17.jpeg"/><Relationship Id="rId10" Type="http://schemas.openxmlformats.org/officeDocument/2006/relationships/image" Target="../media/image45.svg"/><Relationship Id="rId4" Type="http://schemas.openxmlformats.org/officeDocument/2006/relationships/image" Target="../media/image20.pn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s://gestion.cte.sep.gob.mx/insumos/docs/2526_s2_t1_orgcompleta_insumo1.pdf?1761342338948" TargetMode="External"/><Relationship Id="rId10" Type="http://schemas.openxmlformats.org/officeDocument/2006/relationships/image" Target="../media/image17.jpeg"/><Relationship Id="rId4" Type="http://schemas.openxmlformats.org/officeDocument/2006/relationships/image" Target="../media/image20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5.svg"/><Relationship Id="rId5" Type="http://schemas.openxmlformats.org/officeDocument/2006/relationships/hyperlink" Target="https://www.aprendizajesituado.com/articulos/Planear-Mediar-y-Evaluar.pdf" TargetMode="External"/><Relationship Id="rId10" Type="http://schemas.openxmlformats.org/officeDocument/2006/relationships/image" Target="../media/image54.png"/><Relationship Id="rId4" Type="http://schemas.openxmlformats.org/officeDocument/2006/relationships/image" Target="../media/image20.png"/><Relationship Id="rId9" Type="http://schemas.openxmlformats.org/officeDocument/2006/relationships/image" Target="../media/image53.svg"/><Relationship Id="rId1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3" Type="http://schemas.openxmlformats.org/officeDocument/2006/relationships/image" Target="../media/image2.sv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1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62.png"/><Relationship Id="rId5" Type="http://schemas.openxmlformats.org/officeDocument/2006/relationships/image" Target="../media/image21.png"/><Relationship Id="rId15" Type="http://schemas.openxmlformats.org/officeDocument/2006/relationships/image" Target="../media/image66.svg"/><Relationship Id="rId10" Type="http://schemas.openxmlformats.org/officeDocument/2006/relationships/image" Target="../media/image61.svg"/><Relationship Id="rId4" Type="http://schemas.openxmlformats.org/officeDocument/2006/relationships/image" Target="../media/image20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svg"/><Relationship Id="rId7" Type="http://schemas.openxmlformats.org/officeDocument/2006/relationships/image" Target="../media/image67.png"/><Relationship Id="rId12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71.png"/><Relationship Id="rId5" Type="http://schemas.openxmlformats.org/officeDocument/2006/relationships/image" Target="../media/image21.png"/><Relationship Id="rId10" Type="http://schemas.openxmlformats.org/officeDocument/2006/relationships/image" Target="../media/image70.png"/><Relationship Id="rId4" Type="http://schemas.openxmlformats.org/officeDocument/2006/relationships/image" Target="../media/image20.png"/><Relationship Id="rId9" Type="http://schemas.openxmlformats.org/officeDocument/2006/relationships/image" Target="../media/image6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9307" y="0"/>
            <a:ext cx="20697775" cy="10353681"/>
            <a:chOff x="0" y="0"/>
            <a:chExt cx="27597033" cy="13804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92125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433062" y="-248658"/>
            <a:ext cx="7315200" cy="1764792"/>
          </a:xfrm>
          <a:custGeom>
            <a:avLst/>
            <a:gdLst/>
            <a:ahLst/>
            <a:cxnLst/>
            <a:rect l="l" t="t" r="r" b="b"/>
            <a:pathLst>
              <a:path w="7315200" h="1764792">
                <a:moveTo>
                  <a:pt x="0" y="0"/>
                </a:moveTo>
                <a:lnTo>
                  <a:pt x="7315200" y="0"/>
                </a:lnTo>
                <a:lnTo>
                  <a:pt x="7315200" y="1764792"/>
                </a:lnTo>
                <a:lnTo>
                  <a:pt x="0" y="1764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27659" y="2839771"/>
            <a:ext cx="11679921" cy="3206669"/>
          </a:xfrm>
          <a:custGeom>
            <a:avLst/>
            <a:gdLst/>
            <a:ahLst/>
            <a:cxnLst/>
            <a:rect l="l" t="t" r="r" b="b"/>
            <a:pathLst>
              <a:path w="11679921" h="3206669">
                <a:moveTo>
                  <a:pt x="0" y="0"/>
                </a:moveTo>
                <a:lnTo>
                  <a:pt x="11679921" y="0"/>
                </a:lnTo>
                <a:lnTo>
                  <a:pt x="11679921" y="3206669"/>
                </a:lnTo>
                <a:lnTo>
                  <a:pt x="0" y="32066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5017" y="1301710"/>
            <a:ext cx="7918107" cy="8571699"/>
          </a:xfrm>
          <a:custGeom>
            <a:avLst/>
            <a:gdLst/>
            <a:ahLst/>
            <a:cxnLst/>
            <a:rect l="l" t="t" r="r" b="b"/>
            <a:pathLst>
              <a:path w="7918107" h="8571699">
                <a:moveTo>
                  <a:pt x="0" y="0"/>
                </a:moveTo>
                <a:lnTo>
                  <a:pt x="7918107" y="0"/>
                </a:lnTo>
                <a:lnTo>
                  <a:pt x="7918107" y="8571700"/>
                </a:lnTo>
                <a:lnTo>
                  <a:pt x="0" y="8571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98223" y="821439"/>
            <a:ext cx="8594644" cy="9532242"/>
          </a:xfrm>
          <a:custGeom>
            <a:avLst/>
            <a:gdLst/>
            <a:ahLst/>
            <a:cxnLst/>
            <a:rect l="l" t="t" r="r" b="b"/>
            <a:pathLst>
              <a:path w="8594644" h="9532242">
                <a:moveTo>
                  <a:pt x="0" y="0"/>
                </a:moveTo>
                <a:lnTo>
                  <a:pt x="8594645" y="0"/>
                </a:lnTo>
                <a:lnTo>
                  <a:pt x="8594645" y="9532242"/>
                </a:lnTo>
                <a:lnTo>
                  <a:pt x="0" y="95322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33062" y="-874929"/>
            <a:ext cx="7315200" cy="2651760"/>
          </a:xfrm>
          <a:custGeom>
            <a:avLst/>
            <a:gdLst/>
            <a:ahLst/>
            <a:cxnLst/>
            <a:rect l="l" t="t" r="r" b="b"/>
            <a:pathLst>
              <a:path w="7315200" h="2651760">
                <a:moveTo>
                  <a:pt x="0" y="0"/>
                </a:moveTo>
                <a:lnTo>
                  <a:pt x="7315200" y="0"/>
                </a:lnTo>
                <a:lnTo>
                  <a:pt x="7315200" y="2651760"/>
                </a:lnTo>
                <a:lnTo>
                  <a:pt x="0" y="2651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593678" y="-248658"/>
            <a:ext cx="7315200" cy="1764792"/>
          </a:xfrm>
          <a:custGeom>
            <a:avLst/>
            <a:gdLst/>
            <a:ahLst/>
            <a:cxnLst/>
            <a:rect l="l" t="t" r="r" b="b"/>
            <a:pathLst>
              <a:path w="7315200" h="1764792">
                <a:moveTo>
                  <a:pt x="0" y="0"/>
                </a:moveTo>
                <a:lnTo>
                  <a:pt x="7315200" y="0"/>
                </a:lnTo>
                <a:lnTo>
                  <a:pt x="7315200" y="1764792"/>
                </a:lnTo>
                <a:lnTo>
                  <a:pt x="0" y="1764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620418" y="-248658"/>
            <a:ext cx="7315200" cy="1764792"/>
          </a:xfrm>
          <a:custGeom>
            <a:avLst/>
            <a:gdLst/>
            <a:ahLst/>
            <a:cxnLst/>
            <a:rect l="l" t="t" r="r" b="b"/>
            <a:pathLst>
              <a:path w="7315200" h="1764792">
                <a:moveTo>
                  <a:pt x="0" y="0"/>
                </a:moveTo>
                <a:lnTo>
                  <a:pt x="7315200" y="0"/>
                </a:lnTo>
                <a:lnTo>
                  <a:pt x="7315200" y="1764792"/>
                </a:lnTo>
                <a:lnTo>
                  <a:pt x="0" y="1764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706259" y="5986974"/>
            <a:ext cx="2310872" cy="4114800"/>
          </a:xfrm>
          <a:custGeom>
            <a:avLst/>
            <a:gdLst/>
            <a:ahLst/>
            <a:cxnLst/>
            <a:rect l="l" t="t" r="r" b="b"/>
            <a:pathLst>
              <a:path w="2310872" h="4114800">
                <a:moveTo>
                  <a:pt x="0" y="0"/>
                </a:moveTo>
                <a:lnTo>
                  <a:pt x="2310871" y="0"/>
                </a:lnTo>
                <a:lnTo>
                  <a:pt x="23108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154070" y="8523411"/>
            <a:ext cx="1413076" cy="1763589"/>
          </a:xfrm>
          <a:custGeom>
            <a:avLst/>
            <a:gdLst/>
            <a:ahLst/>
            <a:cxnLst/>
            <a:rect l="l" t="t" r="r" b="b"/>
            <a:pathLst>
              <a:path w="1413076" h="1763589">
                <a:moveTo>
                  <a:pt x="0" y="0"/>
                </a:moveTo>
                <a:lnTo>
                  <a:pt x="1413076" y="0"/>
                </a:lnTo>
                <a:lnTo>
                  <a:pt x="1413076" y="1763589"/>
                </a:lnTo>
                <a:lnTo>
                  <a:pt x="0" y="17635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64625">
            <a:off x="10295005" y="1425676"/>
            <a:ext cx="2955164" cy="2242231"/>
          </a:xfrm>
          <a:custGeom>
            <a:avLst/>
            <a:gdLst/>
            <a:ahLst/>
            <a:cxnLst/>
            <a:rect l="l" t="t" r="r" b="b"/>
            <a:pathLst>
              <a:path w="2955164" h="2242231">
                <a:moveTo>
                  <a:pt x="0" y="0"/>
                </a:moveTo>
                <a:lnTo>
                  <a:pt x="2955163" y="0"/>
                </a:lnTo>
                <a:lnTo>
                  <a:pt x="2955163" y="2242231"/>
                </a:lnTo>
                <a:lnTo>
                  <a:pt x="0" y="22422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5262463" y="1930250"/>
            <a:ext cx="1233083" cy="123308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flipV="1">
            <a:off x="9277664" y="8044374"/>
            <a:ext cx="4989845" cy="2126921"/>
          </a:xfrm>
          <a:custGeom>
            <a:avLst/>
            <a:gdLst/>
            <a:ahLst/>
            <a:cxnLst/>
            <a:rect l="l" t="t" r="r" b="b"/>
            <a:pathLst>
              <a:path w="4989845" h="2126921">
                <a:moveTo>
                  <a:pt x="0" y="2126921"/>
                </a:moveTo>
                <a:lnTo>
                  <a:pt x="4989845" y="2126921"/>
                </a:lnTo>
                <a:lnTo>
                  <a:pt x="4989845" y="0"/>
                </a:lnTo>
                <a:lnTo>
                  <a:pt x="0" y="0"/>
                </a:lnTo>
                <a:lnTo>
                  <a:pt x="0" y="2126921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632403" y="3029983"/>
            <a:ext cx="11131641" cy="2420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0"/>
              </a:lnSpc>
            </a:pPr>
            <a:r>
              <a:rPr lang="en-US" sz="6957" b="1">
                <a:solidFill>
                  <a:srgbClr val="374C9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Segunda Sesión Ordinaria de Consejo Técnico Escolar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03041" y="5699050"/>
            <a:ext cx="6609376" cy="1919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0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Tema</a:t>
            </a:r>
            <a:r>
              <a:rPr lang="en-US" sz="48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1: </a:t>
            </a:r>
          </a:p>
          <a:p>
            <a:pPr algn="ctr">
              <a:lnSpc>
                <a:spcPts val="7710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Planeación</a:t>
            </a:r>
            <a:r>
              <a:rPr lang="en-US" sz="48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8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didáctica</a:t>
            </a:r>
            <a:endParaRPr lang="en-US" sz="4800" b="1" dirty="0">
              <a:solidFill>
                <a:srgbClr val="292F4F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9307" y="0"/>
            <a:ext cx="20697775" cy="10353681"/>
            <a:chOff x="0" y="0"/>
            <a:chExt cx="27597033" cy="13804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92125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385311" y="671603"/>
            <a:ext cx="14024482" cy="1350464"/>
          </a:xfrm>
          <a:custGeom>
            <a:avLst/>
            <a:gdLst/>
            <a:ahLst/>
            <a:cxnLst/>
            <a:rect l="l" t="t" r="r" b="b"/>
            <a:pathLst>
              <a:path w="14024482" h="1350464">
                <a:moveTo>
                  <a:pt x="0" y="0"/>
                </a:moveTo>
                <a:lnTo>
                  <a:pt x="14024481" y="0"/>
                </a:lnTo>
                <a:lnTo>
                  <a:pt x="14024481" y="1350464"/>
                </a:lnTo>
                <a:lnTo>
                  <a:pt x="0" y="1350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5026" b="-3502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2372016"/>
            <a:ext cx="15199325" cy="6820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8"/>
              </a:lnSpc>
              <a:spcBef>
                <a:spcPct val="0"/>
              </a:spcBef>
            </a:pP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Formen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equipos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.</a:t>
            </a:r>
          </a:p>
          <a:p>
            <a:pPr marL="928065" lvl="1" indent="-464033" algn="l">
              <a:lnSpc>
                <a:spcPts val="6018"/>
              </a:lnSpc>
              <a:buFont typeface="Arial"/>
              <a:buChar char="•"/>
            </a:pP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Diseñen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una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mini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planeación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situada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que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incorpore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los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aportes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los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documentos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y videos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trabajados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.</a:t>
            </a:r>
          </a:p>
          <a:p>
            <a:pPr marL="928065" lvl="1" indent="-464033" algn="l">
              <a:lnSpc>
                <a:spcPts val="6018"/>
              </a:lnSpc>
              <a:buFont typeface="Arial"/>
              <a:buChar char="•"/>
            </a:pP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Guíense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con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los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siguientes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cuestionamientos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:</a:t>
            </a:r>
          </a:p>
          <a:p>
            <a:pPr marL="1856131" lvl="2" indent="-618710" algn="l">
              <a:lnSpc>
                <a:spcPts val="6018"/>
              </a:lnSpc>
              <a:buFont typeface="Arial"/>
              <a:buChar char="⚬"/>
            </a:pP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¿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Qué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deseo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que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aprendan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mis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alumnos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/as y para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qué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servirá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?</a:t>
            </a:r>
          </a:p>
          <a:p>
            <a:pPr marL="1856131" lvl="2" indent="-618710" algn="l">
              <a:lnSpc>
                <a:spcPts val="6018"/>
              </a:lnSpc>
              <a:buFont typeface="Arial"/>
              <a:buChar char="⚬"/>
            </a:pP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¿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Cómo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acompañaré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el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proceso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?</a:t>
            </a:r>
          </a:p>
          <a:p>
            <a:pPr marL="1856131" lvl="2" indent="-618710" algn="l">
              <a:lnSpc>
                <a:spcPts val="6018"/>
              </a:lnSpc>
              <a:buFont typeface="Arial"/>
              <a:buChar char="⚬"/>
            </a:pP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¿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Cómo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sabré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que </a:t>
            </a:r>
            <a:r>
              <a:rPr lang="en-US" sz="4298" b="1" dirty="0" err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aprendieron</a:t>
            </a:r>
            <a:r>
              <a:rPr lang="en-US" sz="4298" b="1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?</a:t>
            </a:r>
          </a:p>
          <a:p>
            <a:pPr algn="l">
              <a:lnSpc>
                <a:spcPts val="6018"/>
              </a:lnSpc>
            </a:pPr>
            <a:endParaRPr lang="en-US" sz="4298" b="1" dirty="0">
              <a:solidFill>
                <a:srgbClr val="000000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sp>
        <p:nvSpPr>
          <p:cNvPr id="7" name="Freeform 7"/>
          <p:cNvSpPr/>
          <p:nvPr/>
        </p:nvSpPr>
        <p:spPr>
          <a:xfrm flipH="1" flipV="1">
            <a:off x="14168050" y="-35333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411995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9950" y="0"/>
                </a:lnTo>
                <a:lnTo>
                  <a:pt x="411995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10120" y="5758221"/>
            <a:ext cx="2677640" cy="4528779"/>
          </a:xfrm>
          <a:custGeom>
            <a:avLst/>
            <a:gdLst/>
            <a:ahLst/>
            <a:cxnLst/>
            <a:rect l="l" t="t" r="r" b="b"/>
            <a:pathLst>
              <a:path w="2677640" h="4528779">
                <a:moveTo>
                  <a:pt x="0" y="0"/>
                </a:moveTo>
                <a:lnTo>
                  <a:pt x="2677640" y="0"/>
                </a:lnTo>
                <a:lnTo>
                  <a:pt x="2677640" y="4528779"/>
                </a:lnTo>
                <a:lnTo>
                  <a:pt x="0" y="4528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-35333"/>
            <a:ext cx="1882817" cy="1569798"/>
          </a:xfrm>
          <a:custGeom>
            <a:avLst/>
            <a:gdLst/>
            <a:ahLst/>
            <a:cxnLst/>
            <a:rect l="l" t="t" r="r" b="b"/>
            <a:pathLst>
              <a:path w="1882817" h="1569798">
                <a:moveTo>
                  <a:pt x="0" y="0"/>
                </a:moveTo>
                <a:lnTo>
                  <a:pt x="1882817" y="0"/>
                </a:lnTo>
                <a:lnTo>
                  <a:pt x="1882817" y="1569798"/>
                </a:lnTo>
                <a:lnTo>
                  <a:pt x="0" y="15697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58439" y="8420294"/>
            <a:ext cx="3771122" cy="3733411"/>
          </a:xfrm>
          <a:custGeom>
            <a:avLst/>
            <a:gdLst/>
            <a:ahLst/>
            <a:cxnLst/>
            <a:rect l="l" t="t" r="r" b="b"/>
            <a:pathLst>
              <a:path w="3771122" h="3733411">
                <a:moveTo>
                  <a:pt x="0" y="0"/>
                </a:moveTo>
                <a:lnTo>
                  <a:pt x="3771122" y="0"/>
                </a:lnTo>
                <a:lnTo>
                  <a:pt x="3771122" y="3733412"/>
                </a:lnTo>
                <a:lnTo>
                  <a:pt x="0" y="37334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732573" y="6172200"/>
            <a:ext cx="5108908" cy="4114800"/>
          </a:xfrm>
          <a:custGeom>
            <a:avLst/>
            <a:gdLst/>
            <a:ahLst/>
            <a:cxnLst/>
            <a:rect l="l" t="t" r="r" b="b"/>
            <a:pathLst>
              <a:path w="5108908" h="4114800">
                <a:moveTo>
                  <a:pt x="0" y="0"/>
                </a:moveTo>
                <a:lnTo>
                  <a:pt x="5108908" y="0"/>
                </a:lnTo>
                <a:lnTo>
                  <a:pt x="510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52524" y="923925"/>
            <a:ext cx="13234562" cy="82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4"/>
              </a:lnSpc>
            </a:pPr>
            <a:r>
              <a:rPr lang="en-US" sz="44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De la </a:t>
            </a:r>
            <a:r>
              <a:rPr lang="en-US" sz="44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reflexión</a:t>
            </a:r>
            <a:r>
              <a:rPr lang="en-US" sz="44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a la </a:t>
            </a:r>
            <a:r>
              <a:rPr lang="en-US" sz="44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acción</a:t>
            </a:r>
            <a:r>
              <a:rPr lang="en-US" sz="44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: </a:t>
            </a:r>
            <a:r>
              <a:rPr lang="en-US" sz="44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planeación</a:t>
            </a:r>
            <a:r>
              <a:rPr lang="en-US" sz="44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situada</a:t>
            </a:r>
            <a:endParaRPr lang="en-US" sz="4400" b="1" dirty="0">
              <a:solidFill>
                <a:srgbClr val="4B589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7033088" y="454243"/>
            <a:ext cx="743454" cy="74345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9307" y="0"/>
            <a:ext cx="20697775" cy="10353681"/>
            <a:chOff x="0" y="0"/>
            <a:chExt cx="27597033" cy="13804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92125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4724433" y="671603"/>
            <a:ext cx="8247111" cy="1350464"/>
          </a:xfrm>
          <a:custGeom>
            <a:avLst/>
            <a:gdLst/>
            <a:ahLst/>
            <a:cxnLst/>
            <a:rect l="l" t="t" r="r" b="b"/>
            <a:pathLst>
              <a:path w="8247111" h="1350464">
                <a:moveTo>
                  <a:pt x="0" y="0"/>
                </a:moveTo>
                <a:lnTo>
                  <a:pt x="8247111" y="0"/>
                </a:lnTo>
                <a:lnTo>
                  <a:pt x="8247111" y="1350464"/>
                </a:lnTo>
                <a:lnTo>
                  <a:pt x="0" y="1350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36175" y="2717444"/>
            <a:ext cx="15191950" cy="3995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2729" lvl="1" indent="-491365" algn="l">
              <a:lnSpc>
                <a:spcPts val="6372"/>
              </a:lnSpc>
              <a:buFont typeface="Arial"/>
              <a:buChar char="•"/>
            </a:pPr>
            <a:r>
              <a:rPr lang="en-US" sz="4551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Escuchen las presentaciones de los demás equipos.</a:t>
            </a:r>
          </a:p>
          <a:p>
            <a:pPr marL="982729" lvl="1" indent="-491365" algn="l">
              <a:lnSpc>
                <a:spcPts val="6372"/>
              </a:lnSpc>
              <a:buFont typeface="Arial"/>
              <a:buChar char="•"/>
            </a:pPr>
            <a:r>
              <a:rPr lang="en-US" sz="4551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Comenten brevemente qué ideas o estrategias podrían retomar en su práctica.</a:t>
            </a:r>
          </a:p>
          <a:p>
            <a:pPr marL="982729" lvl="1" indent="-491365" algn="l">
              <a:lnSpc>
                <a:spcPts val="6372"/>
              </a:lnSpc>
              <a:buFont typeface="Arial"/>
              <a:buChar char="•"/>
            </a:pPr>
            <a:r>
              <a:rPr lang="en-US" sz="4551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Destaquen coincidencias o aportaciones que fortalezcan al colectivo.</a:t>
            </a:r>
          </a:p>
        </p:txBody>
      </p:sp>
      <p:sp>
        <p:nvSpPr>
          <p:cNvPr id="7" name="Freeform 7"/>
          <p:cNvSpPr/>
          <p:nvPr/>
        </p:nvSpPr>
        <p:spPr>
          <a:xfrm flipH="1" flipV="1">
            <a:off x="14168050" y="-35333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411995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9950" y="0"/>
                </a:lnTo>
                <a:lnTo>
                  <a:pt x="411995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88276" y="246219"/>
            <a:ext cx="2432301" cy="2201233"/>
          </a:xfrm>
          <a:custGeom>
            <a:avLst/>
            <a:gdLst/>
            <a:ahLst/>
            <a:cxnLst/>
            <a:rect l="l" t="t" r="r" b="b"/>
            <a:pathLst>
              <a:path w="2432301" h="2201233">
                <a:moveTo>
                  <a:pt x="2432301" y="0"/>
                </a:moveTo>
                <a:lnTo>
                  <a:pt x="0" y="0"/>
                </a:lnTo>
                <a:lnTo>
                  <a:pt x="0" y="2201232"/>
                </a:lnTo>
                <a:lnTo>
                  <a:pt x="2432301" y="2201232"/>
                </a:lnTo>
                <a:lnTo>
                  <a:pt x="243230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762181" y="4514505"/>
            <a:ext cx="3986392" cy="3164199"/>
          </a:xfrm>
          <a:custGeom>
            <a:avLst/>
            <a:gdLst/>
            <a:ahLst/>
            <a:cxnLst/>
            <a:rect l="l" t="t" r="r" b="b"/>
            <a:pathLst>
              <a:path w="3986392" h="3164199">
                <a:moveTo>
                  <a:pt x="0" y="0"/>
                </a:moveTo>
                <a:lnTo>
                  <a:pt x="3986392" y="0"/>
                </a:lnTo>
                <a:lnTo>
                  <a:pt x="3986392" y="3164199"/>
                </a:lnTo>
                <a:lnTo>
                  <a:pt x="0" y="31641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71769" y="8487526"/>
            <a:ext cx="6085741" cy="2206081"/>
          </a:xfrm>
          <a:custGeom>
            <a:avLst/>
            <a:gdLst/>
            <a:ahLst/>
            <a:cxnLst/>
            <a:rect l="l" t="t" r="r" b="b"/>
            <a:pathLst>
              <a:path w="6085741" h="2206081">
                <a:moveTo>
                  <a:pt x="0" y="0"/>
                </a:moveTo>
                <a:lnTo>
                  <a:pt x="6085741" y="0"/>
                </a:lnTo>
                <a:lnTo>
                  <a:pt x="6085741" y="2206081"/>
                </a:lnTo>
                <a:lnTo>
                  <a:pt x="0" y="22060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248054" y="7368179"/>
            <a:ext cx="1475756" cy="2918821"/>
          </a:xfrm>
          <a:custGeom>
            <a:avLst/>
            <a:gdLst/>
            <a:ahLst/>
            <a:cxnLst/>
            <a:rect l="l" t="t" r="r" b="b"/>
            <a:pathLst>
              <a:path w="1475756" h="2918821">
                <a:moveTo>
                  <a:pt x="1475756" y="0"/>
                </a:moveTo>
                <a:lnTo>
                  <a:pt x="0" y="0"/>
                </a:lnTo>
                <a:lnTo>
                  <a:pt x="0" y="2918821"/>
                </a:lnTo>
                <a:lnTo>
                  <a:pt x="1475756" y="2918821"/>
                </a:lnTo>
                <a:lnTo>
                  <a:pt x="147575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621976" y="720045"/>
            <a:ext cx="6529698" cy="1044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6"/>
              </a:lnSpc>
            </a:pPr>
            <a:r>
              <a:rPr lang="en-US" sz="44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Puesta</a:t>
            </a:r>
            <a:r>
              <a:rPr lang="en-US" sz="44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</a:t>
            </a:r>
            <a:r>
              <a:rPr lang="en-US" sz="44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común</a:t>
            </a:r>
            <a:endParaRPr lang="en-US" sz="4400" b="1" dirty="0">
              <a:solidFill>
                <a:srgbClr val="4B589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3810" y="7775056"/>
            <a:ext cx="15181659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i="1">
                <a:solidFill>
                  <a:srgbClr val="8C1A8E"/>
                </a:solidFill>
                <a:latin typeface="Fira Sans Bold Italics"/>
                <a:ea typeface="Fira Sans Bold Italics"/>
                <a:cs typeface="Fira Sans Bold Italics"/>
                <a:sym typeface="Fira Sans Bold Italics"/>
              </a:rPr>
              <a:t>“El intercambio docente es la semilla del aprendizaje colectivo.”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7033088" y="454243"/>
            <a:ext cx="743454" cy="74345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9307" y="0"/>
            <a:ext cx="20697775" cy="10353681"/>
            <a:chOff x="0" y="0"/>
            <a:chExt cx="27597033" cy="13804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92125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287802" y="671603"/>
            <a:ext cx="14512023" cy="1350464"/>
          </a:xfrm>
          <a:custGeom>
            <a:avLst/>
            <a:gdLst/>
            <a:ahLst/>
            <a:cxnLst/>
            <a:rect l="l" t="t" r="r" b="b"/>
            <a:pathLst>
              <a:path w="14512023" h="1350464">
                <a:moveTo>
                  <a:pt x="0" y="0"/>
                </a:moveTo>
                <a:lnTo>
                  <a:pt x="14512024" y="0"/>
                </a:lnTo>
                <a:lnTo>
                  <a:pt x="14512024" y="1350464"/>
                </a:lnTo>
                <a:lnTo>
                  <a:pt x="0" y="1350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7982" b="-3798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1047" y="791373"/>
            <a:ext cx="13426535" cy="938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3"/>
              </a:lnSpc>
            </a:pPr>
            <a:r>
              <a:rPr lang="en-US" sz="44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Para </a:t>
            </a:r>
            <a:r>
              <a:rPr lang="en-US" sz="44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concluir</a:t>
            </a:r>
            <a:r>
              <a:rPr lang="en-US" sz="44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: El </a:t>
            </a:r>
            <a:r>
              <a:rPr lang="en-US" sz="44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saludo</a:t>
            </a:r>
            <a:r>
              <a:rPr lang="en-US" sz="44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que </a:t>
            </a:r>
            <a:r>
              <a:rPr lang="en-US" sz="44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nos</a:t>
            </a:r>
            <a:r>
              <a:rPr lang="en-US" sz="44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conecta</a:t>
            </a:r>
            <a:endParaRPr lang="en-US" sz="4400" b="1" dirty="0">
              <a:solidFill>
                <a:srgbClr val="4B589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87802" y="2194665"/>
            <a:ext cx="16282778" cy="7063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5588" lvl="1" indent="-357794" algn="l">
              <a:lnSpc>
                <a:spcPts val="4640"/>
              </a:lnSpc>
              <a:buFont typeface="Arial"/>
              <a:buChar char="•"/>
            </a:pPr>
            <a:r>
              <a:rPr lang="en-US" sz="3314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De pie, caminen libremente por el salón.</a:t>
            </a:r>
          </a:p>
          <a:p>
            <a:pPr marL="715588" lvl="1" indent="-357794" algn="l">
              <a:lnSpc>
                <a:spcPts val="4640"/>
              </a:lnSpc>
              <a:buFont typeface="Arial"/>
              <a:buChar char="•"/>
            </a:pPr>
            <a:r>
              <a:rPr lang="en-US" sz="3314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Cada vez que se crucen con alguien, salúdenlo con un gesto diferente (choque de palmas, saludo de codo, sonrisa o una palabra breve como gracias, ánimo, aprendí).</a:t>
            </a:r>
          </a:p>
          <a:p>
            <a:pPr marL="715588" lvl="1" indent="-357794" algn="l">
              <a:lnSpc>
                <a:spcPts val="4640"/>
              </a:lnSpc>
              <a:buFont typeface="Arial"/>
              <a:buChar char="•"/>
            </a:pPr>
            <a:r>
              <a:rPr lang="en-US" sz="3314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 cada encuentro, compartan con esa persona una respuesta rápida a una de estas preguntas:</a:t>
            </a:r>
          </a:p>
          <a:p>
            <a:pPr marL="715588" lvl="1" indent="-357794" algn="l">
              <a:lnSpc>
                <a:spcPts val="4640"/>
              </a:lnSpc>
              <a:buFont typeface="Arial"/>
              <a:buChar char="•"/>
            </a:pPr>
            <a:r>
              <a:rPr lang="en-US" sz="3314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¿Qué aprendí hoy sobre la planeación?</a:t>
            </a:r>
          </a:p>
          <a:p>
            <a:pPr marL="715588" lvl="1" indent="-357794" algn="l">
              <a:lnSpc>
                <a:spcPts val="4640"/>
              </a:lnSpc>
              <a:buFont typeface="Arial"/>
              <a:buChar char="•"/>
            </a:pPr>
            <a:r>
              <a:rPr lang="en-US" sz="3314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¿Qué idea me llevo para mejorar mi práctica?</a:t>
            </a:r>
          </a:p>
          <a:p>
            <a:pPr marL="715588" lvl="1" indent="-357794" algn="l">
              <a:lnSpc>
                <a:spcPts val="4640"/>
              </a:lnSpc>
              <a:buFont typeface="Arial"/>
              <a:buChar char="•"/>
            </a:pPr>
            <a:r>
              <a:rPr lang="en-US" sz="3314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¿Qué compromiso asumo después de esta sesión?</a:t>
            </a:r>
          </a:p>
          <a:p>
            <a:pPr marL="715588" lvl="1" indent="-357794" algn="l">
              <a:lnSpc>
                <a:spcPts val="4640"/>
              </a:lnSpc>
              <a:buFont typeface="Arial"/>
              <a:buChar char="•"/>
            </a:pPr>
            <a:r>
              <a:rPr lang="en-US" sz="3314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Continúen hasta que todos hayan saludado y compartido con varias personas.</a:t>
            </a:r>
          </a:p>
          <a:p>
            <a:pPr marL="715588" lvl="1" indent="-357794" algn="l">
              <a:lnSpc>
                <a:spcPts val="4640"/>
              </a:lnSpc>
              <a:buFont typeface="Arial"/>
              <a:buChar char="•"/>
            </a:pPr>
            <a:r>
              <a:rPr lang="en-US" sz="3314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Formen un círculo final y escuchen una o dos participaciones voluntarias sobre los aprendizajes colectivos.</a:t>
            </a:r>
          </a:p>
        </p:txBody>
      </p:sp>
      <p:sp>
        <p:nvSpPr>
          <p:cNvPr id="8" name="Freeform 8"/>
          <p:cNvSpPr/>
          <p:nvPr/>
        </p:nvSpPr>
        <p:spPr>
          <a:xfrm flipH="1" flipV="1">
            <a:off x="14168050" y="-35333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411995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9950" y="0"/>
                </a:lnTo>
                <a:lnTo>
                  <a:pt x="411995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440738" y="5176840"/>
            <a:ext cx="2847262" cy="5176840"/>
          </a:xfrm>
          <a:custGeom>
            <a:avLst/>
            <a:gdLst/>
            <a:ahLst/>
            <a:cxnLst/>
            <a:rect l="l" t="t" r="r" b="b"/>
            <a:pathLst>
              <a:path w="2847262" h="5176840">
                <a:moveTo>
                  <a:pt x="2847262" y="0"/>
                </a:moveTo>
                <a:lnTo>
                  <a:pt x="0" y="0"/>
                </a:lnTo>
                <a:lnTo>
                  <a:pt x="0" y="5176841"/>
                </a:lnTo>
                <a:lnTo>
                  <a:pt x="2847262" y="5176841"/>
                </a:lnTo>
                <a:lnTo>
                  <a:pt x="284726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16839" y="9505950"/>
            <a:ext cx="7315200" cy="466344"/>
          </a:xfrm>
          <a:custGeom>
            <a:avLst/>
            <a:gdLst/>
            <a:ahLst/>
            <a:cxnLst/>
            <a:rect l="l" t="t" r="r" b="b"/>
            <a:pathLst>
              <a:path w="7315200" h="466344">
                <a:moveTo>
                  <a:pt x="0" y="0"/>
                </a:moveTo>
                <a:lnTo>
                  <a:pt x="7315200" y="0"/>
                </a:lnTo>
                <a:lnTo>
                  <a:pt x="7315200" y="466344"/>
                </a:lnTo>
                <a:lnTo>
                  <a:pt x="0" y="466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10126" y="421680"/>
            <a:ext cx="1595857" cy="2732632"/>
          </a:xfrm>
          <a:custGeom>
            <a:avLst/>
            <a:gdLst/>
            <a:ahLst/>
            <a:cxnLst/>
            <a:rect l="l" t="t" r="r" b="b"/>
            <a:pathLst>
              <a:path w="1595857" h="2732632">
                <a:moveTo>
                  <a:pt x="0" y="0"/>
                </a:moveTo>
                <a:lnTo>
                  <a:pt x="1595857" y="0"/>
                </a:lnTo>
                <a:lnTo>
                  <a:pt x="1595857" y="2732633"/>
                </a:lnTo>
                <a:lnTo>
                  <a:pt x="0" y="2732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799826" y="1126907"/>
            <a:ext cx="1649960" cy="1790321"/>
          </a:xfrm>
          <a:custGeom>
            <a:avLst/>
            <a:gdLst/>
            <a:ahLst/>
            <a:cxnLst/>
            <a:rect l="l" t="t" r="r" b="b"/>
            <a:pathLst>
              <a:path w="1649960" h="1790321">
                <a:moveTo>
                  <a:pt x="0" y="0"/>
                </a:moveTo>
                <a:lnTo>
                  <a:pt x="1649960" y="0"/>
                </a:lnTo>
                <a:lnTo>
                  <a:pt x="1649960" y="1790321"/>
                </a:lnTo>
                <a:lnTo>
                  <a:pt x="0" y="17903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66355" y="9258300"/>
            <a:ext cx="1595857" cy="1297113"/>
          </a:xfrm>
          <a:custGeom>
            <a:avLst/>
            <a:gdLst/>
            <a:ahLst/>
            <a:cxnLst/>
            <a:rect l="l" t="t" r="r" b="b"/>
            <a:pathLst>
              <a:path w="1595857" h="1297113">
                <a:moveTo>
                  <a:pt x="0" y="0"/>
                </a:moveTo>
                <a:lnTo>
                  <a:pt x="1595857" y="0"/>
                </a:lnTo>
                <a:lnTo>
                  <a:pt x="1595857" y="1297113"/>
                </a:lnTo>
                <a:lnTo>
                  <a:pt x="0" y="12971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7033088" y="454243"/>
            <a:ext cx="743454" cy="74345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9307" y="0"/>
            <a:ext cx="20697775" cy="10353681"/>
            <a:chOff x="0" y="0"/>
            <a:chExt cx="27597033" cy="13804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92125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3702561" y="1028700"/>
            <a:ext cx="9335287" cy="1528653"/>
          </a:xfrm>
          <a:custGeom>
            <a:avLst/>
            <a:gdLst/>
            <a:ahLst/>
            <a:cxnLst/>
            <a:rect l="l" t="t" r="r" b="b"/>
            <a:pathLst>
              <a:path w="9335287" h="1528653">
                <a:moveTo>
                  <a:pt x="0" y="0"/>
                </a:moveTo>
                <a:lnTo>
                  <a:pt x="9335286" y="0"/>
                </a:lnTo>
                <a:lnTo>
                  <a:pt x="9335286" y="1528653"/>
                </a:lnTo>
                <a:lnTo>
                  <a:pt x="0" y="15286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71887" y="3004150"/>
            <a:ext cx="16387413" cy="458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2"/>
              </a:lnSpc>
              <a:spcBef>
                <a:spcPct val="0"/>
              </a:spcBef>
            </a:pPr>
            <a:r>
              <a:rPr lang="en-US" sz="4344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 cada sesión del CTE es importante dedicar tiempo para revisar los avances en su Proceso de Mejora Continua. </a:t>
            </a:r>
          </a:p>
          <a:p>
            <a:pPr algn="ctr">
              <a:lnSpc>
                <a:spcPts val="6082"/>
              </a:lnSpc>
              <a:spcBef>
                <a:spcPct val="0"/>
              </a:spcBef>
            </a:pPr>
            <a:r>
              <a:rPr lang="en-US" sz="4344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Las escuelas que se encuentren todavía en la concreción de los objetivos, metas y acciones, es importante que destinen tiempo para concluir la fase de Planeación a fin de implementar las acciones que les permitan mejorar</a:t>
            </a:r>
          </a:p>
        </p:txBody>
      </p:sp>
      <p:sp>
        <p:nvSpPr>
          <p:cNvPr id="7" name="Freeform 7"/>
          <p:cNvSpPr/>
          <p:nvPr/>
        </p:nvSpPr>
        <p:spPr>
          <a:xfrm flipH="1" flipV="1">
            <a:off x="14168050" y="-35333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411995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9950" y="0"/>
                </a:lnTo>
                <a:lnTo>
                  <a:pt x="411995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6805" y="-35333"/>
            <a:ext cx="4263681" cy="1211273"/>
          </a:xfrm>
          <a:custGeom>
            <a:avLst/>
            <a:gdLst/>
            <a:ahLst/>
            <a:cxnLst/>
            <a:rect l="l" t="t" r="r" b="b"/>
            <a:pathLst>
              <a:path w="4263681" h="1211273">
                <a:moveTo>
                  <a:pt x="0" y="0"/>
                </a:moveTo>
                <a:lnTo>
                  <a:pt x="4263681" y="0"/>
                </a:lnTo>
                <a:lnTo>
                  <a:pt x="4263681" y="1211273"/>
                </a:lnTo>
                <a:lnTo>
                  <a:pt x="0" y="12112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10486" y="-148149"/>
            <a:ext cx="4263681" cy="1211273"/>
          </a:xfrm>
          <a:custGeom>
            <a:avLst/>
            <a:gdLst/>
            <a:ahLst/>
            <a:cxnLst/>
            <a:rect l="l" t="t" r="r" b="b"/>
            <a:pathLst>
              <a:path w="4263681" h="1211273">
                <a:moveTo>
                  <a:pt x="0" y="0"/>
                </a:moveTo>
                <a:lnTo>
                  <a:pt x="4263681" y="0"/>
                </a:lnTo>
                <a:lnTo>
                  <a:pt x="4263681" y="1211273"/>
                </a:lnTo>
                <a:lnTo>
                  <a:pt x="0" y="12112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74167" y="-148149"/>
            <a:ext cx="4263681" cy="1211273"/>
          </a:xfrm>
          <a:custGeom>
            <a:avLst/>
            <a:gdLst/>
            <a:ahLst/>
            <a:cxnLst/>
            <a:rect l="l" t="t" r="r" b="b"/>
            <a:pathLst>
              <a:path w="4263681" h="1211273">
                <a:moveTo>
                  <a:pt x="0" y="0"/>
                </a:moveTo>
                <a:lnTo>
                  <a:pt x="4263680" y="0"/>
                </a:lnTo>
                <a:lnTo>
                  <a:pt x="4263680" y="1211273"/>
                </a:lnTo>
                <a:lnTo>
                  <a:pt x="0" y="1211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03668" y="6762276"/>
            <a:ext cx="2364769" cy="3524724"/>
          </a:xfrm>
          <a:custGeom>
            <a:avLst/>
            <a:gdLst/>
            <a:ahLst/>
            <a:cxnLst/>
            <a:rect l="l" t="t" r="r" b="b"/>
            <a:pathLst>
              <a:path w="2364769" h="3524724">
                <a:moveTo>
                  <a:pt x="0" y="0"/>
                </a:moveTo>
                <a:lnTo>
                  <a:pt x="2364770" y="0"/>
                </a:lnTo>
                <a:lnTo>
                  <a:pt x="2364770" y="3524724"/>
                </a:lnTo>
                <a:lnTo>
                  <a:pt x="0" y="3524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37847" y="8029086"/>
            <a:ext cx="1785289" cy="2324595"/>
          </a:xfrm>
          <a:custGeom>
            <a:avLst/>
            <a:gdLst/>
            <a:ahLst/>
            <a:cxnLst/>
            <a:rect l="l" t="t" r="r" b="b"/>
            <a:pathLst>
              <a:path w="1785289" h="2324595">
                <a:moveTo>
                  <a:pt x="0" y="0"/>
                </a:moveTo>
                <a:lnTo>
                  <a:pt x="1785289" y="0"/>
                </a:lnTo>
                <a:lnTo>
                  <a:pt x="1785289" y="2324595"/>
                </a:lnTo>
                <a:lnTo>
                  <a:pt x="0" y="23245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6480411"/>
            <a:ext cx="2212412" cy="3873270"/>
          </a:xfrm>
          <a:custGeom>
            <a:avLst/>
            <a:gdLst/>
            <a:ahLst/>
            <a:cxnLst/>
            <a:rect l="l" t="t" r="r" b="b"/>
            <a:pathLst>
              <a:path w="2212412" h="3873270">
                <a:moveTo>
                  <a:pt x="0" y="0"/>
                </a:moveTo>
                <a:lnTo>
                  <a:pt x="2212412" y="0"/>
                </a:lnTo>
                <a:lnTo>
                  <a:pt x="2212412" y="3873270"/>
                </a:lnTo>
                <a:lnTo>
                  <a:pt x="0" y="38732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938073" y="1257741"/>
            <a:ext cx="1590276" cy="1528653"/>
          </a:xfrm>
          <a:custGeom>
            <a:avLst/>
            <a:gdLst/>
            <a:ahLst/>
            <a:cxnLst/>
            <a:rect l="l" t="t" r="r" b="b"/>
            <a:pathLst>
              <a:path w="1590276" h="1528653">
                <a:moveTo>
                  <a:pt x="0" y="0"/>
                </a:moveTo>
                <a:lnTo>
                  <a:pt x="1590276" y="0"/>
                </a:lnTo>
                <a:lnTo>
                  <a:pt x="1590276" y="1528653"/>
                </a:lnTo>
                <a:lnTo>
                  <a:pt x="0" y="1528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9188" y="1028700"/>
            <a:ext cx="1463948" cy="1923085"/>
          </a:xfrm>
          <a:custGeom>
            <a:avLst/>
            <a:gdLst/>
            <a:ahLst/>
            <a:cxnLst/>
            <a:rect l="l" t="t" r="r" b="b"/>
            <a:pathLst>
              <a:path w="1463948" h="1923085">
                <a:moveTo>
                  <a:pt x="0" y="0"/>
                </a:moveTo>
                <a:lnTo>
                  <a:pt x="1463948" y="0"/>
                </a:lnTo>
                <a:lnTo>
                  <a:pt x="1463948" y="1923085"/>
                </a:lnTo>
                <a:lnTo>
                  <a:pt x="0" y="192308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984726" y="7749587"/>
            <a:ext cx="5465437" cy="2917177"/>
          </a:xfrm>
          <a:custGeom>
            <a:avLst/>
            <a:gdLst/>
            <a:ahLst/>
            <a:cxnLst/>
            <a:rect l="l" t="t" r="r" b="b"/>
            <a:pathLst>
              <a:path w="5465437" h="2917177">
                <a:moveTo>
                  <a:pt x="0" y="0"/>
                </a:moveTo>
                <a:lnTo>
                  <a:pt x="5465437" y="0"/>
                </a:lnTo>
                <a:lnTo>
                  <a:pt x="5465437" y="2917177"/>
                </a:lnTo>
                <a:lnTo>
                  <a:pt x="0" y="291717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160665" y="1350204"/>
            <a:ext cx="8578996" cy="83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0"/>
              </a:lnSpc>
            </a:pPr>
            <a:r>
              <a:rPr lang="en-US" sz="40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 </a:t>
            </a:r>
            <a:r>
              <a:rPr lang="en-US" sz="40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Proceso</a:t>
            </a:r>
            <a:r>
              <a:rPr lang="en-US" sz="40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</a:t>
            </a:r>
            <a:r>
              <a:rPr lang="en-US" sz="40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Mejora</a:t>
            </a:r>
            <a:r>
              <a:rPr lang="en-US" sz="40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Continua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7033088" y="454243"/>
            <a:ext cx="743454" cy="74345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9307" y="0"/>
            <a:ext cx="20697775" cy="10353681"/>
            <a:chOff x="0" y="0"/>
            <a:chExt cx="27597033" cy="13804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92125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172731" y="2406795"/>
            <a:ext cx="13942537" cy="53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7"/>
              </a:lnSpc>
              <a:spcBef>
                <a:spcPct val="0"/>
              </a:spcBef>
            </a:pPr>
            <a:r>
              <a:rPr lang="en-US" sz="7576" b="1" i="1">
                <a:solidFill>
                  <a:srgbClr val="374C9C"/>
                </a:solidFill>
                <a:latin typeface="Fira Sans Bold Italics"/>
                <a:ea typeface="Fira Sans Bold Italics"/>
                <a:cs typeface="Fira Sans Bold Italics"/>
                <a:sym typeface="Fira Sans Bold Italics"/>
              </a:rPr>
              <a:t>“Juntos no solo compartimos trabajo, compartimos sueños, esfuerzos y el deseo de ver a nuestros alumnos crecer.”</a:t>
            </a:r>
          </a:p>
        </p:txBody>
      </p:sp>
      <p:sp>
        <p:nvSpPr>
          <p:cNvPr id="6" name="Freeform 6"/>
          <p:cNvSpPr/>
          <p:nvPr/>
        </p:nvSpPr>
        <p:spPr>
          <a:xfrm flipH="1" flipV="1">
            <a:off x="14168050" y="-35333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411995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9950" y="0"/>
                </a:lnTo>
                <a:lnTo>
                  <a:pt x="411995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0" y="0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4114800"/>
                </a:moveTo>
                <a:lnTo>
                  <a:pt x="4119950" y="4114800"/>
                </a:lnTo>
                <a:lnTo>
                  <a:pt x="411995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6176010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168050" y="6238881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4119950" y="0"/>
                </a:moveTo>
                <a:lnTo>
                  <a:pt x="0" y="0"/>
                </a:lnTo>
                <a:lnTo>
                  <a:pt x="0" y="4114800"/>
                </a:lnTo>
                <a:lnTo>
                  <a:pt x="4119950" y="4114800"/>
                </a:lnTo>
                <a:lnTo>
                  <a:pt x="41199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81554" y="7727805"/>
            <a:ext cx="2632367" cy="2504039"/>
          </a:xfrm>
          <a:custGeom>
            <a:avLst/>
            <a:gdLst/>
            <a:ahLst/>
            <a:cxnLst/>
            <a:rect l="l" t="t" r="r" b="b"/>
            <a:pathLst>
              <a:path w="2632367" h="2504039">
                <a:moveTo>
                  <a:pt x="0" y="0"/>
                </a:moveTo>
                <a:lnTo>
                  <a:pt x="2632367" y="0"/>
                </a:lnTo>
                <a:lnTo>
                  <a:pt x="2632367" y="2504039"/>
                </a:lnTo>
                <a:lnTo>
                  <a:pt x="0" y="2504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422634" y="233396"/>
            <a:ext cx="1442731" cy="2075873"/>
          </a:xfrm>
          <a:custGeom>
            <a:avLst/>
            <a:gdLst/>
            <a:ahLst/>
            <a:cxnLst/>
            <a:rect l="l" t="t" r="r" b="b"/>
            <a:pathLst>
              <a:path w="1442731" h="2075873">
                <a:moveTo>
                  <a:pt x="0" y="0"/>
                </a:moveTo>
                <a:lnTo>
                  <a:pt x="1442732" y="0"/>
                </a:lnTo>
                <a:lnTo>
                  <a:pt x="1442732" y="2075872"/>
                </a:lnTo>
                <a:lnTo>
                  <a:pt x="0" y="20758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149946" y="5624144"/>
            <a:ext cx="1930645" cy="3634156"/>
          </a:xfrm>
          <a:custGeom>
            <a:avLst/>
            <a:gdLst/>
            <a:ahLst/>
            <a:cxnLst/>
            <a:rect l="l" t="t" r="r" b="b"/>
            <a:pathLst>
              <a:path w="1930645" h="3634156">
                <a:moveTo>
                  <a:pt x="0" y="0"/>
                </a:moveTo>
                <a:lnTo>
                  <a:pt x="1930645" y="0"/>
                </a:lnTo>
                <a:lnTo>
                  <a:pt x="1930645" y="3634156"/>
                </a:lnTo>
                <a:lnTo>
                  <a:pt x="0" y="3634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45773" y="878799"/>
            <a:ext cx="994176" cy="1430470"/>
          </a:xfrm>
          <a:custGeom>
            <a:avLst/>
            <a:gdLst/>
            <a:ahLst/>
            <a:cxnLst/>
            <a:rect l="l" t="t" r="r" b="b"/>
            <a:pathLst>
              <a:path w="994176" h="1430470">
                <a:moveTo>
                  <a:pt x="0" y="0"/>
                </a:moveTo>
                <a:lnTo>
                  <a:pt x="994176" y="0"/>
                </a:lnTo>
                <a:lnTo>
                  <a:pt x="994176" y="1430469"/>
                </a:lnTo>
                <a:lnTo>
                  <a:pt x="0" y="1430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84466" y="878799"/>
            <a:ext cx="994176" cy="1430470"/>
          </a:xfrm>
          <a:custGeom>
            <a:avLst/>
            <a:gdLst/>
            <a:ahLst/>
            <a:cxnLst/>
            <a:rect l="l" t="t" r="r" b="b"/>
            <a:pathLst>
              <a:path w="994176" h="1430470">
                <a:moveTo>
                  <a:pt x="0" y="0"/>
                </a:moveTo>
                <a:lnTo>
                  <a:pt x="994176" y="0"/>
                </a:lnTo>
                <a:lnTo>
                  <a:pt x="994176" y="1430469"/>
                </a:lnTo>
                <a:lnTo>
                  <a:pt x="0" y="1430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596953" y="4493878"/>
            <a:ext cx="2587180" cy="4114800"/>
          </a:xfrm>
          <a:custGeom>
            <a:avLst/>
            <a:gdLst/>
            <a:ahLst/>
            <a:cxnLst/>
            <a:rect l="l" t="t" r="r" b="b"/>
            <a:pathLst>
              <a:path w="2587180" h="4114800">
                <a:moveTo>
                  <a:pt x="2587180" y="0"/>
                </a:moveTo>
                <a:lnTo>
                  <a:pt x="0" y="0"/>
                </a:lnTo>
                <a:lnTo>
                  <a:pt x="0" y="4114800"/>
                </a:lnTo>
                <a:lnTo>
                  <a:pt x="2587180" y="4114800"/>
                </a:lnTo>
                <a:lnTo>
                  <a:pt x="258718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1671211" y="789333"/>
            <a:ext cx="1268067" cy="126806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9307" y="0"/>
            <a:ext cx="20697775" cy="10353681"/>
            <a:chOff x="0" y="0"/>
            <a:chExt cx="27597033" cy="13804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92125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546654" y="2553655"/>
            <a:ext cx="15638577" cy="517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just">
              <a:lnSpc>
                <a:spcPts val="5880"/>
              </a:lnSpc>
              <a:buFont typeface="Arial"/>
              <a:buChar char="•"/>
            </a:pPr>
            <a:r>
              <a:rPr lang="en-US" sz="4200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Cierren los ojos un momento e imaginen una de sus clases más recientes.</a:t>
            </a:r>
          </a:p>
          <a:p>
            <a:pPr marL="906780" lvl="1" indent="-453390" algn="just">
              <a:lnSpc>
                <a:spcPts val="5880"/>
              </a:lnSpc>
              <a:buFont typeface="Arial"/>
              <a:buChar char="•"/>
            </a:pPr>
            <a:r>
              <a:rPr lang="en-US" sz="4200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Piensen: si esa clase pudiera hablar, ¿qué les diría sobre cómo fue planeada?</a:t>
            </a:r>
          </a:p>
          <a:p>
            <a:pPr marL="906780" lvl="1" indent="-453390" algn="just">
              <a:lnSpc>
                <a:spcPts val="5880"/>
              </a:lnSpc>
              <a:buFont typeface="Arial"/>
              <a:buChar char="•"/>
            </a:pPr>
            <a:r>
              <a:rPr lang="en-US" sz="4200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Compartan su respuesta con una frase corta: “Mi clase me diría que…”</a:t>
            </a:r>
          </a:p>
          <a:p>
            <a:pPr marL="906780" lvl="1" indent="-453390" algn="just">
              <a:lnSpc>
                <a:spcPts val="5880"/>
              </a:lnSpc>
              <a:buFont typeface="Arial"/>
              <a:buChar char="•"/>
            </a:pPr>
            <a:r>
              <a:rPr lang="en-US" sz="4200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Escuchen algunas participaciones voluntarias.</a:t>
            </a:r>
          </a:p>
        </p:txBody>
      </p:sp>
      <p:sp>
        <p:nvSpPr>
          <p:cNvPr id="6" name="Freeform 6"/>
          <p:cNvSpPr/>
          <p:nvPr/>
        </p:nvSpPr>
        <p:spPr>
          <a:xfrm>
            <a:off x="4724433" y="671603"/>
            <a:ext cx="8247111" cy="1350464"/>
          </a:xfrm>
          <a:custGeom>
            <a:avLst/>
            <a:gdLst/>
            <a:ahLst/>
            <a:cxnLst/>
            <a:rect l="l" t="t" r="r" b="b"/>
            <a:pathLst>
              <a:path w="8247111" h="1350464">
                <a:moveTo>
                  <a:pt x="0" y="0"/>
                </a:moveTo>
                <a:lnTo>
                  <a:pt x="8247111" y="0"/>
                </a:lnTo>
                <a:lnTo>
                  <a:pt x="8247111" y="1350464"/>
                </a:lnTo>
                <a:lnTo>
                  <a:pt x="0" y="1350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4168050" y="-35333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411995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9950" y="0"/>
                </a:lnTo>
                <a:lnTo>
                  <a:pt x="411995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770176"/>
            <a:ext cx="1810290" cy="2425849"/>
          </a:xfrm>
          <a:custGeom>
            <a:avLst/>
            <a:gdLst/>
            <a:ahLst/>
            <a:cxnLst/>
            <a:rect l="l" t="t" r="r" b="b"/>
            <a:pathLst>
              <a:path w="1810290" h="2425849">
                <a:moveTo>
                  <a:pt x="0" y="0"/>
                </a:moveTo>
                <a:lnTo>
                  <a:pt x="1810290" y="0"/>
                </a:lnTo>
                <a:lnTo>
                  <a:pt x="1810290" y="2425849"/>
                </a:lnTo>
                <a:lnTo>
                  <a:pt x="0" y="24258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6571" y="0"/>
            <a:ext cx="5136629" cy="1651940"/>
          </a:xfrm>
          <a:custGeom>
            <a:avLst/>
            <a:gdLst/>
            <a:ahLst/>
            <a:cxnLst/>
            <a:rect l="l" t="t" r="r" b="b"/>
            <a:pathLst>
              <a:path w="5136629" h="1651940">
                <a:moveTo>
                  <a:pt x="0" y="0"/>
                </a:moveTo>
                <a:lnTo>
                  <a:pt x="5136629" y="0"/>
                </a:lnTo>
                <a:lnTo>
                  <a:pt x="5136629" y="1651940"/>
                </a:lnTo>
                <a:lnTo>
                  <a:pt x="0" y="1651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126582" y="6503170"/>
            <a:ext cx="1649960" cy="1790321"/>
          </a:xfrm>
          <a:custGeom>
            <a:avLst/>
            <a:gdLst/>
            <a:ahLst/>
            <a:cxnLst/>
            <a:rect l="l" t="t" r="r" b="b"/>
            <a:pathLst>
              <a:path w="1649960" h="1790321">
                <a:moveTo>
                  <a:pt x="0" y="0"/>
                </a:moveTo>
                <a:lnTo>
                  <a:pt x="1649960" y="0"/>
                </a:lnTo>
                <a:lnTo>
                  <a:pt x="1649960" y="1790321"/>
                </a:lnTo>
                <a:lnTo>
                  <a:pt x="0" y="17903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901350" y="9672711"/>
            <a:ext cx="7315200" cy="466344"/>
          </a:xfrm>
          <a:custGeom>
            <a:avLst/>
            <a:gdLst/>
            <a:ahLst/>
            <a:cxnLst/>
            <a:rect l="l" t="t" r="r" b="b"/>
            <a:pathLst>
              <a:path w="7315200" h="466344">
                <a:moveTo>
                  <a:pt x="0" y="0"/>
                </a:moveTo>
                <a:lnTo>
                  <a:pt x="7315200" y="0"/>
                </a:lnTo>
                <a:lnTo>
                  <a:pt x="7315200" y="466344"/>
                </a:lnTo>
                <a:lnTo>
                  <a:pt x="0" y="4663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345673" y="828675"/>
            <a:ext cx="9078923" cy="102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8"/>
              </a:lnSpc>
            </a:pPr>
            <a:r>
              <a:rPr lang="en-US" sz="5955" b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“Si mi clase hablara”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22018" y="8217291"/>
            <a:ext cx="14843964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i="1">
                <a:solidFill>
                  <a:srgbClr val="6C094F"/>
                </a:solidFill>
                <a:latin typeface="Fira Sans Bold Italics"/>
                <a:ea typeface="Fira Sans Bold Italics"/>
                <a:cs typeface="Fira Sans Bold Italics"/>
                <a:sym typeface="Fira Sans Bold Italics"/>
              </a:rPr>
              <a:t>“Cada clase es el reflejo de nuestra planeación. Lo que sembramos en ella, se convierte en aprendizaje.”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7033088" y="454243"/>
            <a:ext cx="743454" cy="74345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9307" y="0"/>
            <a:ext cx="20697775" cy="10353681"/>
            <a:chOff x="0" y="0"/>
            <a:chExt cx="27597033" cy="13804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92125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4724433" y="671603"/>
            <a:ext cx="8247111" cy="1350464"/>
          </a:xfrm>
          <a:custGeom>
            <a:avLst/>
            <a:gdLst/>
            <a:ahLst/>
            <a:cxnLst/>
            <a:rect l="l" t="t" r="r" b="b"/>
            <a:pathLst>
              <a:path w="8247111" h="1350464">
                <a:moveTo>
                  <a:pt x="0" y="0"/>
                </a:moveTo>
                <a:lnTo>
                  <a:pt x="8247111" y="0"/>
                </a:lnTo>
                <a:lnTo>
                  <a:pt x="8247111" y="1350464"/>
                </a:lnTo>
                <a:lnTo>
                  <a:pt x="0" y="1350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2439440"/>
            <a:ext cx="16230600" cy="5350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4"/>
              </a:lnSpc>
              <a:spcBef>
                <a:spcPct val="0"/>
              </a:spcBef>
            </a:pPr>
            <a:r>
              <a:rPr lang="en-US" sz="6081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Fortalecer la práctica docente a través del análisis y diseño de planeaciones didácticas situadas que integren la mediación y la evaluación formativa como parte del proceso de enseñanza y aprendizaje.</a:t>
            </a:r>
          </a:p>
        </p:txBody>
      </p:sp>
      <p:sp>
        <p:nvSpPr>
          <p:cNvPr id="7" name="Freeform 7"/>
          <p:cNvSpPr/>
          <p:nvPr/>
        </p:nvSpPr>
        <p:spPr>
          <a:xfrm flipH="1" flipV="1">
            <a:off x="14168050" y="-35333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411995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9950" y="0"/>
                </a:lnTo>
                <a:lnTo>
                  <a:pt x="411995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486400" y="7973568"/>
            <a:ext cx="7315200" cy="2313432"/>
          </a:xfrm>
          <a:custGeom>
            <a:avLst/>
            <a:gdLst/>
            <a:ahLst/>
            <a:cxnLst/>
            <a:rect l="l" t="t" r="r" b="b"/>
            <a:pathLst>
              <a:path w="7315200" h="2313432">
                <a:moveTo>
                  <a:pt x="0" y="0"/>
                </a:moveTo>
                <a:lnTo>
                  <a:pt x="7315200" y="0"/>
                </a:lnTo>
                <a:lnTo>
                  <a:pt x="7315200" y="2313432"/>
                </a:lnTo>
                <a:lnTo>
                  <a:pt x="0" y="23134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08262" y="396639"/>
            <a:ext cx="1316021" cy="1900391"/>
          </a:xfrm>
          <a:custGeom>
            <a:avLst/>
            <a:gdLst/>
            <a:ahLst/>
            <a:cxnLst/>
            <a:rect l="l" t="t" r="r" b="b"/>
            <a:pathLst>
              <a:path w="1316021" h="1900391">
                <a:moveTo>
                  <a:pt x="0" y="0"/>
                </a:moveTo>
                <a:lnTo>
                  <a:pt x="1316021" y="0"/>
                </a:lnTo>
                <a:lnTo>
                  <a:pt x="1316021" y="1900392"/>
                </a:lnTo>
                <a:lnTo>
                  <a:pt x="0" y="1900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13254" y="6958100"/>
            <a:ext cx="2446046" cy="2860873"/>
          </a:xfrm>
          <a:custGeom>
            <a:avLst/>
            <a:gdLst/>
            <a:ahLst/>
            <a:cxnLst/>
            <a:rect l="l" t="t" r="r" b="b"/>
            <a:pathLst>
              <a:path w="2446046" h="2860873">
                <a:moveTo>
                  <a:pt x="0" y="0"/>
                </a:moveTo>
                <a:lnTo>
                  <a:pt x="2446046" y="0"/>
                </a:lnTo>
                <a:lnTo>
                  <a:pt x="2446046" y="2860873"/>
                </a:lnTo>
                <a:lnTo>
                  <a:pt x="0" y="28608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163763" y="814322"/>
            <a:ext cx="7368451" cy="950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9"/>
              </a:lnSpc>
            </a:pPr>
            <a:r>
              <a:rPr lang="en-US" sz="5521" b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Propósito de la sesión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290105" y="6958100"/>
            <a:ext cx="2446046" cy="2860873"/>
          </a:xfrm>
          <a:custGeom>
            <a:avLst/>
            <a:gdLst/>
            <a:ahLst/>
            <a:cxnLst/>
            <a:rect l="l" t="t" r="r" b="b"/>
            <a:pathLst>
              <a:path w="2446046" h="2860873">
                <a:moveTo>
                  <a:pt x="2446046" y="0"/>
                </a:moveTo>
                <a:lnTo>
                  <a:pt x="0" y="0"/>
                </a:lnTo>
                <a:lnTo>
                  <a:pt x="0" y="2860873"/>
                </a:lnTo>
                <a:lnTo>
                  <a:pt x="2446046" y="2860873"/>
                </a:lnTo>
                <a:lnTo>
                  <a:pt x="244604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7033088" y="454243"/>
            <a:ext cx="743454" cy="74345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9307" y="0"/>
            <a:ext cx="20697775" cy="10353681"/>
            <a:chOff x="0" y="0"/>
            <a:chExt cx="27597033" cy="13804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92125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4724433" y="671603"/>
            <a:ext cx="8247111" cy="1350464"/>
          </a:xfrm>
          <a:custGeom>
            <a:avLst/>
            <a:gdLst/>
            <a:ahLst/>
            <a:cxnLst/>
            <a:rect l="l" t="t" r="r" b="b"/>
            <a:pathLst>
              <a:path w="8247111" h="1350464">
                <a:moveTo>
                  <a:pt x="0" y="0"/>
                </a:moveTo>
                <a:lnTo>
                  <a:pt x="8247111" y="0"/>
                </a:lnTo>
                <a:lnTo>
                  <a:pt x="8247111" y="1350464"/>
                </a:lnTo>
                <a:lnTo>
                  <a:pt x="0" y="1350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2575733"/>
            <a:ext cx="15663057" cy="6682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7247" lvl="1" indent="-373624" algn="l">
              <a:lnSpc>
                <a:spcPts val="4845"/>
              </a:lnSpc>
              <a:buAutoNum type="arabicPeriod"/>
            </a:pPr>
            <a:r>
              <a:rPr lang="en-US" sz="3461" b="1" u="sng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  <a:hlinkClick r:id="rId5" tooltip="https://gestion.cte.sep.gob.mx/insumos/docs/2526_s2_t1_orgcompleta_insumo1.pdf?1761342338948"/>
              </a:rPr>
              <a:t>Planeación didáctica</a:t>
            </a:r>
          </a:p>
          <a:p>
            <a:pPr marL="747247" lvl="1" indent="-373624" algn="l">
              <a:lnSpc>
                <a:spcPts val="4845"/>
              </a:lnSpc>
              <a:buAutoNum type="arabicPeriod"/>
            </a:pPr>
            <a:r>
              <a:rPr lang="en-US" sz="3461" b="1" u="sng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  <a:hlinkClick r:id="rId6" tooltip="https://educacionbasica.sep.gob.mx/wp-content/uploads/2024/06/Lenguajes_Seguimiento-y-evaluacion-a-la-Planeacion-Didactica-.pdf"/>
              </a:rPr>
              <a:t>Seguimiento y evaluación a la planeación didáctica. Materiales de apoyo a la apropiación del Plan y Programas de Estudio 2022. Secundaria</a:t>
            </a:r>
          </a:p>
          <a:p>
            <a:pPr marL="747247" lvl="1" indent="-373624" algn="l">
              <a:lnSpc>
                <a:spcPts val="4845"/>
              </a:lnSpc>
              <a:buAutoNum type="arabicPeriod"/>
            </a:pPr>
            <a:r>
              <a:rPr lang="en-US" sz="3461" b="1" u="sng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  <a:hlinkClick r:id="rId7" tooltip="https://www.youtube.com/watch?v=PfyMFWwGkbg"/>
              </a:rPr>
              <a:t>Frida Rodríguez, maestra de preescolar: Avances y desafíos en la planeación didáctica</a:t>
            </a:r>
          </a:p>
          <a:p>
            <a:pPr marL="747247" lvl="1" indent="-373624" algn="l">
              <a:lnSpc>
                <a:spcPts val="4845"/>
              </a:lnSpc>
              <a:buAutoNum type="arabicPeriod"/>
            </a:pPr>
            <a:r>
              <a:rPr lang="en-US" sz="3461" b="1" u="sng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  <a:hlinkClick r:id="rId8" tooltip="https://www.youtube.com/watch?v=kJ3o9zut0gc"/>
              </a:rPr>
              <a:t>Erika Hernández, maestra de Primaria: Avances y desafíos en la planeación didáctica y uso de los LTG</a:t>
            </a:r>
          </a:p>
          <a:p>
            <a:pPr marL="747247" lvl="1" indent="-373624" algn="l">
              <a:lnSpc>
                <a:spcPts val="4845"/>
              </a:lnSpc>
              <a:buAutoNum type="arabicPeriod"/>
            </a:pPr>
            <a:r>
              <a:rPr lang="en-US" sz="3461" b="1" u="sng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  <a:hlinkClick r:id="rId9" tooltip="https://www.youtube.com/watch?v=C8g5mdQcHq8"/>
              </a:rPr>
              <a:t>Jesús Silva, maestro de Secundaria: Avances y desafíos en la planeación didáctica y uso de los LTG</a:t>
            </a:r>
          </a:p>
          <a:p>
            <a:pPr marL="747247" lvl="1" indent="-373624" algn="l">
              <a:lnSpc>
                <a:spcPts val="4845"/>
              </a:lnSpc>
              <a:buAutoNum type="arabicPeriod"/>
            </a:pPr>
            <a:r>
              <a:rPr lang="en-US" sz="3461" b="1" u="sng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  <a:hlinkClick r:id="rId10" tooltip="https://educacionbasica.sep.gob.mx/wp-content/uploads/2024/08/Una-Practica-Docente-Reflexiva.pdf"/>
              </a:rPr>
              <a:t>Apuntes didácticos. Una práctica docente reflexiva en el nivel preescolar</a:t>
            </a:r>
          </a:p>
          <a:p>
            <a:pPr marL="747247" lvl="1" indent="-373624" algn="l">
              <a:lnSpc>
                <a:spcPts val="4845"/>
              </a:lnSpc>
              <a:buAutoNum type="arabicPeriod"/>
            </a:pPr>
            <a:r>
              <a:rPr lang="en-US" sz="3461" b="1" u="sng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  <a:hlinkClick r:id="rId11" tooltip="https://www.aprendizajesituado.com/articulos/Planear-Mediar-y-Evaluar.pdf"/>
              </a:rPr>
              <a:t>Planear, mediar y evaluar desde el aprendizaje situado</a:t>
            </a:r>
          </a:p>
        </p:txBody>
      </p:sp>
      <p:sp>
        <p:nvSpPr>
          <p:cNvPr id="7" name="Freeform 7"/>
          <p:cNvSpPr/>
          <p:nvPr/>
        </p:nvSpPr>
        <p:spPr>
          <a:xfrm flipH="1" flipV="1">
            <a:off x="14168050" y="-35333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411995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9950" y="0"/>
                </a:lnTo>
                <a:lnTo>
                  <a:pt x="4119950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29580" y="-365521"/>
            <a:ext cx="2955164" cy="2242231"/>
          </a:xfrm>
          <a:custGeom>
            <a:avLst/>
            <a:gdLst/>
            <a:ahLst/>
            <a:cxnLst/>
            <a:rect l="l" t="t" r="r" b="b"/>
            <a:pathLst>
              <a:path w="2955164" h="2242231">
                <a:moveTo>
                  <a:pt x="0" y="0"/>
                </a:moveTo>
                <a:lnTo>
                  <a:pt x="2955164" y="0"/>
                </a:lnTo>
                <a:lnTo>
                  <a:pt x="2955164" y="2242230"/>
                </a:lnTo>
                <a:lnTo>
                  <a:pt x="0" y="22422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62322" y="569856"/>
            <a:ext cx="1830879" cy="1553959"/>
          </a:xfrm>
          <a:custGeom>
            <a:avLst/>
            <a:gdLst/>
            <a:ahLst/>
            <a:cxnLst/>
            <a:rect l="l" t="t" r="r" b="b"/>
            <a:pathLst>
              <a:path w="1830879" h="1553959">
                <a:moveTo>
                  <a:pt x="0" y="0"/>
                </a:moveTo>
                <a:lnTo>
                  <a:pt x="1830879" y="0"/>
                </a:lnTo>
                <a:lnTo>
                  <a:pt x="1830879" y="1553958"/>
                </a:lnTo>
                <a:lnTo>
                  <a:pt x="0" y="15539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92289" y="527508"/>
            <a:ext cx="1829101" cy="1596306"/>
          </a:xfrm>
          <a:custGeom>
            <a:avLst/>
            <a:gdLst/>
            <a:ahLst/>
            <a:cxnLst/>
            <a:rect l="l" t="t" r="r" b="b"/>
            <a:pathLst>
              <a:path w="1829101" h="1596306">
                <a:moveTo>
                  <a:pt x="0" y="0"/>
                </a:moveTo>
                <a:lnTo>
                  <a:pt x="1829102" y="0"/>
                </a:lnTo>
                <a:lnTo>
                  <a:pt x="1829102" y="1596306"/>
                </a:lnTo>
                <a:lnTo>
                  <a:pt x="0" y="15963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317197" y="1028700"/>
            <a:ext cx="1737909" cy="1098504"/>
          </a:xfrm>
          <a:custGeom>
            <a:avLst/>
            <a:gdLst/>
            <a:ahLst/>
            <a:cxnLst/>
            <a:rect l="l" t="t" r="r" b="b"/>
            <a:pathLst>
              <a:path w="1737909" h="1098504">
                <a:moveTo>
                  <a:pt x="0" y="0"/>
                </a:moveTo>
                <a:lnTo>
                  <a:pt x="1737909" y="0"/>
                </a:lnTo>
                <a:lnTo>
                  <a:pt x="1737909" y="1098504"/>
                </a:lnTo>
                <a:lnTo>
                  <a:pt x="0" y="109850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28025" y="6238881"/>
            <a:ext cx="2458593" cy="4114800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242161" y="593669"/>
            <a:ext cx="3803679" cy="1252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7"/>
              </a:lnSpc>
            </a:pPr>
            <a:r>
              <a:rPr lang="en-US" sz="60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Insumos</a:t>
            </a:r>
            <a:endParaRPr lang="en-US" sz="6000" b="1" dirty="0">
              <a:solidFill>
                <a:srgbClr val="4B589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7033088" y="454243"/>
            <a:ext cx="743454" cy="74345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9307" y="0"/>
            <a:ext cx="20697775" cy="10353681"/>
            <a:chOff x="0" y="0"/>
            <a:chExt cx="27597033" cy="13804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92125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3091547" y="625529"/>
            <a:ext cx="10611310" cy="1737602"/>
          </a:xfrm>
          <a:custGeom>
            <a:avLst/>
            <a:gdLst/>
            <a:ahLst/>
            <a:cxnLst/>
            <a:rect l="l" t="t" r="r" b="b"/>
            <a:pathLst>
              <a:path w="10611310" h="1737602">
                <a:moveTo>
                  <a:pt x="0" y="0"/>
                </a:moveTo>
                <a:lnTo>
                  <a:pt x="10611310" y="0"/>
                </a:lnTo>
                <a:lnTo>
                  <a:pt x="10611310" y="1737602"/>
                </a:lnTo>
                <a:lnTo>
                  <a:pt x="0" y="1737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76354" y="3762331"/>
            <a:ext cx="12886636" cy="392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13"/>
              </a:lnSpc>
              <a:spcBef>
                <a:spcPct val="0"/>
              </a:spcBef>
            </a:pPr>
            <a:r>
              <a:rPr lang="en-US" sz="5581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Como primera actividad se les propone ver y comentar el mensaje del Maestro Mario Delgado Carrillo, Secretario de Educación Pública.</a:t>
            </a:r>
          </a:p>
        </p:txBody>
      </p:sp>
      <p:sp>
        <p:nvSpPr>
          <p:cNvPr id="7" name="Freeform 7"/>
          <p:cNvSpPr/>
          <p:nvPr/>
        </p:nvSpPr>
        <p:spPr>
          <a:xfrm flipH="1" flipV="1">
            <a:off x="14168050" y="-35333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411995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9950" y="0"/>
                </a:lnTo>
                <a:lnTo>
                  <a:pt x="411995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25574" y="7829095"/>
            <a:ext cx="2788198" cy="2524586"/>
          </a:xfrm>
          <a:custGeom>
            <a:avLst/>
            <a:gdLst/>
            <a:ahLst/>
            <a:cxnLst/>
            <a:rect l="l" t="t" r="r" b="b"/>
            <a:pathLst>
              <a:path w="2788198" h="2524586">
                <a:moveTo>
                  <a:pt x="0" y="0"/>
                </a:moveTo>
                <a:lnTo>
                  <a:pt x="2788197" y="0"/>
                </a:lnTo>
                <a:lnTo>
                  <a:pt x="2788197" y="2524586"/>
                </a:lnTo>
                <a:lnTo>
                  <a:pt x="0" y="25245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56521" y="1885849"/>
            <a:ext cx="3716915" cy="1844519"/>
          </a:xfrm>
          <a:custGeom>
            <a:avLst/>
            <a:gdLst/>
            <a:ahLst/>
            <a:cxnLst/>
            <a:rect l="l" t="t" r="r" b="b"/>
            <a:pathLst>
              <a:path w="3716915" h="1844519">
                <a:moveTo>
                  <a:pt x="0" y="0"/>
                </a:moveTo>
                <a:lnTo>
                  <a:pt x="3716915" y="0"/>
                </a:lnTo>
                <a:lnTo>
                  <a:pt x="3716915" y="1844519"/>
                </a:lnTo>
                <a:lnTo>
                  <a:pt x="0" y="18445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172200"/>
            <a:ext cx="3044952" cy="4114800"/>
          </a:xfrm>
          <a:custGeom>
            <a:avLst/>
            <a:gdLst/>
            <a:ahLst/>
            <a:cxnLst/>
            <a:rect l="l" t="t" r="r" b="b"/>
            <a:pathLst>
              <a:path w="3044952" h="4114800">
                <a:moveTo>
                  <a:pt x="0" y="0"/>
                </a:moveTo>
                <a:lnTo>
                  <a:pt x="3044952" y="0"/>
                </a:lnTo>
                <a:lnTo>
                  <a:pt x="30449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819400" y="6000819"/>
            <a:ext cx="3129193" cy="4114800"/>
          </a:xfrm>
          <a:custGeom>
            <a:avLst/>
            <a:gdLst/>
            <a:ahLst/>
            <a:cxnLst/>
            <a:rect l="l" t="t" r="r" b="b"/>
            <a:pathLst>
              <a:path w="3129193" h="4114800">
                <a:moveTo>
                  <a:pt x="3129193" y="0"/>
                </a:moveTo>
                <a:lnTo>
                  <a:pt x="0" y="0"/>
                </a:lnTo>
                <a:lnTo>
                  <a:pt x="0" y="4114800"/>
                </a:lnTo>
                <a:lnTo>
                  <a:pt x="3129193" y="4114800"/>
                </a:lnTo>
                <a:lnTo>
                  <a:pt x="312919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319910" y="998036"/>
            <a:ext cx="10154583" cy="84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6"/>
              </a:lnSpc>
            </a:pPr>
            <a:r>
              <a:rPr lang="en-US" sz="44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Video del </a:t>
            </a:r>
            <a:r>
              <a:rPr lang="en-US" sz="44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Secretario</a:t>
            </a:r>
            <a:r>
              <a:rPr lang="en-US" sz="44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</a:t>
            </a:r>
            <a:r>
              <a:rPr lang="en-US" sz="44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Educación</a:t>
            </a:r>
            <a:endParaRPr lang="en-US" sz="4400" b="1" dirty="0">
              <a:solidFill>
                <a:srgbClr val="4B589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7033088" y="454243"/>
            <a:ext cx="743454" cy="74345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9307" y="0"/>
            <a:ext cx="20697775" cy="10353681"/>
            <a:chOff x="0" y="0"/>
            <a:chExt cx="27597033" cy="13804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92125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3162846" y="975136"/>
            <a:ext cx="9979337" cy="1634116"/>
          </a:xfrm>
          <a:custGeom>
            <a:avLst/>
            <a:gdLst/>
            <a:ahLst/>
            <a:cxnLst/>
            <a:rect l="l" t="t" r="r" b="b"/>
            <a:pathLst>
              <a:path w="9979337" h="1634116">
                <a:moveTo>
                  <a:pt x="0" y="0"/>
                </a:moveTo>
                <a:lnTo>
                  <a:pt x="9979338" y="0"/>
                </a:lnTo>
                <a:lnTo>
                  <a:pt x="9979338" y="1634117"/>
                </a:lnTo>
                <a:lnTo>
                  <a:pt x="0" y="16341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9816" y="2523528"/>
            <a:ext cx="16401240" cy="6734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6313" lvl="1" indent="-458157" algn="l">
              <a:lnSpc>
                <a:spcPts val="5941"/>
              </a:lnSpc>
              <a:buFont typeface="Arial"/>
              <a:buChar char="•"/>
            </a:pP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Lean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equipo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los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fragmentos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del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documento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u="sng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  <a:hlinkClick r:id="rId5" tooltip="https://gestion.cte.sep.gob.mx/insumos/docs/2526_s2_t1_orgcompleta_insumo1.pdf?1761342338948"/>
              </a:rPr>
              <a:t>Planeación</a:t>
            </a:r>
            <a:r>
              <a:rPr lang="en-US" sz="4244" b="1" u="sng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  <a:hlinkClick r:id="rId5" tooltip="https://gestion.cte.sep.gob.mx/insumos/docs/2526_s2_t1_orgcompleta_insumo1.pdf?1761342338948"/>
              </a:rPr>
              <a:t> </a:t>
            </a:r>
            <a:r>
              <a:rPr lang="en-US" sz="4244" b="1" u="sng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  <a:hlinkClick r:id="rId5" tooltip="https://gestion.cte.sep.gob.mx/insumos/docs/2526_s2_t1_orgcompleta_insumo1.pdf?1761342338948"/>
              </a:rPr>
              <a:t>didáctica</a:t>
            </a:r>
            <a:endParaRPr lang="en-US" sz="4244" b="1" u="sng" dirty="0">
              <a:solidFill>
                <a:srgbClr val="292F4F"/>
              </a:solidFill>
              <a:latin typeface="Fira Sans Bold"/>
              <a:ea typeface="Fira Sans Bold"/>
              <a:cs typeface="Fira Sans Bold"/>
              <a:sym typeface="Fira Sans Bold"/>
              <a:hlinkClick r:id="rId5" tooltip="https://gestion.cte.sep.gob.mx/insumos/docs/2526_s2_t1_orgcompleta_insumo1.pdf?1761342338948"/>
            </a:endParaRPr>
          </a:p>
          <a:p>
            <a:pPr marL="916313" lvl="1" indent="-458157" algn="l">
              <a:lnSpc>
                <a:spcPts val="5941"/>
              </a:lnSpc>
              <a:buFont typeface="Arial"/>
              <a:buChar char="•"/>
            </a:pP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Subrayen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ideas que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respondan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a las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preguntas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:</a:t>
            </a:r>
          </a:p>
          <a:p>
            <a:pPr marL="916313" lvl="1" indent="-458157" algn="l">
              <a:lnSpc>
                <a:spcPts val="5941"/>
              </a:lnSpc>
              <a:buFont typeface="Arial"/>
              <a:buChar char="•"/>
            </a:pP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¿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Qué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es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planear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?</a:t>
            </a:r>
          </a:p>
          <a:p>
            <a:pPr marL="916313" lvl="1" indent="-458157" algn="l">
              <a:lnSpc>
                <a:spcPts val="5941"/>
              </a:lnSpc>
              <a:buFont typeface="Arial"/>
              <a:buChar char="•"/>
            </a:pP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¿Para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qué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sirve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?</a:t>
            </a:r>
          </a:p>
          <a:p>
            <a:pPr marL="916313" lvl="1" indent="-458157" algn="l">
              <a:lnSpc>
                <a:spcPts val="5941"/>
              </a:lnSpc>
              <a:buFont typeface="Arial"/>
              <a:buChar char="•"/>
            </a:pP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¿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Qué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elementos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debe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considerar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una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planeación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didáctica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?</a:t>
            </a:r>
          </a:p>
          <a:p>
            <a:pPr marL="916313" lvl="1" indent="-458157" algn="l">
              <a:lnSpc>
                <a:spcPts val="5941"/>
              </a:lnSpc>
              <a:buFont typeface="Arial"/>
              <a:buChar char="•"/>
            </a:pP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Elaboren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entre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todos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un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esquema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o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lista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con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los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elementos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más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importantes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.</a:t>
            </a:r>
          </a:p>
          <a:p>
            <a:pPr marL="916313" lvl="1" indent="-458157" algn="l">
              <a:lnSpc>
                <a:spcPts val="5941"/>
              </a:lnSpc>
              <a:buFont typeface="Arial"/>
              <a:buChar char="•"/>
            </a:pP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Compartan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sus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conclusiones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44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plenaria</a:t>
            </a:r>
            <a:r>
              <a:rPr lang="en-US" sz="4244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flipH="1" flipV="1">
            <a:off x="14168050" y="-35333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411995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9950" y="0"/>
                </a:lnTo>
                <a:lnTo>
                  <a:pt x="411995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0033" y="-35333"/>
            <a:ext cx="6133474" cy="1441366"/>
          </a:xfrm>
          <a:custGeom>
            <a:avLst/>
            <a:gdLst/>
            <a:ahLst/>
            <a:cxnLst/>
            <a:rect l="l" t="t" r="r" b="b"/>
            <a:pathLst>
              <a:path w="6133474" h="1441366">
                <a:moveTo>
                  <a:pt x="0" y="0"/>
                </a:moveTo>
                <a:lnTo>
                  <a:pt x="6133475" y="0"/>
                </a:lnTo>
                <a:lnTo>
                  <a:pt x="6133475" y="1441367"/>
                </a:lnTo>
                <a:lnTo>
                  <a:pt x="0" y="14413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714929" y="-35333"/>
            <a:ext cx="6133474" cy="1441366"/>
          </a:xfrm>
          <a:custGeom>
            <a:avLst/>
            <a:gdLst/>
            <a:ahLst/>
            <a:cxnLst/>
            <a:rect l="l" t="t" r="r" b="b"/>
            <a:pathLst>
              <a:path w="6133474" h="1441366">
                <a:moveTo>
                  <a:pt x="0" y="0"/>
                </a:moveTo>
                <a:lnTo>
                  <a:pt x="6133475" y="0"/>
                </a:lnTo>
                <a:lnTo>
                  <a:pt x="6133475" y="1441367"/>
                </a:lnTo>
                <a:lnTo>
                  <a:pt x="0" y="14413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08200" y="4604319"/>
            <a:ext cx="2702200" cy="5749362"/>
          </a:xfrm>
          <a:custGeom>
            <a:avLst/>
            <a:gdLst/>
            <a:ahLst/>
            <a:cxnLst/>
            <a:rect l="l" t="t" r="r" b="b"/>
            <a:pathLst>
              <a:path w="2702200" h="5749362">
                <a:moveTo>
                  <a:pt x="0" y="0"/>
                </a:moveTo>
                <a:lnTo>
                  <a:pt x="2702200" y="0"/>
                </a:lnTo>
                <a:lnTo>
                  <a:pt x="2702200" y="5749362"/>
                </a:lnTo>
                <a:lnTo>
                  <a:pt x="0" y="57493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620859" y="1411629"/>
            <a:ext cx="9227545" cy="840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7"/>
              </a:lnSpc>
            </a:pPr>
            <a:r>
              <a:rPr lang="en-US" sz="44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¿</a:t>
            </a:r>
            <a:r>
              <a:rPr lang="en-US" sz="44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Qué</a:t>
            </a:r>
            <a:r>
              <a:rPr lang="en-US" sz="44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es</a:t>
            </a:r>
            <a:r>
              <a:rPr lang="en-US" sz="44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la </a:t>
            </a:r>
            <a:r>
              <a:rPr lang="en-US" sz="44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planeación</a:t>
            </a:r>
            <a:r>
              <a:rPr lang="en-US" sz="44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4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didáctica</a:t>
            </a:r>
            <a:r>
              <a:rPr lang="en-US" sz="4919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7033088" y="454243"/>
            <a:ext cx="743454" cy="74345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9307" y="0"/>
            <a:ext cx="20697775" cy="10353681"/>
            <a:chOff x="0" y="0"/>
            <a:chExt cx="27597033" cy="13804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92125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07196" y="671603"/>
            <a:ext cx="14097613" cy="1350464"/>
          </a:xfrm>
          <a:custGeom>
            <a:avLst/>
            <a:gdLst/>
            <a:ahLst/>
            <a:cxnLst/>
            <a:rect l="l" t="t" r="r" b="b"/>
            <a:pathLst>
              <a:path w="14097613" h="1350464">
                <a:moveTo>
                  <a:pt x="0" y="0"/>
                </a:moveTo>
                <a:lnTo>
                  <a:pt x="14097613" y="0"/>
                </a:lnTo>
                <a:lnTo>
                  <a:pt x="14097613" y="1350464"/>
                </a:lnTo>
                <a:lnTo>
                  <a:pt x="0" y="1350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5470" b="-3547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66244" y="932092"/>
            <a:ext cx="13724194" cy="743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9"/>
              </a:lnSpc>
            </a:pPr>
            <a:r>
              <a:rPr lang="en-US" sz="40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Planear</a:t>
            </a:r>
            <a:r>
              <a:rPr lang="en-US" sz="40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, </a:t>
            </a:r>
            <a:r>
              <a:rPr lang="en-US" sz="40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mediar</a:t>
            </a:r>
            <a:r>
              <a:rPr lang="en-US" sz="40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y </a:t>
            </a:r>
            <a:r>
              <a:rPr lang="en-US" sz="40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evaluar</a:t>
            </a:r>
            <a:r>
              <a:rPr lang="en-US" sz="40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0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desde</a:t>
            </a:r>
            <a:r>
              <a:rPr lang="en-US" sz="40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el </a:t>
            </a:r>
            <a:r>
              <a:rPr lang="en-US" sz="40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aprendizaje</a:t>
            </a:r>
            <a:r>
              <a:rPr lang="en-US" sz="40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0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situado</a:t>
            </a:r>
            <a:endParaRPr lang="en-US" sz="4000" b="1" dirty="0">
              <a:solidFill>
                <a:srgbClr val="4B589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07196" y="2195511"/>
            <a:ext cx="12464879" cy="785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9226" lvl="1" algn="l">
              <a:lnSpc>
                <a:spcPts val="4140"/>
              </a:lnSpc>
            </a:pP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Formen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tres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equipos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:</a:t>
            </a:r>
          </a:p>
          <a:p>
            <a:pPr marL="638452" lvl="1" indent="-319226" algn="l">
              <a:lnSpc>
                <a:spcPts val="4140"/>
              </a:lnSpc>
              <a:buFont typeface="Arial"/>
              <a:buChar char="•"/>
            </a:pP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Equipo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1: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Planear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el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aprendizaje</a:t>
            </a:r>
            <a:endParaRPr lang="en-US" sz="2957" b="1" dirty="0">
              <a:solidFill>
                <a:srgbClr val="292F4F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marL="638452" lvl="1" indent="-319226" algn="l">
              <a:lnSpc>
                <a:spcPts val="4140"/>
              </a:lnSpc>
              <a:buFont typeface="Arial"/>
              <a:buChar char="•"/>
            </a:pP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Equipo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2: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Mediar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el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aprendizaje</a:t>
            </a:r>
            <a:endParaRPr lang="en-US" sz="2957" b="1" dirty="0">
              <a:solidFill>
                <a:srgbClr val="292F4F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marL="638452" lvl="1" indent="-319226" algn="l">
              <a:lnSpc>
                <a:spcPts val="4140"/>
              </a:lnSpc>
              <a:buFont typeface="Arial"/>
              <a:buChar char="•"/>
            </a:pP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Equipo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3: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Evaluar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el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aprendizaje</a:t>
            </a:r>
            <a:endParaRPr lang="en-US" sz="2957" b="1" dirty="0">
              <a:solidFill>
                <a:srgbClr val="292F4F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marL="319226" lvl="1" algn="l">
              <a:lnSpc>
                <a:spcPts val="4140"/>
              </a:lnSpc>
            </a:pP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Cada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equipo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:</a:t>
            </a:r>
          </a:p>
          <a:p>
            <a:pPr marL="638452" lvl="1" indent="-319226" algn="l">
              <a:lnSpc>
                <a:spcPts val="4140"/>
              </a:lnSpc>
              <a:buFont typeface="Arial"/>
              <a:buChar char="•"/>
            </a:pP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Lean el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apartado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correspondiente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del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texto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: </a:t>
            </a:r>
            <a:r>
              <a:rPr lang="en-US" sz="2957" b="1" u="sng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  <a:hlinkClick r:id="rId5" tooltip="https://www.aprendizajesituado.com/articulos/Planear-Mediar-y-Evaluar.pdf"/>
              </a:rPr>
              <a:t>Planear</a:t>
            </a:r>
            <a:r>
              <a:rPr lang="en-US" sz="2957" b="1" u="sng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  <a:hlinkClick r:id="rId5" tooltip="https://www.aprendizajesituado.com/articulos/Planear-Mediar-y-Evaluar.pdf"/>
              </a:rPr>
              <a:t>, </a:t>
            </a:r>
            <a:r>
              <a:rPr lang="en-US" sz="2957" b="1" u="sng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  <a:hlinkClick r:id="rId5" tooltip="https://www.aprendizajesituado.com/articulos/Planear-Mediar-y-Evaluar.pdf"/>
              </a:rPr>
              <a:t>mediar</a:t>
            </a:r>
            <a:r>
              <a:rPr lang="en-US" sz="2957" b="1" u="sng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  <a:hlinkClick r:id="rId5" tooltip="https://www.aprendizajesituado.com/articulos/Planear-Mediar-y-Evaluar.pdf"/>
              </a:rPr>
              <a:t> y </a:t>
            </a:r>
            <a:r>
              <a:rPr lang="en-US" sz="2957" b="1" u="sng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  <a:hlinkClick r:id="rId5" tooltip="https://www.aprendizajesituado.com/articulos/Planear-Mediar-y-Evaluar.pdf"/>
              </a:rPr>
              <a:t>evaluar</a:t>
            </a:r>
            <a:r>
              <a:rPr lang="en-US" sz="2957" b="1" u="sng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  <a:hlinkClick r:id="rId5" tooltip="https://www.aprendizajesituado.com/articulos/Planear-Mediar-y-Evaluar.pdf"/>
              </a:rPr>
              <a:t> </a:t>
            </a:r>
            <a:r>
              <a:rPr lang="en-US" sz="2957" b="1" u="sng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  <a:hlinkClick r:id="rId5" tooltip="https://www.aprendizajesituado.com/articulos/Planear-Mediar-y-Evaluar.pdf"/>
              </a:rPr>
              <a:t>desde</a:t>
            </a:r>
            <a:r>
              <a:rPr lang="en-US" sz="2957" b="1" u="sng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  <a:hlinkClick r:id="rId5" tooltip="https://www.aprendizajesituado.com/articulos/Planear-Mediar-y-Evaluar.pdf"/>
              </a:rPr>
              <a:t> el </a:t>
            </a:r>
            <a:r>
              <a:rPr lang="en-US" sz="2957" b="1" u="sng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  <a:hlinkClick r:id="rId5" tooltip="https://www.aprendizajesituado.com/articulos/Planear-Mediar-y-Evaluar.pdf"/>
              </a:rPr>
              <a:t>aprendizaje</a:t>
            </a:r>
            <a:r>
              <a:rPr lang="en-US" sz="2957" b="1" u="sng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  <a:hlinkClick r:id="rId5" tooltip="https://www.aprendizajesituado.com/articulos/Planear-Mediar-y-Evaluar.pdf"/>
              </a:rPr>
              <a:t> </a:t>
            </a:r>
            <a:r>
              <a:rPr lang="en-US" sz="2957" b="1" u="sng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  <a:hlinkClick r:id="rId5" tooltip="https://www.aprendizajesituado.com/articulos/Planear-Mediar-y-Evaluar.pdf"/>
              </a:rPr>
              <a:t>situado</a:t>
            </a:r>
            <a:endParaRPr lang="en-US" sz="2957" b="1" u="sng" dirty="0">
              <a:solidFill>
                <a:srgbClr val="292F4F"/>
              </a:solidFill>
              <a:latin typeface="Fira Sans Bold"/>
              <a:ea typeface="Fira Sans Bold"/>
              <a:cs typeface="Fira Sans Bold"/>
              <a:sym typeface="Fira Sans Bold"/>
              <a:hlinkClick r:id="rId5" tooltip="https://www.aprendizajesituado.com/articulos/Planear-Mediar-y-Evaluar.pdf"/>
            </a:endParaRPr>
          </a:p>
          <a:p>
            <a:pPr marL="638452" lvl="1" indent="-319226" algn="l">
              <a:lnSpc>
                <a:spcPts val="4140"/>
              </a:lnSpc>
              <a:buFont typeface="Arial"/>
              <a:buChar char="•"/>
            </a:pP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10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minutos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,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preparen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una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mini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representación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o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dinámica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que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muestre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cómo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se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vive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ese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eje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el aula.</a:t>
            </a:r>
          </a:p>
          <a:p>
            <a:pPr marL="638452" lvl="1" indent="-319226" algn="l">
              <a:lnSpc>
                <a:spcPts val="4140"/>
              </a:lnSpc>
              <a:buFont typeface="Arial"/>
              <a:buChar char="•"/>
            </a:pP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Puede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ser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una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breve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dramatización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, un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diálogo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,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una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simulación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clase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o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una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escena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cotidiana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.</a:t>
            </a:r>
          </a:p>
          <a:p>
            <a:pPr marL="638452" lvl="1" indent="-319226" algn="l">
              <a:lnSpc>
                <a:spcPts val="4140"/>
              </a:lnSpc>
              <a:buFont typeface="Arial"/>
              <a:buChar char="•"/>
            </a:pP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Presenten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su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representación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máximo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3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minutos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.</a:t>
            </a:r>
          </a:p>
          <a:p>
            <a:pPr marL="638452" lvl="1" indent="-319226" algn="l">
              <a:lnSpc>
                <a:spcPts val="4140"/>
              </a:lnSpc>
              <a:buFont typeface="Arial"/>
              <a:buChar char="•"/>
            </a:pP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Al final,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todo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el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grupo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comenta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:</a:t>
            </a:r>
          </a:p>
          <a:p>
            <a:pPr marL="638452" lvl="1" indent="-319226" algn="l">
              <a:lnSpc>
                <a:spcPts val="4140"/>
              </a:lnSpc>
              <a:buFont typeface="Arial"/>
              <a:buChar char="•"/>
            </a:pP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¿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Qué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ideas o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reflexiones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deja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cada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eje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?</a:t>
            </a:r>
          </a:p>
          <a:p>
            <a:pPr marL="638452" lvl="1" indent="-319226" algn="l">
              <a:lnSpc>
                <a:spcPts val="4140"/>
              </a:lnSpc>
              <a:buFont typeface="Arial"/>
              <a:buChar char="•"/>
            </a:pP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¿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Qué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podríamos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mejorar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como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2957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colectivo</a:t>
            </a:r>
            <a:r>
              <a:rPr lang="en-US" sz="2957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?</a:t>
            </a:r>
          </a:p>
        </p:txBody>
      </p:sp>
      <p:sp>
        <p:nvSpPr>
          <p:cNvPr id="8" name="Freeform 8"/>
          <p:cNvSpPr/>
          <p:nvPr/>
        </p:nvSpPr>
        <p:spPr>
          <a:xfrm flipH="1" flipV="1">
            <a:off x="14168050" y="-35333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411995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9950" y="0"/>
                </a:lnTo>
                <a:lnTo>
                  <a:pt x="411995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752638" y="5798575"/>
            <a:ext cx="5535362" cy="4248390"/>
          </a:xfrm>
          <a:custGeom>
            <a:avLst/>
            <a:gdLst/>
            <a:ahLst/>
            <a:cxnLst/>
            <a:rect l="l" t="t" r="r" b="b"/>
            <a:pathLst>
              <a:path w="5535362" h="4248390">
                <a:moveTo>
                  <a:pt x="0" y="0"/>
                </a:moveTo>
                <a:lnTo>
                  <a:pt x="5535362" y="0"/>
                </a:lnTo>
                <a:lnTo>
                  <a:pt x="5535362" y="4248390"/>
                </a:lnTo>
                <a:lnTo>
                  <a:pt x="0" y="42483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78267" y="200901"/>
            <a:ext cx="2890598" cy="740716"/>
          </a:xfrm>
          <a:custGeom>
            <a:avLst/>
            <a:gdLst/>
            <a:ahLst/>
            <a:cxnLst/>
            <a:rect l="l" t="t" r="r" b="b"/>
            <a:pathLst>
              <a:path w="2890598" h="740716">
                <a:moveTo>
                  <a:pt x="0" y="0"/>
                </a:moveTo>
                <a:lnTo>
                  <a:pt x="2890598" y="0"/>
                </a:lnTo>
                <a:lnTo>
                  <a:pt x="2890598" y="740716"/>
                </a:lnTo>
                <a:lnTo>
                  <a:pt x="0" y="740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675934" y="2696343"/>
            <a:ext cx="4984232" cy="2766249"/>
          </a:xfrm>
          <a:custGeom>
            <a:avLst/>
            <a:gdLst/>
            <a:ahLst/>
            <a:cxnLst/>
            <a:rect l="l" t="t" r="r" b="b"/>
            <a:pathLst>
              <a:path w="4984232" h="2766249">
                <a:moveTo>
                  <a:pt x="0" y="0"/>
                </a:moveTo>
                <a:lnTo>
                  <a:pt x="4984232" y="0"/>
                </a:lnTo>
                <a:lnTo>
                  <a:pt x="4984232" y="2766248"/>
                </a:lnTo>
                <a:lnTo>
                  <a:pt x="0" y="27662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7033088" y="454243"/>
            <a:ext cx="743454" cy="74345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9307" y="0"/>
            <a:ext cx="20697775" cy="10353681"/>
            <a:chOff x="0" y="0"/>
            <a:chExt cx="27597033" cy="13804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92125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4724433" y="671603"/>
            <a:ext cx="8247111" cy="1350464"/>
          </a:xfrm>
          <a:custGeom>
            <a:avLst/>
            <a:gdLst/>
            <a:ahLst/>
            <a:cxnLst/>
            <a:rect l="l" t="t" r="r" b="b"/>
            <a:pathLst>
              <a:path w="8247111" h="1350464">
                <a:moveTo>
                  <a:pt x="0" y="0"/>
                </a:moveTo>
                <a:lnTo>
                  <a:pt x="8247111" y="0"/>
                </a:lnTo>
                <a:lnTo>
                  <a:pt x="8247111" y="1350464"/>
                </a:lnTo>
                <a:lnTo>
                  <a:pt x="0" y="1350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54981" y="2635417"/>
            <a:ext cx="14512812" cy="7011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2"/>
              </a:lnSpc>
            </a:pPr>
            <a:r>
              <a:rPr lang="en-US" sz="3637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De pie, sigan estas tres órdenes:</a:t>
            </a:r>
          </a:p>
          <a:p>
            <a:pPr marL="1570758" lvl="2" indent="-523586" algn="just">
              <a:lnSpc>
                <a:spcPts val="5092"/>
              </a:lnSpc>
              <a:buFont typeface="Arial"/>
              <a:buChar char="⚬"/>
            </a:pPr>
            <a:r>
              <a:rPr lang="en-US" sz="3637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Palmas 👏</a:t>
            </a:r>
          </a:p>
          <a:p>
            <a:pPr marL="1570758" lvl="2" indent="-523586" algn="just">
              <a:lnSpc>
                <a:spcPts val="5092"/>
              </a:lnSpc>
              <a:buFont typeface="Arial"/>
              <a:buChar char="⚬"/>
            </a:pPr>
            <a:r>
              <a:rPr lang="en-US" sz="3637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Chasquido ✨</a:t>
            </a:r>
          </a:p>
          <a:p>
            <a:pPr marL="1570758" lvl="2" indent="-523586" algn="just">
              <a:lnSpc>
                <a:spcPts val="5092"/>
              </a:lnSpc>
              <a:buFont typeface="Arial"/>
              <a:buChar char="⚬"/>
            </a:pPr>
            <a:r>
              <a:rPr lang="en-US" sz="3637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Golpe de pie 👣</a:t>
            </a:r>
          </a:p>
          <a:p>
            <a:pPr marL="785379" lvl="1" indent="-392690" algn="l">
              <a:lnSpc>
                <a:spcPts val="5092"/>
              </a:lnSpc>
              <a:buFont typeface="Arial"/>
              <a:buChar char="•"/>
            </a:pPr>
            <a:r>
              <a:rPr lang="en-US" sz="3637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 coordinador de la sesión marcará un ritmo con una secuencia (por ejemplo: palmas-chasquido-pie).</a:t>
            </a:r>
          </a:p>
          <a:p>
            <a:pPr marL="785379" lvl="1" indent="-392690" algn="l">
              <a:lnSpc>
                <a:spcPts val="5092"/>
              </a:lnSpc>
              <a:buFont typeface="Arial"/>
              <a:buChar char="•"/>
            </a:pPr>
            <a:r>
              <a:rPr lang="en-US" sz="3637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Luego cambiará el orden (por ejemplo: pie-palmas-chasquido).</a:t>
            </a:r>
          </a:p>
          <a:p>
            <a:pPr marL="785379" lvl="1" indent="-392690" algn="l">
              <a:lnSpc>
                <a:spcPts val="5092"/>
              </a:lnSpc>
              <a:buFont typeface="Arial"/>
              <a:buChar char="•"/>
            </a:pPr>
            <a:r>
              <a:rPr lang="en-US" sz="3637" b="1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Sigan el ritmo sin perder la sonrisa; quien se equivoque solo dice en voz alta: “¡Me reinicio!” y continúa.</a:t>
            </a:r>
          </a:p>
          <a:p>
            <a:pPr algn="l">
              <a:lnSpc>
                <a:spcPts val="5092"/>
              </a:lnSpc>
            </a:pPr>
            <a:endParaRPr lang="en-US" sz="3637" b="1">
              <a:solidFill>
                <a:srgbClr val="000000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algn="ctr">
              <a:lnSpc>
                <a:spcPts val="5092"/>
              </a:lnSpc>
            </a:pPr>
            <a:r>
              <a:rPr lang="en-US" sz="3637" b="1" i="1">
                <a:solidFill>
                  <a:srgbClr val="000000"/>
                </a:solidFill>
                <a:latin typeface="Fira Sans Bold Italics"/>
                <a:ea typeface="Fira Sans Bold Italics"/>
                <a:cs typeface="Fira Sans Bold Italics"/>
                <a:sym typeface="Fira Sans Bold Italics"/>
              </a:rPr>
              <a:t>“A veces basta cambiar el ritmo para recuperar la energía.”</a:t>
            </a:r>
          </a:p>
        </p:txBody>
      </p:sp>
      <p:sp>
        <p:nvSpPr>
          <p:cNvPr id="7" name="Freeform 7"/>
          <p:cNvSpPr/>
          <p:nvPr/>
        </p:nvSpPr>
        <p:spPr>
          <a:xfrm flipH="1" flipV="1">
            <a:off x="14168050" y="-35333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411995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9950" y="0"/>
                </a:lnTo>
                <a:lnTo>
                  <a:pt x="411995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442846" y="5411648"/>
            <a:ext cx="3570358" cy="4690126"/>
          </a:xfrm>
          <a:custGeom>
            <a:avLst/>
            <a:gdLst/>
            <a:ahLst/>
            <a:cxnLst/>
            <a:rect l="l" t="t" r="r" b="b"/>
            <a:pathLst>
              <a:path w="3570358" h="4690126">
                <a:moveTo>
                  <a:pt x="0" y="0"/>
                </a:moveTo>
                <a:lnTo>
                  <a:pt x="3570358" y="0"/>
                </a:lnTo>
                <a:lnTo>
                  <a:pt x="3570358" y="4690126"/>
                </a:lnTo>
                <a:lnTo>
                  <a:pt x="0" y="46901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70233" y="194749"/>
            <a:ext cx="1754051" cy="2304172"/>
          </a:xfrm>
          <a:custGeom>
            <a:avLst/>
            <a:gdLst/>
            <a:ahLst/>
            <a:cxnLst/>
            <a:rect l="l" t="t" r="r" b="b"/>
            <a:pathLst>
              <a:path w="1754051" h="2304172">
                <a:moveTo>
                  <a:pt x="0" y="0"/>
                </a:moveTo>
                <a:lnTo>
                  <a:pt x="1754050" y="0"/>
                </a:lnTo>
                <a:lnTo>
                  <a:pt x="1754050" y="2304172"/>
                </a:lnTo>
                <a:lnTo>
                  <a:pt x="0" y="23041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30484" y="2406232"/>
            <a:ext cx="3637566" cy="2737268"/>
          </a:xfrm>
          <a:custGeom>
            <a:avLst/>
            <a:gdLst/>
            <a:ahLst/>
            <a:cxnLst/>
            <a:rect l="l" t="t" r="r" b="b"/>
            <a:pathLst>
              <a:path w="3637566" h="2737268">
                <a:moveTo>
                  <a:pt x="0" y="0"/>
                </a:moveTo>
                <a:lnTo>
                  <a:pt x="3637566" y="0"/>
                </a:lnTo>
                <a:lnTo>
                  <a:pt x="3637566" y="2737268"/>
                </a:lnTo>
                <a:lnTo>
                  <a:pt x="0" y="27372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751014" y="194749"/>
            <a:ext cx="1196506" cy="1949501"/>
          </a:xfrm>
          <a:custGeom>
            <a:avLst/>
            <a:gdLst/>
            <a:ahLst/>
            <a:cxnLst/>
            <a:rect l="l" t="t" r="r" b="b"/>
            <a:pathLst>
              <a:path w="1196506" h="1949501">
                <a:moveTo>
                  <a:pt x="0" y="0"/>
                </a:moveTo>
                <a:lnTo>
                  <a:pt x="1196506" y="0"/>
                </a:lnTo>
                <a:lnTo>
                  <a:pt x="1196506" y="1949501"/>
                </a:lnTo>
                <a:lnTo>
                  <a:pt x="0" y="19495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89882" y="8094359"/>
            <a:ext cx="730197" cy="2007415"/>
          </a:xfrm>
          <a:custGeom>
            <a:avLst/>
            <a:gdLst/>
            <a:ahLst/>
            <a:cxnLst/>
            <a:rect l="l" t="t" r="r" b="b"/>
            <a:pathLst>
              <a:path w="730197" h="2007415">
                <a:moveTo>
                  <a:pt x="0" y="0"/>
                </a:moveTo>
                <a:lnTo>
                  <a:pt x="730198" y="0"/>
                </a:lnTo>
                <a:lnTo>
                  <a:pt x="730198" y="2007415"/>
                </a:lnTo>
                <a:lnTo>
                  <a:pt x="0" y="20074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724433" y="9646988"/>
            <a:ext cx="5798331" cy="659560"/>
          </a:xfrm>
          <a:custGeom>
            <a:avLst/>
            <a:gdLst/>
            <a:ahLst/>
            <a:cxnLst/>
            <a:rect l="l" t="t" r="r" b="b"/>
            <a:pathLst>
              <a:path w="5798331" h="659560">
                <a:moveTo>
                  <a:pt x="0" y="0"/>
                </a:moveTo>
                <a:lnTo>
                  <a:pt x="5798331" y="0"/>
                </a:lnTo>
                <a:lnTo>
                  <a:pt x="5798331" y="659560"/>
                </a:lnTo>
                <a:lnTo>
                  <a:pt x="0" y="6595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313886" y="669897"/>
            <a:ext cx="5068204" cy="1135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70"/>
              </a:lnSpc>
            </a:pPr>
            <a:r>
              <a:rPr lang="en-US" sz="54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Pausa</a:t>
            </a:r>
            <a:r>
              <a:rPr lang="en-US" sz="54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54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activa</a:t>
            </a:r>
            <a:endParaRPr lang="en-US" sz="5400" b="1" dirty="0">
              <a:solidFill>
                <a:srgbClr val="4B589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7033088" y="454243"/>
            <a:ext cx="743454" cy="74345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9307" y="0"/>
            <a:ext cx="20697775" cy="10353681"/>
            <a:chOff x="0" y="0"/>
            <a:chExt cx="27597033" cy="13804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92125" y="0"/>
              <a:ext cx="13804908" cy="13804908"/>
            </a:xfrm>
            <a:custGeom>
              <a:avLst/>
              <a:gdLst/>
              <a:ahLst/>
              <a:cxnLst/>
              <a:rect l="l" t="t" r="r" b="b"/>
              <a:pathLst>
                <a:path w="13804908" h="13804908">
                  <a:moveTo>
                    <a:pt x="0" y="0"/>
                  </a:moveTo>
                  <a:lnTo>
                    <a:pt x="13804908" y="0"/>
                  </a:lnTo>
                  <a:lnTo>
                    <a:pt x="13804908" y="13804908"/>
                  </a:lnTo>
                  <a:lnTo>
                    <a:pt x="0" y="1380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0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263425" y="671603"/>
            <a:ext cx="15218959" cy="1350464"/>
          </a:xfrm>
          <a:custGeom>
            <a:avLst/>
            <a:gdLst/>
            <a:ahLst/>
            <a:cxnLst/>
            <a:rect l="l" t="t" r="r" b="b"/>
            <a:pathLst>
              <a:path w="15218959" h="1350464">
                <a:moveTo>
                  <a:pt x="0" y="0"/>
                </a:moveTo>
                <a:lnTo>
                  <a:pt x="15218959" y="0"/>
                </a:lnTo>
                <a:lnTo>
                  <a:pt x="15218959" y="1350464"/>
                </a:lnTo>
                <a:lnTo>
                  <a:pt x="0" y="1350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2268" b="-4226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93827" y="933450"/>
            <a:ext cx="14446726" cy="76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9"/>
              </a:lnSpc>
            </a:pPr>
            <a:r>
              <a:rPr lang="en-US" sz="40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Videos: </a:t>
            </a:r>
            <a:r>
              <a:rPr lang="en-US" sz="40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Avances</a:t>
            </a:r>
            <a:r>
              <a:rPr lang="en-US" sz="40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y </a:t>
            </a:r>
            <a:r>
              <a:rPr lang="en-US" sz="40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desafíos</a:t>
            </a:r>
            <a:r>
              <a:rPr lang="en-US" sz="40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0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</a:t>
            </a:r>
            <a:r>
              <a:rPr lang="en-US" sz="40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la </a:t>
            </a:r>
            <a:r>
              <a:rPr lang="en-US" sz="40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planeación</a:t>
            </a:r>
            <a:r>
              <a:rPr lang="en-US" sz="4000" b="1" dirty="0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000" b="1" dirty="0" err="1">
                <a:solidFill>
                  <a:srgbClr val="4B589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didáctica</a:t>
            </a:r>
            <a:endParaRPr lang="en-US" sz="4000" b="1" dirty="0">
              <a:solidFill>
                <a:srgbClr val="4B5899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2891790"/>
            <a:ext cx="15593557" cy="517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Vean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el video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correspondiente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a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su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nivel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educativo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(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preescolar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,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primaria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o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secundaria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).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Después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del video,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comenten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: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¿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Qué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ideas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fortalecen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nuestra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manera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planear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?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¿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Qué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ajustes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podemos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hacer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en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nuestras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planeaciones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actuales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?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Redacten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tres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compromisos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concretos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como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2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colectivo</a:t>
            </a:r>
            <a:r>
              <a:rPr lang="en-US" sz="42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 flipH="1" flipV="1">
            <a:off x="14168050" y="-35333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411995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9950" y="0"/>
                </a:lnTo>
                <a:lnTo>
                  <a:pt x="411995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90934" y="5645541"/>
            <a:ext cx="2158278" cy="4641459"/>
          </a:xfrm>
          <a:custGeom>
            <a:avLst/>
            <a:gdLst/>
            <a:ahLst/>
            <a:cxnLst/>
            <a:rect l="l" t="t" r="r" b="b"/>
            <a:pathLst>
              <a:path w="2158278" h="4641459">
                <a:moveTo>
                  <a:pt x="0" y="0"/>
                </a:moveTo>
                <a:lnTo>
                  <a:pt x="2158278" y="0"/>
                </a:lnTo>
                <a:lnTo>
                  <a:pt x="2158278" y="4641459"/>
                </a:lnTo>
                <a:lnTo>
                  <a:pt x="0" y="46414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54435" y="5975551"/>
            <a:ext cx="1696525" cy="4378129"/>
          </a:xfrm>
          <a:custGeom>
            <a:avLst/>
            <a:gdLst/>
            <a:ahLst/>
            <a:cxnLst/>
            <a:rect l="l" t="t" r="r" b="b"/>
            <a:pathLst>
              <a:path w="1696525" h="4378129">
                <a:moveTo>
                  <a:pt x="0" y="0"/>
                </a:moveTo>
                <a:lnTo>
                  <a:pt x="1696525" y="0"/>
                </a:lnTo>
                <a:lnTo>
                  <a:pt x="1696525" y="4378130"/>
                </a:lnTo>
                <a:lnTo>
                  <a:pt x="0" y="43781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3425" y="2022067"/>
            <a:ext cx="1399333" cy="1296133"/>
          </a:xfrm>
          <a:custGeom>
            <a:avLst/>
            <a:gdLst/>
            <a:ahLst/>
            <a:cxnLst/>
            <a:rect l="l" t="t" r="r" b="b"/>
            <a:pathLst>
              <a:path w="1399333" h="1296133">
                <a:moveTo>
                  <a:pt x="0" y="0"/>
                </a:moveTo>
                <a:lnTo>
                  <a:pt x="1399334" y="0"/>
                </a:lnTo>
                <a:lnTo>
                  <a:pt x="1399334" y="1296133"/>
                </a:lnTo>
                <a:lnTo>
                  <a:pt x="0" y="12961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026015" y="8164616"/>
            <a:ext cx="3265206" cy="2122384"/>
          </a:xfrm>
          <a:custGeom>
            <a:avLst/>
            <a:gdLst/>
            <a:ahLst/>
            <a:cxnLst/>
            <a:rect l="l" t="t" r="r" b="b"/>
            <a:pathLst>
              <a:path w="3265206" h="2122384">
                <a:moveTo>
                  <a:pt x="0" y="0"/>
                </a:moveTo>
                <a:lnTo>
                  <a:pt x="3265206" y="0"/>
                </a:lnTo>
                <a:lnTo>
                  <a:pt x="3265206" y="2122384"/>
                </a:lnTo>
                <a:lnTo>
                  <a:pt x="0" y="21223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7033088" y="454243"/>
            <a:ext cx="743454" cy="74345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880</Words>
  <Application>Microsoft Office PowerPoint</Application>
  <PresentationFormat>Personalizado</PresentationFormat>
  <Paragraphs>83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Fira Sans Bold</vt:lpstr>
      <vt:lpstr>Fira Sans Bold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Segunda Sesión Ordinaria de Consejo Técnico Escolar</dc:title>
  <cp:lastModifiedBy>JORGE ALBERTO GUERRERO HERNANDEZ</cp:lastModifiedBy>
  <cp:revision>2</cp:revision>
  <dcterms:created xsi:type="dcterms:W3CDTF">2006-08-16T00:00:00Z</dcterms:created>
  <dcterms:modified xsi:type="dcterms:W3CDTF">2025-10-26T18:43:51Z</dcterms:modified>
  <dc:identifier>DAG2qf9HirU</dc:identifier>
</cp:coreProperties>
</file>