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Fira Sans Italics" panose="020B0604020202020204" charset="0"/>
      <p:regular r:id="rId24"/>
    </p:embeddedFont>
    <p:embeddedFont>
      <p:font typeface="Arimo Bold" panose="020B0604020202020204" charset="0"/>
      <p:regular r:id="rId25"/>
    </p:embeddedFont>
    <p:embeddedFont>
      <p:font typeface="Fira Sans" panose="020B0604020202020204" charset="0"/>
      <p:regular r:id="rId26"/>
    </p:embeddedFont>
    <p:embeddedFont>
      <p:font typeface="Mochiy Pop One" panose="020B0604020202020204" charset="-128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Fira Sans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1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3.pn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2.png"/><Relationship Id="rId7" Type="http://schemas.openxmlformats.org/officeDocument/2006/relationships/image" Target="../media/image5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2.pn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6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63.png"/><Relationship Id="rId7" Type="http://schemas.openxmlformats.org/officeDocument/2006/relationships/image" Target="../media/image6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15.svg"/><Relationship Id="rId10" Type="http://schemas.openxmlformats.org/officeDocument/2006/relationships/image" Target="../media/image67.svg"/><Relationship Id="rId4" Type="http://schemas.openxmlformats.org/officeDocument/2006/relationships/image" Target="../media/image14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63.png"/><Relationship Id="rId7" Type="http://schemas.openxmlformats.org/officeDocument/2006/relationships/image" Target="../media/image6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15.svg"/><Relationship Id="rId10" Type="http://schemas.openxmlformats.org/officeDocument/2006/relationships/image" Target="../media/image71.svg"/><Relationship Id="rId4" Type="http://schemas.openxmlformats.org/officeDocument/2006/relationships/image" Target="../media/image14.png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3.pn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8.svg"/><Relationship Id="rId4" Type="http://schemas.openxmlformats.org/officeDocument/2006/relationships/image" Target="../media/image13.sv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75.png"/><Relationship Id="rId7" Type="http://schemas.openxmlformats.org/officeDocument/2006/relationships/image" Target="../media/image7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32.svg"/><Relationship Id="rId5" Type="http://schemas.openxmlformats.org/officeDocument/2006/relationships/image" Target="../media/image14.png"/><Relationship Id="rId10" Type="http://schemas.openxmlformats.org/officeDocument/2006/relationships/image" Target="../media/image31.png"/><Relationship Id="rId4" Type="http://schemas.openxmlformats.org/officeDocument/2006/relationships/image" Target="../media/image28.svg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hyperlink" Target="https://gestion.cte.sep.gob.mx/insumos/docs/2526_s31_Orient_2.pdf?1766764548122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38.png"/><Relationship Id="rId5" Type="http://schemas.openxmlformats.org/officeDocument/2006/relationships/image" Target="../media/image14.png"/><Relationship Id="rId10" Type="http://schemas.openxmlformats.org/officeDocument/2006/relationships/image" Target="../media/image8.jpeg"/><Relationship Id="rId4" Type="http://schemas.openxmlformats.org/officeDocument/2006/relationships/image" Target="../media/image34.svg"/><Relationship Id="rId9" Type="http://schemas.openxmlformats.org/officeDocument/2006/relationships/image" Target="../media/image37.png"/><Relationship Id="rId14" Type="http://schemas.openxmlformats.org/officeDocument/2006/relationships/hyperlink" Target="https://www.youtube.com/watch?v=omwujA9phIk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47.svg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9469" y="1028700"/>
            <a:ext cx="13609063" cy="6736486"/>
          </a:xfrm>
          <a:custGeom>
            <a:avLst/>
            <a:gdLst/>
            <a:ahLst/>
            <a:cxnLst/>
            <a:rect l="l" t="t" r="r" b="b"/>
            <a:pathLst>
              <a:path w="13609063" h="6736486">
                <a:moveTo>
                  <a:pt x="0" y="0"/>
                </a:moveTo>
                <a:lnTo>
                  <a:pt x="13609062" y="0"/>
                </a:lnTo>
                <a:lnTo>
                  <a:pt x="13609062" y="6736486"/>
                </a:lnTo>
                <a:lnTo>
                  <a:pt x="0" y="67364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60000" y="614289"/>
            <a:ext cx="1767999" cy="1734849"/>
          </a:xfrm>
          <a:custGeom>
            <a:avLst/>
            <a:gdLst/>
            <a:ahLst/>
            <a:cxnLst/>
            <a:rect l="l" t="t" r="r" b="b"/>
            <a:pathLst>
              <a:path w="1767999" h="1734849">
                <a:moveTo>
                  <a:pt x="0" y="0"/>
                </a:moveTo>
                <a:lnTo>
                  <a:pt x="1768000" y="0"/>
                </a:lnTo>
                <a:lnTo>
                  <a:pt x="1768000" y="1734850"/>
                </a:lnTo>
                <a:lnTo>
                  <a:pt x="0" y="17348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691268"/>
            <a:ext cx="8874298" cy="2595732"/>
          </a:xfrm>
          <a:custGeom>
            <a:avLst/>
            <a:gdLst/>
            <a:ahLst/>
            <a:cxnLst/>
            <a:rect l="l" t="t" r="r" b="b"/>
            <a:pathLst>
              <a:path w="8874298" h="2595732">
                <a:moveTo>
                  <a:pt x="0" y="0"/>
                </a:moveTo>
                <a:lnTo>
                  <a:pt x="8874298" y="0"/>
                </a:lnTo>
                <a:lnTo>
                  <a:pt x="8874298" y="2595732"/>
                </a:lnTo>
                <a:lnTo>
                  <a:pt x="0" y="2595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65291" y="614289"/>
            <a:ext cx="2286281" cy="2146246"/>
          </a:xfrm>
          <a:custGeom>
            <a:avLst/>
            <a:gdLst/>
            <a:ahLst/>
            <a:cxnLst/>
            <a:rect l="l" t="t" r="r" b="b"/>
            <a:pathLst>
              <a:path w="2286281" h="2146246">
                <a:moveTo>
                  <a:pt x="0" y="0"/>
                </a:moveTo>
                <a:lnTo>
                  <a:pt x="2286281" y="0"/>
                </a:lnTo>
                <a:lnTo>
                  <a:pt x="2286281" y="2146247"/>
                </a:lnTo>
                <a:lnTo>
                  <a:pt x="0" y="21462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134733" y="2795512"/>
            <a:ext cx="12018533" cy="347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7"/>
              </a:lnSpc>
              <a:spcBef>
                <a:spcPct val="0"/>
              </a:spcBef>
            </a:pPr>
            <a:r>
              <a:rPr lang="en-US" sz="4983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Taller intensivo para personal docente </a:t>
            </a:r>
          </a:p>
          <a:p>
            <a:pPr algn="ctr">
              <a:lnSpc>
                <a:spcPts val="6977"/>
              </a:lnSpc>
              <a:spcBef>
                <a:spcPct val="0"/>
              </a:spcBef>
            </a:pPr>
            <a:r>
              <a:rPr lang="en-US" sz="4983" b="1">
                <a:solidFill>
                  <a:srgbClr val="105C7C"/>
                </a:solidFill>
                <a:latin typeface="Arimo Bold"/>
                <a:ea typeface="Arimo Bold"/>
                <a:cs typeface="Arimo Bold"/>
                <a:sym typeface="Arimo Bold"/>
              </a:rPr>
              <a:t>Ser y hacer en comunidad de aprendizaje</a:t>
            </a:r>
          </a:p>
          <a:p>
            <a:pPr algn="ctr">
              <a:lnSpc>
                <a:spcPts val="6538"/>
              </a:lnSpc>
              <a:spcBef>
                <a:spcPct val="0"/>
              </a:spcBef>
            </a:pPr>
            <a:r>
              <a:rPr lang="en-US" sz="4670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 Ciclo escolar 2025–2026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782345" y="6267005"/>
            <a:ext cx="930516" cy="93051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393178" y="457876"/>
            <a:ext cx="3068662" cy="2915229"/>
          </a:xfrm>
          <a:custGeom>
            <a:avLst/>
            <a:gdLst/>
            <a:ahLst/>
            <a:cxnLst/>
            <a:rect l="l" t="t" r="r" b="b"/>
            <a:pathLst>
              <a:path w="3068662" h="2915229">
                <a:moveTo>
                  <a:pt x="0" y="0"/>
                </a:moveTo>
                <a:lnTo>
                  <a:pt x="3068662" y="0"/>
                </a:lnTo>
                <a:lnTo>
                  <a:pt x="3068662" y="2915229"/>
                </a:lnTo>
                <a:lnTo>
                  <a:pt x="0" y="29152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40259" y="5870196"/>
            <a:ext cx="5053728" cy="3388104"/>
          </a:xfrm>
          <a:custGeom>
            <a:avLst/>
            <a:gdLst/>
            <a:ahLst/>
            <a:cxnLst/>
            <a:rect l="l" t="t" r="r" b="b"/>
            <a:pathLst>
              <a:path w="5053728" h="3388104">
                <a:moveTo>
                  <a:pt x="0" y="0"/>
                </a:moveTo>
                <a:lnTo>
                  <a:pt x="5053728" y="0"/>
                </a:lnTo>
                <a:lnTo>
                  <a:pt x="5053728" y="3388104"/>
                </a:lnTo>
                <a:lnTo>
                  <a:pt x="0" y="33881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2471" y="337385"/>
            <a:ext cx="8978698" cy="1806963"/>
          </a:xfrm>
          <a:custGeom>
            <a:avLst/>
            <a:gdLst/>
            <a:ahLst/>
            <a:cxnLst/>
            <a:rect l="l" t="t" r="r" b="b"/>
            <a:pathLst>
              <a:path w="8978698" h="1806963">
                <a:moveTo>
                  <a:pt x="0" y="0"/>
                </a:moveTo>
                <a:lnTo>
                  <a:pt x="8978698" y="0"/>
                </a:lnTo>
                <a:lnTo>
                  <a:pt x="8978698" y="1806963"/>
                </a:lnTo>
                <a:lnTo>
                  <a:pt x="0" y="1806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39048" y="475057"/>
            <a:ext cx="8045544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Cierre</a:t>
            </a:r>
            <a:r>
              <a:rPr lang="en-US" sz="40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del </a:t>
            </a:r>
            <a:r>
              <a:rPr lang="en-US" sz="40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Espacio</a:t>
            </a:r>
            <a:r>
              <a:rPr lang="en-US" sz="40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1:</a:t>
            </a:r>
            <a:r>
              <a:rPr lang="en-US" sz="4000" b="1" dirty="0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000" b="1" dirty="0" err="1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aprendizajes</a:t>
            </a:r>
            <a:r>
              <a:rPr lang="en-US" sz="4000" b="1" dirty="0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–</a:t>
            </a:r>
            <a:r>
              <a:rPr lang="en-US" sz="4000" b="1" dirty="0" err="1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experiencias</a:t>
            </a:r>
            <a:r>
              <a:rPr lang="en-US" sz="4000" b="1" dirty="0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–</a:t>
            </a:r>
            <a:r>
              <a:rPr lang="en-US" sz="4000" b="1" dirty="0" err="1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retos</a:t>
            </a:r>
            <a:endParaRPr lang="en-US" sz="4000" b="1" dirty="0">
              <a:solidFill>
                <a:srgbClr val="105C7C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966022" y="58865"/>
            <a:ext cx="2344811" cy="557041"/>
          </a:xfrm>
          <a:custGeom>
            <a:avLst/>
            <a:gdLst/>
            <a:ahLst/>
            <a:cxnLst/>
            <a:rect l="l" t="t" r="r" b="b"/>
            <a:pathLst>
              <a:path w="2344811" h="557041">
                <a:moveTo>
                  <a:pt x="0" y="0"/>
                </a:moveTo>
                <a:lnTo>
                  <a:pt x="2344811" y="0"/>
                </a:lnTo>
                <a:lnTo>
                  <a:pt x="2344811" y="557041"/>
                </a:lnTo>
                <a:lnTo>
                  <a:pt x="0" y="557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63836" y="902481"/>
            <a:ext cx="2667648" cy="3487122"/>
          </a:xfrm>
          <a:custGeom>
            <a:avLst/>
            <a:gdLst/>
            <a:ahLst/>
            <a:cxnLst/>
            <a:rect l="l" t="t" r="r" b="b"/>
            <a:pathLst>
              <a:path w="2667648" h="3487122">
                <a:moveTo>
                  <a:pt x="0" y="0"/>
                </a:moveTo>
                <a:lnTo>
                  <a:pt x="2667648" y="0"/>
                </a:lnTo>
                <a:lnTo>
                  <a:pt x="2667648" y="3487122"/>
                </a:lnTo>
                <a:lnTo>
                  <a:pt x="0" y="34871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40810" y="2891790"/>
            <a:ext cx="15806381" cy="442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Abramos la Carpeta en la página 8.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plenaria, completar el recuadro:</a:t>
            </a:r>
          </a:p>
          <a:p>
            <a:pPr marL="906780" lvl="1" indent="-453390" algn="l">
              <a:lnSpc>
                <a:spcPts val="5880"/>
              </a:lnSpc>
              <a:buAutoNum type="arabicPeriod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aprendizajes consolidados</a:t>
            </a:r>
          </a:p>
          <a:p>
            <a:pPr marL="906780" lvl="1" indent="-453390" algn="l">
              <a:lnSpc>
                <a:spcPts val="5880"/>
              </a:lnSpc>
              <a:buAutoNum type="arabicPeriod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experiencias que fortalecieron</a:t>
            </a:r>
          </a:p>
          <a:p>
            <a:pPr marL="906780" lvl="1" indent="-453390" algn="l">
              <a:lnSpc>
                <a:spcPts val="5880"/>
              </a:lnSpc>
              <a:buAutoNum type="arabicPeriod"/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retos que persisten 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Producto: Recuadro completado (foto o transcripción a acuerdo).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05389" y="566196"/>
            <a:ext cx="723311" cy="72331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5761820" y="7441403"/>
            <a:ext cx="6042774" cy="2845597"/>
          </a:xfrm>
          <a:custGeom>
            <a:avLst/>
            <a:gdLst/>
            <a:ahLst/>
            <a:cxnLst/>
            <a:rect l="l" t="t" r="r" b="b"/>
            <a:pathLst>
              <a:path w="6042774" h="2845597">
                <a:moveTo>
                  <a:pt x="0" y="0"/>
                </a:moveTo>
                <a:lnTo>
                  <a:pt x="6042773" y="0"/>
                </a:lnTo>
                <a:lnTo>
                  <a:pt x="6042773" y="2845597"/>
                </a:lnTo>
                <a:lnTo>
                  <a:pt x="0" y="28455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2471" y="337385"/>
            <a:ext cx="8978698" cy="1806963"/>
          </a:xfrm>
          <a:custGeom>
            <a:avLst/>
            <a:gdLst/>
            <a:ahLst/>
            <a:cxnLst/>
            <a:rect l="l" t="t" r="r" b="b"/>
            <a:pathLst>
              <a:path w="8978698" h="1806963">
                <a:moveTo>
                  <a:pt x="0" y="0"/>
                </a:moveTo>
                <a:lnTo>
                  <a:pt x="8978698" y="0"/>
                </a:lnTo>
                <a:lnTo>
                  <a:pt x="8978698" y="1806963"/>
                </a:lnTo>
                <a:lnTo>
                  <a:pt x="0" y="1806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08840" y="475057"/>
            <a:ext cx="6773614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ESPACIO 2.</a:t>
            </a:r>
            <a:r>
              <a:rPr lang="en-US" sz="4200" b="1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LA PRÁCTICA DOCENTE BAJO LA LUPA</a:t>
            </a:r>
          </a:p>
        </p:txBody>
      </p:sp>
      <p:sp>
        <p:nvSpPr>
          <p:cNvPr id="5" name="Freeform 5"/>
          <p:cNvSpPr/>
          <p:nvPr/>
        </p:nvSpPr>
        <p:spPr>
          <a:xfrm>
            <a:off x="1966022" y="58865"/>
            <a:ext cx="2344811" cy="557041"/>
          </a:xfrm>
          <a:custGeom>
            <a:avLst/>
            <a:gdLst/>
            <a:ahLst/>
            <a:cxnLst/>
            <a:rect l="l" t="t" r="r" b="b"/>
            <a:pathLst>
              <a:path w="2344811" h="557041">
                <a:moveTo>
                  <a:pt x="0" y="0"/>
                </a:moveTo>
                <a:lnTo>
                  <a:pt x="2344811" y="0"/>
                </a:lnTo>
                <a:lnTo>
                  <a:pt x="2344811" y="557041"/>
                </a:lnTo>
                <a:lnTo>
                  <a:pt x="0" y="557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21750" y="7634644"/>
            <a:ext cx="1787559" cy="2237946"/>
          </a:xfrm>
          <a:custGeom>
            <a:avLst/>
            <a:gdLst/>
            <a:ahLst/>
            <a:cxnLst/>
            <a:rect l="l" t="t" r="r" b="b"/>
            <a:pathLst>
              <a:path w="1787559" h="2237946">
                <a:moveTo>
                  <a:pt x="0" y="0"/>
                </a:moveTo>
                <a:lnTo>
                  <a:pt x="1787559" y="0"/>
                </a:lnTo>
                <a:lnTo>
                  <a:pt x="1787559" y="2237945"/>
                </a:lnTo>
                <a:lnTo>
                  <a:pt x="0" y="22379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00727" y="3783006"/>
            <a:ext cx="16734074" cy="451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4"/>
              </a:lnSpc>
              <a:spcBef>
                <a:spcPct val="0"/>
              </a:spcBef>
            </a:pPr>
            <a:r>
              <a:rPr lang="en-US" sz="368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este espacio se propone un acercamiento a la problematización de la práctica docente desde sus distintas dimensiones, lo que implica observar la práctica docente críticamente para identificar los diversos elementos que la componen y se reflejan en ella. </a:t>
            </a:r>
          </a:p>
          <a:p>
            <a:pPr algn="l">
              <a:lnSpc>
                <a:spcPts val="5154"/>
              </a:lnSpc>
              <a:spcBef>
                <a:spcPct val="0"/>
              </a:spcBef>
            </a:pPr>
            <a:r>
              <a:rPr lang="en-US" sz="368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intención es desagregar sus componentes sin perder de vista su complejidad y totalidad, reconociéndola como un proceso vivo, dinámico y profundamente contextual (Fierro et al., 1999).</a:t>
            </a:r>
          </a:p>
        </p:txBody>
      </p:sp>
      <p:sp>
        <p:nvSpPr>
          <p:cNvPr id="8" name="Freeform 8"/>
          <p:cNvSpPr/>
          <p:nvPr/>
        </p:nvSpPr>
        <p:spPr>
          <a:xfrm>
            <a:off x="14334191" y="7805283"/>
            <a:ext cx="1787559" cy="2237946"/>
          </a:xfrm>
          <a:custGeom>
            <a:avLst/>
            <a:gdLst/>
            <a:ahLst/>
            <a:cxnLst/>
            <a:rect l="l" t="t" r="r" b="b"/>
            <a:pathLst>
              <a:path w="1787559" h="2237946">
                <a:moveTo>
                  <a:pt x="0" y="0"/>
                </a:moveTo>
                <a:lnTo>
                  <a:pt x="1787559" y="0"/>
                </a:lnTo>
                <a:lnTo>
                  <a:pt x="1787559" y="2237946"/>
                </a:lnTo>
                <a:lnTo>
                  <a:pt x="0" y="22379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06607" y="8049054"/>
            <a:ext cx="1787559" cy="2237946"/>
          </a:xfrm>
          <a:custGeom>
            <a:avLst/>
            <a:gdLst/>
            <a:ahLst/>
            <a:cxnLst/>
            <a:rect l="l" t="t" r="r" b="b"/>
            <a:pathLst>
              <a:path w="1787559" h="2237946">
                <a:moveTo>
                  <a:pt x="0" y="0"/>
                </a:moveTo>
                <a:lnTo>
                  <a:pt x="1787559" y="0"/>
                </a:lnTo>
                <a:lnTo>
                  <a:pt x="1787559" y="2237946"/>
                </a:lnTo>
                <a:lnTo>
                  <a:pt x="0" y="22379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305389" y="566196"/>
            <a:ext cx="723311" cy="72331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2300237" y="507607"/>
            <a:ext cx="3149210" cy="2845740"/>
          </a:xfrm>
          <a:custGeom>
            <a:avLst/>
            <a:gdLst/>
            <a:ahLst/>
            <a:cxnLst/>
            <a:rect l="l" t="t" r="r" b="b"/>
            <a:pathLst>
              <a:path w="3149210" h="2845740">
                <a:moveTo>
                  <a:pt x="0" y="0"/>
                </a:moveTo>
                <a:lnTo>
                  <a:pt x="3149210" y="0"/>
                </a:lnTo>
                <a:lnTo>
                  <a:pt x="3149210" y="2845740"/>
                </a:lnTo>
                <a:lnTo>
                  <a:pt x="0" y="28457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14352" y="2835370"/>
            <a:ext cx="825341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Abramos la Carpeta en la página 8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2471" y="337385"/>
            <a:ext cx="9896833" cy="1991738"/>
          </a:xfrm>
          <a:custGeom>
            <a:avLst/>
            <a:gdLst/>
            <a:ahLst/>
            <a:cxnLst/>
            <a:rect l="l" t="t" r="r" b="b"/>
            <a:pathLst>
              <a:path w="9896833" h="1991738">
                <a:moveTo>
                  <a:pt x="0" y="0"/>
                </a:moveTo>
                <a:lnTo>
                  <a:pt x="9896833" y="0"/>
                </a:lnTo>
                <a:lnTo>
                  <a:pt x="9896833" y="1991738"/>
                </a:lnTo>
                <a:lnTo>
                  <a:pt x="0" y="19917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48813" y="538089"/>
            <a:ext cx="9620490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Actividad recortable: 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“Dimensiones de la práctica docente”</a:t>
            </a:r>
          </a:p>
        </p:txBody>
      </p:sp>
      <p:sp>
        <p:nvSpPr>
          <p:cNvPr id="5" name="Freeform 5"/>
          <p:cNvSpPr/>
          <p:nvPr/>
        </p:nvSpPr>
        <p:spPr>
          <a:xfrm>
            <a:off x="1966022" y="58865"/>
            <a:ext cx="2344811" cy="557041"/>
          </a:xfrm>
          <a:custGeom>
            <a:avLst/>
            <a:gdLst/>
            <a:ahLst/>
            <a:cxnLst/>
            <a:rect l="l" t="t" r="r" b="b"/>
            <a:pathLst>
              <a:path w="2344811" h="557041">
                <a:moveTo>
                  <a:pt x="0" y="0"/>
                </a:moveTo>
                <a:lnTo>
                  <a:pt x="2344811" y="0"/>
                </a:lnTo>
                <a:lnTo>
                  <a:pt x="2344811" y="557041"/>
                </a:lnTo>
                <a:lnTo>
                  <a:pt x="0" y="557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767762"/>
            <a:ext cx="3986991" cy="1834016"/>
          </a:xfrm>
          <a:custGeom>
            <a:avLst/>
            <a:gdLst/>
            <a:ahLst/>
            <a:cxnLst/>
            <a:rect l="l" t="t" r="r" b="b"/>
            <a:pathLst>
              <a:path w="3986991" h="1834016">
                <a:moveTo>
                  <a:pt x="0" y="0"/>
                </a:moveTo>
                <a:lnTo>
                  <a:pt x="3986991" y="0"/>
                </a:lnTo>
                <a:lnTo>
                  <a:pt x="3986991" y="1834016"/>
                </a:lnTo>
                <a:lnTo>
                  <a:pt x="0" y="18340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05389" y="566196"/>
            <a:ext cx="723311" cy="72331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2300925" y="337385"/>
            <a:ext cx="3661739" cy="2865311"/>
          </a:xfrm>
          <a:custGeom>
            <a:avLst/>
            <a:gdLst/>
            <a:ahLst/>
            <a:cxnLst/>
            <a:rect l="l" t="t" r="r" b="b"/>
            <a:pathLst>
              <a:path w="3661739" h="2865311">
                <a:moveTo>
                  <a:pt x="0" y="0"/>
                </a:moveTo>
                <a:lnTo>
                  <a:pt x="3661739" y="0"/>
                </a:lnTo>
                <a:lnTo>
                  <a:pt x="3661739" y="2865311"/>
                </a:lnTo>
                <a:lnTo>
                  <a:pt x="0" y="28653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77892" y="2965300"/>
            <a:ext cx="16381408" cy="555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0"/>
              </a:lnSpc>
              <a:spcBef>
                <a:spcPct val="0"/>
              </a:spcBef>
            </a:pPr>
            <a:r>
              <a:rPr lang="en-US" sz="352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Abramos la Carpeta en las páginas 9, 10 y 11.</a:t>
            </a:r>
          </a:p>
          <a:p>
            <a:pPr marL="761891" lvl="1" indent="-380946" algn="l">
              <a:lnSpc>
                <a:spcPts val="4940"/>
              </a:lnSpc>
              <a:buAutoNum type="arabicPeriod"/>
            </a:pPr>
            <a:r>
              <a:rPr lang="en-US" sz="352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duplas o triadas, recorten las oraciones y clasifíquenlas en el esquema según la dimensión de la práctica docente a la que correspondan.</a:t>
            </a:r>
          </a:p>
          <a:p>
            <a:pPr marL="761891" lvl="1" indent="-380946" algn="l">
              <a:lnSpc>
                <a:spcPts val="4940"/>
              </a:lnSpc>
              <a:buAutoNum type="arabicPeriod"/>
            </a:pPr>
            <a:r>
              <a:rPr lang="en-US" sz="352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Asegúrense de completar todas las dimensiones, revisando y ajustando la organización cuando sea necesario.</a:t>
            </a:r>
          </a:p>
          <a:p>
            <a:pPr marL="761891" lvl="1" indent="-380946" algn="l">
              <a:lnSpc>
                <a:spcPts val="4940"/>
              </a:lnSpc>
              <a:buAutoNum type="arabicPeriod"/>
            </a:pPr>
            <a:r>
              <a:rPr lang="en-US" sz="352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plenaria, contrasten los esquemas de los equipos y dialoguen sobre las coincidencias y diferencias.</a:t>
            </a:r>
          </a:p>
          <a:p>
            <a:pPr algn="l">
              <a:lnSpc>
                <a:spcPts val="4940"/>
              </a:lnSpc>
              <a:spcBef>
                <a:spcPct val="0"/>
              </a:spcBef>
            </a:pPr>
            <a:r>
              <a:rPr lang="en-US" sz="352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Material requerido: hoja recortable, tijeras y esquema.</a:t>
            </a:r>
          </a:p>
          <a:p>
            <a:pPr algn="l">
              <a:lnSpc>
                <a:spcPts val="4940"/>
              </a:lnSpc>
              <a:spcBef>
                <a:spcPct val="0"/>
              </a:spcBef>
            </a:pPr>
            <a:r>
              <a:rPr lang="en-US" sz="352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Producto: Esquema completo por equipo y reflexiones compartidas en plenaria.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2471" y="337385"/>
            <a:ext cx="8978698" cy="1806963"/>
          </a:xfrm>
          <a:custGeom>
            <a:avLst/>
            <a:gdLst/>
            <a:ahLst/>
            <a:cxnLst/>
            <a:rect l="l" t="t" r="r" b="b"/>
            <a:pathLst>
              <a:path w="8978698" h="1806963">
                <a:moveTo>
                  <a:pt x="0" y="0"/>
                </a:moveTo>
                <a:lnTo>
                  <a:pt x="8978698" y="0"/>
                </a:lnTo>
                <a:lnTo>
                  <a:pt x="8978698" y="1806963"/>
                </a:lnTo>
                <a:lnTo>
                  <a:pt x="0" y="1806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28092" y="2979128"/>
            <a:ext cx="14379770" cy="4491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7"/>
              </a:lnSpc>
              <a:spcBef>
                <a:spcPct val="0"/>
              </a:spcBef>
            </a:pPr>
            <a:r>
              <a:rPr lang="en-US" sz="366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Abramos la Carpeta en la página 12.</a:t>
            </a:r>
          </a:p>
          <a:p>
            <a:pPr marL="792308" lvl="1" indent="-396154" algn="l">
              <a:lnSpc>
                <a:spcPts val="5137"/>
              </a:lnSpc>
              <a:buAutoNum type="arabicPeriod"/>
            </a:pPr>
            <a:r>
              <a:rPr lang="en-US" sz="366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Elegir en plenaria un tema del itinerario del CTE en el que desean profundizar.</a:t>
            </a:r>
          </a:p>
          <a:p>
            <a:pPr marL="792308" lvl="1" indent="-396154" algn="l">
              <a:lnSpc>
                <a:spcPts val="5137"/>
              </a:lnSpc>
              <a:buAutoNum type="arabicPeriod"/>
            </a:pPr>
            <a:r>
              <a:rPr lang="en-US" sz="366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Identificar nexos con dimensiones de la práctica.</a:t>
            </a:r>
          </a:p>
          <a:p>
            <a:pPr marL="792308" lvl="1" indent="-396154" algn="l">
              <a:lnSpc>
                <a:spcPts val="5137"/>
              </a:lnSpc>
              <a:buAutoNum type="arabicPeriod"/>
            </a:pPr>
            <a:r>
              <a:rPr lang="en-US" sz="366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Organizarse en círculo/herradura (como indica el texto) para escucha y diálogo. </a:t>
            </a:r>
          </a:p>
          <a:p>
            <a:pPr algn="l">
              <a:lnSpc>
                <a:spcPts val="5137"/>
              </a:lnSpc>
              <a:spcBef>
                <a:spcPct val="0"/>
              </a:spcBef>
            </a:pPr>
            <a:r>
              <a:rPr lang="en-US" sz="366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Producto: Esquema de respuestas (en la Carpeta pág. 13).</a:t>
            </a:r>
          </a:p>
        </p:txBody>
      </p:sp>
      <p:sp>
        <p:nvSpPr>
          <p:cNvPr id="5" name="Freeform 5"/>
          <p:cNvSpPr/>
          <p:nvPr/>
        </p:nvSpPr>
        <p:spPr>
          <a:xfrm>
            <a:off x="1966022" y="58865"/>
            <a:ext cx="2344811" cy="557041"/>
          </a:xfrm>
          <a:custGeom>
            <a:avLst/>
            <a:gdLst/>
            <a:ahLst/>
            <a:cxnLst/>
            <a:rect l="l" t="t" r="r" b="b"/>
            <a:pathLst>
              <a:path w="2344811" h="557041">
                <a:moveTo>
                  <a:pt x="0" y="0"/>
                </a:moveTo>
                <a:lnTo>
                  <a:pt x="2344811" y="0"/>
                </a:lnTo>
                <a:lnTo>
                  <a:pt x="2344811" y="557041"/>
                </a:lnTo>
                <a:lnTo>
                  <a:pt x="0" y="557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09614" y="615906"/>
            <a:ext cx="2198248" cy="2157031"/>
          </a:xfrm>
          <a:custGeom>
            <a:avLst/>
            <a:gdLst/>
            <a:ahLst/>
            <a:cxnLst/>
            <a:rect l="l" t="t" r="r" b="b"/>
            <a:pathLst>
              <a:path w="2198248" h="2157031">
                <a:moveTo>
                  <a:pt x="0" y="0"/>
                </a:moveTo>
                <a:lnTo>
                  <a:pt x="2198248" y="0"/>
                </a:lnTo>
                <a:lnTo>
                  <a:pt x="2198248" y="2157031"/>
                </a:lnTo>
                <a:lnTo>
                  <a:pt x="0" y="21570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05389" y="566196"/>
            <a:ext cx="723311" cy="72331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0251169" y="7755926"/>
            <a:ext cx="7315200" cy="3639312"/>
          </a:xfrm>
          <a:custGeom>
            <a:avLst/>
            <a:gdLst/>
            <a:ahLst/>
            <a:cxnLst/>
            <a:rect l="l" t="t" r="r" b="b"/>
            <a:pathLst>
              <a:path w="7315200" h="3639312">
                <a:moveTo>
                  <a:pt x="0" y="0"/>
                </a:moveTo>
                <a:lnTo>
                  <a:pt x="7315200" y="0"/>
                </a:lnTo>
                <a:lnTo>
                  <a:pt x="7315200" y="3639312"/>
                </a:lnTo>
                <a:lnTo>
                  <a:pt x="0" y="3639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88439" y="773401"/>
            <a:ext cx="7946762" cy="79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3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La </a:t>
            </a:r>
            <a:r>
              <a:rPr lang="en-US" sz="4400" b="1" dirty="0" err="1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práctica</a:t>
            </a:r>
            <a:r>
              <a:rPr lang="en-US" sz="4400" b="1" dirty="0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a la luz de la NEM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2471" y="337385"/>
            <a:ext cx="8978698" cy="1806963"/>
          </a:xfrm>
          <a:custGeom>
            <a:avLst/>
            <a:gdLst/>
            <a:ahLst/>
            <a:cxnLst/>
            <a:rect l="l" t="t" r="r" b="b"/>
            <a:pathLst>
              <a:path w="8978698" h="1806963">
                <a:moveTo>
                  <a:pt x="0" y="0"/>
                </a:moveTo>
                <a:lnTo>
                  <a:pt x="8978698" y="0"/>
                </a:lnTo>
                <a:lnTo>
                  <a:pt x="8978698" y="1806963"/>
                </a:lnTo>
                <a:lnTo>
                  <a:pt x="0" y="1806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88197" y="475057"/>
            <a:ext cx="8276054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Lectura breve: 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¿qué aporta problematizar?</a:t>
            </a:r>
          </a:p>
        </p:txBody>
      </p:sp>
      <p:sp>
        <p:nvSpPr>
          <p:cNvPr id="5" name="Freeform 5"/>
          <p:cNvSpPr/>
          <p:nvPr/>
        </p:nvSpPr>
        <p:spPr>
          <a:xfrm>
            <a:off x="1966022" y="58865"/>
            <a:ext cx="2344811" cy="557041"/>
          </a:xfrm>
          <a:custGeom>
            <a:avLst/>
            <a:gdLst/>
            <a:ahLst/>
            <a:cxnLst/>
            <a:rect l="l" t="t" r="r" b="b"/>
            <a:pathLst>
              <a:path w="2344811" h="557041">
                <a:moveTo>
                  <a:pt x="0" y="0"/>
                </a:moveTo>
                <a:lnTo>
                  <a:pt x="2344811" y="0"/>
                </a:lnTo>
                <a:lnTo>
                  <a:pt x="2344811" y="557041"/>
                </a:lnTo>
                <a:lnTo>
                  <a:pt x="0" y="557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10028" y="5986974"/>
            <a:ext cx="5588862" cy="4114800"/>
          </a:xfrm>
          <a:custGeom>
            <a:avLst/>
            <a:gdLst/>
            <a:ahLst/>
            <a:cxnLst/>
            <a:rect l="l" t="t" r="r" b="b"/>
            <a:pathLst>
              <a:path w="5588862" h="4114800">
                <a:moveTo>
                  <a:pt x="0" y="0"/>
                </a:moveTo>
                <a:lnTo>
                  <a:pt x="5588862" y="0"/>
                </a:lnTo>
                <a:lnTo>
                  <a:pt x="55888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72471" y="2696135"/>
            <a:ext cx="16326419" cy="345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9"/>
              </a:lnSpc>
            </a:pPr>
            <a:r>
              <a:rPr lang="en-US" sz="391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Abramos la Carpeta en la página 14.</a:t>
            </a:r>
          </a:p>
          <a:p>
            <a:pPr marL="844996" lvl="1" indent="-422498" algn="l">
              <a:lnSpc>
                <a:spcPts val="5479"/>
              </a:lnSpc>
              <a:buFont typeface="Arial"/>
              <a:buChar char="•"/>
            </a:pPr>
            <a:r>
              <a:rPr lang="en-US" sz="391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Leer el esquema y rescatar 3 aportes (ej. integrar teoría–práctica; reconocer teorías implícitas; democratizar la investigación educativa; etc.). </a:t>
            </a:r>
          </a:p>
          <a:p>
            <a:pPr algn="l">
              <a:lnSpc>
                <a:spcPts val="5479"/>
              </a:lnSpc>
            </a:pPr>
            <a:r>
              <a:rPr lang="en-US" sz="391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Producto: lista de 3 aportes en rotafolio/pizarrón.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2471" y="337385"/>
            <a:ext cx="8978698" cy="1806963"/>
          </a:xfrm>
          <a:custGeom>
            <a:avLst/>
            <a:gdLst/>
            <a:ahLst/>
            <a:cxnLst/>
            <a:rect l="l" t="t" r="r" b="b"/>
            <a:pathLst>
              <a:path w="8978698" h="1806963">
                <a:moveTo>
                  <a:pt x="0" y="0"/>
                </a:moveTo>
                <a:lnTo>
                  <a:pt x="8978698" y="0"/>
                </a:lnTo>
                <a:lnTo>
                  <a:pt x="8978698" y="1806963"/>
                </a:lnTo>
                <a:lnTo>
                  <a:pt x="0" y="1806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61797" y="475057"/>
            <a:ext cx="7000045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ESPACIO 3. </a:t>
            </a:r>
            <a:r>
              <a:rPr lang="en-US" sz="4200" b="1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CONSTRUYENDO EN COLECTIVO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37783" y="2910750"/>
            <a:ext cx="13327487" cy="36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81"/>
              </a:lnSpc>
              <a:spcBef>
                <a:spcPct val="0"/>
              </a:spcBef>
            </a:pPr>
            <a:r>
              <a:rPr lang="en-US" sz="412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Abramos la Carpeta en la página 15 (Espacio 3).</a:t>
            </a:r>
          </a:p>
          <a:p>
            <a:pPr marL="891651" lvl="1" indent="-445826" algn="l">
              <a:lnSpc>
                <a:spcPts val="5781"/>
              </a:lnSpc>
              <a:buFont typeface="Arial"/>
              <a:buChar char="•"/>
            </a:pPr>
            <a:r>
              <a:rPr lang="en-US" sz="412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Leer el encuadre y la idea de conocimiento tácito en la interacción.</a:t>
            </a:r>
          </a:p>
          <a:p>
            <a:pPr marL="891651" lvl="1" indent="-445826" algn="l">
              <a:lnSpc>
                <a:spcPts val="5781"/>
              </a:lnSpc>
              <a:buFont typeface="Arial"/>
              <a:buChar char="•"/>
            </a:pPr>
            <a:r>
              <a:rPr lang="en-US" sz="412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Diferenciar Conocimiento / Saber / Creencia (cuadros).</a:t>
            </a:r>
          </a:p>
        </p:txBody>
      </p:sp>
      <p:sp>
        <p:nvSpPr>
          <p:cNvPr id="6" name="Freeform 6"/>
          <p:cNvSpPr/>
          <p:nvPr/>
        </p:nvSpPr>
        <p:spPr>
          <a:xfrm>
            <a:off x="1966022" y="58865"/>
            <a:ext cx="2344811" cy="557041"/>
          </a:xfrm>
          <a:custGeom>
            <a:avLst/>
            <a:gdLst/>
            <a:ahLst/>
            <a:cxnLst/>
            <a:rect l="l" t="t" r="r" b="b"/>
            <a:pathLst>
              <a:path w="2344811" h="557041">
                <a:moveTo>
                  <a:pt x="0" y="0"/>
                </a:moveTo>
                <a:lnTo>
                  <a:pt x="2344811" y="0"/>
                </a:lnTo>
                <a:lnTo>
                  <a:pt x="2344811" y="557041"/>
                </a:lnTo>
                <a:lnTo>
                  <a:pt x="0" y="557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23750" y="551257"/>
            <a:ext cx="3219819" cy="1843346"/>
          </a:xfrm>
          <a:custGeom>
            <a:avLst/>
            <a:gdLst/>
            <a:ahLst/>
            <a:cxnLst/>
            <a:rect l="l" t="t" r="r" b="b"/>
            <a:pathLst>
              <a:path w="3219819" h="1843346">
                <a:moveTo>
                  <a:pt x="0" y="0"/>
                </a:moveTo>
                <a:lnTo>
                  <a:pt x="3219819" y="0"/>
                </a:lnTo>
                <a:lnTo>
                  <a:pt x="3219819" y="1843346"/>
                </a:lnTo>
                <a:lnTo>
                  <a:pt x="0" y="18433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05389" y="566196"/>
            <a:ext cx="723311" cy="72331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0251169" y="5986974"/>
            <a:ext cx="4236602" cy="4114800"/>
          </a:xfrm>
          <a:custGeom>
            <a:avLst/>
            <a:gdLst/>
            <a:ahLst/>
            <a:cxnLst/>
            <a:rect l="l" t="t" r="r" b="b"/>
            <a:pathLst>
              <a:path w="4236602" h="4114800">
                <a:moveTo>
                  <a:pt x="0" y="0"/>
                </a:moveTo>
                <a:lnTo>
                  <a:pt x="4236602" y="0"/>
                </a:lnTo>
                <a:lnTo>
                  <a:pt x="4236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2471" y="337385"/>
            <a:ext cx="8978698" cy="1806963"/>
          </a:xfrm>
          <a:custGeom>
            <a:avLst/>
            <a:gdLst/>
            <a:ahLst/>
            <a:cxnLst/>
            <a:rect l="l" t="t" r="r" b="b"/>
            <a:pathLst>
              <a:path w="8978698" h="1806963">
                <a:moveTo>
                  <a:pt x="0" y="0"/>
                </a:moveTo>
                <a:lnTo>
                  <a:pt x="8978698" y="0"/>
                </a:lnTo>
                <a:lnTo>
                  <a:pt x="8978698" y="1806963"/>
                </a:lnTo>
                <a:lnTo>
                  <a:pt x="0" y="1806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34566" y="475057"/>
            <a:ext cx="6809434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Actividad central: </a:t>
            </a:r>
            <a:r>
              <a:rPr lang="en-US" sz="4200" b="1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Cartografía del aprendizaje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627607"/>
            <a:ext cx="17259300" cy="6047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7"/>
              </a:lnSpc>
              <a:spcBef>
                <a:spcPct val="0"/>
              </a:spcBef>
            </a:pPr>
            <a:r>
              <a:rPr lang="en-US" sz="382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Abramos la Carpeta en la página 16: “Cartografía del aprendizaje”.</a:t>
            </a:r>
          </a:p>
          <a:p>
            <a:pPr algn="l">
              <a:lnSpc>
                <a:spcPts val="5357"/>
              </a:lnSpc>
              <a:spcBef>
                <a:spcPct val="0"/>
              </a:spcBef>
            </a:pPr>
            <a:r>
              <a:rPr lang="en-US" sz="382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Hacer en plenaria, siguiendo los pasos del documento:</a:t>
            </a:r>
          </a:p>
          <a:p>
            <a:pPr marL="826174" lvl="1" indent="-413087" algn="l">
              <a:lnSpc>
                <a:spcPts val="5357"/>
              </a:lnSpc>
              <a:buAutoNum type="arabicPeriod"/>
            </a:pPr>
            <a:r>
              <a:rPr lang="en-US" sz="382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Elegir una situación de la práctica (ej. evaluación formativa/planeación).</a:t>
            </a:r>
          </a:p>
          <a:p>
            <a:pPr marL="826174" lvl="1" indent="-413087" algn="l">
              <a:lnSpc>
                <a:spcPts val="5357"/>
              </a:lnSpc>
              <a:buAutoNum type="arabicPeriod"/>
            </a:pPr>
            <a:r>
              <a:rPr lang="en-US" sz="382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Identificar estrategias usadas y si provienen de conocimiento/saber/creencia.</a:t>
            </a:r>
          </a:p>
          <a:p>
            <a:pPr marL="826174" lvl="1" indent="-413087" algn="l">
              <a:lnSpc>
                <a:spcPts val="5357"/>
              </a:lnSpc>
              <a:buAutoNum type="arabicPeriod"/>
            </a:pPr>
            <a:r>
              <a:rPr lang="en-US" sz="382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Escribir en notas adhesivas.</a:t>
            </a:r>
          </a:p>
          <a:p>
            <a:pPr marL="826174" lvl="1" indent="-413087" algn="l">
              <a:lnSpc>
                <a:spcPts val="5357"/>
              </a:lnSpc>
              <a:buAutoNum type="arabicPeriod"/>
            </a:pPr>
            <a:r>
              <a:rPr lang="en-US" sz="382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Pegar en base (cartón/cartulina).</a:t>
            </a:r>
          </a:p>
          <a:p>
            <a:pPr marL="826174" lvl="1" indent="-413087" algn="l">
              <a:lnSpc>
                <a:spcPts val="5357"/>
              </a:lnSpc>
              <a:buAutoNum type="arabicPeriod"/>
            </a:pPr>
            <a:r>
              <a:rPr lang="en-US" sz="382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Relacionar ideas con hilo/estambre. </a:t>
            </a:r>
          </a:p>
          <a:p>
            <a:pPr algn="l">
              <a:lnSpc>
                <a:spcPts val="5357"/>
              </a:lnSpc>
              <a:spcBef>
                <a:spcPct val="0"/>
              </a:spcBef>
            </a:pPr>
            <a:r>
              <a:rPr lang="en-US" sz="382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Producto: Cartografía armada (foto).</a:t>
            </a:r>
          </a:p>
        </p:txBody>
      </p:sp>
      <p:sp>
        <p:nvSpPr>
          <p:cNvPr id="6" name="Freeform 6"/>
          <p:cNvSpPr/>
          <p:nvPr/>
        </p:nvSpPr>
        <p:spPr>
          <a:xfrm>
            <a:off x="1966022" y="58865"/>
            <a:ext cx="2344811" cy="557041"/>
          </a:xfrm>
          <a:custGeom>
            <a:avLst/>
            <a:gdLst/>
            <a:ahLst/>
            <a:cxnLst/>
            <a:rect l="l" t="t" r="r" b="b"/>
            <a:pathLst>
              <a:path w="2344811" h="557041">
                <a:moveTo>
                  <a:pt x="0" y="0"/>
                </a:moveTo>
                <a:lnTo>
                  <a:pt x="2344811" y="0"/>
                </a:lnTo>
                <a:lnTo>
                  <a:pt x="2344811" y="557041"/>
                </a:lnTo>
                <a:lnTo>
                  <a:pt x="0" y="557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44597" y="5143500"/>
            <a:ext cx="4905872" cy="4114800"/>
          </a:xfrm>
          <a:custGeom>
            <a:avLst/>
            <a:gdLst/>
            <a:ahLst/>
            <a:cxnLst/>
            <a:rect l="l" t="t" r="r" b="b"/>
            <a:pathLst>
              <a:path w="4905872" h="4114800">
                <a:moveTo>
                  <a:pt x="0" y="0"/>
                </a:moveTo>
                <a:lnTo>
                  <a:pt x="4905872" y="0"/>
                </a:lnTo>
                <a:lnTo>
                  <a:pt x="49058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05389" y="566196"/>
            <a:ext cx="723311" cy="72331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5211242" y="957649"/>
            <a:ext cx="2048058" cy="1945655"/>
          </a:xfrm>
          <a:custGeom>
            <a:avLst/>
            <a:gdLst/>
            <a:ahLst/>
            <a:cxnLst/>
            <a:rect l="l" t="t" r="r" b="b"/>
            <a:pathLst>
              <a:path w="2048058" h="1945655">
                <a:moveTo>
                  <a:pt x="0" y="0"/>
                </a:moveTo>
                <a:lnTo>
                  <a:pt x="2048058" y="0"/>
                </a:lnTo>
                <a:lnTo>
                  <a:pt x="2048058" y="1945655"/>
                </a:lnTo>
                <a:lnTo>
                  <a:pt x="0" y="19456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2471" y="337385"/>
            <a:ext cx="8978698" cy="1806963"/>
          </a:xfrm>
          <a:custGeom>
            <a:avLst/>
            <a:gdLst/>
            <a:ahLst/>
            <a:cxnLst/>
            <a:rect l="l" t="t" r="r" b="b"/>
            <a:pathLst>
              <a:path w="8978698" h="1806963">
                <a:moveTo>
                  <a:pt x="0" y="0"/>
                </a:moveTo>
                <a:lnTo>
                  <a:pt x="8978698" y="0"/>
                </a:lnTo>
                <a:lnTo>
                  <a:pt x="8978698" y="1806963"/>
                </a:lnTo>
                <a:lnTo>
                  <a:pt x="0" y="1806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66022" y="58865"/>
            <a:ext cx="2344811" cy="557041"/>
          </a:xfrm>
          <a:custGeom>
            <a:avLst/>
            <a:gdLst/>
            <a:ahLst/>
            <a:cxnLst/>
            <a:rect l="l" t="t" r="r" b="b"/>
            <a:pathLst>
              <a:path w="2344811" h="557041">
                <a:moveTo>
                  <a:pt x="0" y="0"/>
                </a:moveTo>
                <a:lnTo>
                  <a:pt x="2344811" y="0"/>
                </a:lnTo>
                <a:lnTo>
                  <a:pt x="2344811" y="557041"/>
                </a:lnTo>
                <a:lnTo>
                  <a:pt x="0" y="557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75532" y="507512"/>
            <a:ext cx="2328132" cy="2333967"/>
          </a:xfrm>
          <a:custGeom>
            <a:avLst/>
            <a:gdLst/>
            <a:ahLst/>
            <a:cxnLst/>
            <a:rect l="l" t="t" r="r" b="b"/>
            <a:pathLst>
              <a:path w="2328132" h="2333967">
                <a:moveTo>
                  <a:pt x="0" y="0"/>
                </a:moveTo>
                <a:lnTo>
                  <a:pt x="2328132" y="0"/>
                </a:lnTo>
                <a:lnTo>
                  <a:pt x="2328132" y="2333966"/>
                </a:lnTo>
                <a:lnTo>
                  <a:pt x="0" y="23339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05389" y="566196"/>
            <a:ext cx="723311" cy="72331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0940210" y="6253163"/>
            <a:ext cx="4287973" cy="4218294"/>
          </a:xfrm>
          <a:custGeom>
            <a:avLst/>
            <a:gdLst/>
            <a:ahLst/>
            <a:cxnLst/>
            <a:rect l="l" t="t" r="r" b="b"/>
            <a:pathLst>
              <a:path w="4287973" h="4218294">
                <a:moveTo>
                  <a:pt x="0" y="0"/>
                </a:moveTo>
                <a:lnTo>
                  <a:pt x="4287973" y="0"/>
                </a:lnTo>
                <a:lnTo>
                  <a:pt x="4287973" y="4218294"/>
                </a:lnTo>
                <a:lnTo>
                  <a:pt x="0" y="42182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14134" y="737196"/>
            <a:ext cx="7895372" cy="902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2"/>
              </a:lnSpc>
              <a:spcBef>
                <a:spcPct val="0"/>
              </a:spcBef>
            </a:pPr>
            <a:r>
              <a:rPr lang="en-US" sz="5266" b="1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Caja de desafíos comunes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2471" y="3082371"/>
            <a:ext cx="16401212" cy="3537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72"/>
              </a:lnSpc>
              <a:spcBef>
                <a:spcPct val="0"/>
              </a:spcBef>
            </a:pPr>
            <a:r>
              <a:rPr lang="en-US" sz="405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Abramos la Carpeta en la página 17.</a:t>
            </a:r>
          </a:p>
          <a:p>
            <a:pPr marL="874773" lvl="1" indent="-437386" algn="l">
              <a:lnSpc>
                <a:spcPts val="5672"/>
              </a:lnSpc>
              <a:buFont typeface="Arial"/>
              <a:buChar char="•"/>
            </a:pPr>
            <a:r>
              <a:rPr lang="en-US" sz="405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Reflexión individual sobre implementación del Plan 2022/NEM (convivencia, familias, prácticas, gestión, articulación curricular).</a:t>
            </a:r>
          </a:p>
          <a:p>
            <a:pPr marL="874773" lvl="1" indent="-437386" algn="l">
              <a:lnSpc>
                <a:spcPts val="5672"/>
              </a:lnSpc>
              <a:buFont typeface="Arial"/>
              <a:buChar char="•"/>
            </a:pPr>
            <a:r>
              <a:rPr lang="en-US" sz="405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Escribir 2 situaciones/retos/problemáticas (Situación 1 y 2). </a:t>
            </a:r>
          </a:p>
          <a:p>
            <a:pPr algn="l">
              <a:lnSpc>
                <a:spcPts val="5672"/>
              </a:lnSpc>
              <a:spcBef>
                <a:spcPct val="0"/>
              </a:spcBef>
            </a:pPr>
            <a:r>
              <a:rPr lang="en-US" sz="405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Producto: 2 tarjetas por persona.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2471" y="337385"/>
            <a:ext cx="10288371" cy="2070535"/>
          </a:xfrm>
          <a:custGeom>
            <a:avLst/>
            <a:gdLst/>
            <a:ahLst/>
            <a:cxnLst/>
            <a:rect l="l" t="t" r="r" b="b"/>
            <a:pathLst>
              <a:path w="10288371" h="2070535">
                <a:moveTo>
                  <a:pt x="0" y="0"/>
                </a:moveTo>
                <a:lnTo>
                  <a:pt x="10288370" y="0"/>
                </a:lnTo>
                <a:lnTo>
                  <a:pt x="10288370" y="2070535"/>
                </a:lnTo>
                <a:lnTo>
                  <a:pt x="0" y="2070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66022" y="58865"/>
            <a:ext cx="2344811" cy="557041"/>
          </a:xfrm>
          <a:custGeom>
            <a:avLst/>
            <a:gdLst/>
            <a:ahLst/>
            <a:cxnLst/>
            <a:rect l="l" t="t" r="r" b="b"/>
            <a:pathLst>
              <a:path w="2344811" h="557041">
                <a:moveTo>
                  <a:pt x="0" y="0"/>
                </a:moveTo>
                <a:lnTo>
                  <a:pt x="2344811" y="0"/>
                </a:lnTo>
                <a:lnTo>
                  <a:pt x="2344811" y="557041"/>
                </a:lnTo>
                <a:lnTo>
                  <a:pt x="0" y="557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05346" y="885098"/>
            <a:ext cx="2993263" cy="1522822"/>
          </a:xfrm>
          <a:custGeom>
            <a:avLst/>
            <a:gdLst/>
            <a:ahLst/>
            <a:cxnLst/>
            <a:rect l="l" t="t" r="r" b="b"/>
            <a:pathLst>
              <a:path w="2993263" h="1522822">
                <a:moveTo>
                  <a:pt x="0" y="0"/>
                </a:moveTo>
                <a:lnTo>
                  <a:pt x="2993262" y="0"/>
                </a:lnTo>
                <a:lnTo>
                  <a:pt x="2993262" y="1522822"/>
                </a:lnTo>
                <a:lnTo>
                  <a:pt x="0" y="1522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05389" y="566196"/>
            <a:ext cx="723311" cy="72331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2658005" y="5819069"/>
            <a:ext cx="5483301" cy="4818451"/>
          </a:xfrm>
          <a:custGeom>
            <a:avLst/>
            <a:gdLst/>
            <a:ahLst/>
            <a:cxnLst/>
            <a:rect l="l" t="t" r="r" b="b"/>
            <a:pathLst>
              <a:path w="5483301" h="4818451">
                <a:moveTo>
                  <a:pt x="0" y="0"/>
                </a:moveTo>
                <a:lnTo>
                  <a:pt x="5483301" y="0"/>
                </a:lnTo>
                <a:lnTo>
                  <a:pt x="5483301" y="4818451"/>
                </a:lnTo>
                <a:lnTo>
                  <a:pt x="0" y="48184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72471" y="2767337"/>
            <a:ext cx="14208670" cy="5238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22"/>
              </a:lnSpc>
              <a:spcBef>
                <a:spcPct val="0"/>
              </a:spcBef>
            </a:pPr>
            <a:r>
              <a:rPr lang="en-US" sz="373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Abramos la Carpeta en la página 18.</a:t>
            </a:r>
          </a:p>
          <a:p>
            <a:pPr marL="805415" lvl="1" indent="-402707" algn="l">
              <a:lnSpc>
                <a:spcPts val="5222"/>
              </a:lnSpc>
              <a:buAutoNum type="arabicPeriod"/>
            </a:pPr>
            <a:r>
              <a:rPr lang="en-US" sz="373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equipos de 3–4: compartir situaciones.</a:t>
            </a:r>
          </a:p>
          <a:p>
            <a:pPr marL="805415" lvl="1" indent="-402707" algn="l">
              <a:lnSpc>
                <a:spcPts val="5222"/>
              </a:lnSpc>
              <a:buAutoNum type="arabicPeriod"/>
            </a:pPr>
            <a:r>
              <a:rPr lang="en-US" sz="373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Detectar similitudes.</a:t>
            </a:r>
          </a:p>
          <a:p>
            <a:pPr marL="805415" lvl="1" indent="-402707" algn="l">
              <a:lnSpc>
                <a:spcPts val="5222"/>
              </a:lnSpc>
              <a:buAutoNum type="arabicPeriod"/>
            </a:pPr>
            <a:r>
              <a:rPr lang="en-US" sz="373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Redactar una situación integrada (clara, común, intervenible; ligada a dimensiones de práctica).</a:t>
            </a:r>
          </a:p>
          <a:p>
            <a:pPr marL="805415" lvl="1" indent="-402707" algn="l">
              <a:lnSpc>
                <a:spcPts val="5222"/>
              </a:lnSpc>
              <a:buAutoNum type="arabicPeriod"/>
            </a:pPr>
            <a:r>
              <a:rPr lang="en-US" sz="373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Doblar tarjetas y colocarlas en un contenedor: Caja de desafíos comunes. </a:t>
            </a:r>
          </a:p>
          <a:p>
            <a:pPr algn="l">
              <a:lnSpc>
                <a:spcPts val="5222"/>
              </a:lnSpc>
              <a:spcBef>
                <a:spcPct val="0"/>
              </a:spcBef>
            </a:pPr>
            <a:r>
              <a:rPr lang="en-US" sz="373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Producto: Caja + situaciones integradas.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77676" y="606843"/>
            <a:ext cx="9677960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Integración en equipos y construcción de la “Caja de desafíos comunes”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17253" y="789233"/>
            <a:ext cx="16727915" cy="8557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2"/>
              </a:lnSpc>
              <a:spcBef>
                <a:spcPct val="0"/>
              </a:spcBef>
            </a:pPr>
            <a:r>
              <a:rPr lang="en-US" sz="321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Carpeta páginas 18, 19 y 20.</a:t>
            </a:r>
          </a:p>
          <a:p>
            <a:pPr marL="694368" lvl="1" indent="-347184" algn="l">
              <a:lnSpc>
                <a:spcPts val="4502"/>
              </a:lnSpc>
              <a:buAutoNum type="arabicPeriod"/>
            </a:pPr>
            <a:r>
              <a:rPr lang="en-US" sz="321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pares, tomen una tarjeta de la Caja de desafíos comunes y elaboren una propuesta de intervención viable, pertinente al contexto (actividad, técnica, estrategia o experiencia).</a:t>
            </a:r>
          </a:p>
          <a:p>
            <a:pPr marL="694368" lvl="1" indent="-347184" algn="l">
              <a:lnSpc>
                <a:spcPts val="4502"/>
              </a:lnSpc>
              <a:buAutoNum type="arabicPeriod"/>
            </a:pPr>
            <a:r>
              <a:rPr lang="en-US" sz="321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plenaria, compartan algunas propuestas y elijan una para trabajar colectivamente.</a:t>
            </a:r>
          </a:p>
          <a:p>
            <a:pPr marL="694368" lvl="1" indent="-347184" algn="l">
              <a:lnSpc>
                <a:spcPts val="4502"/>
              </a:lnSpc>
              <a:buAutoNum type="arabicPeriod"/>
            </a:pPr>
            <a:r>
              <a:rPr lang="en-US" sz="321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 partir de la propuesta seleccionada, construyan un esbozo de nodos y acciones, identificando la actividad central y las tareas que se desprenden de ella.</a:t>
            </a:r>
          </a:p>
          <a:p>
            <a:pPr marL="694368" lvl="1" indent="-347184" algn="l">
              <a:lnSpc>
                <a:spcPts val="4502"/>
              </a:lnSpc>
              <a:buAutoNum type="arabicPeriod"/>
            </a:pPr>
            <a:r>
              <a:rPr lang="en-US" sz="321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Para cerrar, reflexionen de manera conjunta:</a:t>
            </a:r>
          </a:p>
          <a:p>
            <a:pPr marL="694368" lvl="1" indent="-347184" algn="l">
              <a:lnSpc>
                <a:spcPts val="4502"/>
              </a:lnSpc>
              <a:buFont typeface="Arial"/>
              <a:buChar char="•"/>
            </a:pPr>
            <a:r>
              <a:rPr lang="en-US" sz="321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¿Qué creencias o saberes están presentes en esta propuesta?</a:t>
            </a:r>
          </a:p>
          <a:p>
            <a:pPr marL="694368" lvl="1" indent="-347184" algn="l">
              <a:lnSpc>
                <a:spcPts val="4502"/>
              </a:lnSpc>
              <a:buFont typeface="Arial"/>
              <a:buChar char="•"/>
            </a:pPr>
            <a:r>
              <a:rPr lang="en-US" sz="321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¿Qué información, investigación o revisión teórica sería necesario consultar para fortalecerla y sostenerla?</a:t>
            </a:r>
          </a:p>
          <a:p>
            <a:pPr algn="l">
              <a:lnSpc>
                <a:spcPts val="4502"/>
              </a:lnSpc>
              <a:spcBef>
                <a:spcPct val="0"/>
              </a:spcBef>
            </a:pPr>
            <a:r>
              <a:rPr lang="en-US" sz="321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Producto:</a:t>
            </a:r>
          </a:p>
          <a:p>
            <a:pPr marL="694368" lvl="1" indent="-347184" algn="l">
              <a:lnSpc>
                <a:spcPts val="4502"/>
              </a:lnSpc>
              <a:buFont typeface="Arial"/>
              <a:buChar char="•"/>
            </a:pPr>
            <a:r>
              <a:rPr lang="en-US" sz="321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Propuestas escritas por pares.</a:t>
            </a:r>
          </a:p>
          <a:p>
            <a:pPr marL="694368" lvl="1" indent="-347184" algn="l">
              <a:lnSpc>
                <a:spcPts val="4502"/>
              </a:lnSpc>
              <a:buFont typeface="Arial"/>
              <a:buChar char="•"/>
            </a:pPr>
            <a:r>
              <a:rPr lang="en-US" sz="321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Esbozo colectivo de nodos y acciones (mapa visible).</a:t>
            </a:r>
          </a:p>
          <a:p>
            <a:pPr marL="694368" lvl="1" indent="-347184" algn="l">
              <a:lnSpc>
                <a:spcPts val="4502"/>
              </a:lnSpc>
              <a:buFont typeface="Arial"/>
              <a:buChar char="•"/>
            </a:pPr>
            <a:r>
              <a:rPr lang="en-US" sz="321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Acuerdo grupal sobre criterios de seguimiento y fuentes a consultar.</a:t>
            </a:r>
          </a:p>
        </p:txBody>
      </p:sp>
      <p:sp>
        <p:nvSpPr>
          <p:cNvPr id="4" name="Freeform 4"/>
          <p:cNvSpPr/>
          <p:nvPr/>
        </p:nvSpPr>
        <p:spPr>
          <a:xfrm>
            <a:off x="15257013" y="7397240"/>
            <a:ext cx="4576311" cy="4560798"/>
          </a:xfrm>
          <a:custGeom>
            <a:avLst/>
            <a:gdLst/>
            <a:ahLst/>
            <a:cxnLst/>
            <a:rect l="l" t="t" r="r" b="b"/>
            <a:pathLst>
              <a:path w="4576311" h="4560798">
                <a:moveTo>
                  <a:pt x="0" y="0"/>
                </a:moveTo>
                <a:lnTo>
                  <a:pt x="4576311" y="0"/>
                </a:lnTo>
                <a:lnTo>
                  <a:pt x="4576311" y="4560798"/>
                </a:lnTo>
                <a:lnTo>
                  <a:pt x="0" y="456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24460" y="149849"/>
            <a:ext cx="2956522" cy="1065286"/>
          </a:xfrm>
          <a:custGeom>
            <a:avLst/>
            <a:gdLst/>
            <a:ahLst/>
            <a:cxnLst/>
            <a:rect l="l" t="t" r="r" b="b"/>
            <a:pathLst>
              <a:path w="2956522" h="1065286">
                <a:moveTo>
                  <a:pt x="0" y="0"/>
                </a:moveTo>
                <a:lnTo>
                  <a:pt x="2956522" y="0"/>
                </a:lnTo>
                <a:lnTo>
                  <a:pt x="2956522" y="1065286"/>
                </a:lnTo>
                <a:lnTo>
                  <a:pt x="0" y="10652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897645" y="320837"/>
            <a:ext cx="723311" cy="72331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64897" y="2742399"/>
            <a:ext cx="16279578" cy="667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5"/>
              </a:lnSpc>
              <a:spcBef>
                <a:spcPct val="0"/>
              </a:spcBef>
            </a:pPr>
            <a:r>
              <a:rPr lang="en-US" sz="313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Estimadas agentes educativas y maestras; estimados agentes educativos y maestros:</a:t>
            </a:r>
          </a:p>
          <a:p>
            <a:pPr algn="l">
              <a:lnSpc>
                <a:spcPts val="2232"/>
              </a:lnSpc>
              <a:spcBef>
                <a:spcPct val="0"/>
              </a:spcBef>
            </a:pPr>
            <a:endParaRPr lang="en-US" sz="3139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4395"/>
              </a:lnSpc>
              <a:spcBef>
                <a:spcPct val="0"/>
              </a:spcBef>
            </a:pPr>
            <a:r>
              <a:rPr lang="en-US" sz="313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Las comunidades de aprendizaje constituyen una valiosa estrategia para desarrollar una auténtica cultura de colaboración permanente en las escuelas. Éstas permiten a las y los profesionales de la educación aprender entre sí, mejorar las prácticas docentes, favorecer los procesos de aprendizaje de niñas, niños y adolescentes (SEP, 2025b) y, con ello, construir saberes y conocimientos en colectivo.</a:t>
            </a:r>
          </a:p>
          <a:p>
            <a:pPr algn="l">
              <a:lnSpc>
                <a:spcPts val="2232"/>
              </a:lnSpc>
              <a:spcBef>
                <a:spcPct val="0"/>
              </a:spcBef>
            </a:pPr>
            <a:endParaRPr lang="en-US" sz="3139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4395"/>
              </a:lnSpc>
              <a:spcBef>
                <a:spcPct val="0"/>
              </a:spcBef>
            </a:pPr>
            <a:r>
              <a:rPr lang="en-US" sz="313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fechas recientes, a través de los Talleres intensivos y las sesiones del Consejo Técnico Escolar (CTE) han tenido la oportunidad de vivenciar diversos acercamientos orientados a construir relaciones de colaboración, mismas que posibilitan el intercambio de experiencias, historias, recursos, saberes, conocimientos y formas de abordar los desafíos cotidianos de la práctica educativa.</a:t>
            </a:r>
          </a:p>
        </p:txBody>
      </p:sp>
      <p:sp>
        <p:nvSpPr>
          <p:cNvPr id="4" name="Freeform 4"/>
          <p:cNvSpPr/>
          <p:nvPr/>
        </p:nvSpPr>
        <p:spPr>
          <a:xfrm>
            <a:off x="6437107" y="142148"/>
            <a:ext cx="4633413" cy="2409375"/>
          </a:xfrm>
          <a:custGeom>
            <a:avLst/>
            <a:gdLst/>
            <a:ahLst/>
            <a:cxnLst/>
            <a:rect l="l" t="t" r="r" b="b"/>
            <a:pathLst>
              <a:path w="4633413" h="2409375">
                <a:moveTo>
                  <a:pt x="0" y="0"/>
                </a:moveTo>
                <a:lnTo>
                  <a:pt x="4633412" y="0"/>
                </a:lnTo>
                <a:lnTo>
                  <a:pt x="4633412" y="2409374"/>
                </a:lnTo>
                <a:lnTo>
                  <a:pt x="0" y="2409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78275" y="142148"/>
            <a:ext cx="2344811" cy="557041"/>
          </a:xfrm>
          <a:custGeom>
            <a:avLst/>
            <a:gdLst/>
            <a:ahLst/>
            <a:cxnLst/>
            <a:rect l="l" t="t" r="r" b="b"/>
            <a:pathLst>
              <a:path w="2344811" h="557041">
                <a:moveTo>
                  <a:pt x="0" y="0"/>
                </a:moveTo>
                <a:lnTo>
                  <a:pt x="2344811" y="0"/>
                </a:lnTo>
                <a:lnTo>
                  <a:pt x="2344811" y="557041"/>
                </a:lnTo>
                <a:lnTo>
                  <a:pt x="0" y="5570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82271" y="852960"/>
            <a:ext cx="2993263" cy="1522822"/>
          </a:xfrm>
          <a:custGeom>
            <a:avLst/>
            <a:gdLst/>
            <a:ahLst/>
            <a:cxnLst/>
            <a:rect l="l" t="t" r="r" b="b"/>
            <a:pathLst>
              <a:path w="2993263" h="1522822">
                <a:moveTo>
                  <a:pt x="0" y="0"/>
                </a:moveTo>
                <a:lnTo>
                  <a:pt x="2993262" y="0"/>
                </a:lnTo>
                <a:lnTo>
                  <a:pt x="2993262" y="1522822"/>
                </a:lnTo>
                <a:lnTo>
                  <a:pt x="0" y="15228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05389" y="566196"/>
            <a:ext cx="723311" cy="72331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3143374" y="0"/>
            <a:ext cx="3383234" cy="2551522"/>
          </a:xfrm>
          <a:custGeom>
            <a:avLst/>
            <a:gdLst/>
            <a:ahLst/>
            <a:cxnLst/>
            <a:rect l="l" t="t" r="r" b="b"/>
            <a:pathLst>
              <a:path w="3383234" h="2551522">
                <a:moveTo>
                  <a:pt x="0" y="0"/>
                </a:moveTo>
                <a:lnTo>
                  <a:pt x="3383234" y="0"/>
                </a:lnTo>
                <a:lnTo>
                  <a:pt x="3383234" y="2551522"/>
                </a:lnTo>
                <a:lnTo>
                  <a:pt x="0" y="25515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845998" y="1060663"/>
            <a:ext cx="3754177" cy="993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7"/>
              </a:lnSpc>
            </a:pPr>
            <a:r>
              <a:rPr lang="en-US" sz="5400" b="1" dirty="0" err="1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Bienvenida</a:t>
            </a:r>
            <a:endParaRPr lang="en-US" sz="5400" b="1" dirty="0">
              <a:solidFill>
                <a:srgbClr val="105C7C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2471" y="337385"/>
            <a:ext cx="8978698" cy="1806963"/>
          </a:xfrm>
          <a:custGeom>
            <a:avLst/>
            <a:gdLst/>
            <a:ahLst/>
            <a:cxnLst/>
            <a:rect l="l" t="t" r="r" b="b"/>
            <a:pathLst>
              <a:path w="8978698" h="1806963">
                <a:moveTo>
                  <a:pt x="0" y="0"/>
                </a:moveTo>
                <a:lnTo>
                  <a:pt x="8978698" y="0"/>
                </a:lnTo>
                <a:lnTo>
                  <a:pt x="8978698" y="1806963"/>
                </a:lnTo>
                <a:lnTo>
                  <a:pt x="0" y="1806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748404" y="475057"/>
            <a:ext cx="6026832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ESPACIO 4. </a:t>
            </a:r>
            <a:r>
              <a:rPr lang="en-US" sz="4200" b="1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CALIGRAMA DE LA COMUNIDAD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45877" y="2334411"/>
            <a:ext cx="16162569" cy="7256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9"/>
              </a:lnSpc>
              <a:spcBef>
                <a:spcPct val="0"/>
              </a:spcBef>
            </a:pPr>
            <a:r>
              <a:rPr lang="en-US" sz="317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Abramos la Carpeta en las páginas 20 y 21.</a:t>
            </a:r>
          </a:p>
          <a:p>
            <a:pPr algn="l">
              <a:lnSpc>
                <a:spcPts val="4449"/>
              </a:lnSpc>
              <a:spcBef>
                <a:spcPct val="0"/>
              </a:spcBef>
            </a:pPr>
            <a:r>
              <a:rPr lang="en-US" sz="317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plenaria, dialoguen a partir de las siguientes preguntas:</a:t>
            </a:r>
          </a:p>
          <a:p>
            <a:pPr algn="l">
              <a:lnSpc>
                <a:spcPts val="4449"/>
              </a:lnSpc>
              <a:spcBef>
                <a:spcPct val="0"/>
              </a:spcBef>
            </a:pPr>
            <a:r>
              <a:rPr lang="en-US" sz="317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a) ¿Cómo visualizamos hoy nuestra comunidad de aprendizaje?</a:t>
            </a:r>
          </a:p>
          <a:p>
            <a:pPr algn="l">
              <a:lnSpc>
                <a:spcPts val="4449"/>
              </a:lnSpc>
              <a:spcBef>
                <a:spcPct val="0"/>
              </a:spcBef>
            </a:pPr>
            <a:r>
              <a:rPr lang="en-US" sz="317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b) ¿Qué aportes realizamos a la escuela y a la comunidad?</a:t>
            </a:r>
          </a:p>
          <a:p>
            <a:pPr algn="l">
              <a:lnSpc>
                <a:spcPts val="4449"/>
              </a:lnSpc>
              <a:spcBef>
                <a:spcPct val="0"/>
              </a:spcBef>
            </a:pPr>
            <a:r>
              <a:rPr lang="en-US" sz="317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c) ¿Qué barreras enfrentamos (estructurales, culturales, de recursos)?</a:t>
            </a:r>
          </a:p>
          <a:p>
            <a:pPr algn="l">
              <a:lnSpc>
                <a:spcPts val="4449"/>
              </a:lnSpc>
              <a:spcBef>
                <a:spcPct val="0"/>
              </a:spcBef>
            </a:pPr>
            <a:r>
              <a:rPr lang="en-US" sz="317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d) ¿Qué compromisos estamos dispuestos a asumir como colectivo?</a:t>
            </a:r>
          </a:p>
          <a:p>
            <a:pPr algn="l">
              <a:lnSpc>
                <a:spcPts val="4449"/>
              </a:lnSpc>
              <a:spcBef>
                <a:spcPct val="0"/>
              </a:spcBef>
            </a:pPr>
            <a:r>
              <a:rPr lang="en-US" sz="317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Con base en esta reflexión, elaboren de manera conjunta el Caligrama de la comunidad, utilizando palabras, frases o ideas que representen lo conversado.</a:t>
            </a:r>
          </a:p>
          <a:p>
            <a:pPr algn="l">
              <a:lnSpc>
                <a:spcPts val="4449"/>
              </a:lnSpc>
              <a:spcBef>
                <a:spcPct val="0"/>
              </a:spcBef>
            </a:pPr>
            <a:r>
              <a:rPr lang="en-US" sz="317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Para enriquecer el ejercicio, retomen el trayecto construido en el Espacio 1 y contrasten avances, continuidades y pendientes del colectivo.</a:t>
            </a:r>
          </a:p>
          <a:p>
            <a:pPr algn="l">
              <a:lnSpc>
                <a:spcPts val="4449"/>
              </a:lnSpc>
              <a:spcBef>
                <a:spcPct val="0"/>
              </a:spcBef>
            </a:pPr>
            <a:r>
              <a:rPr lang="en-US" sz="317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Producto:</a:t>
            </a:r>
          </a:p>
          <a:p>
            <a:pPr algn="l">
              <a:lnSpc>
                <a:spcPts val="4449"/>
              </a:lnSpc>
              <a:spcBef>
                <a:spcPct val="0"/>
              </a:spcBef>
            </a:pPr>
            <a:r>
              <a:rPr lang="en-US" sz="317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Caligrama de la comunidad visible, fotografiado y colocado en un espacio de la escuela como referente del trabajo colegiado.</a:t>
            </a:r>
          </a:p>
        </p:txBody>
      </p:sp>
      <p:sp>
        <p:nvSpPr>
          <p:cNvPr id="6" name="Freeform 6"/>
          <p:cNvSpPr/>
          <p:nvPr/>
        </p:nvSpPr>
        <p:spPr>
          <a:xfrm>
            <a:off x="1966022" y="58865"/>
            <a:ext cx="2344811" cy="557041"/>
          </a:xfrm>
          <a:custGeom>
            <a:avLst/>
            <a:gdLst/>
            <a:ahLst/>
            <a:cxnLst/>
            <a:rect l="l" t="t" r="r" b="b"/>
            <a:pathLst>
              <a:path w="2344811" h="557041">
                <a:moveTo>
                  <a:pt x="0" y="0"/>
                </a:moveTo>
                <a:lnTo>
                  <a:pt x="2344811" y="0"/>
                </a:lnTo>
                <a:lnTo>
                  <a:pt x="2344811" y="557041"/>
                </a:lnTo>
                <a:lnTo>
                  <a:pt x="0" y="557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37875" y="358896"/>
            <a:ext cx="3984991" cy="3143161"/>
          </a:xfrm>
          <a:custGeom>
            <a:avLst/>
            <a:gdLst/>
            <a:ahLst/>
            <a:cxnLst/>
            <a:rect l="l" t="t" r="r" b="b"/>
            <a:pathLst>
              <a:path w="3984991" h="3143161">
                <a:moveTo>
                  <a:pt x="0" y="0"/>
                </a:moveTo>
                <a:lnTo>
                  <a:pt x="3984991" y="0"/>
                </a:lnTo>
                <a:lnTo>
                  <a:pt x="3984991" y="3143162"/>
                </a:lnTo>
                <a:lnTo>
                  <a:pt x="0" y="3143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05389" y="566196"/>
            <a:ext cx="723311" cy="72331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2471" y="337385"/>
            <a:ext cx="8978698" cy="1806963"/>
          </a:xfrm>
          <a:custGeom>
            <a:avLst/>
            <a:gdLst/>
            <a:ahLst/>
            <a:cxnLst/>
            <a:rect l="l" t="t" r="r" b="b"/>
            <a:pathLst>
              <a:path w="8978698" h="1806963">
                <a:moveTo>
                  <a:pt x="0" y="0"/>
                </a:moveTo>
                <a:lnTo>
                  <a:pt x="8978698" y="0"/>
                </a:lnTo>
                <a:lnTo>
                  <a:pt x="8978698" y="1806963"/>
                </a:lnTo>
                <a:lnTo>
                  <a:pt x="0" y="1806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66022" y="58865"/>
            <a:ext cx="2344811" cy="557041"/>
          </a:xfrm>
          <a:custGeom>
            <a:avLst/>
            <a:gdLst/>
            <a:ahLst/>
            <a:cxnLst/>
            <a:rect l="l" t="t" r="r" b="b"/>
            <a:pathLst>
              <a:path w="2344811" h="557041">
                <a:moveTo>
                  <a:pt x="0" y="0"/>
                </a:moveTo>
                <a:lnTo>
                  <a:pt x="2344811" y="0"/>
                </a:lnTo>
                <a:lnTo>
                  <a:pt x="2344811" y="557041"/>
                </a:lnTo>
                <a:lnTo>
                  <a:pt x="0" y="557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42069" y="566196"/>
            <a:ext cx="2587639" cy="2329953"/>
          </a:xfrm>
          <a:custGeom>
            <a:avLst/>
            <a:gdLst/>
            <a:ahLst/>
            <a:cxnLst/>
            <a:rect l="l" t="t" r="r" b="b"/>
            <a:pathLst>
              <a:path w="2587639" h="2329953">
                <a:moveTo>
                  <a:pt x="0" y="0"/>
                </a:moveTo>
                <a:lnTo>
                  <a:pt x="2587639" y="0"/>
                </a:lnTo>
                <a:lnTo>
                  <a:pt x="2587639" y="2329953"/>
                </a:lnTo>
                <a:lnTo>
                  <a:pt x="0" y="23299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05389" y="566196"/>
            <a:ext cx="723311" cy="72331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6760941" y="6966244"/>
            <a:ext cx="3320756" cy="3320756"/>
          </a:xfrm>
          <a:custGeom>
            <a:avLst/>
            <a:gdLst/>
            <a:ahLst/>
            <a:cxnLst/>
            <a:rect l="l" t="t" r="r" b="b"/>
            <a:pathLst>
              <a:path w="3320756" h="3320756">
                <a:moveTo>
                  <a:pt x="0" y="0"/>
                </a:moveTo>
                <a:lnTo>
                  <a:pt x="3320757" y="0"/>
                </a:lnTo>
                <a:lnTo>
                  <a:pt x="3320757" y="3320756"/>
                </a:lnTo>
                <a:lnTo>
                  <a:pt x="0" y="33207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023088" y="626736"/>
            <a:ext cx="3477464" cy="110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2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COLOFÓN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2471" y="3039528"/>
            <a:ext cx="15301073" cy="3556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9"/>
              </a:lnSpc>
              <a:spcBef>
                <a:spcPct val="0"/>
              </a:spcBef>
            </a:pPr>
            <a:r>
              <a:rPr lang="en-US" sz="407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Abramos la Carpeta en la página 22 (Colofón).</a:t>
            </a:r>
          </a:p>
          <a:p>
            <a:pPr marL="879004" lvl="1" indent="-439502" algn="l">
              <a:lnSpc>
                <a:spcPts val="5699"/>
              </a:lnSpc>
              <a:buFont typeface="Arial"/>
              <a:buChar char="•"/>
            </a:pPr>
            <a:r>
              <a:rPr lang="en-US" sz="407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Punto clave: la comunidad de aprendizaje no es punto de llegada, es proceso vivo y continuo.</a:t>
            </a:r>
          </a:p>
          <a:p>
            <a:pPr marL="879004" lvl="1" indent="-439502" algn="l">
              <a:lnSpc>
                <a:spcPts val="5699"/>
              </a:lnSpc>
              <a:buFont typeface="Arial"/>
              <a:buChar char="•"/>
            </a:pPr>
            <a:r>
              <a:rPr lang="en-US" sz="407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Acuerdo final: “¿hacia dónde avanzamos?” (definir un siguiente paso realista para el próximo trabajo colegiado).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0479"/>
            <a:ext cx="18288000" cy="6629400"/>
          </a:xfrm>
          <a:custGeom>
            <a:avLst/>
            <a:gdLst/>
            <a:ahLst/>
            <a:cxnLst/>
            <a:rect l="l" t="t" r="r" b="b"/>
            <a:pathLst>
              <a:path w="18288000" h="6629400">
                <a:moveTo>
                  <a:pt x="0" y="0"/>
                </a:moveTo>
                <a:lnTo>
                  <a:pt x="18288000" y="0"/>
                </a:lnTo>
                <a:lnTo>
                  <a:pt x="18288000" y="6629400"/>
                </a:lnTo>
                <a:lnTo>
                  <a:pt x="0" y="6629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758379" y="4766938"/>
            <a:ext cx="8117739" cy="5520062"/>
          </a:xfrm>
          <a:custGeom>
            <a:avLst/>
            <a:gdLst/>
            <a:ahLst/>
            <a:cxnLst/>
            <a:rect l="l" t="t" r="r" b="b"/>
            <a:pathLst>
              <a:path w="8117739" h="5520062">
                <a:moveTo>
                  <a:pt x="0" y="0"/>
                </a:moveTo>
                <a:lnTo>
                  <a:pt x="8117738" y="0"/>
                </a:lnTo>
                <a:lnTo>
                  <a:pt x="8117738" y="5520062"/>
                </a:lnTo>
                <a:lnTo>
                  <a:pt x="0" y="5520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03598" y="774279"/>
            <a:ext cx="2993263" cy="1522822"/>
          </a:xfrm>
          <a:custGeom>
            <a:avLst/>
            <a:gdLst/>
            <a:ahLst/>
            <a:cxnLst/>
            <a:rect l="l" t="t" r="r" b="b"/>
            <a:pathLst>
              <a:path w="2993263" h="1522822">
                <a:moveTo>
                  <a:pt x="0" y="0"/>
                </a:moveTo>
                <a:lnTo>
                  <a:pt x="2993262" y="0"/>
                </a:lnTo>
                <a:lnTo>
                  <a:pt x="2993262" y="1522822"/>
                </a:lnTo>
                <a:lnTo>
                  <a:pt x="0" y="1522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5904071"/>
            <a:ext cx="4389466" cy="4120611"/>
          </a:xfrm>
          <a:custGeom>
            <a:avLst/>
            <a:gdLst/>
            <a:ahLst/>
            <a:cxnLst/>
            <a:rect l="l" t="t" r="r" b="b"/>
            <a:pathLst>
              <a:path w="4389466" h="4120611">
                <a:moveTo>
                  <a:pt x="0" y="0"/>
                </a:moveTo>
                <a:lnTo>
                  <a:pt x="4389466" y="0"/>
                </a:lnTo>
                <a:lnTo>
                  <a:pt x="4389466" y="4120611"/>
                </a:lnTo>
                <a:lnTo>
                  <a:pt x="0" y="41206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176919" y="6803658"/>
            <a:ext cx="1446621" cy="144662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728609" y="2582696"/>
            <a:ext cx="14830782" cy="138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78"/>
              </a:lnSpc>
            </a:pPr>
            <a:r>
              <a:rPr lang="en-US" sz="8127">
                <a:solidFill>
                  <a:srgbClr val="105C7C"/>
                </a:solidFill>
                <a:latin typeface="Mochiy Pop One"/>
                <a:ea typeface="Mochiy Pop One"/>
                <a:cs typeface="Mochiy Pop One"/>
                <a:sym typeface="Mochiy Pop One"/>
              </a:rPr>
              <a:t>¡Gracias por su atención!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15342" y="4889609"/>
            <a:ext cx="11657315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i="1">
                <a:solidFill>
                  <a:srgbClr val="000000"/>
                </a:solidFill>
                <a:latin typeface="Fira Sans Italics"/>
                <a:ea typeface="Fira Sans Italics"/>
                <a:cs typeface="Fira Sans Italics"/>
                <a:sym typeface="Fira Sans Italics"/>
              </a:rPr>
              <a:t>“Arrancamos 2026 fortaleciendo comunidad, diálogo y corresponsabilidad.”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74963" y="1352058"/>
            <a:ext cx="15938075" cy="7008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7"/>
              </a:lnSpc>
              <a:spcBef>
                <a:spcPct val="0"/>
              </a:spcBef>
            </a:pPr>
            <a:r>
              <a:rPr lang="en-US" sz="333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Seguir avanzando en la consolidación de comunidades de aprendizaje en cada una de las escuelas del país es un trabajo constante, que requiere de su participación activa y de la de las autoridades educativas, así como de una nueva forma de comprender, organizar y colaborar en los espacios en los que construyen y aprenden en colectivo desde el análisis de su práctica y necesidades particulares.</a:t>
            </a:r>
          </a:p>
          <a:p>
            <a:pPr algn="l">
              <a:lnSpc>
                <a:spcPts val="4667"/>
              </a:lnSpc>
              <a:spcBef>
                <a:spcPct val="0"/>
              </a:spcBef>
            </a:pPr>
            <a:endParaRPr lang="en-US" sz="3334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4667"/>
              </a:lnSpc>
              <a:spcBef>
                <a:spcPct val="0"/>
              </a:spcBef>
            </a:pPr>
            <a:r>
              <a:rPr lang="en-US" sz="333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Para contribuir en este proceso, el Taller intensivo para personal docente “Ser y hacer en comunidad de aprendizaje” busca la movilización de diversas capacidades y procesos, como la problematización de la práctica y la construcción colectiva del conocimiento, que dinamizan las comunidades de aprendizaje, al desarrollar y fortalecer la participación, la reflexión y el compromiso que se asumen en la acción colectiva, desde un sentido de corresponsabilidad.</a:t>
            </a:r>
          </a:p>
        </p:txBody>
      </p:sp>
      <p:sp>
        <p:nvSpPr>
          <p:cNvPr id="4" name="Freeform 4"/>
          <p:cNvSpPr/>
          <p:nvPr/>
        </p:nvSpPr>
        <p:spPr>
          <a:xfrm>
            <a:off x="14010351" y="7244859"/>
            <a:ext cx="8257592" cy="8229600"/>
          </a:xfrm>
          <a:custGeom>
            <a:avLst/>
            <a:gdLst/>
            <a:ahLst/>
            <a:cxnLst/>
            <a:rect l="l" t="t" r="r" b="b"/>
            <a:pathLst>
              <a:path w="8257592" h="8229600">
                <a:moveTo>
                  <a:pt x="0" y="0"/>
                </a:moveTo>
                <a:lnTo>
                  <a:pt x="8257592" y="0"/>
                </a:lnTo>
                <a:lnTo>
                  <a:pt x="82575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-3339968"/>
            <a:ext cx="4576311" cy="4560798"/>
          </a:xfrm>
          <a:custGeom>
            <a:avLst/>
            <a:gdLst/>
            <a:ahLst/>
            <a:cxnLst/>
            <a:rect l="l" t="t" r="r" b="b"/>
            <a:pathLst>
              <a:path w="4576311" h="4560798">
                <a:moveTo>
                  <a:pt x="0" y="0"/>
                </a:moveTo>
                <a:lnTo>
                  <a:pt x="4576311" y="0"/>
                </a:lnTo>
                <a:lnTo>
                  <a:pt x="4576311" y="4560798"/>
                </a:lnTo>
                <a:lnTo>
                  <a:pt x="0" y="456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8560555"/>
            <a:ext cx="3196548" cy="1726445"/>
          </a:xfrm>
          <a:custGeom>
            <a:avLst/>
            <a:gdLst/>
            <a:ahLst/>
            <a:cxnLst/>
            <a:rect l="l" t="t" r="r" b="b"/>
            <a:pathLst>
              <a:path w="3196548" h="1726445">
                <a:moveTo>
                  <a:pt x="0" y="0"/>
                </a:moveTo>
                <a:lnTo>
                  <a:pt x="3196548" y="0"/>
                </a:lnTo>
                <a:lnTo>
                  <a:pt x="3196548" y="1726445"/>
                </a:lnTo>
                <a:lnTo>
                  <a:pt x="0" y="1726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05389" y="566196"/>
            <a:ext cx="723311" cy="72331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37748" y="1749754"/>
            <a:ext cx="15647906" cy="6711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4"/>
              </a:lnSpc>
              <a:spcBef>
                <a:spcPct val="0"/>
              </a:spcBef>
            </a:pPr>
            <a:r>
              <a:rPr lang="en-US" sz="380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Para la implementación del Taller, se pone a su disposición la Carpeta para la reflexión, que orienta el desarrollo de las actividades y los procesos de aprendizaje propuestos, y que representa un recurso formativo flexible para documentar, analizar y resignificar el quehacer docente, a fin de que ustedes, maestras y maestros, continúen construyendo saberes y experiencias en sus comunidades de aprendizaje.</a:t>
            </a:r>
          </a:p>
          <a:p>
            <a:pPr algn="l">
              <a:lnSpc>
                <a:spcPts val="5324"/>
              </a:lnSpc>
              <a:spcBef>
                <a:spcPct val="0"/>
              </a:spcBef>
            </a:pPr>
            <a:endParaRPr lang="en-US" sz="3803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5324"/>
              </a:lnSpc>
              <a:spcBef>
                <a:spcPct val="0"/>
              </a:spcBef>
            </a:pPr>
            <a:r>
              <a:rPr lang="en-US" sz="380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Bienvenidas y bienvenidos al Taller intensivo para personal docente “Ser y hacer en comunidad de aprendizaje”.</a:t>
            </a:r>
          </a:p>
        </p:txBody>
      </p:sp>
      <p:sp>
        <p:nvSpPr>
          <p:cNvPr id="4" name="Freeform 4"/>
          <p:cNvSpPr/>
          <p:nvPr/>
        </p:nvSpPr>
        <p:spPr>
          <a:xfrm>
            <a:off x="6992958" y="338951"/>
            <a:ext cx="2956522" cy="1065286"/>
          </a:xfrm>
          <a:custGeom>
            <a:avLst/>
            <a:gdLst/>
            <a:ahLst/>
            <a:cxnLst/>
            <a:rect l="l" t="t" r="r" b="b"/>
            <a:pathLst>
              <a:path w="2956522" h="1065286">
                <a:moveTo>
                  <a:pt x="0" y="0"/>
                </a:moveTo>
                <a:lnTo>
                  <a:pt x="2956522" y="0"/>
                </a:lnTo>
                <a:lnTo>
                  <a:pt x="2956522" y="1065287"/>
                </a:lnTo>
                <a:lnTo>
                  <a:pt x="0" y="10652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644662" y="7979557"/>
            <a:ext cx="4312977" cy="2307443"/>
          </a:xfrm>
          <a:custGeom>
            <a:avLst/>
            <a:gdLst/>
            <a:ahLst/>
            <a:cxnLst/>
            <a:rect l="l" t="t" r="r" b="b"/>
            <a:pathLst>
              <a:path w="4312977" h="2307443">
                <a:moveTo>
                  <a:pt x="0" y="0"/>
                </a:moveTo>
                <a:lnTo>
                  <a:pt x="4312978" y="0"/>
                </a:lnTo>
                <a:lnTo>
                  <a:pt x="4312978" y="2307443"/>
                </a:lnTo>
                <a:lnTo>
                  <a:pt x="0" y="2307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05389" y="566196"/>
            <a:ext cx="723311" cy="72331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4768383" y="4865628"/>
            <a:ext cx="3434541" cy="1931929"/>
          </a:xfrm>
          <a:custGeom>
            <a:avLst/>
            <a:gdLst/>
            <a:ahLst/>
            <a:cxnLst/>
            <a:rect l="l" t="t" r="r" b="b"/>
            <a:pathLst>
              <a:path w="3434541" h="1931929">
                <a:moveTo>
                  <a:pt x="0" y="0"/>
                </a:moveTo>
                <a:lnTo>
                  <a:pt x="3434540" y="0"/>
                </a:lnTo>
                <a:lnTo>
                  <a:pt x="3434540" y="1931929"/>
                </a:lnTo>
                <a:lnTo>
                  <a:pt x="0" y="19319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51722" y="526355"/>
            <a:ext cx="5919905" cy="2908153"/>
          </a:xfrm>
          <a:custGeom>
            <a:avLst/>
            <a:gdLst/>
            <a:ahLst/>
            <a:cxnLst/>
            <a:rect l="l" t="t" r="r" b="b"/>
            <a:pathLst>
              <a:path w="5919905" h="2908153">
                <a:moveTo>
                  <a:pt x="0" y="0"/>
                </a:moveTo>
                <a:lnTo>
                  <a:pt x="5919905" y="0"/>
                </a:lnTo>
                <a:lnTo>
                  <a:pt x="5919905" y="2908154"/>
                </a:lnTo>
                <a:lnTo>
                  <a:pt x="0" y="29081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18671" y="526355"/>
            <a:ext cx="2344811" cy="557041"/>
          </a:xfrm>
          <a:custGeom>
            <a:avLst/>
            <a:gdLst/>
            <a:ahLst/>
            <a:cxnLst/>
            <a:rect l="l" t="t" r="r" b="b"/>
            <a:pathLst>
              <a:path w="2344811" h="557041">
                <a:moveTo>
                  <a:pt x="0" y="0"/>
                </a:moveTo>
                <a:lnTo>
                  <a:pt x="2344811" y="0"/>
                </a:lnTo>
                <a:lnTo>
                  <a:pt x="2344811" y="557042"/>
                </a:lnTo>
                <a:lnTo>
                  <a:pt x="0" y="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047" y="0"/>
            <a:ext cx="1935306" cy="2716219"/>
          </a:xfrm>
          <a:custGeom>
            <a:avLst/>
            <a:gdLst/>
            <a:ahLst/>
            <a:cxnLst/>
            <a:rect l="l" t="t" r="r" b="b"/>
            <a:pathLst>
              <a:path w="1935306" h="2716219">
                <a:moveTo>
                  <a:pt x="0" y="0"/>
                </a:moveTo>
                <a:lnTo>
                  <a:pt x="1935306" y="0"/>
                </a:lnTo>
                <a:lnTo>
                  <a:pt x="1935306" y="2716219"/>
                </a:lnTo>
                <a:lnTo>
                  <a:pt x="0" y="27162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45227" y="5798896"/>
            <a:ext cx="2333524" cy="1649996"/>
          </a:xfrm>
          <a:custGeom>
            <a:avLst/>
            <a:gdLst/>
            <a:ahLst/>
            <a:cxnLst/>
            <a:rect l="l" t="t" r="r" b="b"/>
            <a:pathLst>
              <a:path w="2333524" h="1649996">
                <a:moveTo>
                  <a:pt x="0" y="0"/>
                </a:moveTo>
                <a:lnTo>
                  <a:pt x="2333524" y="0"/>
                </a:lnTo>
                <a:lnTo>
                  <a:pt x="2333524" y="1649996"/>
                </a:lnTo>
                <a:lnTo>
                  <a:pt x="0" y="16499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28411" y="2711198"/>
            <a:ext cx="723311" cy="72331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0703410" y="0"/>
            <a:ext cx="3214930" cy="3577112"/>
          </a:xfrm>
          <a:custGeom>
            <a:avLst/>
            <a:gdLst/>
            <a:ahLst/>
            <a:cxnLst/>
            <a:rect l="l" t="t" r="r" b="b"/>
            <a:pathLst>
              <a:path w="3214930" h="3577112">
                <a:moveTo>
                  <a:pt x="0" y="0"/>
                </a:moveTo>
                <a:lnTo>
                  <a:pt x="3214929" y="0"/>
                </a:lnTo>
                <a:lnTo>
                  <a:pt x="3214929" y="3577112"/>
                </a:lnTo>
                <a:lnTo>
                  <a:pt x="0" y="3577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39005" y="3864579"/>
            <a:ext cx="16828674" cy="2491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66"/>
              </a:lnSpc>
            </a:pPr>
            <a:r>
              <a:rPr lang="en-US" sz="3547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Propósito General: Que maestras y maestros analicen los procesos que dinamizan la conformación de comunidades de aprendizaje, a partir de la reflexión colectiva, crítica y situada de sus experiencias y saberes, a fin de fortalecer la transformación de su práctica en el marco de la NEM.              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57161" y="1182341"/>
            <a:ext cx="4612641" cy="2059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7"/>
              </a:lnSpc>
            </a:pPr>
            <a:r>
              <a:rPr lang="en-US" sz="5905" b="1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Propósitos del Taller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9005" y="6749319"/>
            <a:ext cx="16268000" cy="2316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8"/>
              </a:lnSpc>
            </a:pPr>
            <a:r>
              <a:rPr lang="en-US" sz="329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Propósito Específico:  Que maestras y maestros reconozcan el sentido de la problematización de su práctica docente para identificar en colectivo posibles marcos de actuación ante situaciones, retos o problemáticas que se presentan, y generen propuestas que fortalezcan la construcción colaborativa del conocimiento.            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84473" y="526609"/>
            <a:ext cx="5205635" cy="2407606"/>
          </a:xfrm>
          <a:custGeom>
            <a:avLst/>
            <a:gdLst/>
            <a:ahLst/>
            <a:cxnLst/>
            <a:rect l="l" t="t" r="r" b="b"/>
            <a:pathLst>
              <a:path w="5205635" h="2407606">
                <a:moveTo>
                  <a:pt x="0" y="0"/>
                </a:moveTo>
                <a:lnTo>
                  <a:pt x="5205636" y="0"/>
                </a:lnTo>
                <a:lnTo>
                  <a:pt x="5205636" y="2407606"/>
                </a:lnTo>
                <a:lnTo>
                  <a:pt x="0" y="24076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90706" y="338309"/>
            <a:ext cx="2344811" cy="557041"/>
          </a:xfrm>
          <a:custGeom>
            <a:avLst/>
            <a:gdLst/>
            <a:ahLst/>
            <a:cxnLst/>
            <a:rect l="l" t="t" r="r" b="b"/>
            <a:pathLst>
              <a:path w="2344811" h="557041">
                <a:moveTo>
                  <a:pt x="0" y="0"/>
                </a:moveTo>
                <a:lnTo>
                  <a:pt x="2344811" y="0"/>
                </a:lnTo>
                <a:lnTo>
                  <a:pt x="2344811" y="557041"/>
                </a:lnTo>
                <a:lnTo>
                  <a:pt x="0" y="5570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618612" y="-144057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01051" y="-163456"/>
            <a:ext cx="4272538" cy="4464124"/>
          </a:xfrm>
          <a:custGeom>
            <a:avLst/>
            <a:gdLst/>
            <a:ahLst/>
            <a:cxnLst/>
            <a:rect l="l" t="t" r="r" b="b"/>
            <a:pathLst>
              <a:path w="4272538" h="4464124">
                <a:moveTo>
                  <a:pt x="0" y="0"/>
                </a:moveTo>
                <a:lnTo>
                  <a:pt x="4272538" y="0"/>
                </a:lnTo>
                <a:lnTo>
                  <a:pt x="4272538" y="4464123"/>
                </a:lnTo>
                <a:lnTo>
                  <a:pt x="0" y="44641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05389" y="255174"/>
            <a:ext cx="723311" cy="72331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3252881" y="6236696"/>
            <a:ext cx="4620708" cy="3396221"/>
          </a:xfrm>
          <a:custGeom>
            <a:avLst/>
            <a:gdLst/>
            <a:ahLst/>
            <a:cxnLst/>
            <a:rect l="l" t="t" r="r" b="b"/>
            <a:pathLst>
              <a:path w="4620708" h="3396221">
                <a:moveTo>
                  <a:pt x="0" y="0"/>
                </a:moveTo>
                <a:lnTo>
                  <a:pt x="4620708" y="0"/>
                </a:lnTo>
                <a:lnTo>
                  <a:pt x="4620708" y="3396221"/>
                </a:lnTo>
                <a:lnTo>
                  <a:pt x="0" y="3396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33600" y="7181468"/>
            <a:ext cx="3338246" cy="2704015"/>
          </a:xfrm>
          <a:custGeom>
            <a:avLst/>
            <a:gdLst/>
            <a:ahLst/>
            <a:cxnLst/>
            <a:rect l="l" t="t" r="r" b="b"/>
            <a:pathLst>
              <a:path w="3864920" h="3149910">
                <a:moveTo>
                  <a:pt x="0" y="0"/>
                </a:moveTo>
                <a:lnTo>
                  <a:pt x="3864919" y="0"/>
                </a:lnTo>
                <a:lnTo>
                  <a:pt x="3864919" y="3149910"/>
                </a:lnTo>
                <a:lnTo>
                  <a:pt x="0" y="31499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190706" y="1123170"/>
            <a:ext cx="3676014" cy="1243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1"/>
              </a:lnSpc>
            </a:pPr>
            <a:r>
              <a:rPr lang="en-US" sz="6600" b="1" dirty="0" err="1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Insumos</a:t>
            </a:r>
            <a:endParaRPr lang="en-US" sz="6600" b="1" dirty="0">
              <a:solidFill>
                <a:srgbClr val="105C7C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38788" y="3954615"/>
            <a:ext cx="12413121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3" lvl="1" indent="-388622" algn="l">
              <a:lnSpc>
                <a:spcPts val="5040"/>
              </a:lnSpc>
              <a:buFont typeface="Arial"/>
              <a:buChar char="•"/>
            </a:pPr>
            <a:r>
              <a:rPr lang="en-US" sz="3600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13" tooltip="https://gestion.cte.sep.gob.mx/insumos/docs/2526_s31_Orient_2.pdf?1766764548122"/>
              </a:rPr>
              <a:t>Taller intensivo para personal docente Ser y hacer en comunidad de aprendizaje Carpeta para la reflexión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8788" y="5887129"/>
            <a:ext cx="11782068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3" lvl="1" indent="-388622" algn="l">
              <a:lnSpc>
                <a:spcPts val="5040"/>
              </a:lnSpc>
              <a:buFont typeface="Arial"/>
              <a:buChar char="•"/>
            </a:pPr>
            <a:r>
              <a:rPr lang="en-US" sz="3600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14" tooltip="https://www.youtube.com/watch?v=omwujA9phIk"/>
              </a:rPr>
              <a:t>Hacia las comunidades de aprendizaje en secundaria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02363" y="64023"/>
            <a:ext cx="6472584" cy="3368441"/>
          </a:xfrm>
          <a:custGeom>
            <a:avLst/>
            <a:gdLst/>
            <a:ahLst/>
            <a:cxnLst/>
            <a:rect l="l" t="t" r="r" b="b"/>
            <a:pathLst>
              <a:path w="6472584" h="3368441">
                <a:moveTo>
                  <a:pt x="0" y="0"/>
                </a:moveTo>
                <a:lnTo>
                  <a:pt x="6472584" y="0"/>
                </a:lnTo>
                <a:lnTo>
                  <a:pt x="6472584" y="3368441"/>
                </a:lnTo>
                <a:lnTo>
                  <a:pt x="0" y="3368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39153" y="239656"/>
            <a:ext cx="2344811" cy="557041"/>
          </a:xfrm>
          <a:custGeom>
            <a:avLst/>
            <a:gdLst/>
            <a:ahLst/>
            <a:cxnLst/>
            <a:rect l="l" t="t" r="r" b="b"/>
            <a:pathLst>
              <a:path w="2344811" h="557041">
                <a:moveTo>
                  <a:pt x="0" y="0"/>
                </a:moveTo>
                <a:lnTo>
                  <a:pt x="2344811" y="0"/>
                </a:lnTo>
                <a:lnTo>
                  <a:pt x="2344811" y="557041"/>
                </a:lnTo>
                <a:lnTo>
                  <a:pt x="0" y="5570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61433">
            <a:off x="12472462" y="261298"/>
            <a:ext cx="4119340" cy="2560856"/>
          </a:xfrm>
          <a:custGeom>
            <a:avLst/>
            <a:gdLst/>
            <a:ahLst/>
            <a:cxnLst/>
            <a:rect l="l" t="t" r="r" b="b"/>
            <a:pathLst>
              <a:path w="4119340" h="2560856">
                <a:moveTo>
                  <a:pt x="0" y="0"/>
                </a:moveTo>
                <a:lnTo>
                  <a:pt x="4119340" y="0"/>
                </a:lnTo>
                <a:lnTo>
                  <a:pt x="4119340" y="2560857"/>
                </a:lnTo>
                <a:lnTo>
                  <a:pt x="0" y="25608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05389" y="566196"/>
            <a:ext cx="723311" cy="72331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4023841" y="3432464"/>
            <a:ext cx="3235459" cy="2697564"/>
          </a:xfrm>
          <a:custGeom>
            <a:avLst/>
            <a:gdLst/>
            <a:ahLst/>
            <a:cxnLst/>
            <a:rect l="l" t="t" r="r" b="b"/>
            <a:pathLst>
              <a:path w="3235459" h="2697564">
                <a:moveTo>
                  <a:pt x="0" y="0"/>
                </a:moveTo>
                <a:lnTo>
                  <a:pt x="3235459" y="0"/>
                </a:lnTo>
                <a:lnTo>
                  <a:pt x="3235459" y="2697564"/>
                </a:lnTo>
                <a:lnTo>
                  <a:pt x="0" y="26975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48094" y="3650064"/>
            <a:ext cx="14947105" cy="5922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8"/>
              </a:lnSpc>
              <a:spcBef>
                <a:spcPct val="0"/>
              </a:spcBef>
            </a:pPr>
            <a:r>
              <a:rPr lang="en-US" sz="3913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Abramos la Carpeta para la reflexión en la página 5.</a:t>
            </a:r>
          </a:p>
          <a:p>
            <a:pPr algn="l">
              <a:lnSpc>
                <a:spcPts val="5478"/>
              </a:lnSpc>
              <a:spcBef>
                <a:spcPct val="0"/>
              </a:spcBef>
            </a:pPr>
            <a:r>
              <a:rPr lang="en-US" sz="391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Revisar en plenaria:</a:t>
            </a:r>
          </a:p>
          <a:p>
            <a:pPr marL="844866" lvl="1" indent="-422433" algn="l">
              <a:lnSpc>
                <a:spcPts val="5478"/>
              </a:lnSpc>
              <a:buFont typeface="Arial"/>
              <a:buChar char="•"/>
            </a:pPr>
            <a:r>
              <a:rPr lang="en-US" sz="391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Contenidos y saberes (lista).</a:t>
            </a:r>
          </a:p>
          <a:p>
            <a:pPr marL="844866" lvl="1" indent="-422433" algn="l">
              <a:lnSpc>
                <a:spcPts val="5478"/>
              </a:lnSpc>
              <a:buFont typeface="Arial"/>
              <a:buChar char="•"/>
            </a:pPr>
            <a:r>
              <a:rPr lang="en-US" sz="391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Estructura: Espacio 1–4 + Colofón.</a:t>
            </a:r>
          </a:p>
          <a:p>
            <a:pPr marL="844866" lvl="1" indent="-422433" algn="l">
              <a:lnSpc>
                <a:spcPts val="5478"/>
              </a:lnSpc>
              <a:buFont typeface="Arial"/>
              <a:buChar char="•"/>
            </a:pPr>
            <a:r>
              <a:rPr lang="en-US" sz="391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Acordar una regla de trabajo: participación horizontal y roles rotativos.</a:t>
            </a:r>
          </a:p>
          <a:p>
            <a:pPr algn="l">
              <a:lnSpc>
                <a:spcPts val="5478"/>
              </a:lnSpc>
            </a:pPr>
            <a:endParaRPr lang="en-US" sz="3913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4218"/>
              </a:lnSpc>
            </a:pPr>
            <a:r>
              <a:rPr lang="en-US" sz="3013" i="1">
                <a:solidFill>
                  <a:srgbClr val="000000"/>
                </a:solidFill>
                <a:latin typeface="Fira Sans Italics"/>
                <a:ea typeface="Fira Sans Italics"/>
                <a:cs typeface="Fira Sans Italics"/>
                <a:sym typeface="Fira Sans Italics"/>
              </a:rPr>
              <a:t>*Es importante recordar que las actividades de este taller están pensadas para dosificarse en dos sesiones de trabajo.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60750" y="1334859"/>
            <a:ext cx="6514197" cy="1621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6"/>
              </a:lnSpc>
            </a:pPr>
            <a:r>
              <a:rPr lang="en-US" sz="4647" b="1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Contenidos, saberes y estructura del Taller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06691" y="6109335"/>
            <a:ext cx="7828620" cy="3682728"/>
          </a:xfrm>
          <a:custGeom>
            <a:avLst/>
            <a:gdLst/>
            <a:ahLst/>
            <a:cxnLst/>
            <a:rect l="l" t="t" r="r" b="b"/>
            <a:pathLst>
              <a:path w="7828620" h="3682728">
                <a:moveTo>
                  <a:pt x="0" y="0"/>
                </a:moveTo>
                <a:lnTo>
                  <a:pt x="7828621" y="0"/>
                </a:lnTo>
                <a:lnTo>
                  <a:pt x="7828621" y="3682728"/>
                </a:lnTo>
                <a:lnTo>
                  <a:pt x="0" y="3682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2471" y="337385"/>
            <a:ext cx="8978698" cy="1806963"/>
          </a:xfrm>
          <a:custGeom>
            <a:avLst/>
            <a:gdLst/>
            <a:ahLst/>
            <a:cxnLst/>
            <a:rect l="l" t="t" r="r" b="b"/>
            <a:pathLst>
              <a:path w="8978698" h="1806963">
                <a:moveTo>
                  <a:pt x="0" y="0"/>
                </a:moveTo>
                <a:lnTo>
                  <a:pt x="8978698" y="0"/>
                </a:lnTo>
                <a:lnTo>
                  <a:pt x="8978698" y="1806963"/>
                </a:lnTo>
                <a:lnTo>
                  <a:pt x="0" y="1806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66022" y="58865"/>
            <a:ext cx="2344811" cy="557041"/>
          </a:xfrm>
          <a:custGeom>
            <a:avLst/>
            <a:gdLst/>
            <a:ahLst/>
            <a:cxnLst/>
            <a:rect l="l" t="t" r="r" b="b"/>
            <a:pathLst>
              <a:path w="2344811" h="557041">
                <a:moveTo>
                  <a:pt x="0" y="0"/>
                </a:moveTo>
                <a:lnTo>
                  <a:pt x="2344811" y="0"/>
                </a:lnTo>
                <a:lnTo>
                  <a:pt x="2344811" y="557041"/>
                </a:lnTo>
                <a:lnTo>
                  <a:pt x="0" y="5570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3233" y="7031300"/>
            <a:ext cx="7315200" cy="3159889"/>
          </a:xfrm>
          <a:custGeom>
            <a:avLst/>
            <a:gdLst/>
            <a:ahLst/>
            <a:cxnLst/>
            <a:rect l="l" t="t" r="r" b="b"/>
            <a:pathLst>
              <a:path w="7315200" h="3159889">
                <a:moveTo>
                  <a:pt x="0" y="0"/>
                </a:moveTo>
                <a:lnTo>
                  <a:pt x="7315200" y="0"/>
                </a:lnTo>
                <a:lnTo>
                  <a:pt x="7315200" y="3159889"/>
                </a:lnTo>
                <a:lnTo>
                  <a:pt x="0" y="3159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05389" y="566196"/>
            <a:ext cx="723311" cy="72331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2619254" y="566196"/>
            <a:ext cx="4328244" cy="2943206"/>
          </a:xfrm>
          <a:custGeom>
            <a:avLst/>
            <a:gdLst/>
            <a:ahLst/>
            <a:cxnLst/>
            <a:rect l="l" t="t" r="r" b="b"/>
            <a:pathLst>
              <a:path w="4328244" h="2943206">
                <a:moveTo>
                  <a:pt x="0" y="0"/>
                </a:moveTo>
                <a:lnTo>
                  <a:pt x="4328244" y="0"/>
                </a:lnTo>
                <a:lnTo>
                  <a:pt x="4328244" y="2943206"/>
                </a:lnTo>
                <a:lnTo>
                  <a:pt x="0" y="29432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98363" y="803688"/>
            <a:ext cx="7926913" cy="78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5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ESPACIO 1.</a:t>
            </a:r>
            <a:r>
              <a:rPr lang="en-US" sz="4000" b="1" dirty="0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HUELLA COLECTIVA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749165"/>
            <a:ext cx="9525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186041" y="3733459"/>
            <a:ext cx="14430256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Leamos en plenaria: De las comunidades de aprendizaje     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2471" y="2716189"/>
            <a:ext cx="8385215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Abramos la Carpeta en la página 6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6041" y="5017429"/>
            <a:ext cx="16230600" cy="1366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9"/>
              </a:lnSpc>
              <a:spcBef>
                <a:spcPct val="0"/>
              </a:spcBef>
            </a:pPr>
            <a:r>
              <a:rPr lang="en-US" sz="396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Después comentemos: ¿Qué define una comunidad de aprendizaje docente?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2471" y="337385"/>
            <a:ext cx="8978698" cy="1806963"/>
          </a:xfrm>
          <a:custGeom>
            <a:avLst/>
            <a:gdLst/>
            <a:ahLst/>
            <a:cxnLst/>
            <a:rect l="l" t="t" r="r" b="b"/>
            <a:pathLst>
              <a:path w="8978698" h="1806963">
                <a:moveTo>
                  <a:pt x="0" y="0"/>
                </a:moveTo>
                <a:lnTo>
                  <a:pt x="8978698" y="0"/>
                </a:lnTo>
                <a:lnTo>
                  <a:pt x="8978698" y="1806963"/>
                </a:lnTo>
                <a:lnTo>
                  <a:pt x="0" y="1806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588857"/>
            <a:ext cx="14960096" cy="562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3"/>
              </a:lnSpc>
              <a:spcBef>
                <a:spcPct val="0"/>
              </a:spcBef>
            </a:pPr>
            <a:r>
              <a:rPr lang="en-US" sz="401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Abramos la Carpeta en la página 7</a:t>
            </a:r>
          </a:p>
          <a:p>
            <a:pPr algn="l">
              <a:lnSpc>
                <a:spcPts val="5623"/>
              </a:lnSpc>
              <a:spcBef>
                <a:spcPct val="0"/>
              </a:spcBef>
            </a:pPr>
            <a:r>
              <a:rPr lang="en-US" sz="401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En plenaria, construir un trayecto (mapa/camino/ruta) del colectivo, considerando:</a:t>
            </a:r>
          </a:p>
          <a:p>
            <a:pPr marL="867240" lvl="1" indent="-433620" algn="l">
              <a:lnSpc>
                <a:spcPts val="5623"/>
              </a:lnSpc>
              <a:buFont typeface="Arial"/>
              <a:buChar char="•"/>
            </a:pPr>
            <a:r>
              <a:rPr lang="en-US" sz="401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Participación, roles, interacciones, actividades, conflictos/soluciones, conocimiento construido, fuentes de aprendizaje, seguimiento a compromisos. </a:t>
            </a:r>
          </a:p>
          <a:p>
            <a:pPr marL="867240" lvl="1" indent="-433620" algn="l">
              <a:lnSpc>
                <a:spcPts val="5623"/>
              </a:lnSpc>
              <a:buFont typeface="Arial"/>
              <a:buChar char="•"/>
            </a:pPr>
            <a:r>
              <a:rPr lang="en-US" sz="401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Producto: Trayecto visible en pizarrón/papel (foto para evidencias).</a:t>
            </a:r>
          </a:p>
        </p:txBody>
      </p:sp>
      <p:sp>
        <p:nvSpPr>
          <p:cNvPr id="5" name="Freeform 5"/>
          <p:cNvSpPr/>
          <p:nvPr/>
        </p:nvSpPr>
        <p:spPr>
          <a:xfrm>
            <a:off x="1966022" y="58865"/>
            <a:ext cx="2344811" cy="557041"/>
          </a:xfrm>
          <a:custGeom>
            <a:avLst/>
            <a:gdLst/>
            <a:ahLst/>
            <a:cxnLst/>
            <a:rect l="l" t="t" r="r" b="b"/>
            <a:pathLst>
              <a:path w="2344811" h="557041">
                <a:moveTo>
                  <a:pt x="0" y="0"/>
                </a:moveTo>
                <a:lnTo>
                  <a:pt x="2344811" y="0"/>
                </a:lnTo>
                <a:lnTo>
                  <a:pt x="2344811" y="557041"/>
                </a:lnTo>
                <a:lnTo>
                  <a:pt x="0" y="557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34780" y="7350603"/>
            <a:ext cx="2724520" cy="2557643"/>
          </a:xfrm>
          <a:custGeom>
            <a:avLst/>
            <a:gdLst/>
            <a:ahLst/>
            <a:cxnLst/>
            <a:rect l="l" t="t" r="r" b="b"/>
            <a:pathLst>
              <a:path w="2724520" h="2557643">
                <a:moveTo>
                  <a:pt x="0" y="0"/>
                </a:moveTo>
                <a:lnTo>
                  <a:pt x="2724520" y="0"/>
                </a:lnTo>
                <a:lnTo>
                  <a:pt x="2724520" y="2557643"/>
                </a:lnTo>
                <a:lnTo>
                  <a:pt x="0" y="25576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05389" y="566196"/>
            <a:ext cx="723311" cy="72331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3242183" y="58865"/>
            <a:ext cx="3006875" cy="2867807"/>
          </a:xfrm>
          <a:custGeom>
            <a:avLst/>
            <a:gdLst/>
            <a:ahLst/>
            <a:cxnLst/>
            <a:rect l="l" t="t" r="r" b="b"/>
            <a:pathLst>
              <a:path w="3006875" h="2867807">
                <a:moveTo>
                  <a:pt x="0" y="0"/>
                </a:moveTo>
                <a:lnTo>
                  <a:pt x="3006875" y="0"/>
                </a:lnTo>
                <a:lnTo>
                  <a:pt x="3006875" y="2867807"/>
                </a:lnTo>
                <a:lnTo>
                  <a:pt x="0" y="28678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977202" y="587901"/>
            <a:ext cx="7569236" cy="1127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3"/>
              </a:lnSpc>
              <a:spcBef>
                <a:spcPct val="0"/>
              </a:spcBef>
            </a:pPr>
            <a:r>
              <a:rPr lang="en-US" sz="6000" b="1" dirty="0" err="1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Trayecto</a:t>
            </a:r>
            <a:r>
              <a:rPr lang="en-US" sz="6000" b="1" dirty="0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 </a:t>
            </a:r>
            <a:r>
              <a:rPr lang="en-US" sz="6000" b="1" dirty="0" err="1">
                <a:solidFill>
                  <a:srgbClr val="105C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avance</a:t>
            </a:r>
            <a:endParaRPr lang="en-US" sz="6000" b="1" dirty="0">
              <a:solidFill>
                <a:srgbClr val="105C7C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1654</Words>
  <Application>Microsoft Office PowerPoint</Application>
  <PresentationFormat>Personalizado</PresentationFormat>
  <Paragraphs>121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0" baseType="lpstr">
      <vt:lpstr>Fira Sans Italics</vt:lpstr>
      <vt:lpstr>Arimo Bold</vt:lpstr>
      <vt:lpstr>Fira Sans</vt:lpstr>
      <vt:lpstr>Arial</vt:lpstr>
      <vt:lpstr>Mochiy Pop One</vt:lpstr>
      <vt:lpstr>Calibri</vt:lpstr>
      <vt:lpstr>Fira Sans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intensivo para personal docente – Carpeta para la reflexión Ser y hacer en comunidad de aprendizaje Ciclo escolar 2025–2026</dc:title>
  <cp:lastModifiedBy>JORGE ALBERTO GUERRERO HERNANDEZ</cp:lastModifiedBy>
  <cp:revision>2</cp:revision>
  <dcterms:created xsi:type="dcterms:W3CDTF">2006-08-16T00:00:00Z</dcterms:created>
  <dcterms:modified xsi:type="dcterms:W3CDTF">2025-12-27T16:46:56Z</dcterms:modified>
  <dc:identifier>DAG8oIGLzMQ</dc:identifier>
</cp:coreProperties>
</file>