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rimo Italics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Fira Sans Bold" panose="020B0604020202020204" charset="0"/>
      <p:regular r:id="rId22"/>
    </p:embeddedFont>
    <p:embeddedFont>
      <p:font typeface="Arimo Bold" panose="020B0604020202020204" charset="0"/>
      <p:regular r:id="rId23"/>
    </p:embeddedFont>
    <p:embeddedFont>
      <p:font typeface="Arimo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8.pn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8.png"/><Relationship Id="rId7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7.jpe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9.sv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8.pn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7.jpeg"/><Relationship Id="rId4" Type="http://schemas.openxmlformats.org/officeDocument/2006/relationships/image" Target="../media/image9.svg"/><Relationship Id="rId9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.png"/><Relationship Id="rId7" Type="http://schemas.openxmlformats.org/officeDocument/2006/relationships/image" Target="../media/image5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9.svg"/><Relationship Id="rId9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.png"/><Relationship Id="rId7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7.jpeg"/><Relationship Id="rId4" Type="http://schemas.openxmlformats.org/officeDocument/2006/relationships/image" Target="../media/image9.svg"/><Relationship Id="rId9" Type="http://schemas.openxmlformats.org/officeDocument/2006/relationships/image" Target="../media/image6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.jpe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9.sv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investav365-my.sharepoint.com/personal/lresendi_cinvestav_mx/_layouts/15/onedrive.aspx?id=/personal/lresendi_cinvestav_mx/Documents/PRODUCCI%C3%93N%20DIE%20APOYO%20A%20PROFESORES/Coleccio%CC%81n%20SOMOS%20MAESTROS%20(SM)/Antes%20o%20despue%CC%81s%20de%20la%20independencia.pdf&amp;parent=/personal/lresendi_cinvestav_mx/Documents/PRODUCCI%C3%93N%20DIE%20APOYO%20A%20PROFESORES/Coleccio%CC%81n%20SOMOS%20MAESTROS%20(SM)&amp;ga=1" TargetMode="External"/><Relationship Id="rId13" Type="http://schemas.openxmlformats.org/officeDocument/2006/relationships/image" Target="../media/image7.jpeg"/><Relationship Id="rId3" Type="http://schemas.openxmlformats.org/officeDocument/2006/relationships/image" Target="../media/image8.png"/><Relationship Id="rId7" Type="http://schemas.openxmlformats.org/officeDocument/2006/relationships/hyperlink" Target="https://cinvestav.mx/biblioteca/colecci243n-die-para-apoyar-el-trabajo-docente" TargetMode="External"/><Relationship Id="rId12" Type="http://schemas.openxmlformats.org/officeDocument/2006/relationships/image" Target="../media/image2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teneu.xtec.cat/wikiform/wikiexport/_media/fic/cco/ccp03/fase_2/f2_cm.cs_material_complementari_1_estrategies_de_lectura_i._sole_cap._4.pdf" TargetMode="External"/><Relationship Id="rId11" Type="http://schemas.openxmlformats.org/officeDocument/2006/relationships/image" Target="../media/image20.png"/><Relationship Id="rId5" Type="http://schemas.openxmlformats.org/officeDocument/2006/relationships/hyperlink" Target="https://gestion.cte.sep.gob.mx/insumos/docs/2526_s2_t11_orgcompleta_insumo1.pdf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9.sv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2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9.svg"/><Relationship Id="rId9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3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7.jpeg"/><Relationship Id="rId4" Type="http://schemas.openxmlformats.org/officeDocument/2006/relationships/image" Target="../media/image9.sv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png"/><Relationship Id="rId7" Type="http://schemas.openxmlformats.org/officeDocument/2006/relationships/image" Target="../media/image3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7.jpeg"/><Relationship Id="rId4" Type="http://schemas.openxmlformats.org/officeDocument/2006/relationships/image" Target="../media/image9.svg"/><Relationship Id="rId9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00433" y="674085"/>
            <a:ext cx="11602506" cy="7701163"/>
          </a:xfrm>
          <a:custGeom>
            <a:avLst/>
            <a:gdLst/>
            <a:ahLst/>
            <a:cxnLst/>
            <a:rect l="l" t="t" r="r" b="b"/>
            <a:pathLst>
              <a:path w="11602506" h="7701163">
                <a:moveTo>
                  <a:pt x="0" y="0"/>
                </a:moveTo>
                <a:lnTo>
                  <a:pt x="11602506" y="0"/>
                </a:lnTo>
                <a:lnTo>
                  <a:pt x="11602506" y="7701164"/>
                </a:lnTo>
                <a:lnTo>
                  <a:pt x="0" y="77011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140389" y="982538"/>
            <a:ext cx="10122593" cy="6556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59"/>
              </a:lnSpc>
              <a:spcBef>
                <a:spcPct val="0"/>
              </a:spcBef>
            </a:pPr>
            <a:r>
              <a:rPr lang="en-US" sz="8471" b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Quinta Sesión Ordinaria de CTE</a:t>
            </a:r>
          </a:p>
          <a:p>
            <a:pPr algn="ctr">
              <a:lnSpc>
                <a:spcPts val="3817"/>
              </a:lnSpc>
              <a:spcBef>
                <a:spcPct val="0"/>
              </a:spcBef>
            </a:pPr>
            <a:endParaRPr lang="en-US" sz="8471" b="1">
              <a:solidFill>
                <a:srgbClr val="054763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6935"/>
              </a:lnSpc>
              <a:spcBef>
                <a:spcPct val="0"/>
              </a:spcBef>
            </a:pPr>
            <a:r>
              <a:rPr lang="en-US" sz="4954" b="1">
                <a:solidFill>
                  <a:srgbClr val="7E095C"/>
                </a:solidFill>
                <a:latin typeface="Arimo Bold"/>
                <a:ea typeface="Arimo Bold"/>
                <a:cs typeface="Arimo Bold"/>
                <a:sym typeface="Arimo Bold"/>
              </a:rPr>
              <a:t>Tema 11</a:t>
            </a:r>
            <a:r>
              <a:rPr lang="en-US" sz="4954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: </a:t>
            </a:r>
            <a:r>
              <a:rPr lang="en-US" sz="4954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Estrategias para atender el rezago</a:t>
            </a:r>
          </a:p>
          <a:p>
            <a:pPr algn="ctr">
              <a:lnSpc>
                <a:spcPts val="5130"/>
              </a:lnSpc>
              <a:spcBef>
                <a:spcPct val="0"/>
              </a:spcBef>
            </a:pPr>
            <a:r>
              <a:rPr lang="en-US" sz="3664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(Centros y Escuelas de Organización Completa y Multigrado)</a:t>
            </a:r>
          </a:p>
        </p:txBody>
      </p:sp>
      <p:sp>
        <p:nvSpPr>
          <p:cNvPr id="5" name="Freeform 5"/>
          <p:cNvSpPr/>
          <p:nvPr/>
        </p:nvSpPr>
        <p:spPr>
          <a:xfrm>
            <a:off x="361441" y="6172200"/>
            <a:ext cx="4729655" cy="4114800"/>
          </a:xfrm>
          <a:custGeom>
            <a:avLst/>
            <a:gdLst/>
            <a:ahLst/>
            <a:cxnLst/>
            <a:rect l="l" t="t" r="r" b="b"/>
            <a:pathLst>
              <a:path w="4729655" h="4114800">
                <a:moveTo>
                  <a:pt x="0" y="0"/>
                </a:moveTo>
                <a:lnTo>
                  <a:pt x="4729655" y="0"/>
                </a:lnTo>
                <a:lnTo>
                  <a:pt x="47296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89858" y="273010"/>
            <a:ext cx="4251580" cy="2418086"/>
          </a:xfrm>
          <a:custGeom>
            <a:avLst/>
            <a:gdLst/>
            <a:ahLst/>
            <a:cxnLst/>
            <a:rect l="l" t="t" r="r" b="b"/>
            <a:pathLst>
              <a:path w="4251580" h="2418086">
                <a:moveTo>
                  <a:pt x="0" y="0"/>
                </a:moveTo>
                <a:lnTo>
                  <a:pt x="4251581" y="0"/>
                </a:lnTo>
                <a:lnTo>
                  <a:pt x="4251581" y="2418086"/>
                </a:lnTo>
                <a:lnTo>
                  <a:pt x="0" y="24180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08601" y="6364694"/>
            <a:ext cx="4457166" cy="3922306"/>
          </a:xfrm>
          <a:custGeom>
            <a:avLst/>
            <a:gdLst/>
            <a:ahLst/>
            <a:cxnLst/>
            <a:rect l="l" t="t" r="r" b="b"/>
            <a:pathLst>
              <a:path w="4457166" h="3922306">
                <a:moveTo>
                  <a:pt x="0" y="0"/>
                </a:moveTo>
                <a:lnTo>
                  <a:pt x="4457166" y="0"/>
                </a:lnTo>
                <a:lnTo>
                  <a:pt x="4457166" y="3922306"/>
                </a:lnTo>
                <a:lnTo>
                  <a:pt x="0" y="39223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228333" y="735406"/>
            <a:ext cx="1052766" cy="105276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97807" y="5807838"/>
            <a:ext cx="4508786" cy="4435518"/>
          </a:xfrm>
          <a:custGeom>
            <a:avLst/>
            <a:gdLst/>
            <a:ahLst/>
            <a:cxnLst/>
            <a:rect l="l" t="t" r="r" b="b"/>
            <a:pathLst>
              <a:path w="4508786" h="4435518">
                <a:moveTo>
                  <a:pt x="0" y="0"/>
                </a:moveTo>
                <a:lnTo>
                  <a:pt x="4508786" y="0"/>
                </a:lnTo>
                <a:lnTo>
                  <a:pt x="4508786" y="4435518"/>
                </a:lnTo>
                <a:lnTo>
                  <a:pt x="0" y="44355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89183" y="712021"/>
            <a:ext cx="2170117" cy="2893489"/>
          </a:xfrm>
          <a:custGeom>
            <a:avLst/>
            <a:gdLst/>
            <a:ahLst/>
            <a:cxnLst/>
            <a:rect l="l" t="t" r="r" b="b"/>
            <a:pathLst>
              <a:path w="2170117" h="2893489">
                <a:moveTo>
                  <a:pt x="0" y="0"/>
                </a:moveTo>
                <a:lnTo>
                  <a:pt x="2170117" y="0"/>
                </a:lnTo>
                <a:lnTo>
                  <a:pt x="2170117" y="2893489"/>
                </a:lnTo>
                <a:lnTo>
                  <a:pt x="0" y="28934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347504"/>
            <a:ext cx="2092072" cy="2547424"/>
          </a:xfrm>
          <a:custGeom>
            <a:avLst/>
            <a:gdLst/>
            <a:ahLst/>
            <a:cxnLst/>
            <a:rect l="l" t="t" r="r" b="b"/>
            <a:pathLst>
              <a:path w="2092072" h="2547424">
                <a:moveTo>
                  <a:pt x="0" y="0"/>
                </a:moveTo>
                <a:lnTo>
                  <a:pt x="2092072" y="0"/>
                </a:lnTo>
                <a:lnTo>
                  <a:pt x="2092072" y="2547424"/>
                </a:lnTo>
                <a:lnTo>
                  <a:pt x="0" y="25474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447322" y="721546"/>
            <a:ext cx="10325070" cy="1808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</a:pPr>
            <a:r>
              <a:rPr lang="en-US" sz="6168" b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Estrategias como comunidad de aprendizaje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07905" y="3059037"/>
            <a:ext cx="12983736" cy="5392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6078" lvl="1" indent="-473039" algn="l">
              <a:lnSpc>
                <a:spcPts val="6134"/>
              </a:lnSpc>
              <a:buFont typeface="Arial"/>
              <a:buChar char="•"/>
            </a:pPr>
            <a:r>
              <a:rPr lang="en-US" sz="438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Para intervenir contra el rezago, las estrategias deben partir del conocimiento profundo del alumnado: intereses, cómo aprende, cómo se siente, contexto y áreas de oportunidad.</a:t>
            </a:r>
          </a:p>
          <a:p>
            <a:pPr marL="946078" lvl="1" indent="-473039" algn="l">
              <a:lnSpc>
                <a:spcPts val="6134"/>
              </a:lnSpc>
              <a:buFont typeface="Arial"/>
              <a:buChar char="•"/>
            </a:pPr>
            <a:r>
              <a:rPr lang="en-US" sz="438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Estrategias a desarrollar como colectivo: planeaciones, materiales específicos, evaluación formativa, entre otras.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23343" y="2971803"/>
            <a:ext cx="17064657" cy="5485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7933" lvl="1" indent="-373966" algn="l">
              <a:lnSpc>
                <a:spcPts val="4849"/>
              </a:lnSpc>
              <a:buFont typeface="Arial"/>
              <a:buChar char="•"/>
            </a:pPr>
            <a:r>
              <a:rPr lang="en-US" sz="346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Dialogar en equipos y recuperar acuerdos en plenaria:</a:t>
            </a:r>
          </a:p>
          <a:p>
            <a:pPr marL="747933" lvl="1" indent="-373966" algn="l">
              <a:lnSpc>
                <a:spcPts val="4849"/>
              </a:lnSpc>
              <a:buFont typeface="Arial"/>
              <a:buChar char="•"/>
            </a:pPr>
            <a:r>
              <a:rPr lang="en-US" sz="346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dejar de ver el rezago como problema individual y mirarlo como barreras del contexto y del sistema?</a:t>
            </a:r>
          </a:p>
          <a:p>
            <a:pPr marL="747933" lvl="1" indent="-373966" algn="l">
              <a:lnSpc>
                <a:spcPts val="4849"/>
              </a:lnSpc>
              <a:buFont typeface="Arial"/>
              <a:buChar char="•"/>
            </a:pPr>
            <a:r>
              <a:rPr lang="en-US" sz="346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mitos o prejuicios necesitamos desafiar para apoyar de forma más humana?</a:t>
            </a:r>
          </a:p>
          <a:p>
            <a:pPr marL="747933" lvl="1" indent="-373966" algn="l">
              <a:lnSpc>
                <a:spcPts val="4849"/>
              </a:lnSpc>
              <a:buFont typeface="Arial"/>
              <a:buChar char="•"/>
            </a:pPr>
            <a:r>
              <a:rPr lang="en-US" sz="346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integrar Ejes articuladores (inclusión, interculturalidad crítica, igualdad de género) como principios de la acción docente?</a:t>
            </a:r>
          </a:p>
          <a:p>
            <a:pPr marL="747933" lvl="1" indent="-373966" algn="l">
              <a:lnSpc>
                <a:spcPts val="4849"/>
              </a:lnSpc>
              <a:buFont typeface="Arial"/>
              <a:buChar char="•"/>
            </a:pPr>
            <a:r>
              <a:rPr lang="en-US" sz="346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transformar la evaluación para que el error sea oportunidad y no exclusión, cuidando lo socioemocional?</a:t>
            </a:r>
          </a:p>
          <a:p>
            <a:pPr marL="747933" lvl="1" indent="-373966" algn="l">
              <a:lnSpc>
                <a:spcPts val="4849"/>
              </a:lnSpc>
              <a:buFont typeface="Arial"/>
              <a:buChar char="•"/>
            </a:pPr>
            <a:r>
              <a:rPr lang="en-US" sz="346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compromiso concreto asumimos para que nadie se quede atrás?</a:t>
            </a:r>
          </a:p>
        </p:txBody>
      </p:sp>
      <p:sp>
        <p:nvSpPr>
          <p:cNvPr id="5" name="Freeform 5"/>
          <p:cNvSpPr/>
          <p:nvPr/>
        </p:nvSpPr>
        <p:spPr>
          <a:xfrm>
            <a:off x="16087553" y="616389"/>
            <a:ext cx="1171747" cy="2441139"/>
          </a:xfrm>
          <a:custGeom>
            <a:avLst/>
            <a:gdLst/>
            <a:ahLst/>
            <a:cxnLst/>
            <a:rect l="l" t="t" r="r" b="b"/>
            <a:pathLst>
              <a:path w="1171747" h="2441139">
                <a:moveTo>
                  <a:pt x="0" y="0"/>
                </a:moveTo>
                <a:lnTo>
                  <a:pt x="1171747" y="0"/>
                </a:lnTo>
                <a:lnTo>
                  <a:pt x="1171747" y="2441139"/>
                </a:lnTo>
                <a:lnTo>
                  <a:pt x="0" y="2441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57731" y="8457634"/>
            <a:ext cx="2138898" cy="1764591"/>
          </a:xfrm>
          <a:custGeom>
            <a:avLst/>
            <a:gdLst/>
            <a:ahLst/>
            <a:cxnLst/>
            <a:rect l="l" t="t" r="r" b="b"/>
            <a:pathLst>
              <a:path w="2138898" h="1764591">
                <a:moveTo>
                  <a:pt x="0" y="0"/>
                </a:moveTo>
                <a:lnTo>
                  <a:pt x="2138898" y="0"/>
                </a:lnTo>
                <a:lnTo>
                  <a:pt x="2138898" y="1764591"/>
                </a:lnTo>
                <a:lnTo>
                  <a:pt x="0" y="17645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4871" y="480213"/>
            <a:ext cx="1647658" cy="1141003"/>
          </a:xfrm>
          <a:custGeom>
            <a:avLst/>
            <a:gdLst/>
            <a:ahLst/>
            <a:cxnLst/>
            <a:rect l="l" t="t" r="r" b="b"/>
            <a:pathLst>
              <a:path w="1647658" h="1141003">
                <a:moveTo>
                  <a:pt x="0" y="0"/>
                </a:moveTo>
                <a:lnTo>
                  <a:pt x="1647658" y="0"/>
                </a:lnTo>
                <a:lnTo>
                  <a:pt x="1647658" y="1141003"/>
                </a:lnTo>
                <a:lnTo>
                  <a:pt x="0" y="11410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04944" y="1024569"/>
            <a:ext cx="14158493" cy="1050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35"/>
              </a:lnSpc>
              <a:spcBef>
                <a:spcPct val="0"/>
              </a:spcBef>
            </a:pPr>
            <a:r>
              <a:rPr lang="en-US" sz="6025" b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Preguntas detonadoras para el diálogo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40938" y="7128211"/>
            <a:ext cx="3447091" cy="3158789"/>
          </a:xfrm>
          <a:custGeom>
            <a:avLst/>
            <a:gdLst/>
            <a:ahLst/>
            <a:cxnLst/>
            <a:rect l="l" t="t" r="r" b="b"/>
            <a:pathLst>
              <a:path w="3447091" h="3158789">
                <a:moveTo>
                  <a:pt x="0" y="0"/>
                </a:moveTo>
                <a:lnTo>
                  <a:pt x="3447091" y="0"/>
                </a:lnTo>
                <a:lnTo>
                  <a:pt x="3447091" y="3158789"/>
                </a:lnTo>
                <a:lnTo>
                  <a:pt x="0" y="31587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88029" y="812573"/>
            <a:ext cx="3139151" cy="2899791"/>
          </a:xfrm>
          <a:custGeom>
            <a:avLst/>
            <a:gdLst/>
            <a:ahLst/>
            <a:cxnLst/>
            <a:rect l="l" t="t" r="r" b="b"/>
            <a:pathLst>
              <a:path w="3139151" h="2899791">
                <a:moveTo>
                  <a:pt x="0" y="0"/>
                </a:moveTo>
                <a:lnTo>
                  <a:pt x="3139151" y="0"/>
                </a:lnTo>
                <a:lnTo>
                  <a:pt x="3139151" y="2899791"/>
                </a:lnTo>
                <a:lnTo>
                  <a:pt x="0" y="28997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93467" y="3212250"/>
            <a:ext cx="12215148" cy="372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3867" lvl="1" indent="-571933" algn="just">
              <a:lnSpc>
                <a:spcPts val="7417"/>
              </a:lnSpc>
              <a:buFont typeface="Arial"/>
              <a:buChar char="•"/>
            </a:pPr>
            <a:r>
              <a:rPr lang="en-US" sz="52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pie, sacudir brazos y hombros.</a:t>
            </a:r>
          </a:p>
          <a:p>
            <a:pPr marL="1143867" lvl="1" indent="-571933" algn="just">
              <a:lnSpc>
                <a:spcPts val="7417"/>
              </a:lnSpc>
              <a:buFont typeface="Arial"/>
              <a:buChar char="•"/>
            </a:pPr>
            <a:r>
              <a:rPr lang="en-US" sz="52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Respirar profundo 3 veces.</a:t>
            </a:r>
          </a:p>
          <a:p>
            <a:pPr marL="1143867" lvl="1" indent="-571933" algn="just">
              <a:lnSpc>
                <a:spcPts val="7417"/>
              </a:lnSpc>
              <a:buFont typeface="Arial"/>
              <a:buChar char="•"/>
            </a:pPr>
            <a:r>
              <a:rPr lang="en-US" sz="52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Estirar brazos arriba y luego soltar.</a:t>
            </a:r>
          </a:p>
          <a:p>
            <a:pPr marL="1143867" lvl="1" indent="-571933" algn="just">
              <a:lnSpc>
                <a:spcPts val="7417"/>
              </a:lnSpc>
              <a:buFont typeface="Arial"/>
              <a:buChar char="•"/>
            </a:pPr>
            <a:r>
              <a:rPr lang="en-US" sz="52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Volver al lugar con un aplauso breve.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414411" y="1288200"/>
            <a:ext cx="2036289" cy="4114800"/>
          </a:xfrm>
          <a:custGeom>
            <a:avLst/>
            <a:gdLst/>
            <a:ahLst/>
            <a:cxnLst/>
            <a:rect l="l" t="t" r="r" b="b"/>
            <a:pathLst>
              <a:path w="2036289" h="4114800">
                <a:moveTo>
                  <a:pt x="2036289" y="0"/>
                </a:moveTo>
                <a:lnTo>
                  <a:pt x="0" y="0"/>
                </a:lnTo>
                <a:lnTo>
                  <a:pt x="0" y="4114800"/>
                </a:lnTo>
                <a:lnTo>
                  <a:pt x="2036289" y="4114800"/>
                </a:lnTo>
                <a:lnTo>
                  <a:pt x="203628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399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538408" y="789463"/>
            <a:ext cx="6552186" cy="130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20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Pausa</a:t>
            </a:r>
            <a:r>
              <a:rPr lang="en-US" sz="5400" b="1" dirty="0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400" b="1" dirty="0" err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activa</a:t>
            </a:r>
            <a:endParaRPr lang="en-US" sz="5400" b="1" dirty="0">
              <a:solidFill>
                <a:srgbClr val="054763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16025" y="2758799"/>
            <a:ext cx="14157073" cy="723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9"/>
              </a:lnSpc>
            </a:pPr>
            <a:r>
              <a:rPr lang="en-US" sz="2435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Formar 3 equipos (uno por insumo) y elaborar en rotafolio 3 hallazgos:</a:t>
            </a:r>
          </a:p>
          <a:p>
            <a:pPr algn="l">
              <a:lnSpc>
                <a:spcPts val="3409"/>
              </a:lnSpc>
            </a:pPr>
            <a:r>
              <a:rPr lang="en-US" sz="243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Equipo 1 (Artículo – Modesto Torres, 2025):</a:t>
            </a:r>
          </a:p>
          <a:p>
            <a:pPr marL="525804" lvl="1" indent="-262902" algn="l">
              <a:lnSpc>
                <a:spcPts val="3409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reconceptualiza el rezago (estructural/interrelacionado)?</a:t>
            </a:r>
          </a:p>
          <a:p>
            <a:pPr marL="525804" lvl="1" indent="-262902" algn="l">
              <a:lnSpc>
                <a:spcPts val="3409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cambia si preguntamos “qué pasa en la situación de enseñanza” en vez de “qué le pasa al alumno”?</a:t>
            </a:r>
          </a:p>
          <a:p>
            <a:pPr marL="525804" lvl="1" indent="-262902" algn="l">
              <a:lnSpc>
                <a:spcPts val="3409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intervenciones interrelacionadas propone (inclusión, cooperativo, proyectos, evaluación formativa, familias, acuerdos CTE/PMC)?</a:t>
            </a:r>
          </a:p>
          <a:p>
            <a:pPr algn="l">
              <a:lnSpc>
                <a:spcPts val="3409"/>
              </a:lnSpc>
            </a:pPr>
            <a:r>
              <a:rPr lang="en-US" sz="243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Equipo 2 (Cap. 4 Solé, 1998 – estrategias de comprensión lectora):</a:t>
            </a:r>
          </a:p>
          <a:p>
            <a:pPr marL="525804" lvl="1" indent="-262902" algn="l">
              <a:lnSpc>
                <a:spcPts val="3409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entiende por “estrategia de comprensión lectora”?</a:t>
            </a:r>
          </a:p>
          <a:p>
            <a:pPr marL="525804" lvl="1" indent="-262902" algn="l">
              <a:lnSpc>
                <a:spcPts val="3409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¿Por qué es más importante aprender a usar estrategias pertinentes que “tener muchas”?</a:t>
            </a:r>
          </a:p>
          <a:p>
            <a:pPr marL="525804" lvl="1" indent="-262902" algn="l">
              <a:lnSpc>
                <a:spcPts val="3409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implicaciones tiene para atender rezago desde enseñanza/acompañamiento/evaluación?</a:t>
            </a:r>
          </a:p>
          <a:p>
            <a:pPr algn="l">
              <a:lnSpc>
                <a:spcPts val="3409"/>
              </a:lnSpc>
            </a:pPr>
            <a:r>
              <a:rPr lang="en-US" sz="243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Equipo 3 (Pellicer, 2011 – comprensión de textos informativos):</a:t>
            </a:r>
          </a:p>
          <a:p>
            <a:pPr marL="525804" lvl="1" indent="-262902" algn="l">
              <a:lnSpc>
                <a:spcPts val="3409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procesos de comprensión lectora analiza en primaria?</a:t>
            </a:r>
          </a:p>
          <a:p>
            <a:pPr marL="525804" lvl="1" indent="-262902" algn="l">
              <a:lnSpc>
                <a:spcPts val="3409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tipo de actividades didácticas sugiere para desarrollar estrategias?</a:t>
            </a:r>
          </a:p>
          <a:p>
            <a:pPr marL="525804" lvl="1" indent="-262902" algn="l">
              <a:lnSpc>
                <a:spcPts val="3409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aporta la lectura como práctica social y la lectura crítica para atender rezago?</a:t>
            </a:r>
          </a:p>
          <a:p>
            <a:pPr algn="l">
              <a:lnSpc>
                <a:spcPts val="3409"/>
              </a:lnSpc>
            </a:pPr>
            <a:r>
              <a:rPr lang="en-US" sz="243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Cierre en plenaria: cada equipo comparte sus 3 hallazgos y un “implicación para nuestra escuela”.</a:t>
            </a:r>
          </a:p>
        </p:txBody>
      </p:sp>
      <p:sp>
        <p:nvSpPr>
          <p:cNvPr id="5" name="Freeform 5"/>
          <p:cNvSpPr/>
          <p:nvPr/>
        </p:nvSpPr>
        <p:spPr>
          <a:xfrm>
            <a:off x="14793825" y="708676"/>
            <a:ext cx="3248309" cy="3102135"/>
          </a:xfrm>
          <a:custGeom>
            <a:avLst/>
            <a:gdLst/>
            <a:ahLst/>
            <a:cxnLst/>
            <a:rect l="l" t="t" r="r" b="b"/>
            <a:pathLst>
              <a:path w="3248309" h="3102135">
                <a:moveTo>
                  <a:pt x="0" y="0"/>
                </a:moveTo>
                <a:lnTo>
                  <a:pt x="3248308" y="0"/>
                </a:lnTo>
                <a:lnTo>
                  <a:pt x="3248308" y="3102135"/>
                </a:lnTo>
                <a:lnTo>
                  <a:pt x="0" y="31021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80616" y="7576159"/>
            <a:ext cx="3261517" cy="1535878"/>
          </a:xfrm>
          <a:custGeom>
            <a:avLst/>
            <a:gdLst/>
            <a:ahLst/>
            <a:cxnLst/>
            <a:rect l="l" t="t" r="r" b="b"/>
            <a:pathLst>
              <a:path w="3261517" h="1535878">
                <a:moveTo>
                  <a:pt x="0" y="0"/>
                </a:moveTo>
                <a:lnTo>
                  <a:pt x="3261517" y="0"/>
                </a:lnTo>
                <a:lnTo>
                  <a:pt x="3261517" y="1535878"/>
                </a:lnTo>
                <a:lnTo>
                  <a:pt x="0" y="1535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894" y="1028700"/>
            <a:ext cx="2704262" cy="1553824"/>
          </a:xfrm>
          <a:custGeom>
            <a:avLst/>
            <a:gdLst/>
            <a:ahLst/>
            <a:cxnLst/>
            <a:rect l="l" t="t" r="r" b="b"/>
            <a:pathLst>
              <a:path w="2704262" h="1553824">
                <a:moveTo>
                  <a:pt x="0" y="0"/>
                </a:moveTo>
                <a:lnTo>
                  <a:pt x="2704263" y="0"/>
                </a:lnTo>
                <a:lnTo>
                  <a:pt x="2704263" y="1553824"/>
                </a:lnTo>
                <a:lnTo>
                  <a:pt x="0" y="15538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44373" y="1030779"/>
            <a:ext cx="11218360" cy="107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9"/>
              </a:lnSpc>
              <a:spcBef>
                <a:spcPct val="0"/>
              </a:spcBef>
            </a:pPr>
            <a:r>
              <a:rPr lang="en-US" sz="6185" b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Análisis colectivo de insumos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927180" y="134385"/>
            <a:ext cx="894315" cy="8943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5273" y="619548"/>
            <a:ext cx="1884296" cy="1884296"/>
          </a:xfrm>
          <a:custGeom>
            <a:avLst/>
            <a:gdLst/>
            <a:ahLst/>
            <a:cxnLst/>
            <a:rect l="l" t="t" r="r" b="b"/>
            <a:pathLst>
              <a:path w="1884296" h="1884296">
                <a:moveTo>
                  <a:pt x="0" y="0"/>
                </a:moveTo>
                <a:lnTo>
                  <a:pt x="1884296" y="0"/>
                </a:lnTo>
                <a:lnTo>
                  <a:pt x="1884296" y="1884296"/>
                </a:lnTo>
                <a:lnTo>
                  <a:pt x="0" y="1884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82183" y="6637499"/>
            <a:ext cx="4338725" cy="3259467"/>
          </a:xfrm>
          <a:custGeom>
            <a:avLst/>
            <a:gdLst/>
            <a:ahLst/>
            <a:cxnLst/>
            <a:rect l="l" t="t" r="r" b="b"/>
            <a:pathLst>
              <a:path w="4338725" h="3259467">
                <a:moveTo>
                  <a:pt x="0" y="0"/>
                </a:moveTo>
                <a:lnTo>
                  <a:pt x="4338725" y="0"/>
                </a:lnTo>
                <a:lnTo>
                  <a:pt x="4338725" y="3259468"/>
                </a:lnTo>
                <a:lnTo>
                  <a:pt x="0" y="32594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80486" y="3271193"/>
            <a:ext cx="13681120" cy="4151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0048" lvl="1" indent="-505024" algn="l">
              <a:lnSpc>
                <a:spcPts val="6549"/>
              </a:lnSpc>
              <a:buFont typeface="Arial"/>
              <a:buChar char="•"/>
            </a:pPr>
            <a:r>
              <a:rPr lang="en-US" sz="467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círculo, cada docente completa:</a:t>
            </a:r>
          </a:p>
          <a:p>
            <a:pPr marL="1010048" lvl="1" indent="-505024" algn="l">
              <a:lnSpc>
                <a:spcPts val="6549"/>
              </a:lnSpc>
              <a:buFont typeface="Arial"/>
              <a:buChar char="•"/>
            </a:pPr>
            <a:r>
              <a:rPr lang="en-US" sz="467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“Como colectivo, una acción concreta para atender el rezago será…”</a:t>
            </a:r>
          </a:p>
          <a:p>
            <a:pPr marL="1010048" lvl="1" indent="-505024" algn="l">
              <a:lnSpc>
                <a:spcPts val="6549"/>
              </a:lnSpc>
              <a:buFont typeface="Arial"/>
              <a:buChar char="•"/>
            </a:pPr>
            <a:r>
              <a:rPr lang="en-US" sz="467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Registrar 3–5 acciones en el pizarrón para acuerdos del CTE.</a:t>
            </a:r>
          </a:p>
        </p:txBody>
      </p:sp>
      <p:sp>
        <p:nvSpPr>
          <p:cNvPr id="7" name="Freeform 7"/>
          <p:cNvSpPr/>
          <p:nvPr/>
        </p:nvSpPr>
        <p:spPr>
          <a:xfrm>
            <a:off x="14507711" y="2188397"/>
            <a:ext cx="3426394" cy="2394193"/>
          </a:xfrm>
          <a:custGeom>
            <a:avLst/>
            <a:gdLst/>
            <a:ahLst/>
            <a:cxnLst/>
            <a:rect l="l" t="t" r="r" b="b"/>
            <a:pathLst>
              <a:path w="3426394" h="2394193">
                <a:moveTo>
                  <a:pt x="0" y="0"/>
                </a:moveTo>
                <a:lnTo>
                  <a:pt x="3426394" y="0"/>
                </a:lnTo>
                <a:lnTo>
                  <a:pt x="3426394" y="2394193"/>
                </a:lnTo>
                <a:lnTo>
                  <a:pt x="0" y="23941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80848" y="857250"/>
            <a:ext cx="11785510" cy="1080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8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Compromiso</a:t>
            </a:r>
            <a:r>
              <a:rPr lang="en-US" sz="4400" b="1" dirty="0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400" b="1" dirty="0" err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en</a:t>
            </a:r>
            <a:r>
              <a:rPr lang="en-US" sz="4400" b="1" dirty="0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400" b="1" dirty="0" err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una</a:t>
            </a:r>
            <a:r>
              <a:rPr lang="en-US" sz="4400" b="1" dirty="0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400" b="1" dirty="0" err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acción</a:t>
            </a:r>
            <a:endParaRPr lang="en-US" sz="4400" b="1" dirty="0">
              <a:solidFill>
                <a:srgbClr val="054763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50891" y="5488999"/>
            <a:ext cx="15028382" cy="3087649"/>
          </a:xfrm>
          <a:custGeom>
            <a:avLst/>
            <a:gdLst/>
            <a:ahLst/>
            <a:cxnLst/>
            <a:rect l="l" t="t" r="r" b="b"/>
            <a:pathLst>
              <a:path w="15028382" h="3087649">
                <a:moveTo>
                  <a:pt x="0" y="0"/>
                </a:moveTo>
                <a:lnTo>
                  <a:pt x="15028382" y="0"/>
                </a:lnTo>
                <a:lnTo>
                  <a:pt x="15028382" y="3087649"/>
                </a:lnTo>
                <a:lnTo>
                  <a:pt x="0" y="30876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544614"/>
            <a:ext cx="16230600" cy="3793903"/>
          </a:xfrm>
          <a:custGeom>
            <a:avLst/>
            <a:gdLst/>
            <a:ahLst/>
            <a:cxnLst/>
            <a:rect l="l" t="t" r="r" b="b"/>
            <a:pathLst>
              <a:path w="16230600" h="3793903">
                <a:moveTo>
                  <a:pt x="0" y="0"/>
                </a:moveTo>
                <a:lnTo>
                  <a:pt x="16230600" y="0"/>
                </a:lnTo>
                <a:lnTo>
                  <a:pt x="16230600" y="3793903"/>
                </a:lnTo>
                <a:lnTo>
                  <a:pt x="0" y="37939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45224" y="7032823"/>
            <a:ext cx="2610108" cy="2995819"/>
          </a:xfrm>
          <a:custGeom>
            <a:avLst/>
            <a:gdLst/>
            <a:ahLst/>
            <a:cxnLst/>
            <a:rect l="l" t="t" r="r" b="b"/>
            <a:pathLst>
              <a:path w="2610108" h="2995819">
                <a:moveTo>
                  <a:pt x="0" y="0"/>
                </a:moveTo>
                <a:lnTo>
                  <a:pt x="2610108" y="0"/>
                </a:lnTo>
                <a:lnTo>
                  <a:pt x="2610108" y="2995820"/>
                </a:lnTo>
                <a:lnTo>
                  <a:pt x="0" y="29958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321392" y="240007"/>
            <a:ext cx="3199251" cy="1687605"/>
          </a:xfrm>
          <a:custGeom>
            <a:avLst/>
            <a:gdLst/>
            <a:ahLst/>
            <a:cxnLst/>
            <a:rect l="l" t="t" r="r" b="b"/>
            <a:pathLst>
              <a:path w="3199251" h="1687605">
                <a:moveTo>
                  <a:pt x="0" y="0"/>
                </a:moveTo>
                <a:lnTo>
                  <a:pt x="3199251" y="0"/>
                </a:lnTo>
                <a:lnTo>
                  <a:pt x="3199251" y="1687605"/>
                </a:lnTo>
                <a:lnTo>
                  <a:pt x="0" y="16876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43027" y="7444080"/>
            <a:ext cx="2365676" cy="2265135"/>
          </a:xfrm>
          <a:custGeom>
            <a:avLst/>
            <a:gdLst/>
            <a:ahLst/>
            <a:cxnLst/>
            <a:rect l="l" t="t" r="r" b="b"/>
            <a:pathLst>
              <a:path w="2365676" h="2265135">
                <a:moveTo>
                  <a:pt x="0" y="0"/>
                </a:moveTo>
                <a:lnTo>
                  <a:pt x="2365676" y="0"/>
                </a:lnTo>
                <a:lnTo>
                  <a:pt x="2365676" y="2265135"/>
                </a:lnTo>
                <a:lnTo>
                  <a:pt x="0" y="2265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134909" y="240007"/>
            <a:ext cx="1124391" cy="112439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075245" y="2039033"/>
            <a:ext cx="15704028" cy="2681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2"/>
              </a:lnSpc>
              <a:spcBef>
                <a:spcPct val="0"/>
              </a:spcBef>
            </a:pPr>
            <a:r>
              <a:rPr lang="en-US" sz="508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“Aprender en comunidad implica escucharnos, reconocernos y construir juntos caminos que hagan posible el aprendizaje de todas y todos.”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99223" y="5540630"/>
            <a:ext cx="13331719" cy="2860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4"/>
              </a:lnSpc>
              <a:spcBef>
                <a:spcPct val="0"/>
              </a:spcBef>
            </a:pPr>
            <a:r>
              <a:rPr lang="en-US" sz="5417" b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Gracias por su atención, su disposición al diálogo y su compromiso con el trabajo colectivo.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122968"/>
            <a:ext cx="14555874" cy="5058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8392" lvl="1" indent="-444196" algn="l">
              <a:lnSpc>
                <a:spcPts val="5760"/>
              </a:lnSpc>
              <a:buFont typeface="Arial"/>
              <a:buChar char="•"/>
            </a:pPr>
            <a:r>
              <a:rPr lang="en-US" sz="411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pie, cada docente completa oralmente la frase:</a:t>
            </a:r>
          </a:p>
          <a:p>
            <a:pPr algn="l">
              <a:lnSpc>
                <a:spcPts val="5760"/>
              </a:lnSpc>
            </a:pPr>
            <a:r>
              <a:rPr lang="en-US" sz="411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“Cuando escucho rezago escolar, pienso en…”</a:t>
            </a:r>
          </a:p>
          <a:p>
            <a:pPr marL="888392" lvl="1" indent="-444196" algn="l">
              <a:lnSpc>
                <a:spcPts val="5760"/>
              </a:lnSpc>
              <a:buFont typeface="Arial"/>
              <a:buChar char="•"/>
            </a:pPr>
            <a:r>
              <a:rPr lang="en-US" sz="411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 escuchan varias participaciones y se comentan.</a:t>
            </a:r>
          </a:p>
          <a:p>
            <a:pPr algn="l">
              <a:lnSpc>
                <a:spcPts val="5760"/>
              </a:lnSpc>
            </a:pPr>
            <a:endParaRPr lang="en-US" sz="4114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888392" lvl="1" indent="-444196" algn="l">
              <a:lnSpc>
                <a:spcPts val="5760"/>
              </a:lnSpc>
              <a:buFont typeface="Arial"/>
              <a:buChar char="•"/>
            </a:pPr>
            <a:r>
              <a:rPr lang="en-US" sz="411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Reflexión breve:</a:t>
            </a:r>
          </a:p>
          <a:p>
            <a:pPr algn="ctr">
              <a:lnSpc>
                <a:spcPts val="5760"/>
              </a:lnSpc>
              <a:spcBef>
                <a:spcPct val="0"/>
              </a:spcBef>
            </a:pPr>
            <a:r>
              <a:rPr lang="en-US" sz="411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114" i="1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“Las ideas que asociamos al rezago influyen en la manera en que lo comprendemos y lo atendemos.”</a:t>
            </a:r>
          </a:p>
        </p:txBody>
      </p:sp>
      <p:sp>
        <p:nvSpPr>
          <p:cNvPr id="4" name="Freeform 4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03460" y="2891083"/>
            <a:ext cx="3757141" cy="3620945"/>
          </a:xfrm>
          <a:custGeom>
            <a:avLst/>
            <a:gdLst/>
            <a:ahLst/>
            <a:cxnLst/>
            <a:rect l="l" t="t" r="r" b="b"/>
            <a:pathLst>
              <a:path w="3757141" h="3620945">
                <a:moveTo>
                  <a:pt x="0" y="0"/>
                </a:moveTo>
                <a:lnTo>
                  <a:pt x="3757141" y="0"/>
                </a:lnTo>
                <a:lnTo>
                  <a:pt x="3757141" y="3620945"/>
                </a:lnTo>
                <a:lnTo>
                  <a:pt x="0" y="3620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60673" y="7549666"/>
            <a:ext cx="2692793" cy="2588447"/>
          </a:xfrm>
          <a:custGeom>
            <a:avLst/>
            <a:gdLst/>
            <a:ahLst/>
            <a:cxnLst/>
            <a:rect l="l" t="t" r="r" b="b"/>
            <a:pathLst>
              <a:path w="2692793" h="2588447">
                <a:moveTo>
                  <a:pt x="0" y="0"/>
                </a:moveTo>
                <a:lnTo>
                  <a:pt x="2692793" y="0"/>
                </a:lnTo>
                <a:lnTo>
                  <a:pt x="2692793" y="2588447"/>
                </a:lnTo>
                <a:lnTo>
                  <a:pt x="0" y="25884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91916" y="782906"/>
            <a:ext cx="13373934" cy="1571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7"/>
              </a:lnSpc>
              <a:spcBef>
                <a:spcPct val="0"/>
              </a:spcBef>
            </a:pPr>
            <a:r>
              <a:rPr lang="en-US" sz="4491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Dinámica de inicio: </a:t>
            </a:r>
          </a:p>
          <a:p>
            <a:pPr algn="ctr">
              <a:lnSpc>
                <a:spcPts val="6287"/>
              </a:lnSpc>
              <a:spcBef>
                <a:spcPct val="0"/>
              </a:spcBef>
            </a:pPr>
            <a:r>
              <a:rPr lang="en-US" sz="4491" b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“Lo primero que pienso cuando escucho rezago”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64240" y="2943004"/>
            <a:ext cx="16595060" cy="631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7"/>
              </a:lnSpc>
              <a:spcBef>
                <a:spcPct val="0"/>
              </a:spcBef>
            </a:pPr>
            <a:r>
              <a:rPr lang="en-US" sz="449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Analizar el problema del rezago escolar como una construcción social en la que inciden diversos factores, para que con base en una lectura crítica de la realidad y los principios de la Nueva Escuela Mexicana, se generen nuevas reflexiones y nuevas comprensiones del problema, que contribuyan a desarrollar estrategias pedagógicas interrelacionadas para garantizar el ejercicio pleno del derecho a la educación de niñas, niños y adolescentes.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527165"/>
            <a:ext cx="1665984" cy="2098878"/>
          </a:xfrm>
          <a:custGeom>
            <a:avLst/>
            <a:gdLst/>
            <a:ahLst/>
            <a:cxnLst/>
            <a:rect l="l" t="t" r="r" b="b"/>
            <a:pathLst>
              <a:path w="1665984" h="2098878">
                <a:moveTo>
                  <a:pt x="0" y="0"/>
                </a:moveTo>
                <a:lnTo>
                  <a:pt x="1665984" y="0"/>
                </a:lnTo>
                <a:lnTo>
                  <a:pt x="1665984" y="2098878"/>
                </a:lnTo>
                <a:lnTo>
                  <a:pt x="0" y="20988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20786" y="592516"/>
            <a:ext cx="2478795" cy="2057400"/>
          </a:xfrm>
          <a:custGeom>
            <a:avLst/>
            <a:gdLst/>
            <a:ahLst/>
            <a:cxnLst/>
            <a:rect l="l" t="t" r="r" b="b"/>
            <a:pathLst>
              <a:path w="2478795" h="2057400">
                <a:moveTo>
                  <a:pt x="0" y="0"/>
                </a:moveTo>
                <a:lnTo>
                  <a:pt x="2478795" y="0"/>
                </a:lnTo>
                <a:lnTo>
                  <a:pt x="247879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868075" y="876300"/>
            <a:ext cx="8881136" cy="104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6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Propósito</a:t>
            </a:r>
            <a:r>
              <a:rPr lang="en-US" sz="5400" b="1" dirty="0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 de la </a:t>
            </a:r>
            <a:r>
              <a:rPr lang="en-US" sz="5400" b="1" dirty="0" err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sesión</a:t>
            </a:r>
            <a:endParaRPr lang="en-US" sz="5400" b="1" dirty="0">
              <a:solidFill>
                <a:srgbClr val="054763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927671"/>
            <a:ext cx="17259300" cy="6769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4010" lvl="1" indent="-457005" algn="l">
              <a:lnSpc>
                <a:spcPts val="5926"/>
              </a:lnSpc>
              <a:buFont typeface="Arial"/>
              <a:buChar char="•"/>
            </a:pPr>
            <a:r>
              <a:rPr lang="en-US" sz="423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Mensaje del Secretario de Educación Pública (video).</a:t>
            </a:r>
          </a:p>
          <a:p>
            <a:pPr marL="914010" lvl="1" indent="-457005" algn="l">
              <a:lnSpc>
                <a:spcPts val="5926"/>
              </a:lnSpc>
              <a:buFont typeface="Arial"/>
              <a:buChar char="•"/>
            </a:pPr>
            <a:r>
              <a:rPr lang="en-US" sz="423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Artículo: </a:t>
            </a:r>
            <a:r>
              <a:rPr lang="en-US" sz="4233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5" tooltip="https://gestion.cte.sep.gob.mx/insumos/docs/2526_s2_t11_orgcompleta_insumo1.pdf"/>
              </a:rPr>
              <a:t>Rezago escolar: Un nuevo paradigma para una vieja deuda — Luis Alberto Modesto Torres (2025).</a:t>
            </a:r>
          </a:p>
          <a:p>
            <a:pPr marL="914010" lvl="1" indent="-457005" algn="l">
              <a:lnSpc>
                <a:spcPts val="5926"/>
              </a:lnSpc>
              <a:buFont typeface="Arial"/>
              <a:buChar char="•"/>
            </a:pPr>
            <a:r>
              <a:rPr lang="en-US" sz="423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Capítulo de libro: </a:t>
            </a:r>
            <a:r>
              <a:rPr lang="en-US" sz="4233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6" tooltip="https://ateneu.xtec.cat/wikiform/wikiexport/_media/fic/cco/ccp03/fase_2/f2_cm.cs_material_complementari_1_estrategies_de_lectura_i._sole_cap._4.pdf"/>
              </a:rPr>
              <a:t>Capítulo 4. La enseñanza de estrategias de comprensión lectora — Isabel Solé (1998), en Estrategias de lectura (pp. 57–75).</a:t>
            </a:r>
          </a:p>
          <a:p>
            <a:pPr marL="914010" lvl="1" indent="-457005" algn="l">
              <a:lnSpc>
                <a:spcPts val="5926"/>
              </a:lnSpc>
              <a:buFont typeface="Arial"/>
              <a:buChar char="•"/>
            </a:pPr>
            <a:r>
              <a:rPr lang="en-US" sz="423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Libro: </a:t>
            </a:r>
            <a:r>
              <a:rPr lang="en-US" sz="4233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7" tooltip="https://cinvestav.mx/biblioteca/colecci243n-die-para-apoyar-el-trabajo-docente"/>
              </a:rPr>
              <a:t>¿Antes o después de la Independencia?: La comprensión lectora de textos informativos en la escuela primaria — Alejandra Pellicer Ugalde (2011)</a:t>
            </a:r>
            <a:r>
              <a:rPr lang="en-US" sz="4233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8" tooltip="https://cinvestav365-my.sharepoint.com/personal/lresendi_cinvestav_mx/_layouts/15/onedrive.aspx?id=%2Fpersonal%2Flresendi%5Fcinvestav%5Fmx%2FDocuments%2FPRODUCCI%C3%93N%20DIE%20APOYO%20A%20PROFESORES%2FColeccio%CC%81n%20SOMOS%20MAESTROS%20%28SM%29%2FAntes%20o%20despue%CC%81s%20de%20la%20independencia%2Epdf&amp;parent=%2Fpersonal%2Flresendi%5Fcinvestav%5Fmx%2FDocuments%2FPRODUCCI%C3%93N%20DIE%20APOYO%20A%20PROFESORES%2FColeccio%CC%81n%20SOMOS%20MAESTROS%20%28SM%29&amp;ga=1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>
            <a:off x="1723420" y="471595"/>
            <a:ext cx="2658445" cy="2154448"/>
          </a:xfrm>
          <a:custGeom>
            <a:avLst/>
            <a:gdLst/>
            <a:ahLst/>
            <a:cxnLst/>
            <a:rect l="l" t="t" r="r" b="b"/>
            <a:pathLst>
              <a:path w="2658445" h="2154448">
                <a:moveTo>
                  <a:pt x="0" y="0"/>
                </a:moveTo>
                <a:lnTo>
                  <a:pt x="2658445" y="0"/>
                </a:lnTo>
                <a:lnTo>
                  <a:pt x="2658445" y="2154448"/>
                </a:lnTo>
                <a:lnTo>
                  <a:pt x="0" y="21544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26574" y="258357"/>
            <a:ext cx="2367686" cy="2367686"/>
          </a:xfrm>
          <a:custGeom>
            <a:avLst/>
            <a:gdLst/>
            <a:ahLst/>
            <a:cxnLst/>
            <a:rect l="l" t="t" r="r" b="b"/>
            <a:pathLst>
              <a:path w="2367686" h="2367686">
                <a:moveTo>
                  <a:pt x="0" y="0"/>
                </a:moveTo>
                <a:lnTo>
                  <a:pt x="2367686" y="0"/>
                </a:lnTo>
                <a:lnTo>
                  <a:pt x="2367686" y="2367686"/>
                </a:lnTo>
                <a:lnTo>
                  <a:pt x="0" y="23676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193091" y="876300"/>
            <a:ext cx="3640600" cy="114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59"/>
              </a:lnSpc>
            </a:pPr>
            <a:r>
              <a:rPr lang="en-US" sz="4000" b="1" dirty="0" err="1">
                <a:solidFill>
                  <a:srgbClr val="054763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Insumos</a:t>
            </a:r>
            <a:endParaRPr lang="en-US" sz="4000" b="1" dirty="0">
              <a:solidFill>
                <a:srgbClr val="054763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02056" y="3621721"/>
            <a:ext cx="13792917" cy="4121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2257" lvl="1" indent="-506128" algn="l">
              <a:lnSpc>
                <a:spcPts val="6563"/>
              </a:lnSpc>
              <a:buFont typeface="Arial"/>
              <a:buChar char="•"/>
            </a:pPr>
            <a:r>
              <a:rPr lang="en-US" sz="468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Ver  el Mensaje del Mtro. Mario Delgado Carrillo, Secretario de Educación Pública.</a:t>
            </a:r>
          </a:p>
          <a:p>
            <a:pPr marL="1012257" lvl="1" indent="-506128" algn="l">
              <a:lnSpc>
                <a:spcPts val="6563"/>
              </a:lnSpc>
              <a:buFont typeface="Arial"/>
              <a:buChar char="•"/>
            </a:pPr>
            <a:r>
              <a:rPr lang="en-US" sz="468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Idea para el diálogo inicial:</a:t>
            </a:r>
          </a:p>
          <a:p>
            <a:pPr algn="l">
              <a:lnSpc>
                <a:spcPts val="6563"/>
              </a:lnSpc>
              <a:spcBef>
                <a:spcPct val="0"/>
              </a:spcBef>
            </a:pPr>
            <a:r>
              <a:rPr lang="en-US" sz="468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¿Qué responsabilidad colectiva nos plantea este mensaje frente al rezago escolar?</a:t>
            </a:r>
          </a:p>
        </p:txBody>
      </p:sp>
      <p:sp>
        <p:nvSpPr>
          <p:cNvPr id="5" name="Freeform 5"/>
          <p:cNvSpPr/>
          <p:nvPr/>
        </p:nvSpPr>
        <p:spPr>
          <a:xfrm>
            <a:off x="34173" y="1058159"/>
            <a:ext cx="3135767" cy="3135767"/>
          </a:xfrm>
          <a:custGeom>
            <a:avLst/>
            <a:gdLst/>
            <a:ahLst/>
            <a:cxnLst/>
            <a:rect l="l" t="t" r="r" b="b"/>
            <a:pathLst>
              <a:path w="3135767" h="3135767">
                <a:moveTo>
                  <a:pt x="0" y="0"/>
                </a:moveTo>
                <a:lnTo>
                  <a:pt x="3135767" y="0"/>
                </a:lnTo>
                <a:lnTo>
                  <a:pt x="3135767" y="3135768"/>
                </a:lnTo>
                <a:lnTo>
                  <a:pt x="0" y="31357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581382" y="6164073"/>
            <a:ext cx="3365339" cy="4122927"/>
          </a:xfrm>
          <a:custGeom>
            <a:avLst/>
            <a:gdLst/>
            <a:ahLst/>
            <a:cxnLst/>
            <a:rect l="l" t="t" r="r" b="b"/>
            <a:pathLst>
              <a:path w="3365339" h="4122927">
                <a:moveTo>
                  <a:pt x="3365339" y="0"/>
                </a:moveTo>
                <a:lnTo>
                  <a:pt x="0" y="0"/>
                </a:lnTo>
                <a:lnTo>
                  <a:pt x="0" y="4122927"/>
                </a:lnTo>
                <a:lnTo>
                  <a:pt x="3365339" y="4122927"/>
                </a:lnTo>
                <a:lnTo>
                  <a:pt x="336533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609432" y="935505"/>
            <a:ext cx="10483523" cy="1240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19"/>
              </a:lnSpc>
              <a:spcBef>
                <a:spcPct val="0"/>
              </a:spcBef>
            </a:pPr>
            <a:r>
              <a:rPr lang="en-US" sz="7085" b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Mensaje de encuadre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4350" y="326992"/>
            <a:ext cx="2692793" cy="2588447"/>
          </a:xfrm>
          <a:custGeom>
            <a:avLst/>
            <a:gdLst/>
            <a:ahLst/>
            <a:cxnLst/>
            <a:rect l="l" t="t" r="r" b="b"/>
            <a:pathLst>
              <a:path w="2692793" h="2588447">
                <a:moveTo>
                  <a:pt x="0" y="0"/>
                </a:moveTo>
                <a:lnTo>
                  <a:pt x="2692793" y="0"/>
                </a:lnTo>
                <a:lnTo>
                  <a:pt x="2692793" y="2588448"/>
                </a:lnTo>
                <a:lnTo>
                  <a:pt x="0" y="25884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41555" y="288439"/>
            <a:ext cx="2847053" cy="2665553"/>
          </a:xfrm>
          <a:custGeom>
            <a:avLst/>
            <a:gdLst/>
            <a:ahLst/>
            <a:cxnLst/>
            <a:rect l="l" t="t" r="r" b="b"/>
            <a:pathLst>
              <a:path w="2847053" h="2665553">
                <a:moveTo>
                  <a:pt x="0" y="0"/>
                </a:moveTo>
                <a:lnTo>
                  <a:pt x="2847053" y="0"/>
                </a:lnTo>
                <a:lnTo>
                  <a:pt x="2847053" y="2665554"/>
                </a:lnTo>
                <a:lnTo>
                  <a:pt x="0" y="26655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207439" y="838200"/>
            <a:ext cx="7611904" cy="1446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2"/>
              </a:lnSpc>
              <a:spcBef>
                <a:spcPct val="0"/>
              </a:spcBef>
            </a:pPr>
            <a:r>
              <a:rPr lang="en-US" sz="8294" b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Ideas centrales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4350" y="3133263"/>
            <a:ext cx="17773650" cy="643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7878" lvl="1" indent="-438939" algn="l">
              <a:lnSpc>
                <a:spcPts val="5692"/>
              </a:lnSpc>
              <a:buFont typeface="Arial"/>
              <a:buChar char="•"/>
            </a:pPr>
            <a:r>
              <a:rPr lang="en-US" sz="40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rezago educativo se origina en condiciones como pobreza, baja escolaridad familiar, embarazo temprano, consumo de drogas, desintegración familiar, acoso escolar y delincuencia; también influyen edad, género y etnia en un sistema desigual.</a:t>
            </a:r>
          </a:p>
          <a:p>
            <a:pPr marL="877878" lvl="1" indent="-438939" algn="l">
              <a:lnSpc>
                <a:spcPts val="5692"/>
              </a:lnSpc>
              <a:buFont typeface="Arial"/>
              <a:buChar char="•"/>
            </a:pPr>
            <a:r>
              <a:rPr lang="en-US" sz="40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 agrava por insuficiencia de servicios, contenidos poco pertinentes culturalmente y prácticas de enseñanza tradicionales.</a:t>
            </a:r>
          </a:p>
          <a:p>
            <a:pPr marL="877878" lvl="1" indent="-438939" algn="l">
              <a:lnSpc>
                <a:spcPts val="5692"/>
              </a:lnSpc>
              <a:buFont typeface="Arial"/>
              <a:buChar char="•"/>
            </a:pPr>
            <a:r>
              <a:rPr lang="en-US" sz="40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educación básica, el rezago escolar es una de las problemáticas más frecuentes; el Plan de Estudio 2022 ofrece marco para analizar críticamente el problema.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97340" y="348241"/>
            <a:ext cx="3099144" cy="3552028"/>
          </a:xfrm>
          <a:custGeom>
            <a:avLst/>
            <a:gdLst/>
            <a:ahLst/>
            <a:cxnLst/>
            <a:rect l="l" t="t" r="r" b="b"/>
            <a:pathLst>
              <a:path w="3099144" h="3552028">
                <a:moveTo>
                  <a:pt x="0" y="0"/>
                </a:moveTo>
                <a:lnTo>
                  <a:pt x="3099144" y="0"/>
                </a:lnTo>
                <a:lnTo>
                  <a:pt x="3099144" y="3552027"/>
                </a:lnTo>
                <a:lnTo>
                  <a:pt x="0" y="3552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3383" y="631819"/>
            <a:ext cx="2339078" cy="1786205"/>
          </a:xfrm>
          <a:custGeom>
            <a:avLst/>
            <a:gdLst/>
            <a:ahLst/>
            <a:cxnLst/>
            <a:rect l="l" t="t" r="r" b="b"/>
            <a:pathLst>
              <a:path w="2339078" h="1786205">
                <a:moveTo>
                  <a:pt x="0" y="0"/>
                </a:moveTo>
                <a:lnTo>
                  <a:pt x="2339078" y="0"/>
                </a:lnTo>
                <a:lnTo>
                  <a:pt x="2339078" y="1786205"/>
                </a:lnTo>
                <a:lnTo>
                  <a:pt x="0" y="17862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74483" y="5563907"/>
            <a:ext cx="3744857" cy="5009843"/>
          </a:xfrm>
          <a:custGeom>
            <a:avLst/>
            <a:gdLst/>
            <a:ahLst/>
            <a:cxnLst/>
            <a:rect l="l" t="t" r="r" b="b"/>
            <a:pathLst>
              <a:path w="3744857" h="5009843">
                <a:moveTo>
                  <a:pt x="0" y="0"/>
                </a:moveTo>
                <a:lnTo>
                  <a:pt x="3744857" y="0"/>
                </a:lnTo>
                <a:lnTo>
                  <a:pt x="3744857" y="5009843"/>
                </a:lnTo>
                <a:lnTo>
                  <a:pt x="0" y="50098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18733" y="3355017"/>
            <a:ext cx="12285067" cy="4713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65416" lvl="1" indent="-482708" algn="l">
              <a:lnSpc>
                <a:spcPts val="6260"/>
              </a:lnSpc>
              <a:buFont typeface="Arial"/>
              <a:buChar char="•"/>
            </a:pPr>
            <a:r>
              <a:rPr lang="en-US" sz="447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Rezago educativo: población de 15 años o más que no sabe leer/escribir y/o no inició o concluyó primaria/secundaria.</a:t>
            </a:r>
          </a:p>
          <a:p>
            <a:pPr marL="965416" lvl="1" indent="-482708" algn="l">
              <a:lnSpc>
                <a:spcPts val="6260"/>
              </a:lnSpc>
              <a:buFont typeface="Arial"/>
              <a:buChar char="•"/>
            </a:pPr>
            <a:r>
              <a:rPr lang="en-US" sz="447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Rezago escolar: atraso o carencia de aprendizajes en población inscrita, respecto a edad y grado cursado.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05833" y="824408"/>
            <a:ext cx="11991507" cy="1593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6"/>
              </a:lnSpc>
            </a:pPr>
            <a:r>
              <a:rPr lang="en-US" sz="5388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Conceptos clave: </a:t>
            </a:r>
          </a:p>
          <a:p>
            <a:pPr algn="ctr">
              <a:lnSpc>
                <a:spcPts val="6196"/>
              </a:lnSpc>
            </a:pPr>
            <a:r>
              <a:rPr lang="en-US" sz="5388" b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rezago educativo y rezago escolar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888183"/>
            <a:ext cx="1889586" cy="5398817"/>
          </a:xfrm>
          <a:custGeom>
            <a:avLst/>
            <a:gdLst/>
            <a:ahLst/>
            <a:cxnLst/>
            <a:rect l="l" t="t" r="r" b="b"/>
            <a:pathLst>
              <a:path w="1889586" h="5398817">
                <a:moveTo>
                  <a:pt x="0" y="0"/>
                </a:moveTo>
                <a:lnTo>
                  <a:pt x="1889586" y="0"/>
                </a:lnTo>
                <a:lnTo>
                  <a:pt x="1889586" y="5398817"/>
                </a:lnTo>
                <a:lnTo>
                  <a:pt x="0" y="53988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18733" y="2926831"/>
            <a:ext cx="14280807" cy="5593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1972" lvl="1" indent="-490986" algn="l">
              <a:lnSpc>
                <a:spcPts val="6367"/>
              </a:lnSpc>
              <a:buFont typeface="Arial"/>
              <a:buChar char="•"/>
            </a:pPr>
            <a:r>
              <a:rPr lang="en-US" sz="454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Un eje central de la NEM es el derecho humano a la educación, que implica trayectorias formativas completas y aprendizajes significativos con buen trato.</a:t>
            </a:r>
          </a:p>
          <a:p>
            <a:pPr marL="981972" lvl="1" indent="-490986" algn="l">
              <a:lnSpc>
                <a:spcPts val="6367"/>
              </a:lnSpc>
              <a:buFont typeface="Arial"/>
              <a:buChar char="•"/>
            </a:pPr>
            <a:r>
              <a:rPr lang="en-US" sz="454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aprendizaje se entiende como proceso, no como resultados aislados; por ello no se “resuelve” con una sola estrategia en un solo momento.</a:t>
            </a:r>
          </a:p>
        </p:txBody>
      </p:sp>
      <p:sp>
        <p:nvSpPr>
          <p:cNvPr id="6" name="Freeform 6"/>
          <p:cNvSpPr/>
          <p:nvPr/>
        </p:nvSpPr>
        <p:spPr>
          <a:xfrm>
            <a:off x="15633813" y="2836589"/>
            <a:ext cx="2586734" cy="2580267"/>
          </a:xfrm>
          <a:custGeom>
            <a:avLst/>
            <a:gdLst/>
            <a:ahLst/>
            <a:cxnLst/>
            <a:rect l="l" t="t" r="r" b="b"/>
            <a:pathLst>
              <a:path w="2586734" h="2580267">
                <a:moveTo>
                  <a:pt x="0" y="0"/>
                </a:moveTo>
                <a:lnTo>
                  <a:pt x="2586734" y="0"/>
                </a:lnTo>
                <a:lnTo>
                  <a:pt x="2586734" y="2580267"/>
                </a:lnTo>
                <a:lnTo>
                  <a:pt x="0" y="25802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689153" y="-43618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22025" y="1020695"/>
            <a:ext cx="14278905" cy="1058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7"/>
              </a:lnSpc>
              <a:spcBef>
                <a:spcPct val="0"/>
              </a:spcBef>
            </a:pPr>
            <a:r>
              <a:rPr lang="en-US" sz="6076" b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Derecho humano a la educación (NEM)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797489"/>
            <a:ext cx="16077852" cy="662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3298" lvl="1" indent="-451649" algn="l">
              <a:lnSpc>
                <a:spcPts val="5857"/>
              </a:lnSpc>
              <a:buFont typeface="Arial"/>
              <a:buChar char="•"/>
            </a:pPr>
            <a:r>
              <a:rPr lang="en-US" sz="418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Cada estudiante avanza a diferente ritmo; se requieren diversas estrategias que consideren madurez, contexto y saberes de vida.</a:t>
            </a:r>
          </a:p>
          <a:p>
            <a:pPr marL="903298" lvl="1" indent="-451649" algn="l">
              <a:lnSpc>
                <a:spcPts val="5857"/>
              </a:lnSpc>
              <a:buFont typeface="Arial"/>
              <a:buChar char="•"/>
            </a:pPr>
            <a:r>
              <a:rPr lang="en-US" sz="418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aprendizaje significativo ocurre cuando lo que se enseña tiene sentido para el proyecto personal del estudiante y se articula contenido y experiencia.</a:t>
            </a:r>
          </a:p>
          <a:p>
            <a:pPr marL="903298" lvl="1" indent="-451649" algn="l">
              <a:lnSpc>
                <a:spcPts val="5857"/>
              </a:lnSpc>
              <a:buFont typeface="Arial"/>
              <a:buChar char="•"/>
            </a:pPr>
            <a:r>
              <a:rPr lang="en-US" sz="418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autonomía profesional permite organizar/contextualizar contenidos y definir escenarios didácticos para atender necesidades reales.</a:t>
            </a:r>
          </a:p>
        </p:txBody>
      </p:sp>
      <p:sp>
        <p:nvSpPr>
          <p:cNvPr id="5" name="Freeform 5"/>
          <p:cNvSpPr/>
          <p:nvPr/>
        </p:nvSpPr>
        <p:spPr>
          <a:xfrm>
            <a:off x="15172906" y="7089359"/>
            <a:ext cx="2865800" cy="3534058"/>
          </a:xfrm>
          <a:custGeom>
            <a:avLst/>
            <a:gdLst/>
            <a:ahLst/>
            <a:cxnLst/>
            <a:rect l="l" t="t" r="r" b="b"/>
            <a:pathLst>
              <a:path w="2865800" h="3534058">
                <a:moveTo>
                  <a:pt x="0" y="0"/>
                </a:moveTo>
                <a:lnTo>
                  <a:pt x="2865800" y="0"/>
                </a:lnTo>
                <a:lnTo>
                  <a:pt x="2865800" y="3534058"/>
                </a:lnTo>
                <a:lnTo>
                  <a:pt x="0" y="3534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9439" y="252348"/>
            <a:ext cx="1994664" cy="2649916"/>
          </a:xfrm>
          <a:custGeom>
            <a:avLst/>
            <a:gdLst/>
            <a:ahLst/>
            <a:cxnLst/>
            <a:rect l="l" t="t" r="r" b="b"/>
            <a:pathLst>
              <a:path w="1994664" h="2649916">
                <a:moveTo>
                  <a:pt x="0" y="0"/>
                </a:moveTo>
                <a:lnTo>
                  <a:pt x="1994664" y="0"/>
                </a:lnTo>
                <a:lnTo>
                  <a:pt x="1994664" y="2649916"/>
                </a:lnTo>
                <a:lnTo>
                  <a:pt x="0" y="2649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39226" y="546034"/>
            <a:ext cx="2687954" cy="2150363"/>
          </a:xfrm>
          <a:custGeom>
            <a:avLst/>
            <a:gdLst/>
            <a:ahLst/>
            <a:cxnLst/>
            <a:rect l="l" t="t" r="r" b="b"/>
            <a:pathLst>
              <a:path w="2687954" h="2150363">
                <a:moveTo>
                  <a:pt x="0" y="0"/>
                </a:moveTo>
                <a:lnTo>
                  <a:pt x="2687954" y="0"/>
                </a:lnTo>
                <a:lnTo>
                  <a:pt x="2687954" y="2150363"/>
                </a:lnTo>
                <a:lnTo>
                  <a:pt x="0" y="21503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04103" y="755851"/>
            <a:ext cx="11784047" cy="1740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3"/>
              </a:lnSpc>
            </a:pPr>
            <a:r>
              <a:rPr lang="en-US" sz="5949" b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Aprendizaje significativo y autonomía profesional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1022</Words>
  <Application>Microsoft Office PowerPoint</Application>
  <PresentationFormat>Personalizado</PresentationFormat>
  <Paragraphs>74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Arimo Italics</vt:lpstr>
      <vt:lpstr>Arial</vt:lpstr>
      <vt:lpstr>Calibri</vt:lpstr>
      <vt:lpstr>Fira Sans Bold</vt:lpstr>
      <vt:lpstr>Arimo Bold</vt:lpstr>
      <vt:lpstr>Arimo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Quinta Sesión Ordinaria de CTE Tema 11: Estrategias para atender el rezago (Centros y Escuelas de Organización Completa y Multigrado)</dc:title>
  <cp:lastModifiedBy>JORGE ALBERTO GUERRERO HERNANDEZ</cp:lastModifiedBy>
  <cp:revision>2</cp:revision>
  <dcterms:created xsi:type="dcterms:W3CDTF">2006-08-16T00:00:00Z</dcterms:created>
  <dcterms:modified xsi:type="dcterms:W3CDTF">2026-02-22T23:52:55Z</dcterms:modified>
  <dc:identifier>DAHCFUSzNNc</dc:identifier>
</cp:coreProperties>
</file>