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Fira Sans Bold Italic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ira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jpe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8g5mdQcHq8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kJ3o9zut0gc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fyMFWwGkb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educacionbasica.sep.gob.mx/wp-content/uploads/2024/06/Lenguajes_Seguimiento-y-evaluacion-a-la-Planeacion-Didactica-.pdf" TargetMode="External"/><Relationship Id="rId10" Type="http://schemas.openxmlformats.org/officeDocument/2006/relationships/hyperlink" Target="https://www.aprendizajesituado.com/articulos/Planear-Mediar-y-Evaluar.pdf" TargetMode="External"/><Relationship Id="rId4" Type="http://schemas.openxmlformats.org/officeDocument/2006/relationships/hyperlink" Target="https://gestion.cte.sep.gob.mx/insumos/docs/2526_s2_t1_orgcompleta_insumo1.pdf?1761342338948" TargetMode="External"/><Relationship Id="rId9" Type="http://schemas.openxmlformats.org/officeDocument/2006/relationships/hyperlink" Target="https://educacionbasica.sep.gob.mx/wp-content/uploads/2024/08/Una-Practica-Docente-Reflexiva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hyperlink" Target="https://gestion.cte.sep.gob.mx/insumos/docs/2526_s2_t1_orgcompleta_insumo1.pdf?17613423389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prendizajesituado.com/articulos/Planear-Mediar-y-Evaluar.pd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05033" y="1846714"/>
            <a:ext cx="14590512" cy="4005759"/>
          </a:xfrm>
          <a:custGeom>
            <a:avLst/>
            <a:gdLst/>
            <a:ahLst/>
            <a:cxnLst/>
            <a:rect l="l" t="t" r="r" b="b"/>
            <a:pathLst>
              <a:path w="14590512" h="4005759">
                <a:moveTo>
                  <a:pt x="0" y="0"/>
                </a:moveTo>
                <a:lnTo>
                  <a:pt x="14590513" y="0"/>
                </a:lnTo>
                <a:lnTo>
                  <a:pt x="14590513" y="4005759"/>
                </a:lnTo>
                <a:lnTo>
                  <a:pt x="0" y="4005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62463" y="1930250"/>
            <a:ext cx="1233083" cy="123308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84372" y="6933354"/>
            <a:ext cx="6387897" cy="3353646"/>
          </a:xfrm>
          <a:custGeom>
            <a:avLst/>
            <a:gdLst/>
            <a:ahLst/>
            <a:cxnLst/>
            <a:rect l="l" t="t" r="r" b="b"/>
            <a:pathLst>
              <a:path w="6387897" h="3353646">
                <a:moveTo>
                  <a:pt x="0" y="0"/>
                </a:moveTo>
                <a:lnTo>
                  <a:pt x="6387897" y="0"/>
                </a:lnTo>
                <a:lnTo>
                  <a:pt x="6387897" y="3353646"/>
                </a:lnTo>
                <a:lnTo>
                  <a:pt x="0" y="335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358559" y="7472474"/>
            <a:ext cx="5694711" cy="2555501"/>
          </a:xfrm>
          <a:custGeom>
            <a:avLst/>
            <a:gdLst/>
            <a:ahLst/>
            <a:cxnLst/>
            <a:rect l="l" t="t" r="r" b="b"/>
            <a:pathLst>
              <a:path w="5694711" h="2555501">
                <a:moveTo>
                  <a:pt x="0" y="0"/>
                </a:moveTo>
                <a:lnTo>
                  <a:pt x="5694711" y="0"/>
                </a:lnTo>
                <a:lnTo>
                  <a:pt x="5694711" y="2555502"/>
                </a:lnTo>
                <a:lnTo>
                  <a:pt x="0" y="25555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30822" y="2572714"/>
            <a:ext cx="11131641" cy="2420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0"/>
              </a:lnSpc>
            </a:pPr>
            <a:r>
              <a:rPr lang="en-US" sz="6957" b="1">
                <a:solidFill>
                  <a:srgbClr val="374C9C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Quinta Sesión Ordinaria de Consejo Técnico Escolar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95602" y="5738173"/>
            <a:ext cx="6609376" cy="1919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0"/>
              </a:lnSpc>
              <a:spcBef>
                <a:spcPct val="0"/>
              </a:spcBef>
            </a:pPr>
            <a:r>
              <a:rPr lang="en-US" sz="550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Tema 1: </a:t>
            </a:r>
          </a:p>
          <a:p>
            <a:pPr algn="ctr">
              <a:lnSpc>
                <a:spcPts val="7710"/>
              </a:lnSpc>
              <a:spcBef>
                <a:spcPct val="0"/>
              </a:spcBef>
            </a:pPr>
            <a:r>
              <a:rPr lang="en-US" sz="550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Planeación didáctica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5311" y="671603"/>
            <a:ext cx="14024482" cy="1350464"/>
          </a:xfrm>
          <a:custGeom>
            <a:avLst/>
            <a:gdLst/>
            <a:ahLst/>
            <a:cxnLst/>
            <a:rect l="l" t="t" r="r" b="b"/>
            <a:pathLst>
              <a:path w="14024482" h="1350464">
                <a:moveTo>
                  <a:pt x="0" y="0"/>
                </a:moveTo>
                <a:lnTo>
                  <a:pt x="14024481" y="0"/>
                </a:lnTo>
                <a:lnTo>
                  <a:pt x="1402448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026" b="-3502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372016"/>
            <a:ext cx="15199325" cy="6820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Formen equipos.</a:t>
            </a:r>
          </a:p>
          <a:p>
            <a:pPr marL="928065" lvl="1" indent="-464033" algn="l">
              <a:lnSpc>
                <a:spcPts val="6018"/>
              </a:lnSpc>
              <a:buFont typeface="Arial"/>
              <a:buChar char="•"/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Diseñen una mini planeación situada que incorpore los aportes de los documentos y videos trabajados.</a:t>
            </a:r>
          </a:p>
          <a:p>
            <a:pPr marL="928065" lvl="1" indent="-464033" algn="l">
              <a:lnSpc>
                <a:spcPts val="6018"/>
              </a:lnSpc>
              <a:buFont typeface="Arial"/>
              <a:buChar char="•"/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Guíense con los siguientes cuestionamientos:</a:t>
            </a:r>
          </a:p>
          <a:p>
            <a:pPr marL="1856131" lvl="2" indent="-618710" algn="l">
              <a:lnSpc>
                <a:spcPts val="6018"/>
              </a:lnSpc>
              <a:buFont typeface="Arial"/>
              <a:buChar char="⚬"/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deseo que aprendan mis alumnos/as y para qué servirá?</a:t>
            </a:r>
          </a:p>
          <a:p>
            <a:pPr marL="1856131" lvl="2" indent="-618710" algn="l">
              <a:lnSpc>
                <a:spcPts val="6018"/>
              </a:lnSpc>
              <a:buFont typeface="Arial"/>
              <a:buChar char="⚬"/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¿Cómo acompañaré el proceso?</a:t>
            </a:r>
          </a:p>
          <a:p>
            <a:pPr marL="1856131" lvl="2" indent="-618710" algn="l">
              <a:lnSpc>
                <a:spcPts val="6018"/>
              </a:lnSpc>
              <a:buFont typeface="Arial"/>
              <a:buChar char="⚬"/>
            </a:pPr>
            <a:r>
              <a:rPr lang="en-US" sz="4298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¿Cómo sabré que aprendieron?</a:t>
            </a:r>
          </a:p>
          <a:p>
            <a:pPr algn="l">
              <a:lnSpc>
                <a:spcPts val="6018"/>
              </a:lnSpc>
            </a:pPr>
            <a:endParaRPr lang="en-US" sz="4298" b="1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4812328" y="877837"/>
            <a:ext cx="2220760" cy="2288461"/>
          </a:xfrm>
          <a:custGeom>
            <a:avLst/>
            <a:gdLst/>
            <a:ahLst/>
            <a:cxnLst/>
            <a:rect l="l" t="t" r="r" b="b"/>
            <a:pathLst>
              <a:path w="2220760" h="2288461">
                <a:moveTo>
                  <a:pt x="0" y="0"/>
                </a:moveTo>
                <a:lnTo>
                  <a:pt x="2220760" y="0"/>
                </a:lnTo>
                <a:lnTo>
                  <a:pt x="2220760" y="2288460"/>
                </a:lnTo>
                <a:lnTo>
                  <a:pt x="0" y="22884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44709" y="6948245"/>
            <a:ext cx="2435370" cy="2517178"/>
          </a:xfrm>
          <a:custGeom>
            <a:avLst/>
            <a:gdLst/>
            <a:ahLst/>
            <a:cxnLst/>
            <a:rect l="l" t="t" r="r" b="b"/>
            <a:pathLst>
              <a:path w="2435370" h="2517178">
                <a:moveTo>
                  <a:pt x="0" y="0"/>
                </a:moveTo>
                <a:lnTo>
                  <a:pt x="2435370" y="0"/>
                </a:lnTo>
                <a:lnTo>
                  <a:pt x="2435370" y="2517178"/>
                </a:lnTo>
                <a:lnTo>
                  <a:pt x="0" y="25171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52524" y="923925"/>
            <a:ext cx="13234562" cy="809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 la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reflexión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a la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acción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planeación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situada</a:t>
            </a:r>
            <a:endParaRPr lang="en-US" sz="40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4433" y="671603"/>
            <a:ext cx="8247111" cy="1350464"/>
          </a:xfrm>
          <a:custGeom>
            <a:avLst/>
            <a:gdLst/>
            <a:ahLst/>
            <a:cxnLst/>
            <a:rect l="l" t="t" r="r" b="b"/>
            <a:pathLst>
              <a:path w="8247111" h="1350464">
                <a:moveTo>
                  <a:pt x="0" y="0"/>
                </a:moveTo>
                <a:lnTo>
                  <a:pt x="8247111" y="0"/>
                </a:lnTo>
                <a:lnTo>
                  <a:pt x="824711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6175" y="2717444"/>
            <a:ext cx="15191950" cy="399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2729" lvl="1" indent="-491365" algn="l">
              <a:lnSpc>
                <a:spcPts val="6372"/>
              </a:lnSpc>
              <a:buFont typeface="Arial"/>
              <a:buChar char="•"/>
            </a:pPr>
            <a:r>
              <a:rPr lang="en-US" sz="4551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Escuchen las presentaciones de los demás equipos.</a:t>
            </a:r>
          </a:p>
          <a:p>
            <a:pPr marL="982729" lvl="1" indent="-491365" algn="l">
              <a:lnSpc>
                <a:spcPts val="6372"/>
              </a:lnSpc>
              <a:buFont typeface="Arial"/>
              <a:buChar char="•"/>
            </a:pPr>
            <a:r>
              <a:rPr lang="en-US" sz="4551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Comenten brevemente qué ideas o estrategias podrían retomar en su práctica.</a:t>
            </a:r>
          </a:p>
          <a:p>
            <a:pPr marL="982729" lvl="1" indent="-491365" algn="l">
              <a:lnSpc>
                <a:spcPts val="6372"/>
              </a:lnSpc>
              <a:buFont typeface="Arial"/>
              <a:buChar char="•"/>
            </a:pPr>
            <a:r>
              <a:rPr lang="en-US" sz="4551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Destaquen coincidencias o aportaciones que fortalezcan al colectivo.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314052" y="457910"/>
            <a:ext cx="4714740" cy="1777850"/>
          </a:xfrm>
          <a:custGeom>
            <a:avLst/>
            <a:gdLst/>
            <a:ahLst/>
            <a:cxnLst/>
            <a:rect l="l" t="t" r="r" b="b"/>
            <a:pathLst>
              <a:path w="4714740" h="1777850">
                <a:moveTo>
                  <a:pt x="0" y="0"/>
                </a:moveTo>
                <a:lnTo>
                  <a:pt x="4714740" y="0"/>
                </a:lnTo>
                <a:lnTo>
                  <a:pt x="4714740" y="1777850"/>
                </a:lnTo>
                <a:lnTo>
                  <a:pt x="0" y="1777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14187" y="4541450"/>
            <a:ext cx="3462356" cy="2481355"/>
          </a:xfrm>
          <a:custGeom>
            <a:avLst/>
            <a:gdLst/>
            <a:ahLst/>
            <a:cxnLst/>
            <a:rect l="l" t="t" r="r" b="b"/>
            <a:pathLst>
              <a:path w="3462356" h="2481355">
                <a:moveTo>
                  <a:pt x="0" y="0"/>
                </a:moveTo>
                <a:lnTo>
                  <a:pt x="3462355" y="0"/>
                </a:lnTo>
                <a:lnTo>
                  <a:pt x="3462355" y="2481355"/>
                </a:lnTo>
                <a:lnTo>
                  <a:pt x="0" y="24813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621976" y="720045"/>
            <a:ext cx="6529698" cy="1057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6"/>
              </a:lnSpc>
            </a:pPr>
            <a:r>
              <a:rPr lang="en-US" sz="48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Puesta</a:t>
            </a:r>
            <a:r>
              <a:rPr lang="en-US" sz="48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8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</a:t>
            </a:r>
            <a:r>
              <a:rPr lang="en-US" sz="48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8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común</a:t>
            </a:r>
            <a:endParaRPr lang="en-US" sz="48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23810" y="7775056"/>
            <a:ext cx="151816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i="1">
                <a:solidFill>
                  <a:srgbClr val="8C1A8E"/>
                </a:solidFill>
                <a:latin typeface="Fira Sans Bold Italics"/>
                <a:ea typeface="Fira Sans Bold Italics"/>
                <a:cs typeface="Fira Sans Bold Italics"/>
                <a:sym typeface="Fira Sans Bold Italics"/>
              </a:rPr>
              <a:t>“El intercambio docente es la semilla del aprendizaje colectivo.”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7802" y="671603"/>
            <a:ext cx="14512023" cy="1350464"/>
          </a:xfrm>
          <a:custGeom>
            <a:avLst/>
            <a:gdLst/>
            <a:ahLst/>
            <a:cxnLst/>
            <a:rect l="l" t="t" r="r" b="b"/>
            <a:pathLst>
              <a:path w="14512023" h="1350464">
                <a:moveTo>
                  <a:pt x="0" y="0"/>
                </a:moveTo>
                <a:lnTo>
                  <a:pt x="14512024" y="0"/>
                </a:lnTo>
                <a:lnTo>
                  <a:pt x="14512024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982" b="-3798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7802" y="2194665"/>
            <a:ext cx="16282778" cy="706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 pie, caminen libremente por el salón.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Cada vez que se crucen con alguien, salúdenlo con un gesto diferente (choque de palmas, saludo de codo, sonrisa o una palabra breve como gracias, ánimo, aprendí).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 cada encuentro, compartan con esa persona una respuesta rápida a una de estas preguntas: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aprendí hoy sobre la planeación?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idea me llevo para mejorar mi práctica?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compromiso asumo después de esta sesión?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Continúen hasta que todos hayan saludado y compartido con varias personas.</a:t>
            </a:r>
          </a:p>
          <a:p>
            <a:pPr marL="715588" lvl="1" indent="-357794" algn="l">
              <a:lnSpc>
                <a:spcPts val="4640"/>
              </a:lnSpc>
              <a:buFont typeface="Arial"/>
              <a:buChar char="•"/>
            </a:pPr>
            <a:r>
              <a:rPr lang="en-US" sz="331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Formen un círculo final y escuchen una o dos participaciones voluntarias sobre los aprendizajes colectivos.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4799826" y="5143500"/>
            <a:ext cx="2729195" cy="2251586"/>
          </a:xfrm>
          <a:custGeom>
            <a:avLst/>
            <a:gdLst/>
            <a:ahLst/>
            <a:cxnLst/>
            <a:rect l="l" t="t" r="r" b="b"/>
            <a:pathLst>
              <a:path w="2729195" h="2251586">
                <a:moveTo>
                  <a:pt x="0" y="0"/>
                </a:moveTo>
                <a:lnTo>
                  <a:pt x="2729194" y="0"/>
                </a:lnTo>
                <a:lnTo>
                  <a:pt x="2729194" y="2251586"/>
                </a:lnTo>
                <a:lnTo>
                  <a:pt x="0" y="22515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03787" y="905673"/>
            <a:ext cx="2701029" cy="1661133"/>
          </a:xfrm>
          <a:custGeom>
            <a:avLst/>
            <a:gdLst/>
            <a:ahLst/>
            <a:cxnLst/>
            <a:rect l="l" t="t" r="r" b="b"/>
            <a:pathLst>
              <a:path w="2701029" h="1661133">
                <a:moveTo>
                  <a:pt x="0" y="0"/>
                </a:moveTo>
                <a:lnTo>
                  <a:pt x="2701028" y="0"/>
                </a:lnTo>
                <a:lnTo>
                  <a:pt x="2701028" y="1661133"/>
                </a:lnTo>
                <a:lnTo>
                  <a:pt x="0" y="16611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1047" y="791373"/>
            <a:ext cx="13426535" cy="95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3"/>
              </a:lnSpc>
            </a:pPr>
            <a:r>
              <a:rPr lang="en-US" sz="48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Para </a:t>
            </a:r>
            <a:r>
              <a:rPr lang="en-US" sz="48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concluir</a:t>
            </a:r>
            <a:r>
              <a:rPr lang="en-US" sz="48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 El </a:t>
            </a:r>
            <a:r>
              <a:rPr lang="en-US" sz="48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saludo</a:t>
            </a:r>
            <a:r>
              <a:rPr lang="en-US" sz="48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que </a:t>
            </a:r>
            <a:r>
              <a:rPr lang="en-US" sz="48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nos</a:t>
            </a:r>
            <a:r>
              <a:rPr lang="en-US" sz="48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8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conecta</a:t>
            </a:r>
            <a:endParaRPr lang="en-US" sz="48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02561" y="1028700"/>
            <a:ext cx="9335287" cy="1528653"/>
          </a:xfrm>
          <a:custGeom>
            <a:avLst/>
            <a:gdLst/>
            <a:ahLst/>
            <a:cxnLst/>
            <a:rect l="l" t="t" r="r" b="b"/>
            <a:pathLst>
              <a:path w="9335287" h="1528653">
                <a:moveTo>
                  <a:pt x="0" y="0"/>
                </a:moveTo>
                <a:lnTo>
                  <a:pt x="9335286" y="0"/>
                </a:lnTo>
                <a:lnTo>
                  <a:pt x="9335286" y="1528653"/>
                </a:lnTo>
                <a:lnTo>
                  <a:pt x="0" y="1528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284715" y="6003135"/>
            <a:ext cx="8454946" cy="4480232"/>
          </a:xfrm>
          <a:custGeom>
            <a:avLst/>
            <a:gdLst/>
            <a:ahLst/>
            <a:cxnLst/>
            <a:rect l="l" t="t" r="r" b="b"/>
            <a:pathLst>
              <a:path w="8454946" h="4480232">
                <a:moveTo>
                  <a:pt x="0" y="0"/>
                </a:moveTo>
                <a:lnTo>
                  <a:pt x="8454946" y="0"/>
                </a:lnTo>
                <a:lnTo>
                  <a:pt x="8454946" y="4480231"/>
                </a:lnTo>
                <a:lnTo>
                  <a:pt x="0" y="44802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017" t="-362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7017" y="332177"/>
            <a:ext cx="3713786" cy="2225177"/>
          </a:xfrm>
          <a:custGeom>
            <a:avLst/>
            <a:gdLst/>
            <a:ahLst/>
            <a:cxnLst/>
            <a:rect l="l" t="t" r="r" b="b"/>
            <a:pathLst>
              <a:path w="3713786" h="2225177">
                <a:moveTo>
                  <a:pt x="0" y="0"/>
                </a:moveTo>
                <a:lnTo>
                  <a:pt x="3713786" y="0"/>
                </a:lnTo>
                <a:lnTo>
                  <a:pt x="3713786" y="2225176"/>
                </a:lnTo>
                <a:lnTo>
                  <a:pt x="0" y="22251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71887" y="3004150"/>
            <a:ext cx="16387413" cy="458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2"/>
              </a:lnSpc>
              <a:spcBef>
                <a:spcPct val="0"/>
              </a:spcBef>
            </a:pPr>
            <a:r>
              <a:rPr lang="en-US" sz="43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 cada sesión del CTE es importante dedicar tiempo para revisar los avances en su Proceso de Mejora Continua. </a:t>
            </a:r>
          </a:p>
          <a:p>
            <a:pPr algn="ctr">
              <a:lnSpc>
                <a:spcPts val="6082"/>
              </a:lnSpc>
              <a:spcBef>
                <a:spcPct val="0"/>
              </a:spcBef>
            </a:pPr>
            <a:r>
              <a:rPr lang="en-US" sz="43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Las escuelas que se encuentren todavía en la concreción de los objetivos, metas y acciones, es importante que destinen tiempo para concluir la fase de Planeación a fin de implementar las acciones que les permitan mejorar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60665" y="1350204"/>
            <a:ext cx="8578996" cy="83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0"/>
              </a:lnSpc>
            </a:pP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El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Proceso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de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Mejora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Continua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057400"/>
            <a:ext cx="17879349" cy="9037435"/>
          </a:xfrm>
          <a:custGeom>
            <a:avLst/>
            <a:gdLst/>
            <a:ahLst/>
            <a:cxnLst/>
            <a:rect l="l" t="t" r="r" b="b"/>
            <a:pathLst>
              <a:path w="17879349" h="9037435">
                <a:moveTo>
                  <a:pt x="0" y="0"/>
                </a:moveTo>
                <a:lnTo>
                  <a:pt x="17879349" y="0"/>
                </a:lnTo>
                <a:lnTo>
                  <a:pt x="17879349" y="9037435"/>
                </a:lnTo>
                <a:lnTo>
                  <a:pt x="0" y="9037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671211" y="789333"/>
            <a:ext cx="1268067" cy="126806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96999" y="4831143"/>
            <a:ext cx="1739119" cy="4627367"/>
          </a:xfrm>
          <a:custGeom>
            <a:avLst/>
            <a:gdLst/>
            <a:ahLst/>
            <a:cxnLst/>
            <a:rect l="l" t="t" r="r" b="b"/>
            <a:pathLst>
              <a:path w="1739119" h="4627367">
                <a:moveTo>
                  <a:pt x="0" y="0"/>
                </a:moveTo>
                <a:lnTo>
                  <a:pt x="1739119" y="0"/>
                </a:lnTo>
                <a:lnTo>
                  <a:pt x="1739119" y="4627367"/>
                </a:lnTo>
                <a:lnTo>
                  <a:pt x="0" y="46273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35665" y="6746759"/>
            <a:ext cx="2818812" cy="3012088"/>
          </a:xfrm>
          <a:custGeom>
            <a:avLst/>
            <a:gdLst/>
            <a:ahLst/>
            <a:cxnLst/>
            <a:rect l="l" t="t" r="r" b="b"/>
            <a:pathLst>
              <a:path w="2818812" h="3012088">
                <a:moveTo>
                  <a:pt x="0" y="0"/>
                </a:moveTo>
                <a:lnTo>
                  <a:pt x="2818812" y="0"/>
                </a:lnTo>
                <a:lnTo>
                  <a:pt x="2818812" y="3012087"/>
                </a:lnTo>
                <a:lnTo>
                  <a:pt x="0" y="30120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12888" y="353353"/>
            <a:ext cx="2193963" cy="2140028"/>
          </a:xfrm>
          <a:custGeom>
            <a:avLst/>
            <a:gdLst/>
            <a:ahLst/>
            <a:cxnLst/>
            <a:rect l="l" t="t" r="r" b="b"/>
            <a:pathLst>
              <a:path w="2193963" h="2140028">
                <a:moveTo>
                  <a:pt x="0" y="0"/>
                </a:moveTo>
                <a:lnTo>
                  <a:pt x="2193963" y="0"/>
                </a:lnTo>
                <a:lnTo>
                  <a:pt x="2193963" y="2140028"/>
                </a:lnTo>
                <a:lnTo>
                  <a:pt x="0" y="21400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72731" y="2406795"/>
            <a:ext cx="13942537" cy="53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07"/>
              </a:lnSpc>
              <a:spcBef>
                <a:spcPct val="0"/>
              </a:spcBef>
            </a:pPr>
            <a:r>
              <a:rPr lang="en-US" sz="7576" b="1" i="1">
                <a:solidFill>
                  <a:srgbClr val="374C9C"/>
                </a:solidFill>
                <a:latin typeface="Fira Sans Bold Italics"/>
                <a:ea typeface="Fira Sans Bold Italics"/>
                <a:cs typeface="Fira Sans Bold Italics"/>
                <a:sym typeface="Fira Sans Bold Italics"/>
              </a:rPr>
              <a:t>“Juntos no solo compartimos trabajo, compartimos sueños, esfuerzos y el deseo de ver a nuestros alumnos crecer.”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4433" y="671603"/>
            <a:ext cx="8247111" cy="1350464"/>
          </a:xfrm>
          <a:custGeom>
            <a:avLst/>
            <a:gdLst/>
            <a:ahLst/>
            <a:cxnLst/>
            <a:rect l="l" t="t" r="r" b="b"/>
            <a:pathLst>
              <a:path w="8247111" h="1350464">
                <a:moveTo>
                  <a:pt x="0" y="0"/>
                </a:moveTo>
                <a:lnTo>
                  <a:pt x="8247111" y="0"/>
                </a:lnTo>
                <a:lnTo>
                  <a:pt x="824711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51991" y="454243"/>
            <a:ext cx="4714740" cy="1777850"/>
          </a:xfrm>
          <a:custGeom>
            <a:avLst/>
            <a:gdLst/>
            <a:ahLst/>
            <a:cxnLst/>
            <a:rect l="l" t="t" r="r" b="b"/>
            <a:pathLst>
              <a:path w="4714740" h="1777850">
                <a:moveTo>
                  <a:pt x="0" y="0"/>
                </a:moveTo>
                <a:lnTo>
                  <a:pt x="4714739" y="0"/>
                </a:lnTo>
                <a:lnTo>
                  <a:pt x="4714739" y="1777850"/>
                </a:lnTo>
                <a:lnTo>
                  <a:pt x="0" y="1777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49169" y="6579595"/>
            <a:ext cx="2220760" cy="2288461"/>
          </a:xfrm>
          <a:custGeom>
            <a:avLst/>
            <a:gdLst/>
            <a:ahLst/>
            <a:cxnLst/>
            <a:rect l="l" t="t" r="r" b="b"/>
            <a:pathLst>
              <a:path w="2220760" h="2288461">
                <a:moveTo>
                  <a:pt x="0" y="0"/>
                </a:moveTo>
                <a:lnTo>
                  <a:pt x="2220760" y="0"/>
                </a:lnTo>
                <a:lnTo>
                  <a:pt x="2220760" y="2288461"/>
                </a:lnTo>
                <a:lnTo>
                  <a:pt x="0" y="22884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6654" y="2553655"/>
            <a:ext cx="15638577" cy="517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Cierren los ojos un momento e imaginen una de sus clases más recientes.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Piensen: si esa clase pudiera hablar, ¿qué les diría sobre cómo fue planeada?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Compartan su respuesta con una frase corta: “Mi clase me diría que…”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Escuchen algunas participaciones voluntarias.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5673" y="828675"/>
            <a:ext cx="9078923" cy="102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8"/>
              </a:lnSpc>
            </a:pPr>
            <a:r>
              <a:rPr lang="en-US" sz="5955" b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“Si mi clase hablara”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2018" y="8217291"/>
            <a:ext cx="14843964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i="1">
                <a:solidFill>
                  <a:srgbClr val="6C094F"/>
                </a:solidFill>
                <a:latin typeface="Fira Sans Bold Italics"/>
                <a:ea typeface="Fira Sans Bold Italics"/>
                <a:cs typeface="Fira Sans Bold Italics"/>
                <a:sym typeface="Fira Sans Bold Italics"/>
              </a:rPr>
              <a:t>“Cada clase es el reflejo de nuestra planeación. Lo que sembramos en ella, se convierte en aprendizaje.”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4433" y="671603"/>
            <a:ext cx="8247111" cy="1350464"/>
          </a:xfrm>
          <a:custGeom>
            <a:avLst/>
            <a:gdLst/>
            <a:ahLst/>
            <a:cxnLst/>
            <a:rect l="l" t="t" r="r" b="b"/>
            <a:pathLst>
              <a:path w="8247111" h="1350464">
                <a:moveTo>
                  <a:pt x="0" y="0"/>
                </a:moveTo>
                <a:lnTo>
                  <a:pt x="8247111" y="0"/>
                </a:lnTo>
                <a:lnTo>
                  <a:pt x="824711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635498" y="6994336"/>
            <a:ext cx="3315908" cy="3437658"/>
          </a:xfrm>
          <a:custGeom>
            <a:avLst/>
            <a:gdLst/>
            <a:ahLst/>
            <a:cxnLst/>
            <a:rect l="l" t="t" r="r" b="b"/>
            <a:pathLst>
              <a:path w="3315908" h="3437658">
                <a:moveTo>
                  <a:pt x="0" y="0"/>
                </a:moveTo>
                <a:lnTo>
                  <a:pt x="3315908" y="0"/>
                </a:lnTo>
                <a:lnTo>
                  <a:pt x="3315908" y="3437658"/>
                </a:lnTo>
                <a:lnTo>
                  <a:pt x="0" y="3437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01065" y="221042"/>
            <a:ext cx="2729195" cy="2251586"/>
          </a:xfrm>
          <a:custGeom>
            <a:avLst/>
            <a:gdLst/>
            <a:ahLst/>
            <a:cxnLst/>
            <a:rect l="l" t="t" r="r" b="b"/>
            <a:pathLst>
              <a:path w="2729195" h="2251586">
                <a:moveTo>
                  <a:pt x="0" y="0"/>
                </a:moveTo>
                <a:lnTo>
                  <a:pt x="2729194" y="0"/>
                </a:lnTo>
                <a:lnTo>
                  <a:pt x="2729194" y="2251586"/>
                </a:lnTo>
                <a:lnTo>
                  <a:pt x="0" y="225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439440"/>
            <a:ext cx="16230600" cy="5350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4"/>
              </a:lnSpc>
              <a:spcBef>
                <a:spcPct val="0"/>
              </a:spcBef>
            </a:pPr>
            <a:r>
              <a:rPr lang="en-US" sz="6081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Fortalecer la práctica docente a través del análisis y diseño de planeaciones didácticas situadas que integren la mediación y la evaluación formativa como parte del proceso de enseñanza y aprendizaje.</a:t>
            </a:r>
          </a:p>
        </p:txBody>
      </p:sp>
      <p:sp>
        <p:nvSpPr>
          <p:cNvPr id="9" name="Freeform 9"/>
          <p:cNvSpPr/>
          <p:nvPr/>
        </p:nvSpPr>
        <p:spPr>
          <a:xfrm>
            <a:off x="2134206" y="318135"/>
            <a:ext cx="1590102" cy="2057400"/>
          </a:xfrm>
          <a:custGeom>
            <a:avLst/>
            <a:gdLst/>
            <a:ahLst/>
            <a:cxnLst/>
            <a:rect l="l" t="t" r="r" b="b"/>
            <a:pathLst>
              <a:path w="1590102" h="2057400">
                <a:moveTo>
                  <a:pt x="0" y="0"/>
                </a:moveTo>
                <a:lnTo>
                  <a:pt x="1590102" y="0"/>
                </a:lnTo>
                <a:lnTo>
                  <a:pt x="159010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63763" y="814322"/>
            <a:ext cx="7368451" cy="95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9"/>
              </a:lnSpc>
            </a:pPr>
            <a:r>
              <a:rPr lang="en-US" sz="5521" b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Propósito de la sesión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4433" y="671603"/>
            <a:ext cx="8247111" cy="1350464"/>
          </a:xfrm>
          <a:custGeom>
            <a:avLst/>
            <a:gdLst/>
            <a:ahLst/>
            <a:cxnLst/>
            <a:rect l="l" t="t" r="r" b="b"/>
            <a:pathLst>
              <a:path w="8247111" h="1350464">
                <a:moveTo>
                  <a:pt x="0" y="0"/>
                </a:moveTo>
                <a:lnTo>
                  <a:pt x="8247111" y="0"/>
                </a:lnTo>
                <a:lnTo>
                  <a:pt x="824711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575733"/>
            <a:ext cx="15663057" cy="668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4" tooltip="https://gestion.cte.sep.gob.mx/insumos/docs/2526_s2_t1_orgcompleta_insumo1.pdf?1761342338948"/>
              </a:rPr>
              <a:t>Planeación didáctica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5" tooltip="https://educacionbasica.sep.gob.mx/wp-content/uploads/2024/06/Lenguajes_Seguimiento-y-evaluacion-a-la-Planeacion-Didactica-.pdf"/>
              </a:rPr>
              <a:t>Seguimiento y evaluación a la planeación didáctica. Materiales de apoyo a la apropiación del Plan y Programas de Estudio 2022. Secundaria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youtube.com/watch?v=PfyMFWwGkbg"/>
              </a:rPr>
              <a:t>Frida Rodríguez, maestra de preescolar: Avances y desafíos en la planeación didáctica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7" tooltip="https://www.youtube.com/watch?v=kJ3o9zut0gc"/>
              </a:rPr>
              <a:t>Erika Hernández, maestra de Primaria: Avances y desafíos en la planeación didáctica y uso de los LTG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8" tooltip="https://www.youtube.com/watch?v=C8g5mdQcHq8"/>
              </a:rPr>
              <a:t>Jesús Silva, maestro de Secundaria: Avances y desafíos en la planeación didáctica y uso de los LTG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9" tooltip="https://educacionbasica.sep.gob.mx/wp-content/uploads/2024/08/Una-Practica-Docente-Reflexiva.pdf"/>
              </a:rPr>
              <a:t>Apuntes didácticos. Una práctica docente reflexiva en el nivel preescolar</a:t>
            </a:r>
          </a:p>
          <a:p>
            <a:pPr marL="747247" lvl="1" indent="-373624" algn="l">
              <a:lnSpc>
                <a:spcPts val="4845"/>
              </a:lnSpc>
              <a:buAutoNum type="arabicPeriod"/>
            </a:pPr>
            <a:r>
              <a:rPr lang="en-US" sz="3461" b="1" u="sng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  <a:hlinkClick r:id="rId10" tooltip="https://www.aprendizajesituado.com/articulos/Planear-Mediar-y-Evaluar.pdf"/>
              </a:rPr>
              <a:t>Planear, mediar y evaluar desde el aprendizaje situado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751922" y="286903"/>
            <a:ext cx="2020937" cy="2119863"/>
          </a:xfrm>
          <a:custGeom>
            <a:avLst/>
            <a:gdLst/>
            <a:ahLst/>
            <a:cxnLst/>
            <a:rect l="l" t="t" r="r" b="b"/>
            <a:pathLst>
              <a:path w="2020937" h="2119863">
                <a:moveTo>
                  <a:pt x="0" y="0"/>
                </a:moveTo>
                <a:lnTo>
                  <a:pt x="2020937" y="0"/>
                </a:lnTo>
                <a:lnTo>
                  <a:pt x="2020937" y="2119864"/>
                </a:lnTo>
                <a:lnTo>
                  <a:pt x="0" y="21198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32670" y="454243"/>
            <a:ext cx="3459087" cy="2535223"/>
          </a:xfrm>
          <a:custGeom>
            <a:avLst/>
            <a:gdLst/>
            <a:ahLst/>
            <a:cxnLst/>
            <a:rect l="l" t="t" r="r" b="b"/>
            <a:pathLst>
              <a:path w="3459087" h="2535223">
                <a:moveTo>
                  <a:pt x="0" y="0"/>
                </a:moveTo>
                <a:lnTo>
                  <a:pt x="3459087" y="0"/>
                </a:lnTo>
                <a:lnTo>
                  <a:pt x="3459087" y="2535223"/>
                </a:lnTo>
                <a:lnTo>
                  <a:pt x="0" y="25352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242161" y="593669"/>
            <a:ext cx="3803679" cy="119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7"/>
              </a:lnSpc>
            </a:pPr>
            <a:r>
              <a:rPr lang="en-US" sz="44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Insumos</a:t>
            </a:r>
            <a:endParaRPr lang="en-US" sz="44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91547" y="625529"/>
            <a:ext cx="10611310" cy="1737602"/>
          </a:xfrm>
          <a:custGeom>
            <a:avLst/>
            <a:gdLst/>
            <a:ahLst/>
            <a:cxnLst/>
            <a:rect l="l" t="t" r="r" b="b"/>
            <a:pathLst>
              <a:path w="10611310" h="1737602">
                <a:moveTo>
                  <a:pt x="0" y="0"/>
                </a:moveTo>
                <a:lnTo>
                  <a:pt x="10611310" y="0"/>
                </a:lnTo>
                <a:lnTo>
                  <a:pt x="10611310" y="1737602"/>
                </a:lnTo>
                <a:lnTo>
                  <a:pt x="0" y="1737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4474596" y="6173094"/>
            <a:ext cx="5860439" cy="4300097"/>
          </a:xfrm>
          <a:custGeom>
            <a:avLst/>
            <a:gdLst/>
            <a:ahLst/>
            <a:cxnLst/>
            <a:rect l="l" t="t" r="r" b="b"/>
            <a:pathLst>
              <a:path w="5860439" h="4300097">
                <a:moveTo>
                  <a:pt x="0" y="0"/>
                </a:moveTo>
                <a:lnTo>
                  <a:pt x="5860439" y="0"/>
                </a:lnTo>
                <a:lnTo>
                  <a:pt x="5860439" y="4300097"/>
                </a:lnTo>
                <a:lnTo>
                  <a:pt x="0" y="4300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8469" y="454243"/>
            <a:ext cx="2082254" cy="4510298"/>
          </a:xfrm>
          <a:custGeom>
            <a:avLst/>
            <a:gdLst/>
            <a:ahLst/>
            <a:cxnLst/>
            <a:rect l="l" t="t" r="r" b="b"/>
            <a:pathLst>
              <a:path w="2082254" h="4510298">
                <a:moveTo>
                  <a:pt x="0" y="0"/>
                </a:moveTo>
                <a:lnTo>
                  <a:pt x="2082254" y="0"/>
                </a:lnTo>
                <a:lnTo>
                  <a:pt x="2082254" y="4510298"/>
                </a:lnTo>
                <a:lnTo>
                  <a:pt x="0" y="45102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76354" y="3762331"/>
            <a:ext cx="12886636" cy="392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3"/>
              </a:lnSpc>
              <a:spcBef>
                <a:spcPct val="0"/>
              </a:spcBef>
            </a:pPr>
            <a:r>
              <a:rPr lang="en-US" sz="5581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Como primera actividad se les propone ver y comentar el mensaje del Maestro Mario Delgado Carrillo, Secretario de Educación Pública.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19910" y="998036"/>
            <a:ext cx="10154583" cy="82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6"/>
              </a:lnSpc>
            </a:pP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Video del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Secretario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de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Educación</a:t>
            </a:r>
            <a:endParaRPr lang="en-US" sz="40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62846" y="975136"/>
            <a:ext cx="9979337" cy="1634116"/>
          </a:xfrm>
          <a:custGeom>
            <a:avLst/>
            <a:gdLst/>
            <a:ahLst/>
            <a:cxnLst/>
            <a:rect l="l" t="t" r="r" b="b"/>
            <a:pathLst>
              <a:path w="9979337" h="1634116">
                <a:moveTo>
                  <a:pt x="0" y="0"/>
                </a:moveTo>
                <a:lnTo>
                  <a:pt x="9979338" y="0"/>
                </a:lnTo>
                <a:lnTo>
                  <a:pt x="9979338" y="1634117"/>
                </a:lnTo>
                <a:lnTo>
                  <a:pt x="0" y="1634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9816" y="2523528"/>
            <a:ext cx="16401240" cy="673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Lean en equipo los fragmentos del documento </a:t>
            </a:r>
            <a:r>
              <a:rPr lang="en-US" sz="4244" b="1" u="sng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4" tooltip="https://gestion.cte.sep.gob.mx/insumos/docs/2526_s2_t1_orgcompleta_insumo1.pdf?1761342338948"/>
              </a:rPr>
              <a:t>Planeación didáctica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Subrayen ideas que respondan a las preguntas: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es planear?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¿Para qué sirve?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elementos debe considerar una planeación didáctica?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Elaboren entre todos un esquema o lista con los elementos más importantes.</a:t>
            </a:r>
          </a:p>
          <a:p>
            <a:pPr marL="916313" lvl="1" indent="-458157" algn="l">
              <a:lnSpc>
                <a:spcPts val="5941"/>
              </a:lnSpc>
              <a:buFont typeface="Arial"/>
              <a:buChar char="•"/>
            </a:pPr>
            <a:r>
              <a:rPr lang="en-US" sz="4244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Compartan sus conclusiones en plenaria.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907740" y="318836"/>
            <a:ext cx="2255106" cy="2290417"/>
          </a:xfrm>
          <a:custGeom>
            <a:avLst/>
            <a:gdLst/>
            <a:ahLst/>
            <a:cxnLst/>
            <a:rect l="l" t="t" r="r" b="b"/>
            <a:pathLst>
              <a:path w="2255106" h="2290417">
                <a:moveTo>
                  <a:pt x="0" y="0"/>
                </a:moveTo>
                <a:lnTo>
                  <a:pt x="2255106" y="0"/>
                </a:lnTo>
                <a:lnTo>
                  <a:pt x="2255106" y="2290417"/>
                </a:lnTo>
                <a:lnTo>
                  <a:pt x="0" y="22904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18349" y="8369375"/>
            <a:ext cx="4714740" cy="1777850"/>
          </a:xfrm>
          <a:custGeom>
            <a:avLst/>
            <a:gdLst/>
            <a:ahLst/>
            <a:cxnLst/>
            <a:rect l="l" t="t" r="r" b="b"/>
            <a:pathLst>
              <a:path w="4714740" h="1777850">
                <a:moveTo>
                  <a:pt x="0" y="0"/>
                </a:moveTo>
                <a:lnTo>
                  <a:pt x="4714739" y="0"/>
                </a:lnTo>
                <a:lnTo>
                  <a:pt x="4714739" y="1777850"/>
                </a:lnTo>
                <a:lnTo>
                  <a:pt x="0" y="17778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31694" y="3464576"/>
            <a:ext cx="4318224" cy="1937803"/>
          </a:xfrm>
          <a:custGeom>
            <a:avLst/>
            <a:gdLst/>
            <a:ahLst/>
            <a:cxnLst/>
            <a:rect l="l" t="t" r="r" b="b"/>
            <a:pathLst>
              <a:path w="4318224" h="1937803">
                <a:moveTo>
                  <a:pt x="0" y="0"/>
                </a:moveTo>
                <a:lnTo>
                  <a:pt x="4318224" y="0"/>
                </a:lnTo>
                <a:lnTo>
                  <a:pt x="4318224" y="1937803"/>
                </a:lnTo>
                <a:lnTo>
                  <a:pt x="0" y="19378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20859" y="1411629"/>
            <a:ext cx="9227545" cy="840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7"/>
              </a:lnSpc>
            </a:pPr>
            <a:r>
              <a:rPr lang="en-US" sz="44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</a:t>
            </a:r>
            <a:r>
              <a:rPr lang="en-US" sz="44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Qué</a:t>
            </a:r>
            <a:r>
              <a:rPr lang="en-US" sz="44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4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es</a:t>
            </a:r>
            <a:r>
              <a:rPr lang="en-US" sz="44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la </a:t>
            </a:r>
            <a:r>
              <a:rPr lang="en-US" sz="44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planeación</a:t>
            </a:r>
            <a:r>
              <a:rPr lang="en-US" sz="44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4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didáctica</a:t>
            </a:r>
            <a:r>
              <a:rPr lang="en-US" sz="44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7196" y="671603"/>
            <a:ext cx="14097613" cy="1350464"/>
          </a:xfrm>
          <a:custGeom>
            <a:avLst/>
            <a:gdLst/>
            <a:ahLst/>
            <a:cxnLst/>
            <a:rect l="l" t="t" r="r" b="b"/>
            <a:pathLst>
              <a:path w="14097613" h="1350464">
                <a:moveTo>
                  <a:pt x="0" y="0"/>
                </a:moveTo>
                <a:lnTo>
                  <a:pt x="14097613" y="0"/>
                </a:lnTo>
                <a:lnTo>
                  <a:pt x="14097613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470" b="-3547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2443080" y="7634836"/>
            <a:ext cx="4323458" cy="2412129"/>
          </a:xfrm>
          <a:custGeom>
            <a:avLst/>
            <a:gdLst/>
            <a:ahLst/>
            <a:cxnLst/>
            <a:rect l="l" t="t" r="r" b="b"/>
            <a:pathLst>
              <a:path w="4323458" h="2412129">
                <a:moveTo>
                  <a:pt x="0" y="0"/>
                </a:moveTo>
                <a:lnTo>
                  <a:pt x="4323458" y="0"/>
                </a:lnTo>
                <a:lnTo>
                  <a:pt x="4323458" y="2412129"/>
                </a:lnTo>
                <a:lnTo>
                  <a:pt x="0" y="2412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7196" y="2195511"/>
            <a:ext cx="12464879" cy="785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Formen tres equipos: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🟢 Equipo 1: Planear el aprendizaje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🔵 Equipo 2: Mediar el aprendizaje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🟣 Equipo 3: Evaluar el aprendizaje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Cada equipo: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Lean el apartado correspondiente del texto: </a:t>
            </a:r>
            <a:r>
              <a:rPr lang="en-US" sz="2957" b="1" u="sng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  <a:hlinkClick r:id="rId6" tooltip="https://www.aprendizajesituado.com/articulos/Planear-Mediar-y-Evaluar.pdf"/>
              </a:rPr>
              <a:t>Planear, mediar y evaluar desde el aprendizaje situado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 10 minutos, preparen una mini representación o dinámica que muestre cómo se vive ese eje en el aula.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Puede ser una breve dramatización, un diálogo, una simulación de clase o una escena cotidiana.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Presenten su representación en máximo 3 minutos.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Al final, todo el grupo comenta: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ideas o reflexiones deja cada eje?</a:t>
            </a:r>
          </a:p>
          <a:p>
            <a:pPr marL="638452" lvl="1" indent="-319226" algn="l">
              <a:lnSpc>
                <a:spcPts val="4140"/>
              </a:lnSpc>
              <a:buFont typeface="Arial"/>
              <a:buChar char="•"/>
            </a:pPr>
            <a:r>
              <a:rPr lang="en-US" sz="2957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podríamos mejorar como colectivo?</a:t>
            </a:r>
          </a:p>
        </p:txBody>
      </p:sp>
      <p:sp>
        <p:nvSpPr>
          <p:cNvPr id="8" name="Freeform 8"/>
          <p:cNvSpPr/>
          <p:nvPr/>
        </p:nvSpPr>
        <p:spPr>
          <a:xfrm>
            <a:off x="11199022" y="2022067"/>
            <a:ext cx="6382832" cy="3353646"/>
          </a:xfrm>
          <a:custGeom>
            <a:avLst/>
            <a:gdLst/>
            <a:ahLst/>
            <a:cxnLst/>
            <a:rect l="l" t="t" r="r" b="b"/>
            <a:pathLst>
              <a:path w="6382832" h="3353646">
                <a:moveTo>
                  <a:pt x="0" y="0"/>
                </a:moveTo>
                <a:lnTo>
                  <a:pt x="6382832" y="0"/>
                </a:lnTo>
                <a:lnTo>
                  <a:pt x="6382832" y="3353646"/>
                </a:lnTo>
                <a:lnTo>
                  <a:pt x="0" y="33536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6244" y="932092"/>
            <a:ext cx="13724194" cy="70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</a:pPr>
            <a:r>
              <a:rPr lang="en-US" sz="36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Planear</a:t>
            </a:r>
            <a:r>
              <a:rPr lang="en-US" sz="36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, </a:t>
            </a:r>
            <a:r>
              <a:rPr lang="en-US" sz="36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mediar</a:t>
            </a:r>
            <a:r>
              <a:rPr lang="en-US" sz="36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y </a:t>
            </a:r>
            <a:r>
              <a:rPr lang="en-US" sz="36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evaluar</a:t>
            </a:r>
            <a:r>
              <a:rPr lang="en-US" sz="36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36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desde</a:t>
            </a:r>
            <a:r>
              <a:rPr lang="en-US" sz="36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el </a:t>
            </a:r>
            <a:r>
              <a:rPr lang="en-US" sz="36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aprendizaje</a:t>
            </a:r>
            <a:r>
              <a:rPr lang="en-US" sz="36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36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situado</a:t>
            </a:r>
            <a:endParaRPr lang="en-US" sz="36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4433" y="671603"/>
            <a:ext cx="8247111" cy="1350464"/>
          </a:xfrm>
          <a:custGeom>
            <a:avLst/>
            <a:gdLst/>
            <a:ahLst/>
            <a:cxnLst/>
            <a:rect l="l" t="t" r="r" b="b"/>
            <a:pathLst>
              <a:path w="8247111" h="1350464">
                <a:moveTo>
                  <a:pt x="0" y="0"/>
                </a:moveTo>
                <a:lnTo>
                  <a:pt x="8247111" y="0"/>
                </a:lnTo>
                <a:lnTo>
                  <a:pt x="8247111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4981" y="2635417"/>
            <a:ext cx="14512812" cy="701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2"/>
              </a:lnSpc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 pie, sigan estas tres órdenes:</a:t>
            </a:r>
          </a:p>
          <a:p>
            <a:pPr marL="1570758" lvl="2" indent="-523586" algn="just">
              <a:lnSpc>
                <a:spcPts val="5092"/>
              </a:lnSpc>
              <a:buFont typeface="Arial"/>
              <a:buChar char="⚬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Palmas 👏</a:t>
            </a:r>
          </a:p>
          <a:p>
            <a:pPr marL="1570758" lvl="2" indent="-523586" algn="just">
              <a:lnSpc>
                <a:spcPts val="5092"/>
              </a:lnSpc>
              <a:buFont typeface="Arial"/>
              <a:buChar char="⚬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Chasquido ✨</a:t>
            </a:r>
          </a:p>
          <a:p>
            <a:pPr marL="1570758" lvl="2" indent="-523586" algn="just">
              <a:lnSpc>
                <a:spcPts val="5092"/>
              </a:lnSpc>
              <a:buFont typeface="Arial"/>
              <a:buChar char="⚬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Golpe de pie 👣</a:t>
            </a:r>
          </a:p>
          <a:p>
            <a:pPr marL="785379" lvl="1" indent="-392690" algn="l">
              <a:lnSpc>
                <a:spcPts val="5092"/>
              </a:lnSpc>
              <a:buFont typeface="Arial"/>
              <a:buChar char="•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El coordinador de la sesión marcará un ritmo con una secuencia (por ejemplo: palmas-chasquido-pie).</a:t>
            </a:r>
          </a:p>
          <a:p>
            <a:pPr marL="785379" lvl="1" indent="-392690" algn="l">
              <a:lnSpc>
                <a:spcPts val="5092"/>
              </a:lnSpc>
              <a:buFont typeface="Arial"/>
              <a:buChar char="•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Luego cambiará el orden (por ejemplo: pie-palmas-chasquido).</a:t>
            </a:r>
          </a:p>
          <a:p>
            <a:pPr marL="785379" lvl="1" indent="-392690" algn="l">
              <a:lnSpc>
                <a:spcPts val="5092"/>
              </a:lnSpc>
              <a:buFont typeface="Arial"/>
              <a:buChar char="•"/>
            </a:pPr>
            <a:r>
              <a:rPr lang="en-US" sz="3637" b="1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Sigan el ritmo sin perder la sonrisa; quien se equivoque solo dice en voz alta: “¡Me reinicio!” y continúa.</a:t>
            </a:r>
          </a:p>
          <a:p>
            <a:pPr algn="l">
              <a:lnSpc>
                <a:spcPts val="5092"/>
              </a:lnSpc>
            </a:pPr>
            <a:endParaRPr lang="en-US" sz="3637" b="1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ctr">
              <a:lnSpc>
                <a:spcPts val="5092"/>
              </a:lnSpc>
            </a:pPr>
            <a:r>
              <a:rPr lang="en-US" sz="3637" b="1" i="1">
                <a:solidFill>
                  <a:srgbClr val="000000"/>
                </a:solidFill>
                <a:latin typeface="Fira Sans Bold Italics"/>
                <a:ea typeface="Fira Sans Bold Italics"/>
                <a:cs typeface="Fira Sans Bold Italics"/>
                <a:sym typeface="Fira Sans Bold Italics"/>
              </a:rPr>
              <a:t>“A veces basta cambiar el ritmo para recuperar la energía.”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5231460" y="7973596"/>
            <a:ext cx="2545083" cy="1673392"/>
          </a:xfrm>
          <a:custGeom>
            <a:avLst/>
            <a:gdLst/>
            <a:ahLst/>
            <a:cxnLst/>
            <a:rect l="l" t="t" r="r" b="b"/>
            <a:pathLst>
              <a:path w="2545083" h="1673392">
                <a:moveTo>
                  <a:pt x="0" y="0"/>
                </a:moveTo>
                <a:lnTo>
                  <a:pt x="2545082" y="0"/>
                </a:lnTo>
                <a:lnTo>
                  <a:pt x="2545082" y="1673392"/>
                </a:lnTo>
                <a:lnTo>
                  <a:pt x="0" y="16733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50759" y="1615547"/>
            <a:ext cx="2438789" cy="2846836"/>
          </a:xfrm>
          <a:custGeom>
            <a:avLst/>
            <a:gdLst/>
            <a:ahLst/>
            <a:cxnLst/>
            <a:rect l="l" t="t" r="r" b="b"/>
            <a:pathLst>
              <a:path w="2438789" h="2846836">
                <a:moveTo>
                  <a:pt x="0" y="0"/>
                </a:moveTo>
                <a:lnTo>
                  <a:pt x="2438789" y="0"/>
                </a:lnTo>
                <a:lnTo>
                  <a:pt x="2438789" y="2846836"/>
                </a:lnTo>
                <a:lnTo>
                  <a:pt x="0" y="28468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63910" y="231669"/>
            <a:ext cx="1979419" cy="2230331"/>
          </a:xfrm>
          <a:custGeom>
            <a:avLst/>
            <a:gdLst/>
            <a:ahLst/>
            <a:cxnLst/>
            <a:rect l="l" t="t" r="r" b="b"/>
            <a:pathLst>
              <a:path w="1979419" h="2230331">
                <a:moveTo>
                  <a:pt x="0" y="0"/>
                </a:moveTo>
                <a:lnTo>
                  <a:pt x="1979419" y="0"/>
                </a:lnTo>
                <a:lnTo>
                  <a:pt x="1979419" y="2230332"/>
                </a:lnTo>
                <a:lnTo>
                  <a:pt x="0" y="22303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313886" y="669897"/>
            <a:ext cx="5068204" cy="1101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0"/>
              </a:lnSpc>
            </a:pPr>
            <a:r>
              <a:rPr lang="en-US" sz="44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Pausa</a:t>
            </a:r>
            <a:r>
              <a:rPr lang="en-US" sz="44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4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activa</a:t>
            </a:r>
            <a:endParaRPr lang="en-US" sz="44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877" y="0"/>
            <a:ext cx="18880385" cy="13027466"/>
          </a:xfrm>
          <a:custGeom>
            <a:avLst/>
            <a:gdLst/>
            <a:ahLst/>
            <a:cxnLst/>
            <a:rect l="l" t="t" r="r" b="b"/>
            <a:pathLst>
              <a:path w="18880385" h="13027466">
                <a:moveTo>
                  <a:pt x="0" y="0"/>
                </a:moveTo>
                <a:lnTo>
                  <a:pt x="18880385" y="0"/>
                </a:lnTo>
                <a:lnTo>
                  <a:pt x="18880385" y="13027466"/>
                </a:lnTo>
                <a:lnTo>
                  <a:pt x="0" y="13027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3425" y="671603"/>
            <a:ext cx="15218959" cy="1350464"/>
          </a:xfrm>
          <a:custGeom>
            <a:avLst/>
            <a:gdLst/>
            <a:ahLst/>
            <a:cxnLst/>
            <a:rect l="l" t="t" r="r" b="b"/>
            <a:pathLst>
              <a:path w="15218959" h="1350464">
                <a:moveTo>
                  <a:pt x="0" y="0"/>
                </a:moveTo>
                <a:lnTo>
                  <a:pt x="15218959" y="0"/>
                </a:lnTo>
                <a:lnTo>
                  <a:pt x="15218959" y="1350464"/>
                </a:lnTo>
                <a:lnTo>
                  <a:pt x="0" y="13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2268" b="-4226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3088" y="454243"/>
            <a:ext cx="743454" cy="74345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4544350" y="2895538"/>
            <a:ext cx="3462356" cy="2481355"/>
          </a:xfrm>
          <a:custGeom>
            <a:avLst/>
            <a:gdLst/>
            <a:ahLst/>
            <a:cxnLst/>
            <a:rect l="l" t="t" r="r" b="b"/>
            <a:pathLst>
              <a:path w="3462356" h="2481355">
                <a:moveTo>
                  <a:pt x="0" y="0"/>
                </a:moveTo>
                <a:lnTo>
                  <a:pt x="3462356" y="0"/>
                </a:lnTo>
                <a:lnTo>
                  <a:pt x="3462356" y="2481355"/>
                </a:lnTo>
                <a:lnTo>
                  <a:pt x="0" y="2481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35638" y="8060466"/>
            <a:ext cx="3623823" cy="2228651"/>
          </a:xfrm>
          <a:custGeom>
            <a:avLst/>
            <a:gdLst/>
            <a:ahLst/>
            <a:cxnLst/>
            <a:rect l="l" t="t" r="r" b="b"/>
            <a:pathLst>
              <a:path w="3623823" h="2228651">
                <a:moveTo>
                  <a:pt x="0" y="0"/>
                </a:moveTo>
                <a:lnTo>
                  <a:pt x="3623824" y="0"/>
                </a:lnTo>
                <a:lnTo>
                  <a:pt x="3623824" y="2228651"/>
                </a:lnTo>
                <a:lnTo>
                  <a:pt x="0" y="22286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93827" y="933450"/>
            <a:ext cx="14446726" cy="76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9"/>
              </a:lnSpc>
            </a:pP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Videos: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Avances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y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desafíos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la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planeación</a:t>
            </a:r>
            <a:r>
              <a:rPr lang="en-US" sz="4000" b="1" dirty="0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4000" b="1" dirty="0" err="1">
                <a:solidFill>
                  <a:srgbClr val="4B5899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didáctica</a:t>
            </a:r>
            <a:endParaRPr lang="en-US" sz="4000" b="1" dirty="0">
              <a:solidFill>
                <a:srgbClr val="4B5899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3827" y="2753708"/>
            <a:ext cx="15593557" cy="517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Vean el video correspondiente a su nivel educativo (preescolar, primaria o secundaria).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Después del video, comenten: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ideas fortalecen nuestra manera de planear?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¿Qué ajustes podemos hacer en nuestras planeaciones actuales?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292F4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Redacten tres compromisos concretos como colectivo.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883</Words>
  <Application>Microsoft Office PowerPoint</Application>
  <PresentationFormat>Personalizado</PresentationFormat>
  <Paragraphs>83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Fira Sans Bold Italics</vt:lpstr>
      <vt:lpstr>Arial</vt:lpstr>
      <vt:lpstr>Calibri</vt:lpstr>
      <vt:lpstr>Fira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Quinta Sesión Ordinaria de Consejo Técnico Escolar Tema 1: Planeación didáctica</dc:title>
  <cp:lastModifiedBy>JORGE ALBERTO GUERRERO HERNANDEZ</cp:lastModifiedBy>
  <cp:revision>2</cp:revision>
  <dcterms:created xsi:type="dcterms:W3CDTF">2006-08-16T00:00:00Z</dcterms:created>
  <dcterms:modified xsi:type="dcterms:W3CDTF">2026-02-22T23:51:33Z</dcterms:modified>
  <dc:identifier>DAHCFF9_6U4</dc:identifier>
</cp:coreProperties>
</file>