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Fira Sans Bold" panose="020B0604020202020204" charset="0"/>
      <p:regular r:id="rId18"/>
    </p:embeddedFont>
    <p:embeddedFont>
      <p:font typeface="Arimo Bold Italic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Arimo Bold" panose="020B0604020202020204" charset="0"/>
      <p:regular r:id="rId24"/>
    </p:embeddedFont>
    <p:embeddedFont>
      <p:font typeface="Arimo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5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5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5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15.svg"/><Relationship Id="rId4" Type="http://schemas.openxmlformats.org/officeDocument/2006/relationships/image" Target="../media/image55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_1K5YoAXoqI" TargetMode="External"/><Relationship Id="rId11" Type="http://schemas.openxmlformats.org/officeDocument/2006/relationships/image" Target="../media/image9.jpeg"/><Relationship Id="rId5" Type="http://schemas.openxmlformats.org/officeDocument/2006/relationships/hyperlink" Target="https://www.youtube.com/watch?v=Wdt3l4pJoHc" TargetMode="External"/><Relationship Id="rId10" Type="http://schemas.openxmlformats.org/officeDocument/2006/relationships/image" Target="../media/image22.svg"/><Relationship Id="rId4" Type="http://schemas.openxmlformats.org/officeDocument/2006/relationships/hyperlink" Target="https://gestion.cte.sep.gob.mx/insumos/docs/2526_s2_t3_orgcompleta_insumo1.pdf" TargetMode="Externa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2.pn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15.svg"/><Relationship Id="rId4" Type="http://schemas.openxmlformats.org/officeDocument/2006/relationships/image" Target="../media/image36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3067"/>
            <a:ext cx="19517986" cy="9693933"/>
          </a:xfrm>
          <a:custGeom>
            <a:avLst/>
            <a:gdLst/>
            <a:ahLst/>
            <a:cxnLst/>
            <a:rect l="l" t="t" r="r" b="b"/>
            <a:pathLst>
              <a:path w="19517986" h="9693933">
                <a:moveTo>
                  <a:pt x="0" y="0"/>
                </a:moveTo>
                <a:lnTo>
                  <a:pt x="19517986" y="0"/>
                </a:lnTo>
                <a:lnTo>
                  <a:pt x="19517986" y="9693933"/>
                </a:lnTo>
                <a:lnTo>
                  <a:pt x="0" y="9693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37215" y="2048124"/>
            <a:ext cx="12040723" cy="5976577"/>
          </a:xfrm>
          <a:custGeom>
            <a:avLst/>
            <a:gdLst/>
            <a:ahLst/>
            <a:cxnLst/>
            <a:rect l="l" t="t" r="r" b="b"/>
            <a:pathLst>
              <a:path w="12040723" h="5976577">
                <a:moveTo>
                  <a:pt x="0" y="0"/>
                </a:moveTo>
                <a:lnTo>
                  <a:pt x="12040723" y="0"/>
                </a:lnTo>
                <a:lnTo>
                  <a:pt x="12040723" y="5976576"/>
                </a:lnTo>
                <a:lnTo>
                  <a:pt x="0" y="5976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7303" y="5862699"/>
            <a:ext cx="4264548" cy="4324003"/>
          </a:xfrm>
          <a:custGeom>
            <a:avLst/>
            <a:gdLst/>
            <a:ahLst/>
            <a:cxnLst/>
            <a:rect l="l" t="t" r="r" b="b"/>
            <a:pathLst>
              <a:path w="4264548" h="4324003">
                <a:moveTo>
                  <a:pt x="0" y="0"/>
                </a:moveTo>
                <a:lnTo>
                  <a:pt x="4264548" y="0"/>
                </a:lnTo>
                <a:lnTo>
                  <a:pt x="4264548" y="4324003"/>
                </a:lnTo>
                <a:lnTo>
                  <a:pt x="0" y="4324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51378" y="6504114"/>
            <a:ext cx="6407696" cy="3988791"/>
          </a:xfrm>
          <a:custGeom>
            <a:avLst/>
            <a:gdLst/>
            <a:ahLst/>
            <a:cxnLst/>
            <a:rect l="l" t="t" r="r" b="b"/>
            <a:pathLst>
              <a:path w="6407696" h="3988791">
                <a:moveTo>
                  <a:pt x="0" y="0"/>
                </a:moveTo>
                <a:lnTo>
                  <a:pt x="6407696" y="0"/>
                </a:lnTo>
                <a:lnTo>
                  <a:pt x="6407696" y="3988791"/>
                </a:lnTo>
                <a:lnTo>
                  <a:pt x="0" y="39887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86531" y="2390075"/>
            <a:ext cx="10514937" cy="488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34"/>
              </a:lnSpc>
              <a:spcBef>
                <a:spcPct val="0"/>
              </a:spcBef>
            </a:pPr>
            <a:r>
              <a:rPr lang="en-US" sz="7381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Sexta Sesión Ordinaria de Consejo Técnico Escolar</a:t>
            </a:r>
          </a:p>
          <a:p>
            <a:pPr algn="ctr">
              <a:lnSpc>
                <a:spcPts val="7528"/>
              </a:lnSpc>
              <a:spcBef>
                <a:spcPct val="0"/>
              </a:spcBef>
            </a:pPr>
            <a:r>
              <a:rPr lang="en-US" sz="537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377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Tema 3:</a:t>
            </a:r>
            <a:r>
              <a:rPr lang="en-US" sz="537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Trabajo por proyectos</a:t>
            </a:r>
          </a:p>
        </p:txBody>
      </p:sp>
      <p:sp>
        <p:nvSpPr>
          <p:cNvPr id="8" name="Freeform 8"/>
          <p:cNvSpPr/>
          <p:nvPr/>
        </p:nvSpPr>
        <p:spPr>
          <a:xfrm>
            <a:off x="12922962" y="1028700"/>
            <a:ext cx="4045823" cy="2353934"/>
          </a:xfrm>
          <a:custGeom>
            <a:avLst/>
            <a:gdLst/>
            <a:ahLst/>
            <a:cxnLst/>
            <a:rect l="l" t="t" r="r" b="b"/>
            <a:pathLst>
              <a:path w="4045823" h="2353934">
                <a:moveTo>
                  <a:pt x="0" y="0"/>
                </a:moveTo>
                <a:lnTo>
                  <a:pt x="4045824" y="0"/>
                </a:lnTo>
                <a:lnTo>
                  <a:pt x="4045824" y="2353934"/>
                </a:lnTo>
                <a:lnTo>
                  <a:pt x="0" y="2353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347589" y="1513862"/>
            <a:ext cx="1068524" cy="106852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8513" y="836292"/>
            <a:ext cx="11869540" cy="3230337"/>
          </a:xfrm>
          <a:custGeom>
            <a:avLst/>
            <a:gdLst/>
            <a:ahLst/>
            <a:cxnLst/>
            <a:rect l="l" t="t" r="r" b="b"/>
            <a:pathLst>
              <a:path w="11869540" h="3230337">
                <a:moveTo>
                  <a:pt x="0" y="0"/>
                </a:moveTo>
                <a:lnTo>
                  <a:pt x="11869539" y="0"/>
                </a:lnTo>
                <a:lnTo>
                  <a:pt x="11869539" y="3230337"/>
                </a:lnTo>
                <a:lnTo>
                  <a:pt x="0" y="3230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2" b="-9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03322" y="672721"/>
            <a:ext cx="3377037" cy="3043555"/>
          </a:xfrm>
          <a:custGeom>
            <a:avLst/>
            <a:gdLst/>
            <a:ahLst/>
            <a:cxnLst/>
            <a:rect l="l" t="t" r="r" b="b"/>
            <a:pathLst>
              <a:path w="3377037" h="3043555">
                <a:moveTo>
                  <a:pt x="0" y="0"/>
                </a:moveTo>
                <a:lnTo>
                  <a:pt x="3377038" y="0"/>
                </a:lnTo>
                <a:lnTo>
                  <a:pt x="3377038" y="3043555"/>
                </a:lnTo>
                <a:lnTo>
                  <a:pt x="0" y="3043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7981" y="1654955"/>
            <a:ext cx="3420815" cy="2411674"/>
          </a:xfrm>
          <a:custGeom>
            <a:avLst/>
            <a:gdLst/>
            <a:ahLst/>
            <a:cxnLst/>
            <a:rect l="l" t="t" r="r" b="b"/>
            <a:pathLst>
              <a:path w="3420815" h="2411674">
                <a:moveTo>
                  <a:pt x="0" y="0"/>
                </a:moveTo>
                <a:lnTo>
                  <a:pt x="3420814" y="0"/>
                </a:lnTo>
                <a:lnTo>
                  <a:pt x="3420814" y="2411674"/>
                </a:lnTo>
                <a:lnTo>
                  <a:pt x="0" y="2411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7" name="Freeform 7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1709723" y="7530039"/>
            <a:ext cx="4672357" cy="2312817"/>
          </a:xfrm>
          <a:custGeom>
            <a:avLst/>
            <a:gdLst/>
            <a:ahLst/>
            <a:cxnLst/>
            <a:rect l="l" t="t" r="r" b="b"/>
            <a:pathLst>
              <a:path w="4672357" h="2312817">
                <a:moveTo>
                  <a:pt x="0" y="0"/>
                </a:moveTo>
                <a:lnTo>
                  <a:pt x="4672357" y="0"/>
                </a:lnTo>
                <a:lnTo>
                  <a:pt x="4672357" y="2312816"/>
                </a:lnTo>
                <a:lnTo>
                  <a:pt x="0" y="23128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35483" y="1000125"/>
            <a:ext cx="8009073" cy="2074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4"/>
              </a:lnSpc>
            </a:pPr>
            <a:r>
              <a:rPr lang="en-US" sz="442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3: </a:t>
            </a:r>
          </a:p>
          <a:p>
            <a:pPr algn="ctr">
              <a:lnSpc>
                <a:spcPts val="5404"/>
              </a:lnSpc>
            </a:pPr>
            <a:r>
              <a:rPr lang="en-US" sz="4429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Participación de niñas, niños y adolescentes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68388" y="3952329"/>
            <a:ext cx="14917773" cy="430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555" lvl="1" indent="-528778" algn="l">
              <a:lnSpc>
                <a:spcPts val="6857"/>
              </a:lnSpc>
              <a:buFont typeface="Arial"/>
              <a:buChar char="•"/>
            </a:pPr>
            <a:r>
              <a:rPr lang="en-US" sz="48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Niñas, niños y adolescentes son protagonistas: deciden en asamblea qué investigar, cómo hacerlo y cómo presentar resultados.</a:t>
            </a:r>
          </a:p>
          <a:p>
            <a:pPr marL="1057555" lvl="1" indent="-528778" algn="l">
              <a:lnSpc>
                <a:spcPts val="6857"/>
              </a:lnSpc>
              <a:buFont typeface="Arial"/>
              <a:buChar char="•"/>
            </a:pPr>
            <a:r>
              <a:rPr lang="en-US" sz="48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Promueve aprendizaje colaborativo con roles activos para todas y todos.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0308" y="966481"/>
            <a:ext cx="9923023" cy="2753639"/>
          </a:xfrm>
          <a:custGeom>
            <a:avLst/>
            <a:gdLst/>
            <a:ahLst/>
            <a:cxnLst/>
            <a:rect l="l" t="t" r="r" b="b"/>
            <a:pathLst>
              <a:path w="9923023" h="2753639">
                <a:moveTo>
                  <a:pt x="0" y="0"/>
                </a:moveTo>
                <a:lnTo>
                  <a:pt x="9923024" y="0"/>
                </a:lnTo>
                <a:lnTo>
                  <a:pt x="9923024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25731" y="821640"/>
            <a:ext cx="5730985" cy="2557452"/>
          </a:xfrm>
          <a:custGeom>
            <a:avLst/>
            <a:gdLst/>
            <a:ahLst/>
            <a:cxnLst/>
            <a:rect l="l" t="t" r="r" b="b"/>
            <a:pathLst>
              <a:path w="5730985" h="2557452">
                <a:moveTo>
                  <a:pt x="0" y="0"/>
                </a:moveTo>
                <a:lnTo>
                  <a:pt x="5730985" y="0"/>
                </a:lnTo>
                <a:lnTo>
                  <a:pt x="5730985" y="2557452"/>
                </a:lnTo>
                <a:lnTo>
                  <a:pt x="0" y="2557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6" name="Freeform 6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740712" y="7459072"/>
            <a:ext cx="5130028" cy="2827928"/>
          </a:xfrm>
          <a:custGeom>
            <a:avLst/>
            <a:gdLst/>
            <a:ahLst/>
            <a:cxnLst/>
            <a:rect l="l" t="t" r="r" b="b"/>
            <a:pathLst>
              <a:path w="5130028" h="2827928">
                <a:moveTo>
                  <a:pt x="0" y="0"/>
                </a:moveTo>
                <a:lnTo>
                  <a:pt x="5130028" y="0"/>
                </a:lnTo>
                <a:lnTo>
                  <a:pt x="5130028" y="2827928"/>
                </a:lnTo>
                <a:lnTo>
                  <a:pt x="0" y="28279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86907" y="1366568"/>
            <a:ext cx="7709827" cy="144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8"/>
              </a:lnSpc>
            </a:pPr>
            <a:r>
              <a:rPr lang="en-US" sz="4748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4: </a:t>
            </a:r>
          </a:p>
          <a:p>
            <a:pPr algn="ctr">
              <a:lnSpc>
                <a:spcPts val="5698"/>
              </a:lnSpc>
            </a:pPr>
            <a:r>
              <a:rPr lang="en-US" sz="4748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Perspectiva social y crítica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86907" y="3615345"/>
            <a:ext cx="13197235" cy="454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9320" lvl="1" indent="-464660" algn="l">
              <a:lnSpc>
                <a:spcPts val="6026"/>
              </a:lnSpc>
              <a:buFont typeface="Arial"/>
              <a:buChar char="•"/>
            </a:pPr>
            <a:r>
              <a:rPr lang="en-US" sz="430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Los proyectos promueven observación, indagación y preguntas sobre lo cotidiano.</a:t>
            </a:r>
          </a:p>
          <a:p>
            <a:pPr marL="929320" lvl="1" indent="-464660" algn="l">
              <a:lnSpc>
                <a:spcPts val="6026"/>
              </a:lnSpc>
              <a:buFont typeface="Arial"/>
              <a:buChar char="•"/>
            </a:pPr>
            <a:r>
              <a:rPr lang="en-US" sz="430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Favorecen comprensión del entorno natural y social, sensibilidad y pensamiento crítico ante discriminación, violencia, desigualdad, injusticia, etc.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88746" y="3328989"/>
            <a:ext cx="13848461" cy="638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4"/>
              </a:lnSpc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equipos y rescatar acuerdos en plenaria: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elementos han considerado al diseñar proyectos?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papel juegan lectura de la realidad y Programa Analítico?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rol tienen intereses del alumnado y saberes docentes en el proceso creativo?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usan proyectos de los LTG y qué adaptaciones realizan?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aportan las metodologías sociocríticas?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papel tiene el CTE en diseño, socialización y mejora de proyectos?</a:t>
            </a:r>
          </a:p>
        </p:txBody>
      </p:sp>
      <p:sp>
        <p:nvSpPr>
          <p:cNvPr id="4" name="Freeform 4"/>
          <p:cNvSpPr/>
          <p:nvPr/>
        </p:nvSpPr>
        <p:spPr>
          <a:xfrm>
            <a:off x="2301379" y="1028700"/>
            <a:ext cx="14080702" cy="2827874"/>
          </a:xfrm>
          <a:custGeom>
            <a:avLst/>
            <a:gdLst/>
            <a:ahLst/>
            <a:cxnLst/>
            <a:rect l="l" t="t" r="r" b="b"/>
            <a:pathLst>
              <a:path w="14080702" h="2827874">
                <a:moveTo>
                  <a:pt x="0" y="0"/>
                </a:moveTo>
                <a:lnTo>
                  <a:pt x="14080701" y="0"/>
                </a:lnTo>
                <a:lnTo>
                  <a:pt x="14080701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4267" y="885661"/>
            <a:ext cx="3500620" cy="2450434"/>
          </a:xfrm>
          <a:custGeom>
            <a:avLst/>
            <a:gdLst/>
            <a:ahLst/>
            <a:cxnLst/>
            <a:rect l="l" t="t" r="r" b="b"/>
            <a:pathLst>
              <a:path w="3500620" h="2450434">
                <a:moveTo>
                  <a:pt x="0" y="0"/>
                </a:moveTo>
                <a:lnTo>
                  <a:pt x="3500621" y="0"/>
                </a:lnTo>
                <a:lnTo>
                  <a:pt x="3500621" y="2450435"/>
                </a:lnTo>
                <a:lnTo>
                  <a:pt x="0" y="2450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34693" y="1696482"/>
            <a:ext cx="3759407" cy="2160092"/>
          </a:xfrm>
          <a:custGeom>
            <a:avLst/>
            <a:gdLst/>
            <a:ahLst/>
            <a:cxnLst/>
            <a:rect l="l" t="t" r="r" b="b"/>
            <a:pathLst>
              <a:path w="3759407" h="2160092">
                <a:moveTo>
                  <a:pt x="0" y="0"/>
                </a:moveTo>
                <a:lnTo>
                  <a:pt x="3759407" y="0"/>
                </a:lnTo>
                <a:lnTo>
                  <a:pt x="3759407" y="2160092"/>
                </a:lnTo>
                <a:lnTo>
                  <a:pt x="0" y="21600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53307" y="1281311"/>
            <a:ext cx="7581386" cy="15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1"/>
              </a:lnSpc>
              <a:spcBef>
                <a:spcPct val="0"/>
              </a:spcBef>
            </a:pPr>
            <a:r>
              <a:rPr lang="en-US" sz="442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Preguntas para el diálogo del colectivo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01379" y="1028700"/>
            <a:ext cx="14080702" cy="2827874"/>
          </a:xfrm>
          <a:custGeom>
            <a:avLst/>
            <a:gdLst/>
            <a:ahLst/>
            <a:cxnLst/>
            <a:rect l="l" t="t" r="r" b="b"/>
            <a:pathLst>
              <a:path w="14080702" h="2827874">
                <a:moveTo>
                  <a:pt x="0" y="0"/>
                </a:moveTo>
                <a:lnTo>
                  <a:pt x="14080701" y="0"/>
                </a:lnTo>
                <a:lnTo>
                  <a:pt x="14080701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91156" y="2012970"/>
            <a:ext cx="3928820" cy="2106829"/>
          </a:xfrm>
          <a:custGeom>
            <a:avLst/>
            <a:gdLst/>
            <a:ahLst/>
            <a:cxnLst/>
            <a:rect l="l" t="t" r="r" b="b"/>
            <a:pathLst>
              <a:path w="3928820" h="2106829">
                <a:moveTo>
                  <a:pt x="0" y="0"/>
                </a:moveTo>
                <a:lnTo>
                  <a:pt x="3928820" y="0"/>
                </a:lnTo>
                <a:lnTo>
                  <a:pt x="3928820" y="2106830"/>
                </a:lnTo>
                <a:lnTo>
                  <a:pt x="0" y="2106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87426" y="1028700"/>
            <a:ext cx="2750108" cy="2827874"/>
          </a:xfrm>
          <a:custGeom>
            <a:avLst/>
            <a:gdLst/>
            <a:ahLst/>
            <a:cxnLst/>
            <a:rect l="l" t="t" r="r" b="b"/>
            <a:pathLst>
              <a:path w="2750108" h="2827874">
                <a:moveTo>
                  <a:pt x="0" y="0"/>
                </a:moveTo>
                <a:lnTo>
                  <a:pt x="2750107" y="0"/>
                </a:lnTo>
                <a:lnTo>
                  <a:pt x="2750107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707655" y="1396858"/>
            <a:ext cx="5910262" cy="117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2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Pausa</a:t>
            </a:r>
            <a:r>
              <a:rPr lang="en-US" sz="4800" b="1" dirty="0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8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activa</a:t>
            </a:r>
            <a:endParaRPr lang="en-US" sz="4800" b="1" dirty="0">
              <a:solidFill>
                <a:srgbClr val="08517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87426" y="4286750"/>
            <a:ext cx="14713148" cy="389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sacudir suavemente brazos, manos y hombros.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Círculos lentos con el cuello.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Inhalar por nariz y exhalar por boca tres veces.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Estirarse “como al despertar”.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Sonreír al compañero más cercano.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01379" y="1028700"/>
            <a:ext cx="14080702" cy="2827874"/>
          </a:xfrm>
          <a:custGeom>
            <a:avLst/>
            <a:gdLst/>
            <a:ahLst/>
            <a:cxnLst/>
            <a:rect l="l" t="t" r="r" b="b"/>
            <a:pathLst>
              <a:path w="14080702" h="2827874">
                <a:moveTo>
                  <a:pt x="0" y="0"/>
                </a:moveTo>
                <a:lnTo>
                  <a:pt x="14080701" y="0"/>
                </a:lnTo>
                <a:lnTo>
                  <a:pt x="14080701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87192" y="930691"/>
            <a:ext cx="2401262" cy="2293205"/>
          </a:xfrm>
          <a:custGeom>
            <a:avLst/>
            <a:gdLst/>
            <a:ahLst/>
            <a:cxnLst/>
            <a:rect l="l" t="t" r="r" b="b"/>
            <a:pathLst>
              <a:path w="2401262" h="2293205">
                <a:moveTo>
                  <a:pt x="0" y="0"/>
                </a:moveTo>
                <a:lnTo>
                  <a:pt x="2401262" y="0"/>
                </a:lnTo>
                <a:lnTo>
                  <a:pt x="2401262" y="2293205"/>
                </a:lnTo>
                <a:lnTo>
                  <a:pt x="0" y="2293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23337" y="1028700"/>
            <a:ext cx="2758743" cy="2293205"/>
          </a:xfrm>
          <a:custGeom>
            <a:avLst/>
            <a:gdLst/>
            <a:ahLst/>
            <a:cxnLst/>
            <a:rect l="l" t="t" r="r" b="b"/>
            <a:pathLst>
              <a:path w="2758743" h="2293205">
                <a:moveTo>
                  <a:pt x="0" y="0"/>
                </a:moveTo>
                <a:lnTo>
                  <a:pt x="2758743" y="0"/>
                </a:lnTo>
                <a:lnTo>
                  <a:pt x="2758743" y="2293205"/>
                </a:lnTo>
                <a:lnTo>
                  <a:pt x="0" y="2293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05442" y="1279245"/>
            <a:ext cx="9020871" cy="159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2"/>
              </a:lnSpc>
            </a:pPr>
            <a:r>
              <a:rPr lang="en-US" sz="5396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 los recursos de apoyo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87192" y="3236180"/>
            <a:ext cx="15066407" cy="63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3"/>
              </a:lnSpc>
            </a:pPr>
            <a:r>
              <a:rPr lang="en-US" sz="339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Formar 3 equipos: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Equipo 1:</a:t>
            </a: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Taller Sentipensar, Crear y Diseñar Proyectos… (2025).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Equipo 2:</a:t>
            </a: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Video Los alimentos saludables de mi comunidad (SEP, 2025).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Equipo 3:</a:t>
            </a: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Video-seminario Aurora Lacueva… (08:40–49:20).</a:t>
            </a:r>
          </a:p>
          <a:p>
            <a:pPr algn="l">
              <a:lnSpc>
                <a:spcPts val="4753"/>
              </a:lnSpc>
            </a:pPr>
            <a:endParaRPr lang="en-US" sz="3395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753"/>
              </a:lnSpc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 equipo elabora en rotafolio 3 puntos: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aporta el insumo para comprender el trabajo por proyectos en NEM?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ideas fortalecen nuestra práctica docente?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dudas o reflexiones genera?</a:t>
            </a:r>
          </a:p>
          <a:p>
            <a:pPr algn="l">
              <a:lnSpc>
                <a:spcPts val="2513"/>
              </a:lnSpc>
            </a:pPr>
            <a:endParaRPr lang="en-US" sz="3395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753"/>
              </a:lnSpc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Cerrar con plenaria: cada equipo comparte hallazgos.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3638" y="706636"/>
            <a:ext cx="16230600" cy="3090577"/>
          </a:xfrm>
          <a:custGeom>
            <a:avLst/>
            <a:gdLst/>
            <a:ahLst/>
            <a:cxnLst/>
            <a:rect l="l" t="t" r="r" b="b"/>
            <a:pathLst>
              <a:path w="16230600" h="3090577">
                <a:moveTo>
                  <a:pt x="0" y="0"/>
                </a:moveTo>
                <a:lnTo>
                  <a:pt x="16230600" y="0"/>
                </a:lnTo>
                <a:lnTo>
                  <a:pt x="16230600" y="3090576"/>
                </a:lnTo>
                <a:lnTo>
                  <a:pt x="0" y="3090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35396" y="2251924"/>
            <a:ext cx="2750236" cy="2750236"/>
          </a:xfrm>
          <a:custGeom>
            <a:avLst/>
            <a:gdLst/>
            <a:ahLst/>
            <a:cxnLst/>
            <a:rect l="l" t="t" r="r" b="b"/>
            <a:pathLst>
              <a:path w="2750236" h="2750236">
                <a:moveTo>
                  <a:pt x="0" y="0"/>
                </a:moveTo>
                <a:lnTo>
                  <a:pt x="2750236" y="0"/>
                </a:lnTo>
                <a:lnTo>
                  <a:pt x="2750236" y="2750236"/>
                </a:lnTo>
                <a:lnTo>
                  <a:pt x="0" y="2750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638" y="2249527"/>
            <a:ext cx="1985049" cy="1885797"/>
          </a:xfrm>
          <a:custGeom>
            <a:avLst/>
            <a:gdLst/>
            <a:ahLst/>
            <a:cxnLst/>
            <a:rect l="l" t="t" r="r" b="b"/>
            <a:pathLst>
              <a:path w="1985049" h="1885797">
                <a:moveTo>
                  <a:pt x="0" y="0"/>
                </a:moveTo>
                <a:lnTo>
                  <a:pt x="1985049" y="0"/>
                </a:lnTo>
                <a:lnTo>
                  <a:pt x="1985049" y="1885797"/>
                </a:lnTo>
                <a:lnTo>
                  <a:pt x="0" y="1885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84588" y="4021024"/>
            <a:ext cx="13683312" cy="3408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1137" lvl="1" indent="-525568" algn="l">
              <a:lnSpc>
                <a:spcPts val="6816"/>
              </a:lnSpc>
              <a:buFont typeface="Arial"/>
              <a:buChar char="•"/>
            </a:pPr>
            <a:r>
              <a:rPr lang="en-US" sz="48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formar un círculo.</a:t>
            </a:r>
          </a:p>
          <a:p>
            <a:pPr marL="1051137" lvl="1" indent="-525568" algn="l">
              <a:lnSpc>
                <a:spcPts val="6816"/>
              </a:lnSpc>
              <a:buFont typeface="Arial"/>
              <a:buChar char="•"/>
            </a:pPr>
            <a:r>
              <a:rPr lang="en-US" sz="48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Completar la frase: “Me voy con la idea de que trabajar por proyectos también es…”</a:t>
            </a:r>
          </a:p>
          <a:p>
            <a:pPr marL="1051137" lvl="1" indent="-525568" algn="l">
              <a:lnSpc>
                <a:spcPts val="6816"/>
              </a:lnSpc>
              <a:buFont typeface="Arial"/>
              <a:buChar char="•"/>
            </a:pPr>
            <a:r>
              <a:rPr lang="en-US" sz="48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3–4 participaciones voluntarias.</a:t>
            </a:r>
          </a:p>
        </p:txBody>
      </p:sp>
      <p:sp>
        <p:nvSpPr>
          <p:cNvPr id="7" name="Freeform 7"/>
          <p:cNvSpPr/>
          <p:nvPr/>
        </p:nvSpPr>
        <p:spPr>
          <a:xfrm>
            <a:off x="6997748" y="7429128"/>
            <a:ext cx="3187857" cy="2394878"/>
          </a:xfrm>
          <a:custGeom>
            <a:avLst/>
            <a:gdLst/>
            <a:ahLst/>
            <a:cxnLst/>
            <a:rect l="l" t="t" r="r" b="b"/>
            <a:pathLst>
              <a:path w="3187857" h="2394878">
                <a:moveTo>
                  <a:pt x="0" y="0"/>
                </a:moveTo>
                <a:lnTo>
                  <a:pt x="3187857" y="0"/>
                </a:lnTo>
                <a:lnTo>
                  <a:pt x="3187857" y="2394878"/>
                </a:lnTo>
                <a:lnTo>
                  <a:pt x="0" y="23948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65806" y="1078166"/>
            <a:ext cx="12320876" cy="117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4"/>
              </a:lnSpc>
              <a:spcBef>
                <a:spcPct val="0"/>
              </a:spcBef>
            </a:pPr>
            <a:r>
              <a:rPr lang="en-US" sz="6767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“Me voy con la idea de que…”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2" name="Freeform 12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3067"/>
            <a:ext cx="19517986" cy="9693933"/>
          </a:xfrm>
          <a:custGeom>
            <a:avLst/>
            <a:gdLst/>
            <a:ahLst/>
            <a:cxnLst/>
            <a:rect l="l" t="t" r="r" b="b"/>
            <a:pathLst>
              <a:path w="19517986" h="9693933">
                <a:moveTo>
                  <a:pt x="0" y="0"/>
                </a:moveTo>
                <a:lnTo>
                  <a:pt x="19517986" y="0"/>
                </a:lnTo>
                <a:lnTo>
                  <a:pt x="19517986" y="9693933"/>
                </a:lnTo>
                <a:lnTo>
                  <a:pt x="0" y="9693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5325" y="5615811"/>
            <a:ext cx="16230600" cy="3888581"/>
          </a:xfrm>
          <a:custGeom>
            <a:avLst/>
            <a:gdLst/>
            <a:ahLst/>
            <a:cxnLst/>
            <a:rect l="l" t="t" r="r" b="b"/>
            <a:pathLst>
              <a:path w="16230600" h="3888581">
                <a:moveTo>
                  <a:pt x="0" y="0"/>
                </a:moveTo>
                <a:lnTo>
                  <a:pt x="16230600" y="0"/>
                </a:lnTo>
                <a:lnTo>
                  <a:pt x="16230600" y="3888582"/>
                </a:lnTo>
                <a:lnTo>
                  <a:pt x="0" y="3888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1277" y="3149971"/>
            <a:ext cx="1843501" cy="2290063"/>
          </a:xfrm>
          <a:custGeom>
            <a:avLst/>
            <a:gdLst/>
            <a:ahLst/>
            <a:cxnLst/>
            <a:rect l="l" t="t" r="r" b="b"/>
            <a:pathLst>
              <a:path w="1843501" h="2290063">
                <a:moveTo>
                  <a:pt x="0" y="0"/>
                </a:moveTo>
                <a:lnTo>
                  <a:pt x="1843501" y="0"/>
                </a:lnTo>
                <a:lnTo>
                  <a:pt x="1843501" y="2290063"/>
                </a:lnTo>
                <a:lnTo>
                  <a:pt x="0" y="2290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55279" y="1498277"/>
            <a:ext cx="8990692" cy="365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47"/>
              </a:lnSpc>
            </a:pPr>
            <a:r>
              <a:rPr lang="en-US" sz="1046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Gracias por su atención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3126712" y="1135600"/>
            <a:ext cx="1843501" cy="2290063"/>
          </a:xfrm>
          <a:custGeom>
            <a:avLst/>
            <a:gdLst/>
            <a:ahLst/>
            <a:cxnLst/>
            <a:rect l="l" t="t" r="r" b="b"/>
            <a:pathLst>
              <a:path w="1843501" h="2290063">
                <a:moveTo>
                  <a:pt x="1843501" y="2290063"/>
                </a:moveTo>
                <a:lnTo>
                  <a:pt x="0" y="2290063"/>
                </a:lnTo>
                <a:lnTo>
                  <a:pt x="0" y="0"/>
                </a:lnTo>
                <a:lnTo>
                  <a:pt x="1843501" y="0"/>
                </a:lnTo>
                <a:lnTo>
                  <a:pt x="1843501" y="22900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45430" y="3588839"/>
            <a:ext cx="3302315" cy="2497376"/>
          </a:xfrm>
          <a:custGeom>
            <a:avLst/>
            <a:gdLst/>
            <a:ahLst/>
            <a:cxnLst/>
            <a:rect l="l" t="t" r="r" b="b"/>
            <a:pathLst>
              <a:path w="3302315" h="2497376">
                <a:moveTo>
                  <a:pt x="0" y="0"/>
                </a:moveTo>
                <a:lnTo>
                  <a:pt x="3302315" y="0"/>
                </a:lnTo>
                <a:lnTo>
                  <a:pt x="3302315" y="2497376"/>
                </a:lnTo>
                <a:lnTo>
                  <a:pt x="0" y="2497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79077" y="7037549"/>
            <a:ext cx="2380223" cy="3249451"/>
          </a:xfrm>
          <a:custGeom>
            <a:avLst/>
            <a:gdLst/>
            <a:ahLst/>
            <a:cxnLst/>
            <a:rect l="l" t="t" r="r" b="b"/>
            <a:pathLst>
              <a:path w="2380223" h="3249451">
                <a:moveTo>
                  <a:pt x="0" y="0"/>
                </a:moveTo>
                <a:lnTo>
                  <a:pt x="2380223" y="0"/>
                </a:lnTo>
                <a:lnTo>
                  <a:pt x="2380223" y="3249451"/>
                </a:lnTo>
                <a:lnTo>
                  <a:pt x="0" y="32494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182500" y="1480647"/>
            <a:ext cx="1068524" cy="106852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374362" y="6179458"/>
            <a:ext cx="12342400" cy="213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4"/>
              </a:lnSpc>
              <a:spcBef>
                <a:spcPct val="0"/>
              </a:spcBef>
            </a:pPr>
            <a:r>
              <a:rPr lang="en-US" sz="4031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“Cuando reflexionamos juntos sobre lo que hacemos, comenzamos a transformar la manera en que enseñamos y aprendemos.”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97857" y="858617"/>
            <a:ext cx="3187857" cy="2394878"/>
          </a:xfrm>
          <a:custGeom>
            <a:avLst/>
            <a:gdLst/>
            <a:ahLst/>
            <a:cxnLst/>
            <a:rect l="l" t="t" r="r" b="b"/>
            <a:pathLst>
              <a:path w="3187857" h="2394878">
                <a:moveTo>
                  <a:pt x="0" y="0"/>
                </a:moveTo>
                <a:lnTo>
                  <a:pt x="3187857" y="0"/>
                </a:lnTo>
                <a:lnTo>
                  <a:pt x="3187857" y="2394878"/>
                </a:lnTo>
                <a:lnTo>
                  <a:pt x="0" y="239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573735"/>
            <a:ext cx="15721881" cy="568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cada docente dice tres palabras que asocie con trabajo por proyectos.</a:t>
            </a:r>
          </a:p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Sin repetir, la siguiente participación debe incluir al menos una palabra nueva.</a:t>
            </a:r>
          </a:p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final, comentar en plenaria: ¿qué coincidencias aparecen en las palabras del colectivo?</a:t>
            </a:r>
          </a:p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Reflexión breve: “Lo que nombramos revela cómo enseñamos; hoy lo convertiremos en decisiones didácticas.”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1293667" y="897070"/>
            <a:ext cx="3317313" cy="2317972"/>
          </a:xfrm>
          <a:custGeom>
            <a:avLst/>
            <a:gdLst/>
            <a:ahLst/>
            <a:cxnLst/>
            <a:rect l="l" t="t" r="r" b="b"/>
            <a:pathLst>
              <a:path w="3317313" h="2317972">
                <a:moveTo>
                  <a:pt x="0" y="0"/>
                </a:moveTo>
                <a:lnTo>
                  <a:pt x="3317313" y="0"/>
                </a:lnTo>
                <a:lnTo>
                  <a:pt x="3317313" y="2317972"/>
                </a:lnTo>
                <a:lnTo>
                  <a:pt x="0" y="2317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710715" y="1188035"/>
            <a:ext cx="8404377" cy="15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1"/>
              </a:lnSpc>
              <a:spcBef>
                <a:spcPct val="0"/>
              </a:spcBef>
            </a:pPr>
            <a:r>
              <a:rPr lang="en-US" sz="442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6201"/>
              </a:lnSpc>
              <a:spcBef>
                <a:spcPct val="0"/>
              </a:spcBef>
            </a:pPr>
            <a:r>
              <a:rPr lang="en-US" sz="4429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“Tres palabras para arrancar”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897070"/>
            <a:ext cx="3359538" cy="3220958"/>
          </a:xfrm>
          <a:custGeom>
            <a:avLst/>
            <a:gdLst/>
            <a:ahLst/>
            <a:cxnLst/>
            <a:rect l="l" t="t" r="r" b="b"/>
            <a:pathLst>
              <a:path w="3359538" h="3220958">
                <a:moveTo>
                  <a:pt x="0" y="0"/>
                </a:moveTo>
                <a:lnTo>
                  <a:pt x="3359538" y="0"/>
                </a:lnTo>
                <a:lnTo>
                  <a:pt x="3359538" y="3220957"/>
                </a:lnTo>
                <a:lnTo>
                  <a:pt x="0" y="3220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19656" y="897070"/>
            <a:ext cx="2979727" cy="3343312"/>
          </a:xfrm>
          <a:custGeom>
            <a:avLst/>
            <a:gdLst/>
            <a:ahLst/>
            <a:cxnLst/>
            <a:rect l="l" t="t" r="r" b="b"/>
            <a:pathLst>
              <a:path w="2979727" h="3343312">
                <a:moveTo>
                  <a:pt x="0" y="0"/>
                </a:moveTo>
                <a:lnTo>
                  <a:pt x="2979727" y="0"/>
                </a:lnTo>
                <a:lnTo>
                  <a:pt x="2979727" y="3343312"/>
                </a:lnTo>
                <a:lnTo>
                  <a:pt x="0" y="3343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28880" y="1491937"/>
            <a:ext cx="8555037" cy="98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Propósito</a:t>
            </a:r>
            <a:r>
              <a:rPr lang="en-US" sz="4800" b="1" dirty="0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 de la </a:t>
            </a:r>
            <a:r>
              <a:rPr lang="en-US" sz="48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endParaRPr lang="en-US" sz="4800" b="1" dirty="0">
              <a:solidFill>
                <a:srgbClr val="08517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24287" y="4602722"/>
            <a:ext cx="12364223" cy="403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2"/>
              </a:lnSpc>
              <a:spcBef>
                <a:spcPct val="0"/>
              </a:spcBef>
            </a:pPr>
            <a:r>
              <a:rPr lang="en-US" sz="458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Analizar las características del trabajo por proyectos en la Nueva Escuela Mexicana como estrategia que favorece el aprendizaje situado de las niñas, niños y adolescentes y el ejercicio creativo de la docencia.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92674" y="3936887"/>
            <a:ext cx="13272129" cy="494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1) Mensaje del Secretario de Educación Pública (video)</a:t>
            </a:r>
          </a:p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2) </a:t>
            </a:r>
            <a:r>
              <a:rPr lang="en-US" sz="4031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4" tooltip="https://gestion.cte.sep.gob.mx/insumos/docs/2526_s2_t3_orgcompleta_insumo1.pdf"/>
              </a:rPr>
              <a:t>Taller: Sentipensar, Crear y Diseñar Proyectos desde el Corazón del Aula (Camargo, Díaz y López Lara, 2025)</a:t>
            </a:r>
          </a:p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3) </a:t>
            </a:r>
            <a:r>
              <a:rPr lang="en-US" sz="4031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s://www.youtube.com/watch?v=Wdt3l4pJoHc"/>
              </a:rPr>
              <a:t>Video: Los alimentos saludables de mi comunidad (SEP Sala de Maestras y Maestros, 22/oct/2025)</a:t>
            </a:r>
          </a:p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4) </a:t>
            </a:r>
            <a:r>
              <a:rPr lang="en-US" sz="4031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www.youtube.com/watch?v=_1K5YoAXoqI"/>
              </a:rPr>
              <a:t>Video-seminario: Hacia la Alfabetización Matemática… Sesión 11 – Dra. Aurora Lacueva (revisar 08:40 a 49:20)</a:t>
            </a:r>
          </a:p>
        </p:txBody>
      </p:sp>
      <p:sp>
        <p:nvSpPr>
          <p:cNvPr id="5" name="Freeform 5"/>
          <p:cNvSpPr/>
          <p:nvPr/>
        </p:nvSpPr>
        <p:spPr>
          <a:xfrm>
            <a:off x="12711264" y="1028700"/>
            <a:ext cx="2653538" cy="2451206"/>
          </a:xfrm>
          <a:custGeom>
            <a:avLst/>
            <a:gdLst/>
            <a:ahLst/>
            <a:cxnLst/>
            <a:rect l="l" t="t" r="r" b="b"/>
            <a:pathLst>
              <a:path w="2653538" h="2451206">
                <a:moveTo>
                  <a:pt x="0" y="0"/>
                </a:moveTo>
                <a:lnTo>
                  <a:pt x="2653538" y="0"/>
                </a:lnTo>
                <a:lnTo>
                  <a:pt x="2653538" y="2451206"/>
                </a:lnTo>
                <a:lnTo>
                  <a:pt x="0" y="2451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75961" y="920726"/>
            <a:ext cx="2852571" cy="2667154"/>
          </a:xfrm>
          <a:custGeom>
            <a:avLst/>
            <a:gdLst/>
            <a:ahLst/>
            <a:cxnLst/>
            <a:rect l="l" t="t" r="r" b="b"/>
            <a:pathLst>
              <a:path w="2852571" h="2667154">
                <a:moveTo>
                  <a:pt x="0" y="0"/>
                </a:moveTo>
                <a:lnTo>
                  <a:pt x="2852572" y="0"/>
                </a:lnTo>
                <a:lnTo>
                  <a:pt x="2852572" y="2667154"/>
                </a:lnTo>
                <a:lnTo>
                  <a:pt x="0" y="2667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880804" y="1190625"/>
            <a:ext cx="5695868" cy="181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2"/>
              </a:lnSpc>
            </a:pPr>
            <a:r>
              <a:rPr lang="en-US" sz="6240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Insumos para la sesión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62730" y="1229685"/>
            <a:ext cx="2782094" cy="2090048"/>
          </a:xfrm>
          <a:custGeom>
            <a:avLst/>
            <a:gdLst/>
            <a:ahLst/>
            <a:cxnLst/>
            <a:rect l="l" t="t" r="r" b="b"/>
            <a:pathLst>
              <a:path w="2782094" h="2090048">
                <a:moveTo>
                  <a:pt x="0" y="0"/>
                </a:moveTo>
                <a:lnTo>
                  <a:pt x="2782094" y="0"/>
                </a:lnTo>
                <a:lnTo>
                  <a:pt x="2782094" y="2090048"/>
                </a:lnTo>
                <a:lnTo>
                  <a:pt x="0" y="2090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75222" y="897070"/>
            <a:ext cx="1797438" cy="2595578"/>
          </a:xfrm>
          <a:custGeom>
            <a:avLst/>
            <a:gdLst/>
            <a:ahLst/>
            <a:cxnLst/>
            <a:rect l="l" t="t" r="r" b="b"/>
            <a:pathLst>
              <a:path w="1797438" h="2595578">
                <a:moveTo>
                  <a:pt x="0" y="0"/>
                </a:moveTo>
                <a:lnTo>
                  <a:pt x="1797438" y="0"/>
                </a:lnTo>
                <a:lnTo>
                  <a:pt x="1797438" y="2595578"/>
                </a:lnTo>
                <a:lnTo>
                  <a:pt x="0" y="2595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635749" y="1191585"/>
            <a:ext cx="7016502" cy="174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5"/>
              </a:lnSpc>
            </a:pPr>
            <a:r>
              <a:rPr lang="en-US" sz="5569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Video del Secretario de Educación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62730" y="4111834"/>
            <a:ext cx="14562540" cy="450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6"/>
              </a:lnSpc>
              <a:spcBef>
                <a:spcPct val="0"/>
              </a:spcBef>
            </a:pPr>
            <a:r>
              <a:rPr lang="en-US" sz="51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 el mensaje del Mtro. Mario Delgado Carrillo.</a:t>
            </a:r>
          </a:p>
          <a:p>
            <a:pPr algn="ctr">
              <a:lnSpc>
                <a:spcPts val="7186"/>
              </a:lnSpc>
              <a:spcBef>
                <a:spcPct val="0"/>
              </a:spcBef>
            </a:pPr>
            <a:endParaRPr lang="en-US" sz="513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7186"/>
              </a:lnSpc>
              <a:spcBef>
                <a:spcPct val="0"/>
              </a:spcBef>
            </a:pPr>
            <a:r>
              <a:rPr lang="en-US" sz="51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Comentar en plenaria: </a:t>
            </a:r>
          </a:p>
          <a:p>
            <a:pPr algn="l">
              <a:lnSpc>
                <a:spcPts val="7186"/>
              </a:lnSpc>
              <a:spcBef>
                <a:spcPct val="0"/>
              </a:spcBef>
            </a:pPr>
            <a:r>
              <a:rPr lang="en-US" sz="51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llamado o idea conecta con nuestro trabajo por proyectos en la escuela?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88215" y="4231081"/>
            <a:ext cx="15331761" cy="435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876" lvl="1" indent="-442438" algn="l">
              <a:lnSpc>
                <a:spcPts val="5737"/>
              </a:lnSpc>
              <a:buFont typeface="Arial"/>
              <a:buChar char="•"/>
            </a:pPr>
            <a:r>
              <a:rPr lang="en-US" sz="40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trabajo por proyectos ha cobrado un lugar preponderante con el Plan de Estudio 2022.</a:t>
            </a:r>
          </a:p>
          <a:p>
            <a:pPr marL="884876" lvl="1" indent="-442438" algn="l">
              <a:lnSpc>
                <a:spcPts val="5737"/>
              </a:lnSpc>
              <a:buFont typeface="Arial"/>
              <a:buChar char="•"/>
            </a:pPr>
            <a:r>
              <a:rPr lang="en-US" sz="40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Los colectivos han revisado insumos, dialogado e implementado proyectos (LTG o diseñados por docentes).</a:t>
            </a:r>
          </a:p>
          <a:p>
            <a:pPr marL="884876" lvl="1" indent="-442438" algn="l">
              <a:lnSpc>
                <a:spcPts val="5737"/>
              </a:lnSpc>
              <a:buFont typeface="Arial"/>
              <a:buChar char="•"/>
            </a:pPr>
            <a:r>
              <a:rPr lang="en-US" sz="40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Estas orientaciones recuperan lo trabajado e incorporan recursos que subrayan aspectos quizá menos explorados.</a:t>
            </a:r>
          </a:p>
        </p:txBody>
      </p:sp>
      <p:sp>
        <p:nvSpPr>
          <p:cNvPr id="5" name="Freeform 5"/>
          <p:cNvSpPr/>
          <p:nvPr/>
        </p:nvSpPr>
        <p:spPr>
          <a:xfrm>
            <a:off x="1960041" y="1143000"/>
            <a:ext cx="2711529" cy="2636962"/>
          </a:xfrm>
          <a:custGeom>
            <a:avLst/>
            <a:gdLst/>
            <a:ahLst/>
            <a:cxnLst/>
            <a:rect l="l" t="t" r="r" b="b"/>
            <a:pathLst>
              <a:path w="2711529" h="2636962">
                <a:moveTo>
                  <a:pt x="0" y="0"/>
                </a:moveTo>
                <a:lnTo>
                  <a:pt x="2711529" y="0"/>
                </a:lnTo>
                <a:lnTo>
                  <a:pt x="2711529" y="2636962"/>
                </a:lnTo>
                <a:lnTo>
                  <a:pt x="0" y="2636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37424" y="1143000"/>
            <a:ext cx="2634338" cy="2671065"/>
          </a:xfrm>
          <a:custGeom>
            <a:avLst/>
            <a:gdLst/>
            <a:ahLst/>
            <a:cxnLst/>
            <a:rect l="l" t="t" r="r" b="b"/>
            <a:pathLst>
              <a:path w="2634338" h="2671065">
                <a:moveTo>
                  <a:pt x="0" y="0"/>
                </a:moveTo>
                <a:lnTo>
                  <a:pt x="2634337" y="0"/>
                </a:lnTo>
                <a:lnTo>
                  <a:pt x="2634337" y="2671065"/>
                </a:lnTo>
                <a:lnTo>
                  <a:pt x="0" y="2671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91404" y="1152525"/>
            <a:ext cx="6850582" cy="168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9"/>
              </a:lnSpc>
            </a:pPr>
            <a:r>
              <a:rPr lang="en-US" sz="574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 (NEM y proyectos)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25803" y="417560"/>
            <a:ext cx="13307722" cy="10162260"/>
          </a:xfrm>
          <a:custGeom>
            <a:avLst/>
            <a:gdLst/>
            <a:ahLst/>
            <a:cxnLst/>
            <a:rect l="l" t="t" r="r" b="b"/>
            <a:pathLst>
              <a:path w="13307722" h="10162260">
                <a:moveTo>
                  <a:pt x="0" y="0"/>
                </a:moveTo>
                <a:lnTo>
                  <a:pt x="13307721" y="0"/>
                </a:lnTo>
                <a:lnTo>
                  <a:pt x="13307721" y="10162260"/>
                </a:lnTo>
                <a:lnTo>
                  <a:pt x="0" y="1016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41256" y="1699728"/>
            <a:ext cx="11605488" cy="726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7"/>
              </a:lnSpc>
              <a:spcBef>
                <a:spcPct val="0"/>
              </a:spcBef>
            </a:pPr>
            <a:r>
              <a:rPr lang="en-US" sz="589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 continuación, se presentan algunas características del trabajo por proyectos en la</a:t>
            </a:r>
          </a:p>
          <a:p>
            <a:pPr algn="ctr">
              <a:lnSpc>
                <a:spcPts val="8247"/>
              </a:lnSpc>
              <a:spcBef>
                <a:spcPct val="0"/>
              </a:spcBef>
            </a:pPr>
            <a:r>
              <a:rPr lang="en-US" sz="589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Nueva Escuela Mexicana, que pueden contribuir a detonar procesos de reflexión en los</a:t>
            </a:r>
          </a:p>
          <a:p>
            <a:pPr algn="ctr">
              <a:lnSpc>
                <a:spcPts val="8247"/>
              </a:lnSpc>
              <a:spcBef>
                <a:spcPct val="0"/>
              </a:spcBef>
            </a:pPr>
            <a:r>
              <a:rPr lang="en-US" sz="589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colectivos docentes:</a:t>
            </a:r>
          </a:p>
        </p:txBody>
      </p:sp>
      <p:sp>
        <p:nvSpPr>
          <p:cNvPr id="5" name="Freeform 5"/>
          <p:cNvSpPr/>
          <p:nvPr/>
        </p:nvSpPr>
        <p:spPr>
          <a:xfrm>
            <a:off x="13546424" y="6465020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5407" y="7067847"/>
            <a:ext cx="3840459" cy="2909147"/>
          </a:xfrm>
          <a:custGeom>
            <a:avLst/>
            <a:gdLst/>
            <a:ahLst/>
            <a:cxnLst/>
            <a:rect l="l" t="t" r="r" b="b"/>
            <a:pathLst>
              <a:path w="3840459" h="2909147">
                <a:moveTo>
                  <a:pt x="0" y="0"/>
                </a:moveTo>
                <a:lnTo>
                  <a:pt x="3840459" y="0"/>
                </a:lnTo>
                <a:lnTo>
                  <a:pt x="3840459" y="2909147"/>
                </a:lnTo>
                <a:lnTo>
                  <a:pt x="0" y="29091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36608" y="4022970"/>
            <a:ext cx="14001851" cy="52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6316" lvl="1" indent="-458158" algn="l">
              <a:lnSpc>
                <a:spcPts val="5941"/>
              </a:lnSpc>
              <a:buFont typeface="Arial"/>
              <a:buChar char="•"/>
            </a:pPr>
            <a:r>
              <a:rPr lang="en-US" sz="42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Diseñar proyectos es un proceso creativo: pone en juego saberes, conocimientos y habilidades docentes.</a:t>
            </a:r>
          </a:p>
          <a:p>
            <a:pPr marL="916316" lvl="1" indent="-458158" algn="l">
              <a:lnSpc>
                <a:spcPts val="5941"/>
              </a:lnSpc>
              <a:buFont typeface="Arial"/>
              <a:buChar char="•"/>
            </a:pPr>
            <a:r>
              <a:rPr lang="en-US" sz="42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Implica: conocer a niñas, niños y adolescentes; escucha de inquietudes; flexibilidad y libertad para probar; indagación y acompañamiento.</a:t>
            </a:r>
          </a:p>
          <a:p>
            <a:pPr marL="916316" lvl="1" indent="-458158" algn="l">
              <a:lnSpc>
                <a:spcPts val="5941"/>
              </a:lnSpc>
              <a:buFont typeface="Arial"/>
              <a:buChar char="•"/>
            </a:pPr>
            <a:r>
              <a:rPr lang="en-US" sz="42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distancia de “seguir puntualmente el libro”; los LTG detonan, pero se adaptan y contextualizan.</a:t>
            </a:r>
          </a:p>
        </p:txBody>
      </p:sp>
      <p:sp>
        <p:nvSpPr>
          <p:cNvPr id="4" name="Freeform 4"/>
          <p:cNvSpPr/>
          <p:nvPr/>
        </p:nvSpPr>
        <p:spPr>
          <a:xfrm>
            <a:off x="1380308" y="966481"/>
            <a:ext cx="9923023" cy="2753639"/>
          </a:xfrm>
          <a:custGeom>
            <a:avLst/>
            <a:gdLst/>
            <a:ahLst/>
            <a:cxnLst/>
            <a:rect l="l" t="t" r="r" b="b"/>
            <a:pathLst>
              <a:path w="9923023" h="2753639">
                <a:moveTo>
                  <a:pt x="0" y="0"/>
                </a:moveTo>
                <a:lnTo>
                  <a:pt x="9923024" y="0"/>
                </a:lnTo>
                <a:lnTo>
                  <a:pt x="9923024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4636" y="966481"/>
            <a:ext cx="2367637" cy="2221274"/>
          </a:xfrm>
          <a:custGeom>
            <a:avLst/>
            <a:gdLst/>
            <a:ahLst/>
            <a:cxnLst/>
            <a:rect l="l" t="t" r="r" b="b"/>
            <a:pathLst>
              <a:path w="2367637" h="2221274">
                <a:moveTo>
                  <a:pt x="0" y="0"/>
                </a:moveTo>
                <a:lnTo>
                  <a:pt x="2367637" y="0"/>
                </a:lnTo>
                <a:lnTo>
                  <a:pt x="2367637" y="2221275"/>
                </a:lnTo>
                <a:lnTo>
                  <a:pt x="0" y="2221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892035" y="966481"/>
            <a:ext cx="2184885" cy="2524551"/>
          </a:xfrm>
          <a:custGeom>
            <a:avLst/>
            <a:gdLst/>
            <a:ahLst/>
            <a:cxnLst/>
            <a:rect l="l" t="t" r="r" b="b"/>
            <a:pathLst>
              <a:path w="2184885" h="2524551">
                <a:moveTo>
                  <a:pt x="2184885" y="0"/>
                </a:moveTo>
                <a:lnTo>
                  <a:pt x="0" y="0"/>
                </a:lnTo>
                <a:lnTo>
                  <a:pt x="0" y="2524552"/>
                </a:lnTo>
                <a:lnTo>
                  <a:pt x="2184885" y="2524552"/>
                </a:lnTo>
                <a:lnTo>
                  <a:pt x="218488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82273" y="1330216"/>
            <a:ext cx="5719094" cy="1492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</a:pPr>
            <a:r>
              <a:rPr lang="en-US" sz="485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1: </a:t>
            </a:r>
          </a:p>
          <a:p>
            <a:pPr algn="ctr">
              <a:lnSpc>
                <a:spcPts val="5779"/>
              </a:lnSpc>
            </a:pPr>
            <a:r>
              <a:rPr lang="en-US" sz="4856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Proceso creativo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0308" y="966481"/>
            <a:ext cx="9923023" cy="2753639"/>
          </a:xfrm>
          <a:custGeom>
            <a:avLst/>
            <a:gdLst/>
            <a:ahLst/>
            <a:cxnLst/>
            <a:rect l="l" t="t" r="r" b="b"/>
            <a:pathLst>
              <a:path w="9923023" h="2753639">
                <a:moveTo>
                  <a:pt x="0" y="0"/>
                </a:moveTo>
                <a:lnTo>
                  <a:pt x="9923024" y="0"/>
                </a:lnTo>
                <a:lnTo>
                  <a:pt x="9923024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72124" y="966481"/>
            <a:ext cx="2975445" cy="2753639"/>
          </a:xfrm>
          <a:custGeom>
            <a:avLst/>
            <a:gdLst/>
            <a:ahLst/>
            <a:cxnLst/>
            <a:rect l="l" t="t" r="r" b="b"/>
            <a:pathLst>
              <a:path w="2975445" h="2753639">
                <a:moveTo>
                  <a:pt x="0" y="0"/>
                </a:moveTo>
                <a:lnTo>
                  <a:pt x="2975445" y="0"/>
                </a:lnTo>
                <a:lnTo>
                  <a:pt x="2975445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30101" y="3596295"/>
            <a:ext cx="14806834" cy="4363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7584" lvl="1" indent="-533792" algn="l">
              <a:lnSpc>
                <a:spcPts val="6922"/>
              </a:lnSpc>
              <a:buFont typeface="Arial"/>
              <a:buChar char="•"/>
            </a:pPr>
            <a:r>
              <a:rPr lang="en-US" sz="49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estudiar un problema real, se movilizan saberes de diversos Campos formativos.</a:t>
            </a:r>
          </a:p>
          <a:p>
            <a:pPr marL="1067584" lvl="1" indent="-533792" algn="l">
              <a:lnSpc>
                <a:spcPts val="6922"/>
              </a:lnSpc>
              <a:buFont typeface="Arial"/>
              <a:buChar char="•"/>
            </a:pPr>
            <a:r>
              <a:rPr lang="en-US" sz="49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Hay sentido porque se vincula con intereses y contexto del alumnado y con acuerdos sobre lo que quieren lograr.</a:t>
            </a:r>
          </a:p>
        </p:txBody>
      </p:sp>
      <p:sp>
        <p:nvSpPr>
          <p:cNvPr id="6" name="Freeform 6"/>
          <p:cNvSpPr/>
          <p:nvPr/>
        </p:nvSpPr>
        <p:spPr>
          <a:xfrm>
            <a:off x="1113637" y="1136436"/>
            <a:ext cx="1915906" cy="1881072"/>
          </a:xfrm>
          <a:custGeom>
            <a:avLst/>
            <a:gdLst/>
            <a:ahLst/>
            <a:cxnLst/>
            <a:rect l="l" t="t" r="r" b="b"/>
            <a:pathLst>
              <a:path w="1915906" h="1881072">
                <a:moveTo>
                  <a:pt x="0" y="0"/>
                </a:moveTo>
                <a:lnTo>
                  <a:pt x="1915906" y="0"/>
                </a:lnTo>
                <a:lnTo>
                  <a:pt x="1915906" y="1881072"/>
                </a:lnTo>
                <a:lnTo>
                  <a:pt x="0" y="1881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29543" y="1321107"/>
            <a:ext cx="6624553" cy="1511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8"/>
              </a:lnSpc>
            </a:pPr>
            <a:r>
              <a:rPr lang="en-US" sz="508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2: </a:t>
            </a:r>
          </a:p>
          <a:p>
            <a:pPr algn="ctr">
              <a:lnSpc>
                <a:spcPts val="5898"/>
              </a:lnSpc>
            </a:pPr>
            <a:r>
              <a:rPr lang="en-US" sz="5084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Interdisciplinariedad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804</Words>
  <Application>Microsoft Office PowerPoint</Application>
  <PresentationFormat>Personalizado</PresentationFormat>
  <Paragraphs>76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Fira Sans Bold</vt:lpstr>
      <vt:lpstr>Arimo Bold Italics</vt:lpstr>
      <vt:lpstr>Arial</vt:lpstr>
      <vt:lpstr>Calibri</vt:lpstr>
      <vt:lpstr>Arimo Bold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Sesión Ordinaria de Consejo Técnico Escolar Tema 3: Trabajo por proyectos</dc:title>
  <cp:lastModifiedBy>JORGE ALBERTO GUERRERO HERNANDEZ</cp:lastModifiedBy>
  <cp:revision>2</cp:revision>
  <dcterms:created xsi:type="dcterms:W3CDTF">2006-08-16T00:00:00Z</dcterms:created>
  <dcterms:modified xsi:type="dcterms:W3CDTF">2026-03-20T22:13:22Z</dcterms:modified>
  <dc:identifier>DAHCFbUOJTg</dc:identifier>
</cp:coreProperties>
</file>