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Fira Sans Bold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Fira Sans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0.png"/><Relationship Id="rId7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.jpeg"/><Relationship Id="rId4" Type="http://schemas.openxmlformats.org/officeDocument/2006/relationships/image" Target="../media/image31.svg"/><Relationship Id="rId9" Type="http://schemas.openxmlformats.org/officeDocument/2006/relationships/image" Target="../media/image3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9.png"/><Relationship Id="rId7" Type="http://schemas.openxmlformats.org/officeDocument/2006/relationships/image" Target="../media/image40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2.jpeg"/><Relationship Id="rId4" Type="http://schemas.openxmlformats.org/officeDocument/2006/relationships/image" Target="../media/image10.svg"/><Relationship Id="rId9" Type="http://schemas.openxmlformats.org/officeDocument/2006/relationships/image" Target="../media/image4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.jpeg"/><Relationship Id="rId7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9.png"/><Relationship Id="rId7" Type="http://schemas.openxmlformats.org/officeDocument/2006/relationships/image" Target="../media/image49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2.jpeg"/><Relationship Id="rId4" Type="http://schemas.openxmlformats.org/officeDocument/2006/relationships/image" Target="../media/image1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0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0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9.png"/><Relationship Id="rId7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image" Target="../media/image10.svg"/><Relationship Id="rId9" Type="http://schemas.openxmlformats.org/officeDocument/2006/relationships/image" Target="../media/image5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9.png"/><Relationship Id="rId7" Type="http://schemas.openxmlformats.org/officeDocument/2006/relationships/image" Target="../media/image6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2.jpeg"/><Relationship Id="rId4" Type="http://schemas.openxmlformats.org/officeDocument/2006/relationships/image" Target="../media/image1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2.jpeg"/><Relationship Id="rId7" Type="http://schemas.openxmlformats.org/officeDocument/2006/relationships/image" Target="../media/image6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4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.jpeg"/><Relationship Id="rId4" Type="http://schemas.openxmlformats.org/officeDocument/2006/relationships/image" Target="../media/image10.svg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hyperlink" Target="https://ojs.rmie.mx/index.php/rmie/article/view/1758/2168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8.svg"/><Relationship Id="rId12" Type="http://schemas.openxmlformats.org/officeDocument/2006/relationships/hyperlink" Target="https://gestion.cte.sep.gob.mx/insumos/#!/ciclo_2526-1-s3-s3_bann_audio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hyperlink" Target="https://gestion.cte.sep.gob.mx/insumos/docs/2526_s2_t5_orgcompleta_insumo3.pdf" TargetMode="External"/><Relationship Id="rId5" Type="http://schemas.openxmlformats.org/officeDocument/2006/relationships/image" Target="../media/image2.jpeg"/><Relationship Id="rId10" Type="http://schemas.openxmlformats.org/officeDocument/2006/relationships/hyperlink" Target="https://gestion.cte.sep.gob.mx/insumos/docs/2526_s2_t5_orgcompleta_insumo1.pdf" TargetMode="External"/><Relationship Id="rId4" Type="http://schemas.openxmlformats.org/officeDocument/2006/relationships/image" Target="../media/image10.svg"/><Relationship Id="rId9" Type="http://schemas.openxmlformats.org/officeDocument/2006/relationships/image" Target="../media/image20.png"/><Relationship Id="rId14" Type="http://schemas.openxmlformats.org/officeDocument/2006/relationships/hyperlink" Target="https://www.youtube.com/live/N6quZAQmiP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.jpeg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.jpeg"/><Relationship Id="rId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9.png"/><Relationship Id="rId7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.jpeg"/><Relationship Id="rId10" Type="http://schemas.openxmlformats.org/officeDocument/2006/relationships/image" Target="../media/image29.svg"/><Relationship Id="rId4" Type="http://schemas.openxmlformats.org/officeDocument/2006/relationships/image" Target="../media/image10.sv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.jpeg"/><Relationship Id="rId4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65760" y="277526"/>
            <a:ext cx="751174" cy="751174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750808" y="0"/>
            <a:ext cx="16001691" cy="8434224"/>
          </a:xfrm>
          <a:custGeom>
            <a:avLst/>
            <a:gdLst/>
            <a:ahLst/>
            <a:cxnLst/>
            <a:rect l="l" t="t" r="r" b="b"/>
            <a:pathLst>
              <a:path w="16001691" h="8434224">
                <a:moveTo>
                  <a:pt x="0" y="0"/>
                </a:moveTo>
                <a:lnTo>
                  <a:pt x="16001690" y="0"/>
                </a:lnTo>
                <a:lnTo>
                  <a:pt x="16001690" y="8434224"/>
                </a:lnTo>
                <a:lnTo>
                  <a:pt x="0" y="84342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242400" y="5539524"/>
            <a:ext cx="11018507" cy="1914466"/>
          </a:xfrm>
          <a:custGeom>
            <a:avLst/>
            <a:gdLst/>
            <a:ahLst/>
            <a:cxnLst/>
            <a:rect l="l" t="t" r="r" b="b"/>
            <a:pathLst>
              <a:path w="11018507" h="1914466">
                <a:moveTo>
                  <a:pt x="0" y="0"/>
                </a:moveTo>
                <a:lnTo>
                  <a:pt x="11018507" y="0"/>
                </a:lnTo>
                <a:lnTo>
                  <a:pt x="11018507" y="1914465"/>
                </a:lnTo>
                <a:lnTo>
                  <a:pt x="0" y="19144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171644" y="5030116"/>
            <a:ext cx="5013753" cy="5256884"/>
          </a:xfrm>
          <a:custGeom>
            <a:avLst/>
            <a:gdLst/>
            <a:ahLst/>
            <a:cxnLst/>
            <a:rect l="l" t="t" r="r" b="b"/>
            <a:pathLst>
              <a:path w="5013753" h="5256884">
                <a:moveTo>
                  <a:pt x="0" y="0"/>
                </a:moveTo>
                <a:lnTo>
                  <a:pt x="5013753" y="0"/>
                </a:lnTo>
                <a:lnTo>
                  <a:pt x="5013753" y="5256884"/>
                </a:lnTo>
                <a:lnTo>
                  <a:pt x="0" y="52568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50808" y="6637849"/>
            <a:ext cx="4964857" cy="3592751"/>
          </a:xfrm>
          <a:custGeom>
            <a:avLst/>
            <a:gdLst/>
            <a:ahLst/>
            <a:cxnLst/>
            <a:rect l="l" t="t" r="r" b="b"/>
            <a:pathLst>
              <a:path w="4964857" h="3592751">
                <a:moveTo>
                  <a:pt x="0" y="0"/>
                </a:moveTo>
                <a:lnTo>
                  <a:pt x="4964857" y="0"/>
                </a:lnTo>
                <a:lnTo>
                  <a:pt x="4964857" y="3592751"/>
                </a:lnTo>
                <a:lnTo>
                  <a:pt x="0" y="359275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055526" y="2397074"/>
            <a:ext cx="13392253" cy="2746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29"/>
              </a:lnSpc>
            </a:pPr>
            <a:r>
              <a:rPr lang="en-US" sz="7878" b="1">
                <a:solidFill>
                  <a:srgbClr val="7E085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Sexta Sesión Ordinaria de Consejo Técnico Escolar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31662" y="5998870"/>
            <a:ext cx="8839982" cy="855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40"/>
              </a:lnSpc>
            </a:pPr>
            <a:r>
              <a:rPr lang="en-US" sz="48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Tema</a:t>
            </a:r>
            <a:r>
              <a:rPr lang="en-US" sz="48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5:  </a:t>
            </a:r>
            <a:r>
              <a:rPr lang="en-US" sz="4800" b="1" dirty="0" err="1">
                <a:solidFill>
                  <a:srgbClr val="CC6E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Evaluación</a:t>
            </a:r>
            <a:r>
              <a:rPr lang="en-US" sz="4800" b="1" dirty="0">
                <a:solidFill>
                  <a:srgbClr val="CC6E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800" b="1" dirty="0" err="1">
                <a:solidFill>
                  <a:srgbClr val="CC6E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formativa</a:t>
            </a:r>
            <a:endParaRPr lang="en-US" sz="4800" b="1" dirty="0">
              <a:solidFill>
                <a:srgbClr val="CC6E00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396802" y="277526"/>
            <a:ext cx="10506987" cy="2355316"/>
          </a:xfrm>
          <a:custGeom>
            <a:avLst/>
            <a:gdLst/>
            <a:ahLst/>
            <a:cxnLst/>
            <a:rect l="l" t="t" r="r" b="b"/>
            <a:pathLst>
              <a:path w="10506987" h="2355316">
                <a:moveTo>
                  <a:pt x="0" y="0"/>
                </a:moveTo>
                <a:lnTo>
                  <a:pt x="10506987" y="0"/>
                </a:lnTo>
                <a:lnTo>
                  <a:pt x="10506987" y="2355317"/>
                </a:lnTo>
                <a:lnTo>
                  <a:pt x="0" y="23553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387552" y="2993944"/>
            <a:ext cx="13730430" cy="6483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77"/>
              </a:lnSpc>
              <a:spcBef>
                <a:spcPct val="0"/>
              </a:spcBef>
            </a:pPr>
            <a:r>
              <a:rPr lang="en-US" sz="334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La evaluación va de la mano con la planeación didáctica.</a:t>
            </a:r>
          </a:p>
          <a:p>
            <a:pPr algn="l">
              <a:lnSpc>
                <a:spcPts val="4677"/>
              </a:lnSpc>
              <a:spcBef>
                <a:spcPct val="0"/>
              </a:spcBef>
            </a:pPr>
            <a:r>
              <a:rPr lang="en-US" sz="334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Más allá de los instrumentos (rúbricas, listas de cotejo, exámenes, cuestionarios, portafolios), el énfasis está en la observación formativa durante el desarrollo de proyectos y otras actividades de enseñanza.</a:t>
            </a:r>
          </a:p>
          <a:p>
            <a:pPr algn="l">
              <a:lnSpc>
                <a:spcPts val="4677"/>
              </a:lnSpc>
              <a:spcBef>
                <a:spcPct val="0"/>
              </a:spcBef>
            </a:pPr>
            <a:r>
              <a:rPr lang="en-US" sz="334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Esta observación permite construir representaciones realistas de los aprendizajes y registrar:</a:t>
            </a:r>
          </a:p>
          <a:p>
            <a:pPr marL="721378" lvl="1" indent="-360689" algn="l">
              <a:lnSpc>
                <a:spcPts val="4677"/>
              </a:lnSpc>
              <a:buFont typeface="Arial"/>
              <a:buChar char="•"/>
            </a:pPr>
            <a:r>
              <a:rPr lang="en-US" sz="334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avances</a:t>
            </a:r>
          </a:p>
          <a:p>
            <a:pPr marL="721378" lvl="1" indent="-360689" algn="l">
              <a:lnSpc>
                <a:spcPts val="4677"/>
              </a:lnSpc>
              <a:buFont typeface="Arial"/>
              <a:buChar char="•"/>
            </a:pPr>
            <a:r>
              <a:rPr lang="en-US" sz="334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dificultades</a:t>
            </a:r>
          </a:p>
          <a:p>
            <a:pPr marL="721378" lvl="1" indent="-360689" algn="l">
              <a:lnSpc>
                <a:spcPts val="4677"/>
              </a:lnSpc>
              <a:buFont typeface="Arial"/>
              <a:buChar char="•"/>
            </a:pPr>
            <a:r>
              <a:rPr lang="en-US" sz="334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actitudes</a:t>
            </a:r>
          </a:p>
          <a:p>
            <a:pPr marL="721378" lvl="1" indent="-360689" algn="l">
              <a:lnSpc>
                <a:spcPts val="4677"/>
              </a:lnSpc>
              <a:buFont typeface="Arial"/>
              <a:buChar char="•"/>
            </a:pPr>
            <a:r>
              <a:rPr lang="en-US" sz="334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cambios en la relación con el conocimiento</a:t>
            </a:r>
          </a:p>
          <a:p>
            <a:pPr marL="721378" lvl="1" indent="-360689" algn="l">
              <a:lnSpc>
                <a:spcPts val="4677"/>
              </a:lnSpc>
              <a:buFont typeface="Arial"/>
              <a:buChar char="•"/>
            </a:pPr>
            <a:r>
              <a:rPr lang="en-US" sz="334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espacios y condiciones que favorecen el aprendizaje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465760" y="277526"/>
            <a:ext cx="751174" cy="75117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2138865" y="277526"/>
            <a:ext cx="1257937" cy="2168858"/>
          </a:xfrm>
          <a:custGeom>
            <a:avLst/>
            <a:gdLst/>
            <a:ahLst/>
            <a:cxnLst/>
            <a:rect l="l" t="t" r="r" b="b"/>
            <a:pathLst>
              <a:path w="1257937" h="2168858">
                <a:moveTo>
                  <a:pt x="0" y="0"/>
                </a:moveTo>
                <a:lnTo>
                  <a:pt x="1257937" y="0"/>
                </a:lnTo>
                <a:lnTo>
                  <a:pt x="1257937" y="2168858"/>
                </a:lnTo>
                <a:lnTo>
                  <a:pt x="0" y="21688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903789" y="6516778"/>
            <a:ext cx="3851667" cy="4081237"/>
          </a:xfrm>
          <a:custGeom>
            <a:avLst/>
            <a:gdLst/>
            <a:ahLst/>
            <a:cxnLst/>
            <a:rect l="l" t="t" r="r" b="b"/>
            <a:pathLst>
              <a:path w="3851667" h="4081237">
                <a:moveTo>
                  <a:pt x="0" y="0"/>
                </a:moveTo>
                <a:lnTo>
                  <a:pt x="3851668" y="0"/>
                </a:lnTo>
                <a:lnTo>
                  <a:pt x="3851668" y="4081236"/>
                </a:lnTo>
                <a:lnTo>
                  <a:pt x="0" y="40812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334637" y="1455185"/>
            <a:ext cx="2989972" cy="2278608"/>
          </a:xfrm>
          <a:custGeom>
            <a:avLst/>
            <a:gdLst/>
            <a:ahLst/>
            <a:cxnLst/>
            <a:rect l="l" t="t" r="r" b="b"/>
            <a:pathLst>
              <a:path w="2989972" h="2278608">
                <a:moveTo>
                  <a:pt x="0" y="0"/>
                </a:moveTo>
                <a:lnTo>
                  <a:pt x="2989972" y="0"/>
                </a:lnTo>
                <a:lnTo>
                  <a:pt x="2989972" y="2278608"/>
                </a:lnTo>
                <a:lnTo>
                  <a:pt x="0" y="22786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922973" y="670686"/>
            <a:ext cx="9454646" cy="1483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58"/>
              </a:lnSpc>
              <a:spcBef>
                <a:spcPct val="0"/>
              </a:spcBef>
            </a:pPr>
            <a:r>
              <a:rPr lang="en-US" sz="4255" b="1">
                <a:solidFill>
                  <a:srgbClr val="7E085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Aspecto 3: </a:t>
            </a:r>
            <a:r>
              <a:rPr lang="en-US" sz="4255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Observación sistemática, personalizada y contextualizada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28800" y="403479"/>
            <a:ext cx="9519152" cy="2455148"/>
          </a:xfrm>
          <a:custGeom>
            <a:avLst/>
            <a:gdLst/>
            <a:ahLst/>
            <a:cxnLst/>
            <a:rect l="l" t="t" r="r" b="b"/>
            <a:pathLst>
              <a:path w="9519152" h="2455148">
                <a:moveTo>
                  <a:pt x="0" y="0"/>
                </a:moveTo>
                <a:lnTo>
                  <a:pt x="9519152" y="0"/>
                </a:lnTo>
                <a:lnTo>
                  <a:pt x="9519152" y="2455148"/>
                </a:lnTo>
                <a:lnTo>
                  <a:pt x="0" y="24551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216933" y="3335939"/>
            <a:ext cx="13436963" cy="4875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34"/>
              </a:lnSpc>
              <a:spcBef>
                <a:spcPct val="0"/>
              </a:spcBef>
            </a:pPr>
            <a:r>
              <a:rPr lang="en-US" sz="395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Dialogar en equipos y recuperar ideas en plenaria:</a:t>
            </a:r>
          </a:p>
          <a:p>
            <a:pPr marL="853449" lvl="1" indent="-426725" algn="l">
              <a:lnSpc>
                <a:spcPts val="5534"/>
              </a:lnSpc>
              <a:buFont typeface="Arial"/>
              <a:buChar char="•"/>
            </a:pPr>
            <a:r>
              <a:rPr lang="en-US" sz="395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¿Cómo involucran a sus estudiantes en su proceso de evaluación?, ¿de qué forma participan?</a:t>
            </a:r>
          </a:p>
          <a:p>
            <a:pPr marL="853449" lvl="1" indent="-426725" algn="l">
              <a:lnSpc>
                <a:spcPts val="5534"/>
              </a:lnSpc>
              <a:buFont typeface="Arial"/>
              <a:buChar char="•"/>
            </a:pPr>
            <a:r>
              <a:rPr lang="en-US" sz="395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¿Cómo utilizan la Evaluación Formativa para mejorar su práctica docente?</a:t>
            </a:r>
          </a:p>
          <a:p>
            <a:pPr marL="853449" lvl="1" indent="-426725" algn="l">
              <a:lnSpc>
                <a:spcPts val="5534"/>
              </a:lnSpc>
              <a:buFont typeface="Arial"/>
              <a:buChar char="•"/>
            </a:pPr>
            <a:r>
              <a:rPr lang="en-US" sz="395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¿Cómo realizan la observación?, ¿realizan algún registro?, ¿de qué tipo?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465760" y="277526"/>
            <a:ext cx="751174" cy="75117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2421445" y="277526"/>
            <a:ext cx="4837855" cy="3386499"/>
          </a:xfrm>
          <a:custGeom>
            <a:avLst/>
            <a:gdLst/>
            <a:ahLst/>
            <a:cxnLst/>
            <a:rect l="l" t="t" r="r" b="b"/>
            <a:pathLst>
              <a:path w="4837855" h="3386499">
                <a:moveTo>
                  <a:pt x="0" y="0"/>
                </a:moveTo>
                <a:lnTo>
                  <a:pt x="4837855" y="0"/>
                </a:lnTo>
                <a:lnTo>
                  <a:pt x="4837855" y="3386499"/>
                </a:lnTo>
                <a:lnTo>
                  <a:pt x="0" y="33864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762124" y="5816420"/>
            <a:ext cx="3114400" cy="4303144"/>
          </a:xfrm>
          <a:custGeom>
            <a:avLst/>
            <a:gdLst/>
            <a:ahLst/>
            <a:cxnLst/>
            <a:rect l="l" t="t" r="r" b="b"/>
            <a:pathLst>
              <a:path w="3114400" h="4303144">
                <a:moveTo>
                  <a:pt x="0" y="0"/>
                </a:moveTo>
                <a:lnTo>
                  <a:pt x="3114400" y="0"/>
                </a:lnTo>
                <a:lnTo>
                  <a:pt x="3114400" y="4303144"/>
                </a:lnTo>
                <a:lnTo>
                  <a:pt x="0" y="43031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233995" y="764688"/>
            <a:ext cx="6708761" cy="1637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4"/>
              </a:lnSpc>
              <a:spcBef>
                <a:spcPct val="0"/>
              </a:spcBef>
            </a:pPr>
            <a:r>
              <a:rPr lang="en-US" sz="4696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Preguntas para el diálogo del colectivo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41347" y="1933224"/>
            <a:ext cx="16810080" cy="7853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5589" lvl="1" indent="-342794" algn="l">
              <a:lnSpc>
                <a:spcPts val="4445"/>
              </a:lnSpc>
              <a:buAutoNum type="arabicPeriod"/>
            </a:pP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Pónganse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de pie y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formen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parejas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.</a:t>
            </a:r>
          </a:p>
          <a:p>
            <a:pPr marL="685589" lvl="1" indent="-342794" algn="l">
              <a:lnSpc>
                <a:spcPts val="4445"/>
              </a:lnSpc>
              <a:buAutoNum type="arabicPeriod"/>
            </a:pP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En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cada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pareja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,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una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persona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será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“el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espejo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” y la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otra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“la persona real”.</a:t>
            </a:r>
          </a:p>
          <a:p>
            <a:pPr marL="685589" lvl="1" indent="-342794" algn="l">
              <a:lnSpc>
                <a:spcPts val="4445"/>
              </a:lnSpc>
              <a:buAutoNum type="arabicPeriod"/>
            </a:pP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Durante 30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segundos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, la persona real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hace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movimientos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divertidos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o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exagerados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:</a:t>
            </a:r>
          </a:p>
          <a:p>
            <a:pPr marL="685589" lvl="1" indent="-342794" algn="l">
              <a:lnSpc>
                <a:spcPts val="4445"/>
              </a:lnSpc>
              <a:buFont typeface="Arial"/>
              <a:buChar char="•"/>
            </a:pP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estirarse</a:t>
            </a:r>
            <a:endParaRPr lang="en-US" sz="3175" dirty="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685589" lvl="1" indent="-342794" algn="l">
              <a:lnSpc>
                <a:spcPts val="4445"/>
              </a:lnSpc>
              <a:buFont typeface="Arial"/>
              <a:buChar char="•"/>
            </a:pP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mover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brazos</a:t>
            </a:r>
            <a:endParaRPr lang="en-US" sz="3175" dirty="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685589" lvl="1" indent="-342794" algn="l">
              <a:lnSpc>
                <a:spcPts val="4445"/>
              </a:lnSpc>
              <a:buFont typeface="Arial"/>
              <a:buChar char="•"/>
            </a:pP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girar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hombros</a:t>
            </a:r>
            <a:endParaRPr lang="en-US" sz="3175" dirty="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685589" lvl="1" indent="-342794" algn="l">
              <a:lnSpc>
                <a:spcPts val="4445"/>
              </a:lnSpc>
              <a:buFont typeface="Arial"/>
              <a:buChar char="•"/>
            </a:pP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inclinarse</a:t>
            </a:r>
            <a:endParaRPr lang="en-US" sz="3175" dirty="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685589" lvl="1" indent="-342794" algn="l">
              <a:lnSpc>
                <a:spcPts val="4445"/>
              </a:lnSpc>
              <a:buFont typeface="Arial"/>
              <a:buChar char="•"/>
            </a:pP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sacudir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el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cuerpo</a:t>
            </a:r>
            <a:endParaRPr lang="en-US" sz="3175" dirty="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685589" lvl="1" indent="-342794" algn="l">
              <a:lnSpc>
                <a:spcPts val="4445"/>
              </a:lnSpc>
              <a:buFont typeface="Arial"/>
              <a:buChar char="•"/>
            </a:pP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mientras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el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espejo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debe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imitar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exactamente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todo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lo que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hace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.</a:t>
            </a:r>
          </a:p>
          <a:p>
            <a:pPr marL="685589" lvl="1" indent="-342794" algn="l">
              <a:lnSpc>
                <a:spcPts val="4445"/>
              </a:lnSpc>
              <a:buAutoNum type="arabicPeriod"/>
            </a:pP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Después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de 30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segundos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,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cambian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de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rol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.</a:t>
            </a:r>
          </a:p>
          <a:p>
            <a:pPr marL="685589" lvl="1" indent="-342794" algn="l">
              <a:lnSpc>
                <a:spcPts val="4445"/>
              </a:lnSpc>
              <a:buAutoNum type="arabicPeriod"/>
            </a:pP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Para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cerrar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,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todos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juntos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:</a:t>
            </a:r>
          </a:p>
          <a:p>
            <a:pPr marL="685589" lvl="1" indent="-342794" algn="l">
              <a:lnSpc>
                <a:spcPts val="4445"/>
              </a:lnSpc>
              <a:buFont typeface="Arial"/>
              <a:buChar char="•"/>
            </a:pP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levantar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brazos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arriba</a:t>
            </a:r>
            <a:endParaRPr lang="en-US" sz="3175" dirty="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685589" lvl="1" indent="-342794" algn="l">
              <a:lnSpc>
                <a:spcPts val="4445"/>
              </a:lnSpc>
              <a:buFont typeface="Arial"/>
              <a:buChar char="•"/>
            </a:pP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inhalar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profundo</a:t>
            </a:r>
            <a:endParaRPr lang="en-US" sz="3175" dirty="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685589" lvl="1" indent="-342794" algn="l">
              <a:lnSpc>
                <a:spcPts val="4445"/>
              </a:lnSpc>
              <a:buFont typeface="Arial"/>
              <a:buChar char="•"/>
            </a:pPr>
            <a:r>
              <a:rPr lang="en-US" sz="3175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exhalar</a:t>
            </a:r>
            <a:r>
              <a:rPr lang="en-US" sz="3175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lentamente.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465760" y="277526"/>
            <a:ext cx="751174" cy="751174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4170609" y="214792"/>
            <a:ext cx="9598918" cy="1627817"/>
          </a:xfrm>
          <a:custGeom>
            <a:avLst/>
            <a:gdLst/>
            <a:ahLst/>
            <a:cxnLst/>
            <a:rect l="l" t="t" r="r" b="b"/>
            <a:pathLst>
              <a:path w="9598918" h="1627817">
                <a:moveTo>
                  <a:pt x="0" y="0"/>
                </a:moveTo>
                <a:lnTo>
                  <a:pt x="9598918" y="0"/>
                </a:lnTo>
                <a:lnTo>
                  <a:pt x="9598918" y="1627816"/>
                </a:lnTo>
                <a:lnTo>
                  <a:pt x="0" y="16278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880731" y="6333286"/>
            <a:ext cx="4770695" cy="3953714"/>
          </a:xfrm>
          <a:custGeom>
            <a:avLst/>
            <a:gdLst/>
            <a:ahLst/>
            <a:cxnLst/>
            <a:rect l="l" t="t" r="r" b="b"/>
            <a:pathLst>
              <a:path w="4770695" h="3953714">
                <a:moveTo>
                  <a:pt x="0" y="0"/>
                </a:moveTo>
                <a:lnTo>
                  <a:pt x="4770696" y="0"/>
                </a:lnTo>
                <a:lnTo>
                  <a:pt x="4770696" y="3953714"/>
                </a:lnTo>
                <a:lnTo>
                  <a:pt x="0" y="39537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076490" y="170338"/>
            <a:ext cx="1828734" cy="1716724"/>
          </a:xfrm>
          <a:custGeom>
            <a:avLst/>
            <a:gdLst/>
            <a:ahLst/>
            <a:cxnLst/>
            <a:rect l="l" t="t" r="r" b="b"/>
            <a:pathLst>
              <a:path w="1828734" h="1716724">
                <a:moveTo>
                  <a:pt x="0" y="0"/>
                </a:moveTo>
                <a:lnTo>
                  <a:pt x="1828734" y="0"/>
                </a:lnTo>
                <a:lnTo>
                  <a:pt x="1828734" y="1716724"/>
                </a:lnTo>
                <a:lnTo>
                  <a:pt x="0" y="17167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095221" y="575676"/>
            <a:ext cx="2164079" cy="2293063"/>
          </a:xfrm>
          <a:custGeom>
            <a:avLst/>
            <a:gdLst/>
            <a:ahLst/>
            <a:cxnLst/>
            <a:rect l="l" t="t" r="r" b="b"/>
            <a:pathLst>
              <a:path w="2164079" h="2293063">
                <a:moveTo>
                  <a:pt x="0" y="0"/>
                </a:moveTo>
                <a:lnTo>
                  <a:pt x="2164079" y="0"/>
                </a:lnTo>
                <a:lnTo>
                  <a:pt x="2164079" y="2293063"/>
                </a:lnTo>
                <a:lnTo>
                  <a:pt x="0" y="22930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764781" y="451851"/>
            <a:ext cx="8410575" cy="947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35"/>
              </a:lnSpc>
              <a:spcBef>
                <a:spcPct val="0"/>
              </a:spcBef>
            </a:pPr>
            <a:r>
              <a:rPr lang="en-US" sz="44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Pausa</a:t>
            </a:r>
            <a:r>
              <a:rPr lang="en-US" sz="44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4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activa</a:t>
            </a:r>
            <a:r>
              <a:rPr lang="en-US" sz="44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: </a:t>
            </a:r>
            <a:r>
              <a:rPr lang="en-US" sz="4400" b="1" dirty="0">
                <a:solidFill>
                  <a:srgbClr val="CC6E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“El </a:t>
            </a:r>
            <a:r>
              <a:rPr lang="en-US" sz="4400" b="1" dirty="0" err="1">
                <a:solidFill>
                  <a:srgbClr val="CC6E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espejo</a:t>
            </a:r>
            <a:r>
              <a:rPr lang="en-US" sz="4400" b="1" dirty="0">
                <a:solidFill>
                  <a:srgbClr val="CC6E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”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28800" y="403479"/>
            <a:ext cx="9519152" cy="2455148"/>
          </a:xfrm>
          <a:custGeom>
            <a:avLst/>
            <a:gdLst/>
            <a:ahLst/>
            <a:cxnLst/>
            <a:rect l="l" t="t" r="r" b="b"/>
            <a:pathLst>
              <a:path w="9519152" h="2455148">
                <a:moveTo>
                  <a:pt x="0" y="0"/>
                </a:moveTo>
                <a:lnTo>
                  <a:pt x="9519152" y="0"/>
                </a:lnTo>
                <a:lnTo>
                  <a:pt x="9519152" y="2455148"/>
                </a:lnTo>
                <a:lnTo>
                  <a:pt x="0" y="24551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2791952"/>
            <a:ext cx="15717374" cy="7239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5"/>
              </a:lnSpc>
              <a:spcBef>
                <a:spcPct val="0"/>
              </a:spcBef>
            </a:pPr>
            <a:r>
              <a:rPr lang="en-US" sz="319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Formar 3 equipos de trabajo (o parejas si el colectivo es pequeño).</a:t>
            </a:r>
          </a:p>
          <a:p>
            <a:pPr marL="690162" lvl="1" indent="-345081" algn="l">
              <a:lnSpc>
                <a:spcPts val="4475"/>
              </a:lnSpc>
              <a:buFont typeface="Arial"/>
              <a:buChar char="•"/>
            </a:pPr>
            <a:r>
              <a:rPr lang="en-US" sz="319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Equipo 1</a:t>
            </a:r>
          </a:p>
          <a:p>
            <a:pPr algn="l">
              <a:lnSpc>
                <a:spcPts val="4475"/>
              </a:lnSpc>
              <a:spcBef>
                <a:spcPct val="0"/>
              </a:spcBef>
            </a:pPr>
            <a:r>
              <a:rPr lang="en-US" sz="319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Ángel Díaz Barriga (2026)</a:t>
            </a:r>
          </a:p>
          <a:p>
            <a:pPr algn="l">
              <a:lnSpc>
                <a:spcPts val="4475"/>
              </a:lnSpc>
              <a:spcBef>
                <a:spcPct val="0"/>
              </a:spcBef>
            </a:pPr>
            <a:r>
              <a:rPr lang="en-US" sz="319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Pensar la evaluación formativa para la educación básica en México</a:t>
            </a:r>
          </a:p>
          <a:p>
            <a:pPr algn="l">
              <a:lnSpc>
                <a:spcPts val="2100"/>
              </a:lnSpc>
              <a:spcBef>
                <a:spcPct val="0"/>
              </a:spcBef>
            </a:pPr>
            <a:endParaRPr lang="en-US" sz="3196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690162" lvl="1" indent="-345081" algn="l">
              <a:lnSpc>
                <a:spcPts val="4475"/>
              </a:lnSpc>
              <a:buFont typeface="Arial"/>
              <a:buChar char="•"/>
            </a:pPr>
            <a:r>
              <a:rPr lang="en-US" sz="319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Equipo 2</a:t>
            </a:r>
          </a:p>
          <a:p>
            <a:pPr algn="l">
              <a:lnSpc>
                <a:spcPts val="4475"/>
              </a:lnSpc>
              <a:spcBef>
                <a:spcPct val="0"/>
              </a:spcBef>
            </a:pPr>
            <a:r>
              <a:rPr lang="en-US" sz="319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Lucie Mottier Lopez (2020)</a:t>
            </a:r>
          </a:p>
          <a:p>
            <a:pPr algn="l">
              <a:lnSpc>
                <a:spcPts val="4475"/>
              </a:lnSpc>
              <a:spcBef>
                <a:spcPct val="0"/>
              </a:spcBef>
            </a:pPr>
            <a:r>
              <a:rPr lang="en-US" sz="319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Evaluación formativa del aprendizaje de los estudiantes</a:t>
            </a:r>
          </a:p>
          <a:p>
            <a:pPr algn="l">
              <a:lnSpc>
                <a:spcPts val="2100"/>
              </a:lnSpc>
              <a:spcBef>
                <a:spcPct val="0"/>
              </a:spcBef>
            </a:pPr>
            <a:endParaRPr lang="en-US" sz="3196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690162" lvl="1" indent="-345081" algn="l">
              <a:lnSpc>
                <a:spcPts val="4475"/>
              </a:lnSpc>
              <a:buFont typeface="Arial"/>
              <a:buChar char="•"/>
            </a:pPr>
            <a:r>
              <a:rPr lang="en-US" sz="319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Equipo 3</a:t>
            </a:r>
          </a:p>
          <a:p>
            <a:pPr algn="l">
              <a:lnSpc>
                <a:spcPts val="4475"/>
              </a:lnSpc>
              <a:spcBef>
                <a:spcPct val="0"/>
              </a:spcBef>
            </a:pPr>
            <a:r>
              <a:rPr lang="en-US" sz="319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La evaluación formativa en la NEM. Y el 10… ¿para qué sirve? (Entrevista radiofónica – audio)</a:t>
            </a:r>
          </a:p>
          <a:p>
            <a:pPr algn="l">
              <a:lnSpc>
                <a:spcPts val="3215"/>
              </a:lnSpc>
              <a:spcBef>
                <a:spcPct val="0"/>
              </a:spcBef>
            </a:pPr>
            <a:endParaRPr lang="en-US" sz="3196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26896" lvl="1" indent="-213448" algn="l">
              <a:lnSpc>
                <a:spcPts val="2768"/>
              </a:lnSpc>
              <a:buFont typeface="Arial"/>
              <a:buChar char="•"/>
            </a:pPr>
            <a:r>
              <a:rPr lang="en-US" sz="1977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Nota:</a:t>
            </a:r>
          </a:p>
          <a:p>
            <a:pPr algn="l">
              <a:lnSpc>
                <a:spcPts val="2768"/>
              </a:lnSpc>
              <a:spcBef>
                <a:spcPct val="0"/>
              </a:spcBef>
            </a:pPr>
            <a:r>
              <a:rPr lang="en-US" sz="1977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Si el colectivo es más grande, se pueden formar equipos adicionales para analizar los otros insumos sugeridos en las orientaciones.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465760" y="277526"/>
            <a:ext cx="751174" cy="75117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3715272" y="403479"/>
            <a:ext cx="4335198" cy="3912516"/>
          </a:xfrm>
          <a:custGeom>
            <a:avLst/>
            <a:gdLst/>
            <a:ahLst/>
            <a:cxnLst/>
            <a:rect l="l" t="t" r="r" b="b"/>
            <a:pathLst>
              <a:path w="4335198" h="3912516">
                <a:moveTo>
                  <a:pt x="0" y="0"/>
                </a:moveTo>
                <a:lnTo>
                  <a:pt x="4335198" y="0"/>
                </a:lnTo>
                <a:lnTo>
                  <a:pt x="4335198" y="3912516"/>
                </a:lnTo>
                <a:lnTo>
                  <a:pt x="0" y="39125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290302" y="3170328"/>
            <a:ext cx="738398" cy="997835"/>
          </a:xfrm>
          <a:custGeom>
            <a:avLst/>
            <a:gdLst/>
            <a:ahLst/>
            <a:cxnLst/>
            <a:rect l="l" t="t" r="r" b="b"/>
            <a:pathLst>
              <a:path w="738398" h="997835">
                <a:moveTo>
                  <a:pt x="738398" y="0"/>
                </a:moveTo>
                <a:lnTo>
                  <a:pt x="0" y="0"/>
                </a:lnTo>
                <a:lnTo>
                  <a:pt x="0" y="997835"/>
                </a:lnTo>
                <a:lnTo>
                  <a:pt x="738398" y="997835"/>
                </a:lnTo>
                <a:lnTo>
                  <a:pt x="738398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182463" y="769308"/>
            <a:ext cx="9060714" cy="1713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  <a:spcBef>
                <a:spcPct val="0"/>
              </a:spcBef>
            </a:pPr>
            <a:r>
              <a:rPr lang="en-US" sz="4900" b="1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Actividad central: </a:t>
            </a:r>
          </a:p>
          <a:p>
            <a:pPr algn="ctr">
              <a:lnSpc>
                <a:spcPts val="6860"/>
              </a:lnSpc>
              <a:spcBef>
                <a:spcPct val="0"/>
              </a:spcBef>
            </a:pPr>
            <a:r>
              <a:rPr lang="en-US" sz="4900" b="1">
                <a:solidFill>
                  <a:srgbClr val="7E085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Análisis activo de los insumos</a:t>
            </a:r>
          </a:p>
        </p:txBody>
      </p:sp>
      <p:sp>
        <p:nvSpPr>
          <p:cNvPr id="10" name="Freeform 10"/>
          <p:cNvSpPr/>
          <p:nvPr/>
        </p:nvSpPr>
        <p:spPr>
          <a:xfrm flipH="1">
            <a:off x="290302" y="5143500"/>
            <a:ext cx="738398" cy="997835"/>
          </a:xfrm>
          <a:custGeom>
            <a:avLst/>
            <a:gdLst/>
            <a:ahLst/>
            <a:cxnLst/>
            <a:rect l="l" t="t" r="r" b="b"/>
            <a:pathLst>
              <a:path w="738398" h="997835">
                <a:moveTo>
                  <a:pt x="738398" y="0"/>
                </a:moveTo>
                <a:lnTo>
                  <a:pt x="0" y="0"/>
                </a:lnTo>
                <a:lnTo>
                  <a:pt x="0" y="997835"/>
                </a:lnTo>
                <a:lnTo>
                  <a:pt x="738398" y="997835"/>
                </a:lnTo>
                <a:lnTo>
                  <a:pt x="738398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290302" y="7116672"/>
            <a:ext cx="738398" cy="997835"/>
          </a:xfrm>
          <a:custGeom>
            <a:avLst/>
            <a:gdLst/>
            <a:ahLst/>
            <a:cxnLst/>
            <a:rect l="l" t="t" r="r" b="b"/>
            <a:pathLst>
              <a:path w="738398" h="997835">
                <a:moveTo>
                  <a:pt x="738398" y="0"/>
                </a:moveTo>
                <a:lnTo>
                  <a:pt x="0" y="0"/>
                </a:lnTo>
                <a:lnTo>
                  <a:pt x="0" y="997836"/>
                </a:lnTo>
                <a:lnTo>
                  <a:pt x="738398" y="997836"/>
                </a:lnTo>
                <a:lnTo>
                  <a:pt x="738398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65760" y="277526"/>
            <a:ext cx="751174" cy="751174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9354091" y="5980445"/>
            <a:ext cx="5839396" cy="4306555"/>
          </a:xfrm>
          <a:custGeom>
            <a:avLst/>
            <a:gdLst/>
            <a:ahLst/>
            <a:cxnLst/>
            <a:rect l="l" t="t" r="r" b="b"/>
            <a:pathLst>
              <a:path w="5839396" h="4306555">
                <a:moveTo>
                  <a:pt x="0" y="0"/>
                </a:moveTo>
                <a:lnTo>
                  <a:pt x="5839396" y="0"/>
                </a:lnTo>
                <a:lnTo>
                  <a:pt x="5839396" y="4306555"/>
                </a:lnTo>
                <a:lnTo>
                  <a:pt x="0" y="43065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141146" y="1269551"/>
            <a:ext cx="14005708" cy="5453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17"/>
              </a:lnSpc>
              <a:spcBef>
                <a:spcPct val="0"/>
              </a:spcBef>
            </a:pPr>
            <a:r>
              <a:rPr lang="en-US" sz="3869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Cada equipo realizará un análisis activo del material asignado.</a:t>
            </a:r>
          </a:p>
          <a:p>
            <a:pPr algn="l">
              <a:lnSpc>
                <a:spcPts val="5417"/>
              </a:lnSpc>
              <a:spcBef>
                <a:spcPct val="0"/>
              </a:spcBef>
            </a:pPr>
            <a:r>
              <a:rPr lang="en-US" sz="3869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Equipos 1 y 2 (lecturas)</a:t>
            </a:r>
          </a:p>
          <a:p>
            <a:pPr marL="835387" lvl="1" indent="-417694" algn="l">
              <a:lnSpc>
                <a:spcPts val="5417"/>
              </a:lnSpc>
              <a:buAutoNum type="arabicPeriod"/>
            </a:pPr>
            <a:r>
              <a:rPr lang="en-US" sz="3869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Realizar una lectura rápida del texto.</a:t>
            </a:r>
          </a:p>
          <a:p>
            <a:pPr marL="835387" lvl="1" indent="-417694" algn="l">
              <a:lnSpc>
                <a:spcPts val="5417"/>
              </a:lnSpc>
              <a:buAutoNum type="arabicPeriod"/>
            </a:pPr>
            <a:r>
              <a:rPr lang="en-US" sz="3869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Subrayar ideas que cuestionen o amplíen la forma en que evaluamos.</a:t>
            </a:r>
          </a:p>
          <a:p>
            <a:pPr marL="835387" lvl="1" indent="-417694" algn="l">
              <a:lnSpc>
                <a:spcPts val="5417"/>
              </a:lnSpc>
              <a:buAutoNum type="arabicPeriod"/>
            </a:pPr>
            <a:r>
              <a:rPr lang="en-US" sz="3869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Identificar tres ideas clave del documento.</a:t>
            </a:r>
          </a:p>
          <a:p>
            <a:pPr marL="835387" lvl="1" indent="-417694" algn="l">
              <a:lnSpc>
                <a:spcPts val="5417"/>
              </a:lnSpc>
              <a:buAutoNum type="arabicPeriod"/>
            </a:pPr>
            <a:r>
              <a:rPr lang="en-US" sz="3869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Sintetizar las ideas rescatadas en un papel bond mediante un organizador gráfico.</a:t>
            </a:r>
          </a:p>
        </p:txBody>
      </p:sp>
      <p:sp>
        <p:nvSpPr>
          <p:cNvPr id="7" name="Freeform 7"/>
          <p:cNvSpPr/>
          <p:nvPr/>
        </p:nvSpPr>
        <p:spPr>
          <a:xfrm flipH="1">
            <a:off x="1216933" y="1202210"/>
            <a:ext cx="738398" cy="997835"/>
          </a:xfrm>
          <a:custGeom>
            <a:avLst/>
            <a:gdLst/>
            <a:ahLst/>
            <a:cxnLst/>
            <a:rect l="l" t="t" r="r" b="b"/>
            <a:pathLst>
              <a:path w="738398" h="997835">
                <a:moveTo>
                  <a:pt x="738398" y="0"/>
                </a:moveTo>
                <a:lnTo>
                  <a:pt x="0" y="0"/>
                </a:lnTo>
                <a:lnTo>
                  <a:pt x="0" y="997835"/>
                </a:lnTo>
                <a:lnTo>
                  <a:pt x="738398" y="997835"/>
                </a:lnTo>
                <a:lnTo>
                  <a:pt x="73839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141146" y="7272386"/>
            <a:ext cx="3102590" cy="2775407"/>
          </a:xfrm>
          <a:custGeom>
            <a:avLst/>
            <a:gdLst/>
            <a:ahLst/>
            <a:cxnLst/>
            <a:rect l="l" t="t" r="r" b="b"/>
            <a:pathLst>
              <a:path w="3102590" h="2775407">
                <a:moveTo>
                  <a:pt x="0" y="0"/>
                </a:moveTo>
                <a:lnTo>
                  <a:pt x="3102590" y="0"/>
                </a:lnTo>
                <a:lnTo>
                  <a:pt x="3102590" y="2775407"/>
                </a:lnTo>
                <a:lnTo>
                  <a:pt x="0" y="27754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41347" y="1222847"/>
            <a:ext cx="12354988" cy="8449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89"/>
              </a:lnSpc>
              <a:spcBef>
                <a:spcPct val="0"/>
              </a:spcBef>
            </a:pPr>
            <a:r>
              <a:rPr lang="en-US" sz="399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Equipo 3 (audio – entrevista de radio)</a:t>
            </a:r>
          </a:p>
          <a:p>
            <a:pPr marL="861926" lvl="1" indent="-430963" algn="l">
              <a:lnSpc>
                <a:spcPts val="5589"/>
              </a:lnSpc>
              <a:buFont typeface="Arial"/>
              <a:buChar char="•"/>
            </a:pPr>
            <a:r>
              <a:rPr lang="en-US" sz="399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Escuchar con atención el audio de la entrevista.</a:t>
            </a:r>
          </a:p>
          <a:p>
            <a:pPr marL="861926" lvl="1" indent="-430963" algn="l">
              <a:lnSpc>
                <a:spcPts val="5589"/>
              </a:lnSpc>
              <a:buFont typeface="Arial"/>
              <a:buChar char="•"/>
            </a:pPr>
            <a:r>
              <a:rPr lang="en-US" sz="399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Mientras escuchan, anotar palabras o frases que llamen su atención.</a:t>
            </a:r>
          </a:p>
          <a:p>
            <a:pPr marL="861926" lvl="1" indent="-430963" algn="l">
              <a:lnSpc>
                <a:spcPts val="5589"/>
              </a:lnSpc>
              <a:buFont typeface="Arial"/>
              <a:buChar char="•"/>
            </a:pPr>
            <a:r>
              <a:rPr lang="en-US" sz="399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Después de escuchar, comentar en equipo:</a:t>
            </a:r>
          </a:p>
          <a:p>
            <a:pPr marL="861926" lvl="1" indent="-430963" algn="l">
              <a:lnSpc>
                <a:spcPts val="5589"/>
              </a:lnSpc>
              <a:buAutoNum type="arabicPeriod"/>
            </a:pPr>
            <a:r>
              <a:rPr lang="en-US" sz="399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¿Qué crítica hace Díaz Barriga a la forma tradicional de evaluar?</a:t>
            </a:r>
          </a:p>
          <a:p>
            <a:pPr marL="861926" lvl="1" indent="-430963" algn="l">
              <a:lnSpc>
                <a:spcPts val="5589"/>
              </a:lnSpc>
              <a:buAutoNum type="arabicPeriod"/>
            </a:pPr>
            <a:r>
              <a:rPr lang="en-US" sz="399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¿Qué dice sobre el uso del 10 o las calificaciones?</a:t>
            </a:r>
          </a:p>
          <a:p>
            <a:pPr marL="861926" lvl="1" indent="-430963" algn="l">
              <a:lnSpc>
                <a:spcPts val="5589"/>
              </a:lnSpc>
              <a:buAutoNum type="arabicPeriod"/>
            </a:pPr>
            <a:r>
              <a:rPr lang="en-US" sz="399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¿Qué propone para que la evaluación realmente apoye el aprendizaje?</a:t>
            </a:r>
          </a:p>
          <a:p>
            <a:pPr marL="861926" lvl="1" indent="-430963" algn="l">
              <a:lnSpc>
                <a:spcPts val="5589"/>
              </a:lnSpc>
              <a:buAutoNum type="arabicPeriod"/>
            </a:pPr>
            <a:r>
              <a:rPr lang="en-US" sz="399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Sintetizar las ideas rescatadas en un papel bond mediante un organizador gráfico.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465760" y="277526"/>
            <a:ext cx="751174" cy="751174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3196335" y="5718089"/>
            <a:ext cx="4920388" cy="4926546"/>
          </a:xfrm>
          <a:custGeom>
            <a:avLst/>
            <a:gdLst/>
            <a:ahLst/>
            <a:cxnLst/>
            <a:rect l="l" t="t" r="r" b="b"/>
            <a:pathLst>
              <a:path w="4920388" h="4926546">
                <a:moveTo>
                  <a:pt x="0" y="0"/>
                </a:moveTo>
                <a:lnTo>
                  <a:pt x="4920388" y="0"/>
                </a:lnTo>
                <a:lnTo>
                  <a:pt x="4920388" y="4926547"/>
                </a:lnTo>
                <a:lnTo>
                  <a:pt x="0" y="49265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0" y="1299047"/>
            <a:ext cx="738398" cy="997835"/>
          </a:xfrm>
          <a:custGeom>
            <a:avLst/>
            <a:gdLst/>
            <a:ahLst/>
            <a:cxnLst/>
            <a:rect l="l" t="t" r="r" b="b"/>
            <a:pathLst>
              <a:path w="738398" h="997835">
                <a:moveTo>
                  <a:pt x="738398" y="0"/>
                </a:moveTo>
                <a:lnTo>
                  <a:pt x="0" y="0"/>
                </a:lnTo>
                <a:lnTo>
                  <a:pt x="0" y="997835"/>
                </a:lnTo>
                <a:lnTo>
                  <a:pt x="738398" y="997835"/>
                </a:lnTo>
                <a:lnTo>
                  <a:pt x="73839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334213" y="1602863"/>
            <a:ext cx="2644631" cy="2323970"/>
          </a:xfrm>
          <a:custGeom>
            <a:avLst/>
            <a:gdLst/>
            <a:ahLst/>
            <a:cxnLst/>
            <a:rect l="l" t="t" r="r" b="b"/>
            <a:pathLst>
              <a:path w="2644631" h="2323970">
                <a:moveTo>
                  <a:pt x="0" y="0"/>
                </a:moveTo>
                <a:lnTo>
                  <a:pt x="2644631" y="0"/>
                </a:lnTo>
                <a:lnTo>
                  <a:pt x="2644631" y="2323970"/>
                </a:lnTo>
                <a:lnTo>
                  <a:pt x="0" y="23239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28800" y="403479"/>
            <a:ext cx="9519152" cy="2455148"/>
          </a:xfrm>
          <a:custGeom>
            <a:avLst/>
            <a:gdLst/>
            <a:ahLst/>
            <a:cxnLst/>
            <a:rect l="l" t="t" r="r" b="b"/>
            <a:pathLst>
              <a:path w="9519152" h="2455148">
                <a:moveTo>
                  <a:pt x="0" y="0"/>
                </a:moveTo>
                <a:lnTo>
                  <a:pt x="9519152" y="0"/>
                </a:lnTo>
                <a:lnTo>
                  <a:pt x="9519152" y="2455148"/>
                </a:lnTo>
                <a:lnTo>
                  <a:pt x="0" y="24551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627544" y="6029161"/>
            <a:ext cx="5660456" cy="3707599"/>
          </a:xfrm>
          <a:custGeom>
            <a:avLst/>
            <a:gdLst/>
            <a:ahLst/>
            <a:cxnLst/>
            <a:rect l="l" t="t" r="r" b="b"/>
            <a:pathLst>
              <a:path w="5660456" h="3707599">
                <a:moveTo>
                  <a:pt x="5660456" y="0"/>
                </a:moveTo>
                <a:lnTo>
                  <a:pt x="0" y="0"/>
                </a:lnTo>
                <a:lnTo>
                  <a:pt x="0" y="3707599"/>
                </a:lnTo>
                <a:lnTo>
                  <a:pt x="5660456" y="3707599"/>
                </a:lnTo>
                <a:lnTo>
                  <a:pt x="566045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465760" y="277526"/>
            <a:ext cx="751174" cy="75117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3328583" y="439773"/>
            <a:ext cx="2478795" cy="2057400"/>
          </a:xfrm>
          <a:custGeom>
            <a:avLst/>
            <a:gdLst/>
            <a:ahLst/>
            <a:cxnLst/>
            <a:rect l="l" t="t" r="r" b="b"/>
            <a:pathLst>
              <a:path w="2478795" h="2057400">
                <a:moveTo>
                  <a:pt x="0" y="0"/>
                </a:moveTo>
                <a:lnTo>
                  <a:pt x="2478795" y="0"/>
                </a:lnTo>
                <a:lnTo>
                  <a:pt x="2478795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450872" y="7286903"/>
            <a:ext cx="2417637" cy="2682537"/>
          </a:xfrm>
          <a:custGeom>
            <a:avLst/>
            <a:gdLst/>
            <a:ahLst/>
            <a:cxnLst/>
            <a:rect l="l" t="t" r="r" b="b"/>
            <a:pathLst>
              <a:path w="2417637" h="2682537">
                <a:moveTo>
                  <a:pt x="0" y="0"/>
                </a:moveTo>
                <a:lnTo>
                  <a:pt x="2417636" y="0"/>
                </a:lnTo>
                <a:lnTo>
                  <a:pt x="2417636" y="2682537"/>
                </a:lnTo>
                <a:lnTo>
                  <a:pt x="0" y="26825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41347" y="3069233"/>
            <a:ext cx="15416928" cy="3931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Cada equipo expone las ideas rescatadas en máximo 5 minutos.</a:t>
            </a:r>
          </a:p>
          <a:p>
            <a:pPr algn="l">
              <a:lnSpc>
                <a:spcPts val="1960"/>
              </a:lnSpc>
              <a:spcBef>
                <a:spcPct val="0"/>
              </a:spcBef>
            </a:pPr>
            <a:endParaRPr lang="en-US" sz="420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Mientras escuchamos, registramos en plenaria:</a:t>
            </a:r>
          </a:p>
          <a:p>
            <a:pPr marL="906780" lvl="1" indent="-453390" algn="l">
              <a:lnSpc>
                <a:spcPts val="5880"/>
              </a:lnSpc>
              <a:buAutoNum type="arabicPeriod"/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Una idea que queremos mantener</a:t>
            </a:r>
          </a:p>
          <a:p>
            <a:pPr marL="906780" lvl="1" indent="-453390" algn="l">
              <a:lnSpc>
                <a:spcPts val="5880"/>
              </a:lnSpc>
              <a:buAutoNum type="arabicPeriod"/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Una práctica que necesitamos transformar</a:t>
            </a:r>
          </a:p>
          <a:p>
            <a:pPr marL="906780" lvl="1" indent="-453390" algn="l">
              <a:lnSpc>
                <a:spcPts val="5880"/>
              </a:lnSpc>
              <a:buAutoNum type="arabicPeriod"/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Una acción que podemos comenzar a aplicar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805447" y="755408"/>
            <a:ext cx="6126123" cy="1659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81"/>
              </a:lnSpc>
              <a:spcBef>
                <a:spcPct val="0"/>
              </a:spcBef>
            </a:pPr>
            <a:r>
              <a:rPr lang="en-US" sz="44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Puesta</a:t>
            </a:r>
            <a:r>
              <a:rPr lang="en-US" sz="44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4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en</a:t>
            </a:r>
            <a:r>
              <a:rPr lang="en-US" sz="44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4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común</a:t>
            </a:r>
            <a:r>
              <a:rPr lang="en-US" sz="44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: </a:t>
            </a:r>
          </a:p>
          <a:p>
            <a:pPr algn="ctr">
              <a:lnSpc>
                <a:spcPts val="5664"/>
              </a:lnSpc>
            </a:pPr>
            <a:r>
              <a:rPr lang="en-US" sz="4400" b="1" dirty="0" err="1">
                <a:solidFill>
                  <a:srgbClr val="7E085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compartir</a:t>
            </a:r>
            <a:r>
              <a:rPr lang="en-US" sz="4400" b="1" dirty="0">
                <a:solidFill>
                  <a:srgbClr val="7E085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400" b="1" dirty="0" err="1">
                <a:solidFill>
                  <a:srgbClr val="7E085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hallazgos</a:t>
            </a:r>
            <a:endParaRPr lang="en-US" sz="4400" b="1" dirty="0">
              <a:solidFill>
                <a:srgbClr val="7E085C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28800" y="403479"/>
            <a:ext cx="9519152" cy="2455148"/>
          </a:xfrm>
          <a:custGeom>
            <a:avLst/>
            <a:gdLst/>
            <a:ahLst/>
            <a:cxnLst/>
            <a:rect l="l" t="t" r="r" b="b"/>
            <a:pathLst>
              <a:path w="9519152" h="2455148">
                <a:moveTo>
                  <a:pt x="0" y="0"/>
                </a:moveTo>
                <a:lnTo>
                  <a:pt x="9519152" y="0"/>
                </a:lnTo>
                <a:lnTo>
                  <a:pt x="9519152" y="2455148"/>
                </a:lnTo>
                <a:lnTo>
                  <a:pt x="0" y="24551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65760" y="277526"/>
            <a:ext cx="751174" cy="751174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2820122" y="911597"/>
            <a:ext cx="4077550" cy="3894060"/>
          </a:xfrm>
          <a:custGeom>
            <a:avLst/>
            <a:gdLst/>
            <a:ahLst/>
            <a:cxnLst/>
            <a:rect l="l" t="t" r="r" b="b"/>
            <a:pathLst>
              <a:path w="4077550" h="3894060">
                <a:moveTo>
                  <a:pt x="0" y="0"/>
                </a:moveTo>
                <a:lnTo>
                  <a:pt x="4077549" y="0"/>
                </a:lnTo>
                <a:lnTo>
                  <a:pt x="4077549" y="3894060"/>
                </a:lnTo>
                <a:lnTo>
                  <a:pt x="0" y="38940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08321" y="3351883"/>
            <a:ext cx="12817086" cy="3478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83975" lvl="1" indent="-541987" algn="l">
              <a:lnSpc>
                <a:spcPts val="7029"/>
              </a:lnSpc>
              <a:buFont typeface="Arial"/>
              <a:buChar char="•"/>
            </a:pPr>
            <a:r>
              <a:rPr lang="en-US" sz="502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En plenaria, completar la frase:</a:t>
            </a:r>
          </a:p>
          <a:p>
            <a:pPr algn="l">
              <a:lnSpc>
                <a:spcPts val="6561"/>
              </a:lnSpc>
            </a:pPr>
            <a:r>
              <a:rPr lang="en-US" sz="468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“Evaluar para aprender implica…”</a:t>
            </a:r>
          </a:p>
          <a:p>
            <a:pPr marL="1083975" lvl="1" indent="-541987" algn="l">
              <a:lnSpc>
                <a:spcPts val="7029"/>
              </a:lnSpc>
              <a:buFont typeface="Arial"/>
              <a:buChar char="•"/>
            </a:pPr>
            <a:r>
              <a:rPr lang="en-US" sz="502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Escuchar 3 o 4 participaciones.</a:t>
            </a:r>
          </a:p>
          <a:p>
            <a:pPr marL="1083975" lvl="1" indent="-541987" algn="l">
              <a:lnSpc>
                <a:spcPts val="7029"/>
              </a:lnSpc>
              <a:buFont typeface="Arial"/>
              <a:buChar char="•"/>
            </a:pPr>
            <a:r>
              <a:rPr lang="en-US" sz="502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Recuperar una idea común del colectivo.</a:t>
            </a:r>
          </a:p>
        </p:txBody>
      </p:sp>
      <p:sp>
        <p:nvSpPr>
          <p:cNvPr id="8" name="Freeform 8"/>
          <p:cNvSpPr/>
          <p:nvPr/>
        </p:nvSpPr>
        <p:spPr>
          <a:xfrm>
            <a:off x="6588376" y="6905155"/>
            <a:ext cx="4585552" cy="3381845"/>
          </a:xfrm>
          <a:custGeom>
            <a:avLst/>
            <a:gdLst/>
            <a:ahLst/>
            <a:cxnLst/>
            <a:rect l="l" t="t" r="r" b="b"/>
            <a:pathLst>
              <a:path w="4585552" h="3381845">
                <a:moveTo>
                  <a:pt x="0" y="0"/>
                </a:moveTo>
                <a:lnTo>
                  <a:pt x="4585552" y="0"/>
                </a:lnTo>
                <a:lnTo>
                  <a:pt x="4585552" y="3381845"/>
                </a:lnTo>
                <a:lnTo>
                  <a:pt x="0" y="33818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346393" y="1038225"/>
            <a:ext cx="8483967" cy="129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3"/>
              </a:lnSpc>
            </a:pPr>
            <a:r>
              <a:rPr lang="en-US" sz="40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Cierre</a:t>
            </a:r>
            <a:r>
              <a:rPr lang="en-US" sz="40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: </a:t>
            </a:r>
          </a:p>
          <a:p>
            <a:pPr algn="ctr">
              <a:lnSpc>
                <a:spcPts val="5113"/>
              </a:lnSpc>
            </a:pPr>
            <a:r>
              <a:rPr lang="en-US" sz="4000" b="1" dirty="0">
                <a:solidFill>
                  <a:srgbClr val="7E085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“</a:t>
            </a:r>
            <a:r>
              <a:rPr lang="en-US" sz="4000" b="1" dirty="0" err="1">
                <a:solidFill>
                  <a:srgbClr val="7E085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Evaluar</a:t>
            </a:r>
            <a:r>
              <a:rPr lang="en-US" sz="4000" b="1" dirty="0">
                <a:solidFill>
                  <a:srgbClr val="7E085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para </a:t>
            </a:r>
            <a:r>
              <a:rPr lang="en-US" sz="4000" b="1" dirty="0" err="1">
                <a:solidFill>
                  <a:srgbClr val="7E085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aprender</a:t>
            </a:r>
            <a:r>
              <a:rPr lang="en-US" sz="4000" b="1" dirty="0">
                <a:solidFill>
                  <a:srgbClr val="7E085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000" b="1" dirty="0" err="1">
                <a:solidFill>
                  <a:srgbClr val="7E085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implica</a:t>
            </a:r>
            <a:r>
              <a:rPr lang="en-US" sz="4000" b="1" dirty="0">
                <a:solidFill>
                  <a:srgbClr val="7E085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…”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65760" y="277526"/>
            <a:ext cx="751174" cy="751174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887481" y="277526"/>
            <a:ext cx="13692612" cy="9105587"/>
          </a:xfrm>
          <a:custGeom>
            <a:avLst/>
            <a:gdLst/>
            <a:ahLst/>
            <a:cxnLst/>
            <a:rect l="l" t="t" r="r" b="b"/>
            <a:pathLst>
              <a:path w="13692612" h="9105587">
                <a:moveTo>
                  <a:pt x="0" y="0"/>
                </a:moveTo>
                <a:lnTo>
                  <a:pt x="13692612" y="0"/>
                </a:lnTo>
                <a:lnTo>
                  <a:pt x="13692612" y="9105588"/>
                </a:lnTo>
                <a:lnTo>
                  <a:pt x="0" y="91055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315869" y="5843234"/>
            <a:ext cx="12589355" cy="5585096"/>
          </a:xfrm>
          <a:custGeom>
            <a:avLst/>
            <a:gdLst/>
            <a:ahLst/>
            <a:cxnLst/>
            <a:rect l="l" t="t" r="r" b="b"/>
            <a:pathLst>
              <a:path w="12589355" h="5585096">
                <a:moveTo>
                  <a:pt x="0" y="0"/>
                </a:moveTo>
                <a:lnTo>
                  <a:pt x="12589355" y="0"/>
                </a:lnTo>
                <a:lnTo>
                  <a:pt x="12589355" y="5585096"/>
                </a:lnTo>
                <a:lnTo>
                  <a:pt x="0" y="55850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293032" y="1845353"/>
            <a:ext cx="12881511" cy="4350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67"/>
              </a:lnSpc>
              <a:spcBef>
                <a:spcPct val="0"/>
              </a:spcBef>
            </a:pPr>
            <a:r>
              <a:rPr lang="en-US" sz="4976" b="1">
                <a:solidFill>
                  <a:srgbClr val="7E085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“La evaluación formativa cobra sentido cuando se convierte en una oportunidad para comprender mejor los procesos de aprendizaje y transformar nuestra enseñanza.”</a:t>
            </a:r>
          </a:p>
        </p:txBody>
      </p:sp>
      <p:sp>
        <p:nvSpPr>
          <p:cNvPr id="8" name="Freeform 8"/>
          <p:cNvSpPr/>
          <p:nvPr/>
        </p:nvSpPr>
        <p:spPr>
          <a:xfrm>
            <a:off x="14444166" y="6916709"/>
            <a:ext cx="730377" cy="2057400"/>
          </a:xfrm>
          <a:custGeom>
            <a:avLst/>
            <a:gdLst/>
            <a:ahLst/>
            <a:cxnLst/>
            <a:rect l="l" t="t" r="r" b="b"/>
            <a:pathLst>
              <a:path w="730377" h="2057400">
                <a:moveTo>
                  <a:pt x="0" y="0"/>
                </a:moveTo>
                <a:lnTo>
                  <a:pt x="730377" y="0"/>
                </a:lnTo>
                <a:lnTo>
                  <a:pt x="73037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 rot="-430196">
            <a:off x="8346494" y="6168009"/>
            <a:ext cx="6507896" cy="2819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12"/>
              </a:lnSpc>
              <a:spcBef>
                <a:spcPct val="0"/>
              </a:spcBef>
            </a:pPr>
            <a:r>
              <a:rPr lang="en-US" sz="8080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Gracias por su atención</a:t>
            </a:r>
          </a:p>
        </p:txBody>
      </p:sp>
      <p:sp>
        <p:nvSpPr>
          <p:cNvPr id="10" name="Freeform 10"/>
          <p:cNvSpPr/>
          <p:nvPr/>
        </p:nvSpPr>
        <p:spPr>
          <a:xfrm flipH="1" flipV="1">
            <a:off x="8216163" y="6195702"/>
            <a:ext cx="730377" cy="2057400"/>
          </a:xfrm>
          <a:custGeom>
            <a:avLst/>
            <a:gdLst/>
            <a:ahLst/>
            <a:cxnLst/>
            <a:rect l="l" t="t" r="r" b="b"/>
            <a:pathLst>
              <a:path w="730377" h="2057400">
                <a:moveTo>
                  <a:pt x="730377" y="2057400"/>
                </a:moveTo>
                <a:lnTo>
                  <a:pt x="0" y="2057400"/>
                </a:lnTo>
                <a:lnTo>
                  <a:pt x="0" y="0"/>
                </a:lnTo>
                <a:lnTo>
                  <a:pt x="730377" y="0"/>
                </a:lnTo>
                <a:lnTo>
                  <a:pt x="730377" y="205740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65760" y="277526"/>
            <a:ext cx="751174" cy="751174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828800" y="403479"/>
            <a:ext cx="9519152" cy="2455148"/>
          </a:xfrm>
          <a:custGeom>
            <a:avLst/>
            <a:gdLst/>
            <a:ahLst/>
            <a:cxnLst/>
            <a:rect l="l" t="t" r="r" b="b"/>
            <a:pathLst>
              <a:path w="9519152" h="2455148">
                <a:moveTo>
                  <a:pt x="0" y="0"/>
                </a:moveTo>
                <a:lnTo>
                  <a:pt x="9519152" y="0"/>
                </a:lnTo>
                <a:lnTo>
                  <a:pt x="9519152" y="2455148"/>
                </a:lnTo>
                <a:lnTo>
                  <a:pt x="0" y="24551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65760" y="1162919"/>
            <a:ext cx="2186909" cy="2220212"/>
          </a:xfrm>
          <a:custGeom>
            <a:avLst/>
            <a:gdLst/>
            <a:ahLst/>
            <a:cxnLst/>
            <a:rect l="l" t="t" r="r" b="b"/>
            <a:pathLst>
              <a:path w="2186909" h="2220212">
                <a:moveTo>
                  <a:pt x="0" y="0"/>
                </a:moveTo>
                <a:lnTo>
                  <a:pt x="2186909" y="0"/>
                </a:lnTo>
                <a:lnTo>
                  <a:pt x="2186909" y="2220212"/>
                </a:lnTo>
                <a:lnTo>
                  <a:pt x="0" y="22202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420828" y="2584030"/>
            <a:ext cx="4627937" cy="4344476"/>
          </a:xfrm>
          <a:custGeom>
            <a:avLst/>
            <a:gdLst/>
            <a:ahLst/>
            <a:cxnLst/>
            <a:rect l="l" t="t" r="r" b="b"/>
            <a:pathLst>
              <a:path w="4627937" h="4344476">
                <a:moveTo>
                  <a:pt x="0" y="0"/>
                </a:moveTo>
                <a:lnTo>
                  <a:pt x="4627937" y="0"/>
                </a:lnTo>
                <a:lnTo>
                  <a:pt x="4627937" y="4344476"/>
                </a:lnTo>
                <a:lnTo>
                  <a:pt x="0" y="43444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568695" y="3637411"/>
            <a:ext cx="14405336" cy="4858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6"/>
              </a:lnSpc>
              <a:spcBef>
                <a:spcPct val="0"/>
              </a:spcBef>
            </a:pPr>
            <a:r>
              <a:rPr lang="en-US" sz="4597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En plenaria, cada docente completa la frase:</a:t>
            </a:r>
          </a:p>
          <a:p>
            <a:pPr marL="992660" lvl="1" indent="-496330" algn="l">
              <a:lnSpc>
                <a:spcPts val="6436"/>
              </a:lnSpc>
              <a:buFont typeface="Arial"/>
              <a:buChar char="•"/>
            </a:pPr>
            <a:r>
              <a:rPr lang="en-US" sz="4597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“Cuando evalúo, pienso en…”</a:t>
            </a:r>
          </a:p>
          <a:p>
            <a:pPr algn="l">
              <a:lnSpc>
                <a:spcPts val="6436"/>
              </a:lnSpc>
              <a:spcBef>
                <a:spcPct val="0"/>
              </a:spcBef>
            </a:pPr>
            <a:r>
              <a:rPr lang="en-US" sz="4597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Escuchar varias participaciones breves.</a:t>
            </a:r>
          </a:p>
          <a:p>
            <a:pPr algn="l">
              <a:lnSpc>
                <a:spcPts val="6436"/>
              </a:lnSpc>
              <a:spcBef>
                <a:spcPct val="0"/>
              </a:spcBef>
            </a:pPr>
            <a:r>
              <a:rPr lang="en-US" sz="4597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Cerrar con una idea para abrir la reflexión:</a:t>
            </a:r>
          </a:p>
          <a:p>
            <a:pPr marL="992660" lvl="1" indent="-496330" algn="l">
              <a:lnSpc>
                <a:spcPts val="6436"/>
              </a:lnSpc>
              <a:buFont typeface="Arial"/>
              <a:buChar char="•"/>
            </a:pPr>
            <a:r>
              <a:rPr lang="en-US" sz="4597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¿Nuestra evaluación está más cerca del aprendizaje o de la calificación?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67347" y="789006"/>
            <a:ext cx="8842058" cy="1651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47"/>
              </a:lnSpc>
              <a:spcBef>
                <a:spcPct val="0"/>
              </a:spcBef>
            </a:pPr>
            <a:r>
              <a:rPr lang="en-US" sz="4748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Dinámica de inicio: </a:t>
            </a:r>
          </a:p>
          <a:p>
            <a:pPr algn="ctr">
              <a:lnSpc>
                <a:spcPts val="6647"/>
              </a:lnSpc>
              <a:spcBef>
                <a:spcPct val="0"/>
              </a:spcBef>
            </a:pPr>
            <a:r>
              <a:rPr lang="en-US" sz="4748" b="1">
                <a:solidFill>
                  <a:srgbClr val="7E085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“Cuando evalúo, pienso en…”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28800" y="403479"/>
            <a:ext cx="9519152" cy="2455148"/>
          </a:xfrm>
          <a:custGeom>
            <a:avLst/>
            <a:gdLst/>
            <a:ahLst/>
            <a:cxnLst/>
            <a:rect l="l" t="t" r="r" b="b"/>
            <a:pathLst>
              <a:path w="9519152" h="2455148">
                <a:moveTo>
                  <a:pt x="0" y="0"/>
                </a:moveTo>
                <a:lnTo>
                  <a:pt x="9519152" y="0"/>
                </a:lnTo>
                <a:lnTo>
                  <a:pt x="9519152" y="2455148"/>
                </a:lnTo>
                <a:lnTo>
                  <a:pt x="0" y="24551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41347" y="3483450"/>
            <a:ext cx="15313388" cy="4613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1585" lvl="1" indent="-470793" algn="l">
              <a:lnSpc>
                <a:spcPts val="6105"/>
              </a:lnSpc>
              <a:buFont typeface="Arial"/>
              <a:buChar char="•"/>
            </a:pPr>
            <a:r>
              <a:rPr lang="en-US" sz="436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Profundizar en el enfoque de Evaluación Formativa que propone el Plan y los Programas de Estudio 2022.</a:t>
            </a:r>
          </a:p>
          <a:p>
            <a:pPr marL="941585" lvl="1" indent="-470793" algn="l">
              <a:lnSpc>
                <a:spcPts val="6105"/>
              </a:lnSpc>
              <a:buFont typeface="Arial"/>
              <a:buChar char="•"/>
            </a:pPr>
            <a:r>
              <a:rPr lang="en-US" sz="436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Reflexionar acerca de la Evaluación Formativa como un proceso que brinda información que contribuye a apoyar el aprendizaje de las y los estudiantes, así como a mejorar el trabajo docente.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465760" y="277526"/>
            <a:ext cx="751174" cy="75117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2501912" y="158744"/>
            <a:ext cx="3652823" cy="3419956"/>
          </a:xfrm>
          <a:custGeom>
            <a:avLst/>
            <a:gdLst/>
            <a:ahLst/>
            <a:cxnLst/>
            <a:rect l="l" t="t" r="r" b="b"/>
            <a:pathLst>
              <a:path w="3652823" h="3419956">
                <a:moveTo>
                  <a:pt x="0" y="0"/>
                </a:moveTo>
                <a:lnTo>
                  <a:pt x="3652823" y="0"/>
                </a:lnTo>
                <a:lnTo>
                  <a:pt x="3652823" y="3419956"/>
                </a:lnTo>
                <a:lnTo>
                  <a:pt x="0" y="34199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328323" y="6918698"/>
            <a:ext cx="2853980" cy="3081220"/>
          </a:xfrm>
          <a:custGeom>
            <a:avLst/>
            <a:gdLst/>
            <a:ahLst/>
            <a:cxnLst/>
            <a:rect l="l" t="t" r="r" b="b"/>
            <a:pathLst>
              <a:path w="2853980" h="3081220">
                <a:moveTo>
                  <a:pt x="0" y="0"/>
                </a:moveTo>
                <a:lnTo>
                  <a:pt x="2853980" y="0"/>
                </a:lnTo>
                <a:lnTo>
                  <a:pt x="2853980" y="3081220"/>
                </a:lnTo>
                <a:lnTo>
                  <a:pt x="0" y="30812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455336" y="1056067"/>
            <a:ext cx="8386860" cy="1020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8"/>
              </a:lnSpc>
            </a:pPr>
            <a:r>
              <a:rPr lang="en-US" sz="54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Propósitos</a:t>
            </a:r>
            <a:r>
              <a:rPr lang="en-US" sz="54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de la </a:t>
            </a:r>
            <a:r>
              <a:rPr lang="en-US" sz="54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sesión</a:t>
            </a:r>
            <a:endParaRPr lang="en-US" sz="5400" b="1" dirty="0">
              <a:solidFill>
                <a:srgbClr val="292F4F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s-MX" dirty="0"/>
          </a:p>
        </p:txBody>
      </p:sp>
      <p:sp>
        <p:nvSpPr>
          <p:cNvPr id="3" name="Freeform 3"/>
          <p:cNvSpPr/>
          <p:nvPr/>
        </p:nvSpPr>
        <p:spPr>
          <a:xfrm>
            <a:off x="1828800" y="403479"/>
            <a:ext cx="9519152" cy="2455148"/>
          </a:xfrm>
          <a:custGeom>
            <a:avLst/>
            <a:gdLst/>
            <a:ahLst/>
            <a:cxnLst/>
            <a:rect l="l" t="t" r="r" b="b"/>
            <a:pathLst>
              <a:path w="9519152" h="2455148">
                <a:moveTo>
                  <a:pt x="0" y="0"/>
                </a:moveTo>
                <a:lnTo>
                  <a:pt x="9519152" y="0"/>
                </a:lnTo>
                <a:lnTo>
                  <a:pt x="9519152" y="2455148"/>
                </a:lnTo>
                <a:lnTo>
                  <a:pt x="0" y="24551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65760" y="277526"/>
            <a:ext cx="751174" cy="751174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2485405" y="257382"/>
            <a:ext cx="4651976" cy="3281758"/>
          </a:xfrm>
          <a:custGeom>
            <a:avLst/>
            <a:gdLst/>
            <a:ahLst/>
            <a:cxnLst/>
            <a:rect l="l" t="t" r="r" b="b"/>
            <a:pathLst>
              <a:path w="4651976" h="3281758">
                <a:moveTo>
                  <a:pt x="0" y="0"/>
                </a:moveTo>
                <a:lnTo>
                  <a:pt x="4651976" y="0"/>
                </a:lnTo>
                <a:lnTo>
                  <a:pt x="4651976" y="3281758"/>
                </a:lnTo>
                <a:lnTo>
                  <a:pt x="0" y="32817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078200" y="8035291"/>
            <a:ext cx="1447800" cy="1888108"/>
          </a:xfrm>
          <a:custGeom>
            <a:avLst/>
            <a:gdLst/>
            <a:ahLst/>
            <a:cxnLst/>
            <a:rect l="l" t="t" r="r" b="b"/>
            <a:pathLst>
              <a:path w="4393286" h="4337372">
                <a:moveTo>
                  <a:pt x="0" y="0"/>
                </a:moveTo>
                <a:lnTo>
                  <a:pt x="4393286" y="0"/>
                </a:lnTo>
                <a:lnTo>
                  <a:pt x="4393286" y="4337372"/>
                </a:lnTo>
                <a:lnTo>
                  <a:pt x="0" y="433737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MX" dirty="0"/>
          </a:p>
        </p:txBody>
      </p:sp>
      <p:sp>
        <p:nvSpPr>
          <p:cNvPr id="8" name="Freeform 8"/>
          <p:cNvSpPr/>
          <p:nvPr/>
        </p:nvSpPr>
        <p:spPr>
          <a:xfrm flipH="1">
            <a:off x="673882" y="1327234"/>
            <a:ext cx="2762437" cy="1747241"/>
          </a:xfrm>
          <a:custGeom>
            <a:avLst/>
            <a:gdLst/>
            <a:ahLst/>
            <a:cxnLst/>
            <a:rect l="l" t="t" r="r" b="b"/>
            <a:pathLst>
              <a:path w="2762437" h="1747241">
                <a:moveTo>
                  <a:pt x="2762437" y="0"/>
                </a:moveTo>
                <a:lnTo>
                  <a:pt x="0" y="0"/>
                </a:lnTo>
                <a:lnTo>
                  <a:pt x="0" y="1747241"/>
                </a:lnTo>
                <a:lnTo>
                  <a:pt x="2762437" y="1747241"/>
                </a:lnTo>
                <a:lnTo>
                  <a:pt x="2762437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28700" y="3712748"/>
            <a:ext cx="16108681" cy="3684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80"/>
              </a:lnSpc>
            </a:pPr>
            <a:r>
              <a:rPr lang="en-US" sz="4200" u="sng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  <a:hlinkClick r:id="rId10" tooltip="https://gestion.cte.sep.gob.mx/insumos/docs/2526_s2_t5_orgcompleta_insumo1.pdf"/>
              </a:rPr>
              <a:t>Evaluación formativa del aprendizaje de los estudiantes</a:t>
            </a:r>
          </a:p>
          <a:p>
            <a:pPr algn="just">
              <a:lnSpc>
                <a:spcPts val="5880"/>
              </a:lnSpc>
            </a:pPr>
            <a:r>
              <a:rPr lang="en-US" sz="4200" u="sng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  <a:hlinkClick r:id="rId11" tooltip="https://gestion.cte.sep.gob.mx/insumos/docs/2526_s2_t5_orgcompleta_insumo3.pdf"/>
              </a:rPr>
              <a:t>Evaluación formativa en el aula</a:t>
            </a:r>
          </a:p>
          <a:p>
            <a:pPr algn="just">
              <a:lnSpc>
                <a:spcPts val="5880"/>
              </a:lnSpc>
            </a:pPr>
            <a:r>
              <a:rPr lang="en-US" sz="4200" u="sng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  <a:hlinkClick r:id="rId12" tooltip="https://gestion.cte.sep.gob.mx/insumos/#!/ciclo_2526-1-s3-s3_bann_audio"/>
              </a:rPr>
              <a:t>La evaluación formativa en la NEM ¿Y el 10 para qué sirve</a:t>
            </a:r>
          </a:p>
          <a:p>
            <a:pPr algn="just">
              <a:lnSpc>
                <a:spcPts val="5880"/>
              </a:lnSpc>
            </a:pPr>
            <a:r>
              <a:rPr lang="en-US" sz="4200" u="sng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  <a:hlinkClick r:id="rId13" tooltip="https://ojs.rmie.mx/index.php/rmie/article/view/1758/2168"/>
              </a:rPr>
              <a:t>Pensar la evaluación formativa para la educación básica en México</a:t>
            </a:r>
          </a:p>
          <a:p>
            <a:pPr algn="just">
              <a:lnSpc>
                <a:spcPts val="5880"/>
              </a:lnSpc>
            </a:pPr>
            <a:r>
              <a:rPr lang="en-US" sz="4200" u="sng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  <a:hlinkClick r:id="rId14" tooltip="https://www.youtube.com/live/N6quZAQmiPE"/>
              </a:rPr>
              <a:t>Una perspectiva didáctica de la evaluación formativa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606495" y="908852"/>
            <a:ext cx="3665751" cy="1292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31"/>
              </a:lnSpc>
            </a:pPr>
            <a:r>
              <a:rPr lang="en-US" sz="7522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Insumos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28800" y="403479"/>
            <a:ext cx="9519152" cy="2455148"/>
          </a:xfrm>
          <a:custGeom>
            <a:avLst/>
            <a:gdLst/>
            <a:ahLst/>
            <a:cxnLst/>
            <a:rect l="l" t="t" r="r" b="b"/>
            <a:pathLst>
              <a:path w="9519152" h="2455148">
                <a:moveTo>
                  <a:pt x="0" y="0"/>
                </a:moveTo>
                <a:lnTo>
                  <a:pt x="9519152" y="0"/>
                </a:lnTo>
                <a:lnTo>
                  <a:pt x="9519152" y="2455148"/>
                </a:lnTo>
                <a:lnTo>
                  <a:pt x="0" y="24551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65760" y="277526"/>
            <a:ext cx="751174" cy="751174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3424402" y="653113"/>
            <a:ext cx="3273319" cy="2459081"/>
          </a:xfrm>
          <a:custGeom>
            <a:avLst/>
            <a:gdLst/>
            <a:ahLst/>
            <a:cxnLst/>
            <a:rect l="l" t="t" r="r" b="b"/>
            <a:pathLst>
              <a:path w="3273319" h="2459081">
                <a:moveTo>
                  <a:pt x="0" y="0"/>
                </a:moveTo>
                <a:lnTo>
                  <a:pt x="3273319" y="0"/>
                </a:lnTo>
                <a:lnTo>
                  <a:pt x="3273319" y="2459081"/>
                </a:lnTo>
                <a:lnTo>
                  <a:pt x="0" y="24590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042265" y="5795825"/>
            <a:ext cx="2530300" cy="3653863"/>
          </a:xfrm>
          <a:custGeom>
            <a:avLst/>
            <a:gdLst/>
            <a:ahLst/>
            <a:cxnLst/>
            <a:rect l="l" t="t" r="r" b="b"/>
            <a:pathLst>
              <a:path w="2530300" h="3653863">
                <a:moveTo>
                  <a:pt x="0" y="0"/>
                </a:moveTo>
                <a:lnTo>
                  <a:pt x="2530300" y="0"/>
                </a:lnTo>
                <a:lnTo>
                  <a:pt x="2530300" y="3653863"/>
                </a:lnTo>
                <a:lnTo>
                  <a:pt x="0" y="36538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294330" y="970232"/>
            <a:ext cx="6588091" cy="1512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2"/>
              </a:lnSpc>
            </a:pPr>
            <a:r>
              <a:rPr lang="en-US" sz="5165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Video del Secretario de Educación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16933" y="3288964"/>
            <a:ext cx="15090481" cy="4545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26"/>
              </a:lnSpc>
              <a:spcBef>
                <a:spcPct val="0"/>
              </a:spcBef>
            </a:pPr>
            <a:r>
              <a:rPr lang="en-US" sz="4304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Ver y comentar el Mensaje del Maestro Mario Delgado Carrillo, Secretario de Educación Pública, a maestras, maestros y agentes educativos.</a:t>
            </a:r>
          </a:p>
          <a:p>
            <a:pPr algn="l">
              <a:lnSpc>
                <a:spcPts val="6026"/>
              </a:lnSpc>
              <a:spcBef>
                <a:spcPct val="0"/>
              </a:spcBef>
            </a:pPr>
            <a:r>
              <a:rPr lang="en-US" sz="4304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Pregunta detonadora para plenaria:</a:t>
            </a:r>
          </a:p>
          <a:p>
            <a:pPr algn="l">
              <a:lnSpc>
                <a:spcPts val="6026"/>
              </a:lnSpc>
              <a:spcBef>
                <a:spcPct val="0"/>
              </a:spcBef>
            </a:pPr>
            <a:r>
              <a:rPr lang="en-US" sz="4304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¿Qué idea del mensaje fortalece nuestra manera de comprender la evaluación en la escuela?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28800" y="403479"/>
            <a:ext cx="9519152" cy="2455148"/>
          </a:xfrm>
          <a:custGeom>
            <a:avLst/>
            <a:gdLst/>
            <a:ahLst/>
            <a:cxnLst/>
            <a:rect l="l" t="t" r="r" b="b"/>
            <a:pathLst>
              <a:path w="9519152" h="2455148">
                <a:moveTo>
                  <a:pt x="0" y="0"/>
                </a:moveTo>
                <a:lnTo>
                  <a:pt x="9519152" y="0"/>
                </a:lnTo>
                <a:lnTo>
                  <a:pt x="9519152" y="2455148"/>
                </a:lnTo>
                <a:lnTo>
                  <a:pt x="0" y="24551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65760" y="277526"/>
            <a:ext cx="751174" cy="751174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6142590" y="7213608"/>
            <a:ext cx="6369246" cy="2993546"/>
          </a:xfrm>
          <a:custGeom>
            <a:avLst/>
            <a:gdLst/>
            <a:ahLst/>
            <a:cxnLst/>
            <a:rect l="l" t="t" r="r" b="b"/>
            <a:pathLst>
              <a:path w="6369246" h="2993546">
                <a:moveTo>
                  <a:pt x="0" y="0"/>
                </a:moveTo>
                <a:lnTo>
                  <a:pt x="6369246" y="0"/>
                </a:lnTo>
                <a:lnTo>
                  <a:pt x="6369246" y="2993545"/>
                </a:lnTo>
                <a:lnTo>
                  <a:pt x="0" y="29935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019244" y="240706"/>
            <a:ext cx="2870393" cy="2780694"/>
          </a:xfrm>
          <a:custGeom>
            <a:avLst/>
            <a:gdLst/>
            <a:ahLst/>
            <a:cxnLst/>
            <a:rect l="l" t="t" r="r" b="b"/>
            <a:pathLst>
              <a:path w="2870393" h="2780694">
                <a:moveTo>
                  <a:pt x="0" y="0"/>
                </a:moveTo>
                <a:lnTo>
                  <a:pt x="2870394" y="0"/>
                </a:lnTo>
                <a:lnTo>
                  <a:pt x="2870394" y="2780694"/>
                </a:lnTo>
                <a:lnTo>
                  <a:pt x="0" y="27806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100112" y="884729"/>
            <a:ext cx="7115224" cy="1512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6"/>
              </a:lnSpc>
            </a:pPr>
            <a:r>
              <a:rPr lang="en-US" sz="4939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Evaluación Formativa: </a:t>
            </a:r>
            <a:r>
              <a:rPr lang="en-US" sz="4939" b="1">
                <a:solidFill>
                  <a:srgbClr val="7E085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punto de partida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3253740"/>
            <a:ext cx="14860938" cy="3787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30367" lvl="1" indent="-465184" algn="l">
              <a:lnSpc>
                <a:spcPts val="6032"/>
              </a:lnSpc>
              <a:buFont typeface="Arial"/>
              <a:buChar char="•"/>
            </a:pPr>
            <a:r>
              <a:rPr lang="en-US" sz="4309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La Evaluación Formativa tiene como propósito mejorar el aprendizaje de las y los estudiantes.</a:t>
            </a:r>
          </a:p>
          <a:p>
            <a:pPr marL="930367" lvl="1" indent="-465184" algn="l">
              <a:lnSpc>
                <a:spcPts val="6032"/>
              </a:lnSpc>
              <a:buFont typeface="Arial"/>
              <a:buChar char="•"/>
            </a:pPr>
            <a:r>
              <a:rPr lang="en-US" sz="4309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Por ello, es importante dejar de asociarla únicamente con la acreditación o la calificación, ya que estas responden a un propósito distinto.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28800" y="403479"/>
            <a:ext cx="9519152" cy="2455148"/>
          </a:xfrm>
          <a:custGeom>
            <a:avLst/>
            <a:gdLst/>
            <a:ahLst/>
            <a:cxnLst/>
            <a:rect l="l" t="t" r="r" b="b"/>
            <a:pathLst>
              <a:path w="9519152" h="2455148">
                <a:moveTo>
                  <a:pt x="0" y="0"/>
                </a:moveTo>
                <a:lnTo>
                  <a:pt x="9519152" y="0"/>
                </a:lnTo>
                <a:lnTo>
                  <a:pt x="9519152" y="2455148"/>
                </a:lnTo>
                <a:lnTo>
                  <a:pt x="0" y="24551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65760" y="277526"/>
            <a:ext cx="751174" cy="751174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flipH="1">
            <a:off x="14463704" y="277526"/>
            <a:ext cx="3426943" cy="3514813"/>
          </a:xfrm>
          <a:custGeom>
            <a:avLst/>
            <a:gdLst/>
            <a:ahLst/>
            <a:cxnLst/>
            <a:rect l="l" t="t" r="r" b="b"/>
            <a:pathLst>
              <a:path w="3426943" h="3514813">
                <a:moveTo>
                  <a:pt x="3426943" y="0"/>
                </a:moveTo>
                <a:lnTo>
                  <a:pt x="0" y="0"/>
                </a:lnTo>
                <a:lnTo>
                  <a:pt x="0" y="3514814"/>
                </a:lnTo>
                <a:lnTo>
                  <a:pt x="3426943" y="3514814"/>
                </a:lnTo>
                <a:lnTo>
                  <a:pt x="3426943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3333713"/>
            <a:ext cx="15728198" cy="5170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Aunque la importancia de la Evaluación Formativa no es nueva, en el Plan de Estudio 2022 adquiere una mirada distinta porque enfatiza especialmente: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la relación pedagógica profesor-estudiante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la retroalimentación del proceso educativo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la observación sistemática, personalizada y contextualizada de lo avanzado por niñas, niños y adolescentes</a:t>
            </a:r>
          </a:p>
        </p:txBody>
      </p:sp>
      <p:sp>
        <p:nvSpPr>
          <p:cNvPr id="8" name="Freeform 8"/>
          <p:cNvSpPr/>
          <p:nvPr/>
        </p:nvSpPr>
        <p:spPr>
          <a:xfrm>
            <a:off x="863390" y="5612635"/>
            <a:ext cx="707087" cy="688526"/>
          </a:xfrm>
          <a:custGeom>
            <a:avLst/>
            <a:gdLst/>
            <a:ahLst/>
            <a:cxnLst/>
            <a:rect l="l" t="t" r="r" b="b"/>
            <a:pathLst>
              <a:path w="707087" h="688526">
                <a:moveTo>
                  <a:pt x="0" y="0"/>
                </a:moveTo>
                <a:lnTo>
                  <a:pt x="707087" y="0"/>
                </a:lnTo>
                <a:lnTo>
                  <a:pt x="707087" y="688526"/>
                </a:lnTo>
                <a:lnTo>
                  <a:pt x="0" y="6885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41347" y="6301161"/>
            <a:ext cx="707087" cy="688526"/>
          </a:xfrm>
          <a:custGeom>
            <a:avLst/>
            <a:gdLst/>
            <a:ahLst/>
            <a:cxnLst/>
            <a:rect l="l" t="t" r="r" b="b"/>
            <a:pathLst>
              <a:path w="707087" h="688526">
                <a:moveTo>
                  <a:pt x="0" y="0"/>
                </a:moveTo>
                <a:lnTo>
                  <a:pt x="707087" y="0"/>
                </a:lnTo>
                <a:lnTo>
                  <a:pt x="707087" y="688526"/>
                </a:lnTo>
                <a:lnTo>
                  <a:pt x="0" y="6885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19303" y="6989687"/>
            <a:ext cx="707087" cy="688526"/>
          </a:xfrm>
          <a:custGeom>
            <a:avLst/>
            <a:gdLst/>
            <a:ahLst/>
            <a:cxnLst/>
            <a:rect l="l" t="t" r="r" b="b"/>
            <a:pathLst>
              <a:path w="707087" h="688526">
                <a:moveTo>
                  <a:pt x="0" y="0"/>
                </a:moveTo>
                <a:lnTo>
                  <a:pt x="707088" y="0"/>
                </a:lnTo>
                <a:lnTo>
                  <a:pt x="707088" y="688527"/>
                </a:lnTo>
                <a:lnTo>
                  <a:pt x="0" y="6885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690794" y="8120260"/>
            <a:ext cx="1734015" cy="1903609"/>
          </a:xfrm>
          <a:custGeom>
            <a:avLst/>
            <a:gdLst/>
            <a:ahLst/>
            <a:cxnLst/>
            <a:rect l="l" t="t" r="r" b="b"/>
            <a:pathLst>
              <a:path w="1734015" h="1903609">
                <a:moveTo>
                  <a:pt x="0" y="0"/>
                </a:moveTo>
                <a:lnTo>
                  <a:pt x="1734015" y="0"/>
                </a:lnTo>
                <a:lnTo>
                  <a:pt x="1734015" y="1903610"/>
                </a:lnTo>
                <a:lnTo>
                  <a:pt x="0" y="19036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412673" y="942975"/>
            <a:ext cx="8051749" cy="1589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7"/>
              </a:lnSpc>
              <a:spcBef>
                <a:spcPct val="0"/>
              </a:spcBef>
            </a:pPr>
            <a:r>
              <a:rPr lang="en-US" sz="4562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Una mirada distinta desde el Plan de Estudio 2022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216933" y="2745771"/>
            <a:ext cx="15799968" cy="6656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La interacción entre docentes y estudiantes es clave para la construcción de saberes y conocimientos.</a:t>
            </a:r>
          </a:p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La NEM enfatiza la participación de las y los estudiantes en: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la definición de los proyectos que desean abordar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la indagación y desarrollo de los mismos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su puesta en común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su evaluación</a:t>
            </a:r>
          </a:p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Esto implica que participen en procesos de reflexión y autorregulación de su propio aprendizaje.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465760" y="277526"/>
            <a:ext cx="751174" cy="751174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3396802" y="277526"/>
            <a:ext cx="10506987" cy="2355316"/>
          </a:xfrm>
          <a:custGeom>
            <a:avLst/>
            <a:gdLst/>
            <a:ahLst/>
            <a:cxnLst/>
            <a:rect l="l" t="t" r="r" b="b"/>
            <a:pathLst>
              <a:path w="10506987" h="2355316">
                <a:moveTo>
                  <a:pt x="0" y="0"/>
                </a:moveTo>
                <a:lnTo>
                  <a:pt x="10506987" y="0"/>
                </a:lnTo>
                <a:lnTo>
                  <a:pt x="10506987" y="2355317"/>
                </a:lnTo>
                <a:lnTo>
                  <a:pt x="0" y="23553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214348" y="5430582"/>
            <a:ext cx="4073652" cy="4114800"/>
          </a:xfrm>
          <a:custGeom>
            <a:avLst/>
            <a:gdLst/>
            <a:ahLst/>
            <a:cxnLst/>
            <a:rect l="l" t="t" r="r" b="b"/>
            <a:pathLst>
              <a:path w="4073652" h="4114800">
                <a:moveTo>
                  <a:pt x="0" y="0"/>
                </a:moveTo>
                <a:lnTo>
                  <a:pt x="4073652" y="0"/>
                </a:lnTo>
                <a:lnTo>
                  <a:pt x="40736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138865" y="277526"/>
            <a:ext cx="1257937" cy="2168858"/>
          </a:xfrm>
          <a:custGeom>
            <a:avLst/>
            <a:gdLst/>
            <a:ahLst/>
            <a:cxnLst/>
            <a:rect l="l" t="t" r="r" b="b"/>
            <a:pathLst>
              <a:path w="1257937" h="2168858">
                <a:moveTo>
                  <a:pt x="0" y="0"/>
                </a:moveTo>
                <a:lnTo>
                  <a:pt x="1257937" y="0"/>
                </a:lnTo>
                <a:lnTo>
                  <a:pt x="1257937" y="2168858"/>
                </a:lnTo>
                <a:lnTo>
                  <a:pt x="0" y="21688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538003" y="624015"/>
            <a:ext cx="8224585" cy="1567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74"/>
              </a:lnSpc>
              <a:spcBef>
                <a:spcPct val="0"/>
              </a:spcBef>
            </a:pPr>
            <a:r>
              <a:rPr lang="en-US" sz="4482" b="1">
                <a:solidFill>
                  <a:srgbClr val="7E085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Aspecto 1:</a:t>
            </a:r>
            <a:r>
              <a:rPr lang="en-US" sz="4482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Relación pedagógica profesor-estudiante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396802" y="277526"/>
            <a:ext cx="10506987" cy="2355316"/>
          </a:xfrm>
          <a:custGeom>
            <a:avLst/>
            <a:gdLst/>
            <a:ahLst/>
            <a:cxnLst/>
            <a:rect l="l" t="t" r="r" b="b"/>
            <a:pathLst>
              <a:path w="10506987" h="2355316">
                <a:moveTo>
                  <a:pt x="0" y="0"/>
                </a:moveTo>
                <a:lnTo>
                  <a:pt x="10506987" y="0"/>
                </a:lnTo>
                <a:lnTo>
                  <a:pt x="10506987" y="2355317"/>
                </a:lnTo>
                <a:lnTo>
                  <a:pt x="0" y="23553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65760" y="277526"/>
            <a:ext cx="751174" cy="751174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2138865" y="277526"/>
            <a:ext cx="1257937" cy="2168858"/>
          </a:xfrm>
          <a:custGeom>
            <a:avLst/>
            <a:gdLst/>
            <a:ahLst/>
            <a:cxnLst/>
            <a:rect l="l" t="t" r="r" b="b"/>
            <a:pathLst>
              <a:path w="1257937" h="2168858">
                <a:moveTo>
                  <a:pt x="0" y="0"/>
                </a:moveTo>
                <a:lnTo>
                  <a:pt x="1257937" y="0"/>
                </a:lnTo>
                <a:lnTo>
                  <a:pt x="1257937" y="2168858"/>
                </a:lnTo>
                <a:lnTo>
                  <a:pt x="0" y="21688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400545" y="450833"/>
            <a:ext cx="2858755" cy="2898611"/>
          </a:xfrm>
          <a:custGeom>
            <a:avLst/>
            <a:gdLst/>
            <a:ahLst/>
            <a:cxnLst/>
            <a:rect l="l" t="t" r="r" b="b"/>
            <a:pathLst>
              <a:path w="2858755" h="2898611">
                <a:moveTo>
                  <a:pt x="0" y="0"/>
                </a:moveTo>
                <a:lnTo>
                  <a:pt x="2858755" y="0"/>
                </a:lnTo>
                <a:lnTo>
                  <a:pt x="2858755" y="2898610"/>
                </a:lnTo>
                <a:lnTo>
                  <a:pt x="0" y="28986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2559" y="5700135"/>
            <a:ext cx="1174374" cy="679669"/>
          </a:xfrm>
          <a:custGeom>
            <a:avLst/>
            <a:gdLst/>
            <a:ahLst/>
            <a:cxnLst/>
            <a:rect l="l" t="t" r="r" b="b"/>
            <a:pathLst>
              <a:path w="1174374" h="679669">
                <a:moveTo>
                  <a:pt x="0" y="0"/>
                </a:moveTo>
                <a:lnTo>
                  <a:pt x="1174374" y="0"/>
                </a:lnTo>
                <a:lnTo>
                  <a:pt x="1174374" y="679669"/>
                </a:lnTo>
                <a:lnTo>
                  <a:pt x="0" y="6796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755536" y="623520"/>
            <a:ext cx="7789519" cy="1577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0"/>
              </a:lnSpc>
              <a:spcBef>
                <a:spcPct val="0"/>
              </a:spcBef>
            </a:pPr>
            <a:r>
              <a:rPr lang="en-US" sz="4543" b="1">
                <a:solidFill>
                  <a:srgbClr val="7E085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Aspecto 2: </a:t>
            </a:r>
            <a:r>
              <a:rPr lang="en-US" sz="4543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Retroalimentación del proceso educativo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41347" y="3416784"/>
            <a:ext cx="17043989" cy="5170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La retroalimentación es una práctica habitual que promueve un diálogo entre docente y estudiante.</a:t>
            </a:r>
          </a:p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Este diálogo permite reconocer: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en el estudiante: lo que aprendió y lo que se le dificultó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en el docente: lo que funcionó, lo que no y lo que puede mejorar</a:t>
            </a:r>
          </a:p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La retroalimentación no es unilateral ni se limita a señalar errores; también implica que el docente reflexione sobre su propia enseñanza.</a:t>
            </a:r>
          </a:p>
        </p:txBody>
      </p:sp>
      <p:sp>
        <p:nvSpPr>
          <p:cNvPr id="11" name="Freeform 11"/>
          <p:cNvSpPr/>
          <p:nvPr/>
        </p:nvSpPr>
        <p:spPr>
          <a:xfrm>
            <a:off x="42559" y="6476163"/>
            <a:ext cx="1174374" cy="679669"/>
          </a:xfrm>
          <a:custGeom>
            <a:avLst/>
            <a:gdLst/>
            <a:ahLst/>
            <a:cxnLst/>
            <a:rect l="l" t="t" r="r" b="b"/>
            <a:pathLst>
              <a:path w="1174374" h="679669">
                <a:moveTo>
                  <a:pt x="0" y="0"/>
                </a:moveTo>
                <a:lnTo>
                  <a:pt x="1174374" y="0"/>
                </a:lnTo>
                <a:lnTo>
                  <a:pt x="1174374" y="679669"/>
                </a:lnTo>
                <a:lnTo>
                  <a:pt x="0" y="6796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1063</Words>
  <Application>Microsoft Office PowerPoint</Application>
  <PresentationFormat>Personalizado</PresentationFormat>
  <Paragraphs>119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3" baseType="lpstr">
      <vt:lpstr>Fira Sans Bold</vt:lpstr>
      <vt:lpstr>Calibri</vt:lpstr>
      <vt:lpstr>Arial</vt:lpstr>
      <vt:lpstr>Fira Sans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Sexta Sesión Ordinaria de Consejo Técnico Escolar</dc:title>
  <cp:lastModifiedBy>JORGE ALBERTO GUERRERO HERNANDEZ</cp:lastModifiedBy>
  <cp:revision>2</cp:revision>
  <dcterms:created xsi:type="dcterms:W3CDTF">2006-08-16T00:00:00Z</dcterms:created>
  <dcterms:modified xsi:type="dcterms:W3CDTF">2026-03-20T22:05:34Z</dcterms:modified>
  <dc:identifier>DAHEC_M0F54</dc:identifier>
</cp:coreProperties>
</file>