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Fira Sans Bold" panose="020B0604020202020204" charset="0"/>
      <p:regular r:id="rId21"/>
    </p:embeddedFont>
    <p:embeddedFont>
      <p:font typeface="Fira Sans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ira Sans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9.png"/><Relationship Id="rId7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19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20.sv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19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18.jpe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20.sv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9.png"/><Relationship Id="rId7" Type="http://schemas.openxmlformats.org/officeDocument/2006/relationships/image" Target="../media/image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9.png"/><Relationship Id="rId7" Type="http://schemas.openxmlformats.org/officeDocument/2006/relationships/image" Target="../media/image6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9.png"/><Relationship Id="rId7" Type="http://schemas.openxmlformats.org/officeDocument/2006/relationships/image" Target="../media/image6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19.png"/><Relationship Id="rId7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20.svg"/><Relationship Id="rId9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8.jpeg"/><Relationship Id="rId5" Type="http://schemas.openxmlformats.org/officeDocument/2006/relationships/image" Target="../media/image76.png"/><Relationship Id="rId10" Type="http://schemas.openxmlformats.org/officeDocument/2006/relationships/image" Target="../media/image64.svg"/><Relationship Id="rId4" Type="http://schemas.openxmlformats.org/officeDocument/2006/relationships/image" Target="../media/image75.sv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9.pn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0.sv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a601908.us.archive.org/8/items/petit-michele-leer-el-mundo/Petit-Michele-Leer-El-Mundo.pdf" TargetMode="External"/><Relationship Id="rId13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hyperlink" Target="https://gestion.cte.sep.gob.mx/insumos/#!/banner/2526/6/s6/bann_spag_aud_1" TargetMode="External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n3GMhpwQUkM" TargetMode="External"/><Relationship Id="rId11" Type="http://schemas.openxmlformats.org/officeDocument/2006/relationships/image" Target="../media/image33.svg"/><Relationship Id="rId5" Type="http://schemas.openxmlformats.org/officeDocument/2006/relationships/hyperlink" Target="https://gestion.cte.sep.gob.mx/insumos/docs/2526_s2_t8_orgcompleta_insumo1.pdf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20.svg"/><Relationship Id="rId9" Type="http://schemas.openxmlformats.org/officeDocument/2006/relationships/hyperlink" Target="https://educacionbasica.sep.gob.mx/wp-content/uploads/2024/09/Inclusion-e-Igualdad-de-Genero.pdf" TargetMode="External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1207" y="1028700"/>
            <a:ext cx="9300848" cy="3685461"/>
          </a:xfrm>
          <a:custGeom>
            <a:avLst/>
            <a:gdLst/>
            <a:ahLst/>
            <a:cxnLst/>
            <a:rect l="l" t="t" r="r" b="b"/>
            <a:pathLst>
              <a:path w="9300848" h="3685461">
                <a:moveTo>
                  <a:pt x="0" y="0"/>
                </a:moveTo>
                <a:lnTo>
                  <a:pt x="9300849" y="0"/>
                </a:lnTo>
                <a:lnTo>
                  <a:pt x="9300849" y="3685461"/>
                </a:lnTo>
                <a:lnTo>
                  <a:pt x="0" y="36854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41631" y="4264462"/>
            <a:ext cx="7315200" cy="2093005"/>
          </a:xfrm>
          <a:custGeom>
            <a:avLst/>
            <a:gdLst/>
            <a:ahLst/>
            <a:cxnLst/>
            <a:rect l="l" t="t" r="r" b="b"/>
            <a:pathLst>
              <a:path w="7315200" h="2093005">
                <a:moveTo>
                  <a:pt x="0" y="0"/>
                </a:moveTo>
                <a:lnTo>
                  <a:pt x="7315200" y="0"/>
                </a:lnTo>
                <a:lnTo>
                  <a:pt x="7315200" y="2093005"/>
                </a:lnTo>
                <a:lnTo>
                  <a:pt x="0" y="2093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19108" y="6259550"/>
            <a:ext cx="7315200" cy="832104"/>
          </a:xfrm>
          <a:custGeom>
            <a:avLst/>
            <a:gdLst/>
            <a:ahLst/>
            <a:cxnLst/>
            <a:rect l="l" t="t" r="r" b="b"/>
            <a:pathLst>
              <a:path w="7315200" h="832104">
                <a:moveTo>
                  <a:pt x="0" y="0"/>
                </a:moveTo>
                <a:lnTo>
                  <a:pt x="7315200" y="0"/>
                </a:lnTo>
                <a:lnTo>
                  <a:pt x="7315200" y="832104"/>
                </a:lnTo>
                <a:lnTo>
                  <a:pt x="0" y="8321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6559" y="5633951"/>
            <a:ext cx="6575621" cy="4113467"/>
          </a:xfrm>
          <a:custGeom>
            <a:avLst/>
            <a:gdLst/>
            <a:ahLst/>
            <a:cxnLst/>
            <a:rect l="l" t="t" r="r" b="b"/>
            <a:pathLst>
              <a:path w="6575621" h="4113467">
                <a:moveTo>
                  <a:pt x="0" y="0"/>
                </a:moveTo>
                <a:lnTo>
                  <a:pt x="6575621" y="0"/>
                </a:lnTo>
                <a:lnTo>
                  <a:pt x="6575621" y="4113467"/>
                </a:lnTo>
                <a:lnTo>
                  <a:pt x="0" y="41134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547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91207" y="1325973"/>
            <a:ext cx="9463490" cy="243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8"/>
              </a:lnSpc>
            </a:pPr>
            <a:r>
              <a:rPr lang="en-US" sz="697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Octava</a:t>
            </a:r>
            <a:r>
              <a:rPr lang="en-US" sz="697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697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Sesión</a:t>
            </a:r>
            <a:r>
              <a:rPr lang="en-US" sz="697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697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Ordinaria</a:t>
            </a:r>
            <a:r>
              <a:rPr lang="en-US" sz="697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CTE</a:t>
            </a:r>
          </a:p>
        </p:txBody>
      </p:sp>
      <p:sp>
        <p:nvSpPr>
          <p:cNvPr id="8" name="Freeform 8"/>
          <p:cNvSpPr/>
          <p:nvPr/>
        </p:nvSpPr>
        <p:spPr>
          <a:xfrm>
            <a:off x="10954697" y="474016"/>
            <a:ext cx="1523526" cy="1767866"/>
          </a:xfrm>
          <a:custGeom>
            <a:avLst/>
            <a:gdLst/>
            <a:ahLst/>
            <a:cxnLst/>
            <a:rect l="l" t="t" r="r" b="b"/>
            <a:pathLst>
              <a:path w="1523526" h="1767866">
                <a:moveTo>
                  <a:pt x="0" y="0"/>
                </a:moveTo>
                <a:lnTo>
                  <a:pt x="1523527" y="0"/>
                </a:lnTo>
                <a:lnTo>
                  <a:pt x="1523527" y="1767865"/>
                </a:lnTo>
                <a:lnTo>
                  <a:pt x="0" y="17678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8679" t="-215040" r="-200943" b="-6382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82742" y="1887764"/>
            <a:ext cx="1774366" cy="1271289"/>
          </a:xfrm>
          <a:custGeom>
            <a:avLst/>
            <a:gdLst/>
            <a:ahLst/>
            <a:cxnLst/>
            <a:rect l="l" t="t" r="r" b="b"/>
            <a:pathLst>
              <a:path w="1774366" h="1271289">
                <a:moveTo>
                  <a:pt x="0" y="0"/>
                </a:moveTo>
                <a:lnTo>
                  <a:pt x="1774366" y="0"/>
                </a:lnTo>
                <a:lnTo>
                  <a:pt x="1774366" y="1271288"/>
                </a:lnTo>
                <a:lnTo>
                  <a:pt x="0" y="12712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4406" t="-63636" r="-21455" b="-33475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740310" y="3384240"/>
            <a:ext cx="1493998" cy="1480599"/>
          </a:xfrm>
          <a:custGeom>
            <a:avLst/>
            <a:gdLst/>
            <a:ahLst/>
            <a:cxnLst/>
            <a:rect l="l" t="t" r="r" b="b"/>
            <a:pathLst>
              <a:path w="1493998" h="1480599">
                <a:moveTo>
                  <a:pt x="0" y="0"/>
                </a:moveTo>
                <a:lnTo>
                  <a:pt x="1493998" y="0"/>
                </a:lnTo>
                <a:lnTo>
                  <a:pt x="1493998" y="1480599"/>
                </a:lnTo>
                <a:lnTo>
                  <a:pt x="0" y="1480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183" t="-55656" r="-189686" b="-26606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77183" y="4994467"/>
            <a:ext cx="1454922" cy="1448513"/>
          </a:xfrm>
          <a:custGeom>
            <a:avLst/>
            <a:gdLst/>
            <a:ahLst/>
            <a:cxnLst/>
            <a:rect l="l" t="t" r="r" b="b"/>
            <a:pathLst>
              <a:path w="1454922" h="1448513">
                <a:moveTo>
                  <a:pt x="0" y="0"/>
                </a:moveTo>
                <a:lnTo>
                  <a:pt x="1454922" y="0"/>
                </a:lnTo>
                <a:lnTo>
                  <a:pt x="1454922" y="1448513"/>
                </a:lnTo>
                <a:lnTo>
                  <a:pt x="0" y="14485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5903" t="-237168" r="-31277" b="-7522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11562" y="3413003"/>
            <a:ext cx="1295476" cy="1301158"/>
          </a:xfrm>
          <a:custGeom>
            <a:avLst/>
            <a:gdLst/>
            <a:ahLst/>
            <a:cxnLst/>
            <a:rect l="l" t="t" r="r" b="b"/>
            <a:pathLst>
              <a:path w="1295476" h="1301158">
                <a:moveTo>
                  <a:pt x="0" y="0"/>
                </a:moveTo>
                <a:lnTo>
                  <a:pt x="1295476" y="0"/>
                </a:lnTo>
                <a:lnTo>
                  <a:pt x="1295476" y="1301158"/>
                </a:lnTo>
                <a:lnTo>
                  <a:pt x="0" y="13011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1578" t="-231004" r="-184210" b="-7598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59967" y="1832645"/>
            <a:ext cx="1551595" cy="1551595"/>
          </a:xfrm>
          <a:custGeom>
            <a:avLst/>
            <a:gdLst/>
            <a:ahLst/>
            <a:cxnLst/>
            <a:rect l="l" t="t" r="r" b="b"/>
            <a:pathLst>
              <a:path w="1551595" h="1551595">
                <a:moveTo>
                  <a:pt x="0" y="0"/>
                </a:moveTo>
                <a:lnTo>
                  <a:pt x="1551595" y="0"/>
                </a:lnTo>
                <a:lnTo>
                  <a:pt x="1551595" y="1551595"/>
                </a:lnTo>
                <a:lnTo>
                  <a:pt x="0" y="15515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89686" t="-56950" r="-33183" b="-26098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597435" y="356717"/>
            <a:ext cx="1636873" cy="1636873"/>
          </a:xfrm>
          <a:custGeom>
            <a:avLst/>
            <a:gdLst/>
            <a:ahLst/>
            <a:cxnLst/>
            <a:rect l="l" t="t" r="r" b="b"/>
            <a:pathLst>
              <a:path w="1636873" h="1636873">
                <a:moveTo>
                  <a:pt x="0" y="0"/>
                </a:moveTo>
                <a:lnTo>
                  <a:pt x="1636873" y="0"/>
                </a:lnTo>
                <a:lnTo>
                  <a:pt x="1636873" y="1636873"/>
                </a:lnTo>
                <a:lnTo>
                  <a:pt x="0" y="163687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6279" t="-59534" r="-198604" b="-273953"/>
            </a:stretch>
          </a:blipFill>
        </p:spPr>
      </p:sp>
      <p:sp>
        <p:nvSpPr>
          <p:cNvPr id="15" name="Freeform 15"/>
          <p:cNvSpPr/>
          <p:nvPr/>
        </p:nvSpPr>
        <p:spPr>
          <a:xfrm rot="1469441" flipH="1">
            <a:off x="11923392" y="7550552"/>
            <a:ext cx="6421615" cy="3066321"/>
          </a:xfrm>
          <a:custGeom>
            <a:avLst/>
            <a:gdLst/>
            <a:ahLst/>
            <a:cxnLst/>
            <a:rect l="l" t="t" r="r" b="b"/>
            <a:pathLst>
              <a:path w="6421615" h="3066321">
                <a:moveTo>
                  <a:pt x="6421614" y="0"/>
                </a:moveTo>
                <a:lnTo>
                  <a:pt x="0" y="0"/>
                </a:lnTo>
                <a:lnTo>
                  <a:pt x="0" y="3066321"/>
                </a:lnTo>
                <a:lnTo>
                  <a:pt x="6421614" y="3066321"/>
                </a:lnTo>
                <a:lnTo>
                  <a:pt x="6421614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698193" y="6281267"/>
            <a:ext cx="575702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Ciclo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escolar 2025–2026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15721" y="4486028"/>
            <a:ext cx="4767021" cy="1554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1"/>
              </a:lnSpc>
              <a:spcBef>
                <a:spcPct val="0"/>
              </a:spcBef>
            </a:pPr>
            <a:r>
              <a:rPr lang="en-US" sz="4444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Tema 8: </a:t>
            </a:r>
          </a:p>
          <a:p>
            <a:pPr algn="ctr">
              <a:lnSpc>
                <a:spcPts val="6221"/>
              </a:lnSpc>
              <a:spcBef>
                <a:spcPct val="0"/>
              </a:spcBef>
            </a:pPr>
            <a:r>
              <a:rPr lang="en-US" sz="4444" b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Ejes Articuladores</a:t>
            </a:r>
            <a:r>
              <a:rPr lang="en-US" sz="4444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71274" y="846577"/>
            <a:ext cx="9345452" cy="1063045"/>
          </a:xfrm>
          <a:custGeom>
            <a:avLst/>
            <a:gdLst/>
            <a:ahLst/>
            <a:cxnLst/>
            <a:rect l="l" t="t" r="r" b="b"/>
            <a:pathLst>
              <a:path w="9345452" h="1063045">
                <a:moveTo>
                  <a:pt x="0" y="0"/>
                </a:moveTo>
                <a:lnTo>
                  <a:pt x="9345452" y="0"/>
                </a:lnTo>
                <a:lnTo>
                  <a:pt x="9345452" y="1063045"/>
                </a:lnTo>
                <a:lnTo>
                  <a:pt x="0" y="1063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7408" y="7425797"/>
            <a:ext cx="16230600" cy="2765965"/>
          </a:xfrm>
          <a:custGeom>
            <a:avLst/>
            <a:gdLst/>
            <a:ahLst/>
            <a:cxnLst/>
            <a:rect l="l" t="t" r="r" b="b"/>
            <a:pathLst>
              <a:path w="16230600" h="2765965">
                <a:moveTo>
                  <a:pt x="0" y="0"/>
                </a:moveTo>
                <a:lnTo>
                  <a:pt x="16230600" y="0"/>
                </a:lnTo>
                <a:lnTo>
                  <a:pt x="16230600" y="2765964"/>
                </a:lnTo>
                <a:lnTo>
                  <a:pt x="0" y="2765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0226" y="727083"/>
            <a:ext cx="3331097" cy="2365079"/>
          </a:xfrm>
          <a:custGeom>
            <a:avLst/>
            <a:gdLst/>
            <a:ahLst/>
            <a:cxnLst/>
            <a:rect l="l" t="t" r="r" b="b"/>
            <a:pathLst>
              <a:path w="3331097" h="2365079">
                <a:moveTo>
                  <a:pt x="0" y="0"/>
                </a:moveTo>
                <a:lnTo>
                  <a:pt x="3331097" y="0"/>
                </a:lnTo>
                <a:lnTo>
                  <a:pt x="3331097" y="2365079"/>
                </a:lnTo>
                <a:lnTo>
                  <a:pt x="0" y="23650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76070" y="2438759"/>
            <a:ext cx="13335860" cy="4177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la Integración Curricular, los Ejes Articuladores tienen un papel preponderante porque vinculan:</a:t>
            </a:r>
          </a:p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situaciones o problemas de la realidad con Contenidos y PDA de los Campos formativos.</a:t>
            </a:r>
          </a:p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Por ello, son fundamentales para el codiseño del Programa Analítico.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91139" y="944832"/>
            <a:ext cx="8905722" cy="732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7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Ejes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,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realidad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y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Programa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Analítico</a:t>
            </a:r>
            <a:endParaRPr lang="en-US" sz="4000" b="1" dirty="0">
              <a:solidFill>
                <a:srgbClr val="3E630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10615" y="1044027"/>
            <a:ext cx="8261037" cy="939693"/>
          </a:xfrm>
          <a:custGeom>
            <a:avLst/>
            <a:gdLst/>
            <a:ahLst/>
            <a:cxnLst/>
            <a:rect l="l" t="t" r="r" b="b"/>
            <a:pathLst>
              <a:path w="8261037" h="939693">
                <a:moveTo>
                  <a:pt x="0" y="0"/>
                </a:moveTo>
                <a:lnTo>
                  <a:pt x="8261037" y="0"/>
                </a:lnTo>
                <a:lnTo>
                  <a:pt x="8261037" y="939693"/>
                </a:lnTo>
                <a:lnTo>
                  <a:pt x="0" y="9396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83711" y="6802949"/>
            <a:ext cx="13314846" cy="3484051"/>
          </a:xfrm>
          <a:custGeom>
            <a:avLst/>
            <a:gdLst/>
            <a:ahLst/>
            <a:cxnLst/>
            <a:rect l="l" t="t" r="r" b="b"/>
            <a:pathLst>
              <a:path w="13314846" h="3484051">
                <a:moveTo>
                  <a:pt x="0" y="0"/>
                </a:moveTo>
                <a:lnTo>
                  <a:pt x="13314846" y="0"/>
                </a:lnTo>
                <a:lnTo>
                  <a:pt x="13314846" y="3484051"/>
                </a:lnTo>
                <a:lnTo>
                  <a:pt x="0" y="34840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89587" y="1257655"/>
            <a:ext cx="3069713" cy="1968454"/>
          </a:xfrm>
          <a:custGeom>
            <a:avLst/>
            <a:gdLst/>
            <a:ahLst/>
            <a:cxnLst/>
            <a:rect l="l" t="t" r="r" b="b"/>
            <a:pathLst>
              <a:path w="3069713" h="1968454">
                <a:moveTo>
                  <a:pt x="0" y="0"/>
                </a:moveTo>
                <a:lnTo>
                  <a:pt x="3069713" y="0"/>
                </a:lnTo>
                <a:lnTo>
                  <a:pt x="3069713" y="1968453"/>
                </a:lnTo>
                <a:lnTo>
                  <a:pt x="0" y="1968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965969" y="1044027"/>
            <a:ext cx="5956848" cy="770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Ejes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y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plano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didáctico</a:t>
            </a:r>
            <a:endParaRPr lang="en-US" sz="4000" b="1" dirty="0">
              <a:solidFill>
                <a:srgbClr val="3E630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28621" y="2876911"/>
            <a:ext cx="13696058" cy="299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5"/>
              </a:lnSpc>
              <a:spcBef>
                <a:spcPct val="0"/>
              </a:spcBef>
            </a:pPr>
            <a:r>
              <a:rPr lang="en-US" sz="428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el plano didáctico, los Ejes Articuladores contribuyen al diseño de estrategias como los proyectos, que permiten trabajar de manera interdisciplinaria los contenidos.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82289" y="767486"/>
            <a:ext cx="7315200" cy="832104"/>
          </a:xfrm>
          <a:custGeom>
            <a:avLst/>
            <a:gdLst/>
            <a:ahLst/>
            <a:cxnLst/>
            <a:rect l="l" t="t" r="r" b="b"/>
            <a:pathLst>
              <a:path w="7315200" h="832104">
                <a:moveTo>
                  <a:pt x="0" y="0"/>
                </a:moveTo>
                <a:lnTo>
                  <a:pt x="7315200" y="0"/>
                </a:lnTo>
                <a:lnTo>
                  <a:pt x="7315200" y="832104"/>
                </a:lnTo>
                <a:lnTo>
                  <a:pt x="0" y="832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00862" y="2165681"/>
            <a:ext cx="14278055" cy="491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9"/>
              </a:lnSpc>
              <a:spcBef>
                <a:spcPct val="0"/>
              </a:spcBef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Dialogar a partir de tres referentes:</a:t>
            </a:r>
          </a:p>
          <a:p>
            <a:pPr marL="862014" lvl="1" indent="-431007" algn="l">
              <a:lnSpc>
                <a:spcPts val="5589"/>
              </a:lnSpc>
              <a:buFont typeface="Arial"/>
              <a:buChar char="•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Vinculación de la enseñanza con la realidad de las comunidades.</a:t>
            </a:r>
          </a:p>
          <a:p>
            <a:pPr marL="862014" lvl="1" indent="-431007" algn="l">
              <a:lnSpc>
                <a:spcPts val="5589"/>
              </a:lnSpc>
              <a:buFont typeface="Arial"/>
              <a:buChar char="•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Lectura de la realidad como condición para la transformación.</a:t>
            </a:r>
          </a:p>
          <a:p>
            <a:pPr marL="862014" lvl="1" indent="-431007" algn="l">
              <a:lnSpc>
                <a:spcPts val="5589"/>
              </a:lnSpc>
              <a:buFont typeface="Arial"/>
              <a:buChar char="•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Integración de contenidos de diferentes disciplinas, en uno o varios Campos formativos.</a:t>
            </a:r>
          </a:p>
        </p:txBody>
      </p:sp>
      <p:sp>
        <p:nvSpPr>
          <p:cNvPr id="5" name="Freeform 5"/>
          <p:cNvSpPr/>
          <p:nvPr/>
        </p:nvSpPr>
        <p:spPr>
          <a:xfrm>
            <a:off x="12979967" y="6623751"/>
            <a:ext cx="3193679" cy="3447966"/>
          </a:xfrm>
          <a:custGeom>
            <a:avLst/>
            <a:gdLst/>
            <a:ahLst/>
            <a:cxnLst/>
            <a:rect l="l" t="t" r="r" b="b"/>
            <a:pathLst>
              <a:path w="3193679" h="3447966">
                <a:moveTo>
                  <a:pt x="0" y="0"/>
                </a:moveTo>
                <a:lnTo>
                  <a:pt x="3193678" y="0"/>
                </a:lnTo>
                <a:lnTo>
                  <a:pt x="3193678" y="3447966"/>
                </a:lnTo>
                <a:lnTo>
                  <a:pt x="0" y="34479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0862" y="395025"/>
            <a:ext cx="2256926" cy="1577027"/>
          </a:xfrm>
          <a:custGeom>
            <a:avLst/>
            <a:gdLst/>
            <a:ahLst/>
            <a:cxnLst/>
            <a:rect l="l" t="t" r="r" b="b"/>
            <a:pathLst>
              <a:path w="2256926" h="1577027">
                <a:moveTo>
                  <a:pt x="0" y="0"/>
                </a:moveTo>
                <a:lnTo>
                  <a:pt x="2256926" y="0"/>
                </a:lnTo>
                <a:lnTo>
                  <a:pt x="2256926" y="1577027"/>
                </a:lnTo>
                <a:lnTo>
                  <a:pt x="0" y="15770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702677" y="789203"/>
            <a:ext cx="5874425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Puntos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para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profundizar</a:t>
            </a:r>
            <a:endParaRPr lang="en-US" sz="3600" b="1" dirty="0">
              <a:solidFill>
                <a:srgbClr val="3E630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18814" y="586590"/>
            <a:ext cx="9850373" cy="1120480"/>
          </a:xfrm>
          <a:custGeom>
            <a:avLst/>
            <a:gdLst/>
            <a:ahLst/>
            <a:cxnLst/>
            <a:rect l="l" t="t" r="r" b="b"/>
            <a:pathLst>
              <a:path w="9850373" h="1120480">
                <a:moveTo>
                  <a:pt x="0" y="0"/>
                </a:moveTo>
                <a:lnTo>
                  <a:pt x="9850372" y="0"/>
                </a:lnTo>
                <a:lnTo>
                  <a:pt x="9850372" y="1120480"/>
                </a:lnTo>
                <a:lnTo>
                  <a:pt x="0" y="1120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44016" y="1859280"/>
            <a:ext cx="15799968" cy="739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equipos, comentar: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contextualizamos los contenidos a la realidad de las y los estudiantes?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hemos usado los Ejes Articuladores en la lectura de la realidad?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¿De qué manera se han incorporado en el Programa Analítico?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los hemos integrado en proyectos u otras estrategias didácticas?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¿Qué logros y obstáculos hemos tenido?</a:t>
            </a:r>
          </a:p>
        </p:txBody>
      </p:sp>
      <p:sp>
        <p:nvSpPr>
          <p:cNvPr id="5" name="Freeform 5"/>
          <p:cNvSpPr/>
          <p:nvPr/>
        </p:nvSpPr>
        <p:spPr>
          <a:xfrm>
            <a:off x="15064735" y="611079"/>
            <a:ext cx="2194565" cy="1707770"/>
          </a:xfrm>
          <a:custGeom>
            <a:avLst/>
            <a:gdLst/>
            <a:ahLst/>
            <a:cxnLst/>
            <a:rect l="l" t="t" r="r" b="b"/>
            <a:pathLst>
              <a:path w="2194565" h="1707770">
                <a:moveTo>
                  <a:pt x="0" y="0"/>
                </a:moveTo>
                <a:lnTo>
                  <a:pt x="2194565" y="0"/>
                </a:lnTo>
                <a:lnTo>
                  <a:pt x="2194565" y="1707771"/>
                </a:lnTo>
                <a:lnTo>
                  <a:pt x="0" y="1707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9200" y="293857"/>
            <a:ext cx="1619489" cy="1469686"/>
          </a:xfrm>
          <a:custGeom>
            <a:avLst/>
            <a:gdLst/>
            <a:ahLst/>
            <a:cxnLst/>
            <a:rect l="l" t="t" r="r" b="b"/>
            <a:pathLst>
              <a:path w="1619489" h="1469686">
                <a:moveTo>
                  <a:pt x="0" y="0"/>
                </a:moveTo>
                <a:lnTo>
                  <a:pt x="1619489" y="0"/>
                </a:lnTo>
                <a:lnTo>
                  <a:pt x="1619489" y="1469686"/>
                </a:lnTo>
                <a:lnTo>
                  <a:pt x="0" y="14696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06591" y="8050131"/>
            <a:ext cx="2655427" cy="1901950"/>
          </a:xfrm>
          <a:custGeom>
            <a:avLst/>
            <a:gdLst/>
            <a:ahLst/>
            <a:cxnLst/>
            <a:rect l="l" t="t" r="r" b="b"/>
            <a:pathLst>
              <a:path w="2655427" h="1901950">
                <a:moveTo>
                  <a:pt x="0" y="0"/>
                </a:moveTo>
                <a:lnTo>
                  <a:pt x="2655427" y="0"/>
                </a:lnTo>
                <a:lnTo>
                  <a:pt x="2655427" y="1901950"/>
                </a:lnTo>
                <a:lnTo>
                  <a:pt x="0" y="19019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36209" y="752495"/>
            <a:ext cx="941558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Preguntas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para el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diálogo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del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colectivo</a:t>
            </a:r>
            <a:endParaRPr lang="en-US" sz="4000" b="1" dirty="0">
              <a:solidFill>
                <a:srgbClr val="3E630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46771" y="674055"/>
            <a:ext cx="8711341" cy="990915"/>
          </a:xfrm>
          <a:custGeom>
            <a:avLst/>
            <a:gdLst/>
            <a:ahLst/>
            <a:cxnLst/>
            <a:rect l="l" t="t" r="r" b="b"/>
            <a:pathLst>
              <a:path w="8711341" h="990915">
                <a:moveTo>
                  <a:pt x="0" y="0"/>
                </a:moveTo>
                <a:lnTo>
                  <a:pt x="8711342" y="0"/>
                </a:lnTo>
                <a:lnTo>
                  <a:pt x="8711342" y="990915"/>
                </a:lnTo>
                <a:lnTo>
                  <a:pt x="0" y="990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47546" y="1990280"/>
            <a:ext cx="16670323" cy="7496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1"/>
              </a:lnSpc>
              <a:spcBef>
                <a:spcPct val="0"/>
              </a:spcBef>
            </a:pPr>
            <a:r>
              <a:rPr lang="en-US" sz="266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Formar 3 equipos de trabajo.</a:t>
            </a:r>
          </a:p>
          <a:p>
            <a:pPr algn="l">
              <a:lnSpc>
                <a:spcPts val="3731"/>
              </a:lnSpc>
              <a:spcBef>
                <a:spcPct val="0"/>
              </a:spcBef>
            </a:pPr>
            <a:r>
              <a:rPr lang="en-US" sz="2665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Equipo 1:</a:t>
            </a:r>
          </a:p>
          <a:p>
            <a:pPr marL="575374" lvl="1" indent="-287687" algn="l">
              <a:lnSpc>
                <a:spcPts val="3731"/>
              </a:lnSpc>
              <a:buFont typeface="Arial"/>
              <a:buChar char="•"/>
            </a:pPr>
            <a:r>
              <a:rPr lang="en-US" sz="266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Documento: Los Ejes Articuladores de la Nueva Escuela Mexicana y su contribución a la transformación educativa</a:t>
            </a:r>
          </a:p>
          <a:p>
            <a:pPr marL="575374" lvl="1" indent="-287687" algn="l">
              <a:lnSpc>
                <a:spcPts val="3731"/>
              </a:lnSpc>
              <a:buFont typeface="Arial"/>
              <a:buChar char="•"/>
            </a:pPr>
            <a:r>
              <a:rPr lang="en-US" sz="266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Analizar cómo los Ejes contribuyen a la lectura crítica de la realidad, el codiseño del Programa Analítico y la planeación didáctica.</a:t>
            </a:r>
          </a:p>
          <a:p>
            <a:pPr algn="l">
              <a:lnSpc>
                <a:spcPts val="3731"/>
              </a:lnSpc>
              <a:spcBef>
                <a:spcPct val="0"/>
              </a:spcBef>
            </a:pPr>
            <a:r>
              <a:rPr lang="en-US" sz="2665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Equipo 2:</a:t>
            </a:r>
          </a:p>
          <a:p>
            <a:pPr marL="575374" lvl="1" indent="-287687" algn="l">
              <a:lnSpc>
                <a:spcPts val="3731"/>
              </a:lnSpc>
              <a:buFont typeface="Arial"/>
              <a:buChar char="•"/>
            </a:pPr>
            <a:r>
              <a:rPr lang="en-US" sz="266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Video: La Interculturalidad crítica en el marco de la NEM</a:t>
            </a:r>
          </a:p>
          <a:p>
            <a:pPr marL="575374" lvl="1" indent="-287687" algn="l">
              <a:lnSpc>
                <a:spcPts val="3731"/>
              </a:lnSpc>
              <a:buFont typeface="Arial"/>
              <a:buChar char="•"/>
            </a:pPr>
            <a:r>
              <a:rPr lang="en-US" sz="266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Analizar cómo la escuela puede reconocer saberes comunitarios, lenguas, experiencias e historias antes excluidas.</a:t>
            </a:r>
          </a:p>
          <a:p>
            <a:pPr algn="l">
              <a:lnSpc>
                <a:spcPts val="3731"/>
              </a:lnSpc>
              <a:spcBef>
                <a:spcPct val="0"/>
              </a:spcBef>
            </a:pPr>
            <a:r>
              <a:rPr lang="en-US" sz="2665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Equipo 3:</a:t>
            </a:r>
          </a:p>
          <a:p>
            <a:pPr marL="575374" lvl="1" indent="-287687" algn="l">
              <a:lnSpc>
                <a:spcPts val="3731"/>
              </a:lnSpc>
              <a:buFont typeface="Arial"/>
              <a:buChar char="•"/>
            </a:pPr>
            <a:r>
              <a:rPr lang="en-US" sz="266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Entrevista de radio: La diversidad y el currículo de la Nueva Escuela Mexicana</a:t>
            </a:r>
          </a:p>
          <a:p>
            <a:pPr marL="575374" lvl="1" indent="-287687" algn="l">
              <a:lnSpc>
                <a:spcPts val="3731"/>
              </a:lnSpc>
              <a:buFont typeface="Arial"/>
              <a:buChar char="•"/>
            </a:pPr>
            <a:r>
              <a:rPr lang="en-US" sz="2665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Analizar cómo los Ejes permiten intencionar pedagógicamente la diversidad presente en las aulas.</a:t>
            </a:r>
          </a:p>
          <a:p>
            <a:pPr algn="l">
              <a:lnSpc>
                <a:spcPts val="3731"/>
              </a:lnSpc>
              <a:spcBef>
                <a:spcPct val="0"/>
              </a:spcBef>
            </a:pPr>
            <a:endParaRPr lang="en-US" sz="2665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3731"/>
              </a:lnSpc>
              <a:spcBef>
                <a:spcPct val="0"/>
              </a:spcBef>
            </a:pPr>
            <a:r>
              <a:rPr lang="en-US" sz="2665" i="1">
                <a:solidFill>
                  <a:srgbClr val="000000"/>
                </a:solidFill>
                <a:latin typeface="Fira Sans Italics"/>
                <a:ea typeface="Fira Sans Italics"/>
                <a:cs typeface="Fira Sans Italics"/>
                <a:sym typeface="Fira Sans Italics"/>
              </a:rPr>
              <a:t>Nota: Si el colectivo es más amplio, pueden integrar equipos adicionales para revisar los insumos sobre lectura y escritura, inclusión e igualdad de género.</a:t>
            </a:r>
          </a:p>
        </p:txBody>
      </p:sp>
      <p:sp>
        <p:nvSpPr>
          <p:cNvPr id="5" name="Freeform 5"/>
          <p:cNvSpPr/>
          <p:nvPr/>
        </p:nvSpPr>
        <p:spPr>
          <a:xfrm>
            <a:off x="13982912" y="0"/>
            <a:ext cx="2504151" cy="2391465"/>
          </a:xfrm>
          <a:custGeom>
            <a:avLst/>
            <a:gdLst/>
            <a:ahLst/>
            <a:cxnLst/>
            <a:rect l="l" t="t" r="r" b="b"/>
            <a:pathLst>
              <a:path w="2504151" h="2391465">
                <a:moveTo>
                  <a:pt x="0" y="0"/>
                </a:moveTo>
                <a:lnTo>
                  <a:pt x="2504151" y="0"/>
                </a:lnTo>
                <a:lnTo>
                  <a:pt x="2504151" y="2391465"/>
                </a:lnTo>
                <a:lnTo>
                  <a:pt x="0" y="23914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0834" y="167032"/>
            <a:ext cx="1864691" cy="1722509"/>
          </a:xfrm>
          <a:custGeom>
            <a:avLst/>
            <a:gdLst/>
            <a:ahLst/>
            <a:cxnLst/>
            <a:rect l="l" t="t" r="r" b="b"/>
            <a:pathLst>
              <a:path w="1864691" h="1722509">
                <a:moveTo>
                  <a:pt x="0" y="0"/>
                </a:moveTo>
                <a:lnTo>
                  <a:pt x="1864692" y="0"/>
                </a:lnTo>
                <a:lnTo>
                  <a:pt x="1864692" y="1722509"/>
                </a:lnTo>
                <a:lnTo>
                  <a:pt x="0" y="1722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13669" y="775177"/>
            <a:ext cx="7977545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Análisis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colaborativo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  <a:endParaRPr lang="en-US" sz="3600" b="1" dirty="0">
              <a:solidFill>
                <a:srgbClr val="3E630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14414" y="1317697"/>
            <a:ext cx="8124703" cy="924185"/>
          </a:xfrm>
          <a:custGeom>
            <a:avLst/>
            <a:gdLst/>
            <a:ahLst/>
            <a:cxnLst/>
            <a:rect l="l" t="t" r="r" b="b"/>
            <a:pathLst>
              <a:path w="8124703" h="924185">
                <a:moveTo>
                  <a:pt x="0" y="0"/>
                </a:moveTo>
                <a:lnTo>
                  <a:pt x="8124703" y="0"/>
                </a:lnTo>
                <a:lnTo>
                  <a:pt x="8124703" y="924184"/>
                </a:lnTo>
                <a:lnTo>
                  <a:pt x="0" y="924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7572" y="85663"/>
            <a:ext cx="3117827" cy="3294929"/>
          </a:xfrm>
          <a:custGeom>
            <a:avLst/>
            <a:gdLst/>
            <a:ahLst/>
            <a:cxnLst/>
            <a:rect l="l" t="t" r="r" b="b"/>
            <a:pathLst>
              <a:path w="3117827" h="3294929">
                <a:moveTo>
                  <a:pt x="0" y="0"/>
                </a:moveTo>
                <a:lnTo>
                  <a:pt x="3117827" y="0"/>
                </a:lnTo>
                <a:lnTo>
                  <a:pt x="3117827" y="3294929"/>
                </a:lnTo>
                <a:lnTo>
                  <a:pt x="0" y="32949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97777" y="3455011"/>
            <a:ext cx="14092445" cy="547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5"/>
              </a:lnSpc>
              <a:spcBef>
                <a:spcPct val="0"/>
              </a:spcBef>
            </a:pPr>
            <a:r>
              <a:rPr lang="en-US" sz="443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Cada equipo elabora una ficha breve con la siguiente información:</a:t>
            </a:r>
          </a:p>
          <a:p>
            <a:pPr algn="l">
              <a:lnSpc>
                <a:spcPts val="6205"/>
              </a:lnSpc>
              <a:spcBef>
                <a:spcPct val="0"/>
              </a:spcBef>
            </a:pPr>
            <a:endParaRPr lang="en-US" sz="4432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6205"/>
              </a:lnSpc>
              <a:spcBef>
                <a:spcPct val="0"/>
              </a:spcBef>
            </a:pPr>
            <a:r>
              <a:rPr lang="en-US" sz="443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¿Qué aporta para comprender los Ejes Articuladores? </a:t>
            </a:r>
          </a:p>
          <a:p>
            <a:pPr algn="l">
              <a:lnSpc>
                <a:spcPts val="6205"/>
              </a:lnSpc>
              <a:spcBef>
                <a:spcPct val="0"/>
              </a:spcBef>
            </a:pPr>
            <a:r>
              <a:rPr lang="en-US" sz="443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se relaciona con el Programa Analítico? </a:t>
            </a:r>
          </a:p>
          <a:p>
            <a:pPr algn="l">
              <a:lnSpc>
                <a:spcPts val="6205"/>
              </a:lnSpc>
              <a:spcBef>
                <a:spcPct val="0"/>
              </a:spcBef>
            </a:pPr>
            <a:r>
              <a:rPr lang="en-US" sz="443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puede fortalecer el diseño de proyectos? </a:t>
            </a:r>
          </a:p>
          <a:p>
            <a:pPr algn="l">
              <a:lnSpc>
                <a:spcPts val="6205"/>
              </a:lnSpc>
              <a:spcBef>
                <a:spcPct val="0"/>
              </a:spcBef>
            </a:pPr>
            <a:r>
              <a:rPr lang="en-US" sz="443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Una acción concreta para nuestra práctica</a:t>
            </a:r>
          </a:p>
        </p:txBody>
      </p:sp>
      <p:sp>
        <p:nvSpPr>
          <p:cNvPr id="6" name="Freeform 6"/>
          <p:cNvSpPr/>
          <p:nvPr/>
        </p:nvSpPr>
        <p:spPr>
          <a:xfrm>
            <a:off x="14620267" y="479138"/>
            <a:ext cx="1700602" cy="2601303"/>
          </a:xfrm>
          <a:custGeom>
            <a:avLst/>
            <a:gdLst/>
            <a:ahLst/>
            <a:cxnLst/>
            <a:rect l="l" t="t" r="r" b="b"/>
            <a:pathLst>
              <a:path w="1700602" h="2601303">
                <a:moveTo>
                  <a:pt x="0" y="0"/>
                </a:moveTo>
                <a:lnTo>
                  <a:pt x="1700602" y="0"/>
                </a:lnTo>
                <a:lnTo>
                  <a:pt x="1700602" y="2601302"/>
                </a:lnTo>
                <a:lnTo>
                  <a:pt x="0" y="2601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72685" y="1331199"/>
            <a:ext cx="7208161" cy="7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Guía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para el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análisis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activo</a:t>
            </a:r>
            <a:endParaRPr lang="en-US" sz="4000" b="1" dirty="0">
              <a:solidFill>
                <a:srgbClr val="3E630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21701" y="1288756"/>
            <a:ext cx="8379126" cy="953126"/>
          </a:xfrm>
          <a:custGeom>
            <a:avLst/>
            <a:gdLst/>
            <a:ahLst/>
            <a:cxnLst/>
            <a:rect l="l" t="t" r="r" b="b"/>
            <a:pathLst>
              <a:path w="8379126" h="953126">
                <a:moveTo>
                  <a:pt x="0" y="0"/>
                </a:moveTo>
                <a:lnTo>
                  <a:pt x="8379126" y="0"/>
                </a:lnTo>
                <a:lnTo>
                  <a:pt x="8379126" y="953125"/>
                </a:lnTo>
                <a:lnTo>
                  <a:pt x="0" y="95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99539" y="4043058"/>
            <a:ext cx="4688461" cy="4612273"/>
          </a:xfrm>
          <a:custGeom>
            <a:avLst/>
            <a:gdLst/>
            <a:ahLst/>
            <a:cxnLst/>
            <a:rect l="l" t="t" r="r" b="b"/>
            <a:pathLst>
              <a:path w="4688461" h="4612273">
                <a:moveTo>
                  <a:pt x="0" y="0"/>
                </a:moveTo>
                <a:lnTo>
                  <a:pt x="4688461" y="0"/>
                </a:lnTo>
                <a:lnTo>
                  <a:pt x="4688461" y="4612273"/>
                </a:lnTo>
                <a:lnTo>
                  <a:pt x="0" y="4612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48279" y="2742451"/>
            <a:ext cx="13525970" cy="4706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2"/>
              </a:lnSpc>
              <a:spcBef>
                <a:spcPct val="0"/>
              </a:spcBef>
            </a:pPr>
            <a:r>
              <a:rPr lang="en-US" sz="44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Cada equipo comparte:</a:t>
            </a:r>
          </a:p>
          <a:p>
            <a:pPr marL="961086" lvl="1" indent="-480543" algn="l">
              <a:lnSpc>
                <a:spcPts val="6232"/>
              </a:lnSpc>
              <a:buAutoNum type="arabicPeriod"/>
            </a:pPr>
            <a:r>
              <a:rPr lang="en-US" sz="44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idea más importante del insumo.</a:t>
            </a:r>
          </a:p>
          <a:p>
            <a:pPr marL="961086" lvl="1" indent="-480543" algn="l">
              <a:lnSpc>
                <a:spcPts val="6232"/>
              </a:lnSpc>
              <a:buAutoNum type="arabicPeriod"/>
            </a:pPr>
            <a:r>
              <a:rPr lang="en-US" sz="44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 vínculo con la realidad de la escuela.</a:t>
            </a:r>
          </a:p>
          <a:p>
            <a:pPr marL="961086" lvl="1" indent="-480543" algn="l">
              <a:lnSpc>
                <a:spcPts val="6232"/>
              </a:lnSpc>
              <a:buAutoNum type="arabicPeriod"/>
            </a:pPr>
            <a:r>
              <a:rPr lang="en-US" sz="44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Una propuesta para fortalecer el Programa Analítico o los proyectos.</a:t>
            </a:r>
          </a:p>
          <a:p>
            <a:pPr algn="l">
              <a:lnSpc>
                <a:spcPts val="6232"/>
              </a:lnSpc>
              <a:spcBef>
                <a:spcPct val="0"/>
              </a:spcBef>
            </a:pPr>
            <a:r>
              <a:rPr lang="en-US" sz="44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plenaria, registrar un acuerdo común.</a:t>
            </a:r>
          </a:p>
        </p:txBody>
      </p:sp>
      <p:sp>
        <p:nvSpPr>
          <p:cNvPr id="6" name="Freeform 6"/>
          <p:cNvSpPr/>
          <p:nvPr/>
        </p:nvSpPr>
        <p:spPr>
          <a:xfrm>
            <a:off x="1283132" y="145011"/>
            <a:ext cx="2675426" cy="2287489"/>
          </a:xfrm>
          <a:custGeom>
            <a:avLst/>
            <a:gdLst/>
            <a:ahLst/>
            <a:cxnLst/>
            <a:rect l="l" t="t" r="r" b="b"/>
            <a:pathLst>
              <a:path w="2675426" h="2287489">
                <a:moveTo>
                  <a:pt x="0" y="0"/>
                </a:moveTo>
                <a:lnTo>
                  <a:pt x="2675426" y="0"/>
                </a:lnTo>
                <a:lnTo>
                  <a:pt x="2675426" y="2287489"/>
                </a:lnTo>
                <a:lnTo>
                  <a:pt x="0" y="2287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93797" y="1296139"/>
            <a:ext cx="4730852" cy="78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5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Puesta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común</a:t>
            </a:r>
            <a:endParaRPr lang="en-US" sz="4000" b="1" dirty="0">
              <a:solidFill>
                <a:srgbClr val="3E630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169" y="1028700"/>
            <a:ext cx="9197693" cy="1046238"/>
          </a:xfrm>
          <a:custGeom>
            <a:avLst/>
            <a:gdLst/>
            <a:ahLst/>
            <a:cxnLst/>
            <a:rect l="l" t="t" r="r" b="b"/>
            <a:pathLst>
              <a:path w="9197693" h="1046238">
                <a:moveTo>
                  <a:pt x="0" y="0"/>
                </a:moveTo>
                <a:lnTo>
                  <a:pt x="9197693" y="0"/>
                </a:lnTo>
                <a:lnTo>
                  <a:pt x="9197693" y="1046238"/>
                </a:lnTo>
                <a:lnTo>
                  <a:pt x="0" y="10462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62392" y="2623759"/>
            <a:ext cx="15058340" cy="517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Ponerse de pie.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Caminar por el espacio.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Al escuchar “realidad”, cada persona piensa en una situación de su comunidad escolar.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Al escuchar “contenido”, comparte con alguien cómo podría vincularse con una clase o proyecto.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Regresar al lugar.</a:t>
            </a:r>
          </a:p>
        </p:txBody>
      </p:sp>
      <p:sp>
        <p:nvSpPr>
          <p:cNvPr id="5" name="Freeform 5"/>
          <p:cNvSpPr/>
          <p:nvPr/>
        </p:nvSpPr>
        <p:spPr>
          <a:xfrm>
            <a:off x="11661549" y="850938"/>
            <a:ext cx="6064059" cy="2781887"/>
          </a:xfrm>
          <a:custGeom>
            <a:avLst/>
            <a:gdLst/>
            <a:ahLst/>
            <a:cxnLst/>
            <a:rect l="l" t="t" r="r" b="b"/>
            <a:pathLst>
              <a:path w="6064059" h="2781887">
                <a:moveTo>
                  <a:pt x="0" y="0"/>
                </a:moveTo>
                <a:lnTo>
                  <a:pt x="6064059" y="0"/>
                </a:lnTo>
                <a:lnTo>
                  <a:pt x="6064059" y="2781887"/>
                </a:lnTo>
                <a:lnTo>
                  <a:pt x="0" y="2781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88569" y="1157484"/>
            <a:ext cx="8476893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Pausa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activa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 “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Ejes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movimiento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2392" y="8566785"/>
            <a:ext cx="17163216" cy="570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2"/>
              </a:lnSpc>
              <a:spcBef>
                <a:spcPct val="0"/>
              </a:spcBef>
            </a:pPr>
            <a:r>
              <a:rPr lang="en-US" sz="3423" i="1">
                <a:solidFill>
                  <a:srgbClr val="000000"/>
                </a:solidFill>
                <a:latin typeface="Fira Sans Italics"/>
                <a:ea typeface="Fira Sans Italics"/>
                <a:cs typeface="Fira Sans Italics"/>
                <a:sym typeface="Fira Sans Italics"/>
              </a:rPr>
              <a:t>Los Ejes Articuladores cobran sentido cuando conectan la realidad con los aprendizajes.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42686" y="1028700"/>
            <a:ext cx="9592259" cy="1091119"/>
          </a:xfrm>
          <a:custGeom>
            <a:avLst/>
            <a:gdLst/>
            <a:ahLst/>
            <a:cxnLst/>
            <a:rect l="l" t="t" r="r" b="b"/>
            <a:pathLst>
              <a:path w="9592259" h="1091119">
                <a:moveTo>
                  <a:pt x="0" y="0"/>
                </a:moveTo>
                <a:lnTo>
                  <a:pt x="9592258" y="0"/>
                </a:lnTo>
                <a:lnTo>
                  <a:pt x="9592258" y="1091119"/>
                </a:lnTo>
                <a:lnTo>
                  <a:pt x="0" y="1091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93900" y="2418647"/>
            <a:ext cx="11289829" cy="5363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92"/>
              </a:lnSpc>
              <a:spcBef>
                <a:spcPct val="0"/>
              </a:spcBef>
            </a:pPr>
            <a:r>
              <a:rPr lang="en-US" sz="43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Completar en plenaria:</a:t>
            </a:r>
          </a:p>
          <a:p>
            <a:pPr algn="l">
              <a:lnSpc>
                <a:spcPts val="6092"/>
              </a:lnSpc>
              <a:spcBef>
                <a:spcPct val="0"/>
              </a:spcBef>
            </a:pPr>
            <a:r>
              <a:rPr lang="en-US" sz="43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“Para integrar mejor los Ejes Articuladores, una acción concreta que podemos fortalecer es…”</a:t>
            </a:r>
          </a:p>
          <a:p>
            <a:pPr algn="l">
              <a:lnSpc>
                <a:spcPts val="6092"/>
              </a:lnSpc>
              <a:spcBef>
                <a:spcPct val="0"/>
              </a:spcBef>
            </a:pPr>
            <a:endParaRPr lang="en-US" sz="4351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6092"/>
              </a:lnSpc>
              <a:spcBef>
                <a:spcPct val="0"/>
              </a:spcBef>
            </a:pPr>
            <a:r>
              <a:rPr lang="en-US" sz="43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Escuchar algunas participaciones y registrar 2 o 3 acuerdos.</a:t>
            </a:r>
          </a:p>
        </p:txBody>
      </p:sp>
      <p:sp>
        <p:nvSpPr>
          <p:cNvPr id="5" name="Freeform 5"/>
          <p:cNvSpPr/>
          <p:nvPr/>
        </p:nvSpPr>
        <p:spPr>
          <a:xfrm>
            <a:off x="13353192" y="3361895"/>
            <a:ext cx="4049649" cy="4114800"/>
          </a:xfrm>
          <a:custGeom>
            <a:avLst/>
            <a:gdLst/>
            <a:ahLst/>
            <a:cxnLst/>
            <a:rect l="l" t="t" r="r" b="b"/>
            <a:pathLst>
              <a:path w="4049649" h="4114800">
                <a:moveTo>
                  <a:pt x="0" y="0"/>
                </a:moveTo>
                <a:lnTo>
                  <a:pt x="4049649" y="0"/>
                </a:lnTo>
                <a:lnTo>
                  <a:pt x="40496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5065" flipH="1">
            <a:off x="69724" y="469723"/>
            <a:ext cx="2181214" cy="2705382"/>
          </a:xfrm>
          <a:custGeom>
            <a:avLst/>
            <a:gdLst/>
            <a:ahLst/>
            <a:cxnLst/>
            <a:rect l="l" t="t" r="r" b="b"/>
            <a:pathLst>
              <a:path w="2181214" h="2705382">
                <a:moveTo>
                  <a:pt x="2181214" y="0"/>
                </a:moveTo>
                <a:lnTo>
                  <a:pt x="0" y="0"/>
                </a:lnTo>
                <a:lnTo>
                  <a:pt x="0" y="2705381"/>
                </a:lnTo>
                <a:lnTo>
                  <a:pt x="2181214" y="2705381"/>
                </a:lnTo>
                <a:lnTo>
                  <a:pt x="218121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58502" y="1140773"/>
            <a:ext cx="9360625" cy="74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1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Cierre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reflexivo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 “Un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,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una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acción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”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156359">
            <a:off x="2382276" y="-425902"/>
            <a:ext cx="8901520" cy="9469702"/>
          </a:xfrm>
          <a:custGeom>
            <a:avLst/>
            <a:gdLst/>
            <a:ahLst/>
            <a:cxnLst/>
            <a:rect l="l" t="t" r="r" b="b"/>
            <a:pathLst>
              <a:path w="8901520" h="9469702">
                <a:moveTo>
                  <a:pt x="0" y="0"/>
                </a:moveTo>
                <a:lnTo>
                  <a:pt x="8901520" y="0"/>
                </a:lnTo>
                <a:lnTo>
                  <a:pt x="8901520" y="9469702"/>
                </a:lnTo>
                <a:lnTo>
                  <a:pt x="0" y="946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12924" y="2831972"/>
            <a:ext cx="12863918" cy="6882196"/>
          </a:xfrm>
          <a:custGeom>
            <a:avLst/>
            <a:gdLst/>
            <a:ahLst/>
            <a:cxnLst/>
            <a:rect l="l" t="t" r="r" b="b"/>
            <a:pathLst>
              <a:path w="12863918" h="6882196">
                <a:moveTo>
                  <a:pt x="0" y="0"/>
                </a:moveTo>
                <a:lnTo>
                  <a:pt x="12863919" y="0"/>
                </a:lnTo>
                <a:lnTo>
                  <a:pt x="12863919" y="6882196"/>
                </a:lnTo>
                <a:lnTo>
                  <a:pt x="0" y="68821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97951">
            <a:off x="14041746" y="1046148"/>
            <a:ext cx="1250824" cy="1812789"/>
          </a:xfrm>
          <a:custGeom>
            <a:avLst/>
            <a:gdLst/>
            <a:ahLst/>
            <a:cxnLst/>
            <a:rect l="l" t="t" r="r" b="b"/>
            <a:pathLst>
              <a:path w="1250824" h="1812789">
                <a:moveTo>
                  <a:pt x="0" y="0"/>
                </a:moveTo>
                <a:lnTo>
                  <a:pt x="1250824" y="0"/>
                </a:lnTo>
                <a:lnTo>
                  <a:pt x="1250824" y="1812789"/>
                </a:lnTo>
                <a:lnTo>
                  <a:pt x="0" y="1812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353826">
            <a:off x="802787" y="1040650"/>
            <a:ext cx="13479665" cy="1634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38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Gracias </a:t>
            </a:r>
            <a:r>
              <a:rPr lang="en-US" sz="9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por</a:t>
            </a:r>
            <a:r>
              <a:rPr lang="en-US" sz="9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9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su</a:t>
            </a:r>
            <a:r>
              <a:rPr lang="en-US" sz="9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9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atención</a:t>
            </a:r>
            <a:endParaRPr lang="en-US" sz="9600" b="1" dirty="0">
              <a:solidFill>
                <a:srgbClr val="3E630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7" name="Freeform 7"/>
          <p:cNvSpPr/>
          <p:nvPr/>
        </p:nvSpPr>
        <p:spPr>
          <a:xfrm rot="-2263812" flipH="1" flipV="1">
            <a:off x="95847" y="2733760"/>
            <a:ext cx="1250824" cy="1812789"/>
          </a:xfrm>
          <a:custGeom>
            <a:avLst/>
            <a:gdLst/>
            <a:ahLst/>
            <a:cxnLst/>
            <a:rect l="l" t="t" r="r" b="b"/>
            <a:pathLst>
              <a:path w="1250824" h="1812789">
                <a:moveTo>
                  <a:pt x="1250825" y="1812789"/>
                </a:moveTo>
                <a:lnTo>
                  <a:pt x="0" y="1812789"/>
                </a:lnTo>
                <a:lnTo>
                  <a:pt x="0" y="0"/>
                </a:lnTo>
                <a:lnTo>
                  <a:pt x="1250825" y="0"/>
                </a:lnTo>
                <a:lnTo>
                  <a:pt x="1250825" y="181278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21259" y="5755365"/>
            <a:ext cx="4120811" cy="3780845"/>
          </a:xfrm>
          <a:custGeom>
            <a:avLst/>
            <a:gdLst/>
            <a:ahLst/>
            <a:cxnLst/>
            <a:rect l="l" t="t" r="r" b="b"/>
            <a:pathLst>
              <a:path w="4120811" h="3780845">
                <a:moveTo>
                  <a:pt x="0" y="0"/>
                </a:moveTo>
                <a:lnTo>
                  <a:pt x="4120812" y="0"/>
                </a:lnTo>
                <a:lnTo>
                  <a:pt x="4120812" y="3780844"/>
                </a:lnTo>
                <a:lnTo>
                  <a:pt x="0" y="37808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13677" y="-60734"/>
            <a:ext cx="2856680" cy="4369683"/>
          </a:xfrm>
          <a:custGeom>
            <a:avLst/>
            <a:gdLst/>
            <a:ahLst/>
            <a:cxnLst/>
            <a:rect l="l" t="t" r="r" b="b"/>
            <a:pathLst>
              <a:path w="2856680" h="4369683">
                <a:moveTo>
                  <a:pt x="0" y="0"/>
                </a:moveTo>
                <a:lnTo>
                  <a:pt x="2856680" y="0"/>
                </a:lnTo>
                <a:lnTo>
                  <a:pt x="2856680" y="4369683"/>
                </a:lnTo>
                <a:lnTo>
                  <a:pt x="0" y="436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21259" y="277527"/>
            <a:ext cx="1502346" cy="150234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622016" y="4819613"/>
            <a:ext cx="11398040" cy="368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i="1">
                <a:solidFill>
                  <a:srgbClr val="000000"/>
                </a:solidFill>
                <a:latin typeface="Fira Sans Italics"/>
                <a:ea typeface="Fira Sans Italics"/>
                <a:cs typeface="Fira Sans Italics"/>
                <a:sym typeface="Fira Sans Italics"/>
              </a:rPr>
              <a:t>Los Ejes Articuladores permiten que la enseñanza dialogue con la realidad, reconozca la diversidad y contribuya a la formación humana e integral de niñas, niños y adolescentes.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82289" y="767486"/>
            <a:ext cx="7315200" cy="832104"/>
          </a:xfrm>
          <a:custGeom>
            <a:avLst/>
            <a:gdLst/>
            <a:ahLst/>
            <a:cxnLst/>
            <a:rect l="l" t="t" r="r" b="b"/>
            <a:pathLst>
              <a:path w="7315200" h="832104">
                <a:moveTo>
                  <a:pt x="0" y="0"/>
                </a:moveTo>
                <a:lnTo>
                  <a:pt x="7315200" y="0"/>
                </a:lnTo>
                <a:lnTo>
                  <a:pt x="7315200" y="832104"/>
                </a:lnTo>
                <a:lnTo>
                  <a:pt x="0" y="832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8827" y="5753604"/>
            <a:ext cx="14155898" cy="4140600"/>
          </a:xfrm>
          <a:custGeom>
            <a:avLst/>
            <a:gdLst/>
            <a:ahLst/>
            <a:cxnLst/>
            <a:rect l="l" t="t" r="r" b="b"/>
            <a:pathLst>
              <a:path w="14155898" h="4140600">
                <a:moveTo>
                  <a:pt x="0" y="0"/>
                </a:moveTo>
                <a:lnTo>
                  <a:pt x="14155897" y="0"/>
                </a:lnTo>
                <a:lnTo>
                  <a:pt x="14155897" y="4140600"/>
                </a:lnTo>
                <a:lnTo>
                  <a:pt x="0" y="4140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01383" y="1183538"/>
            <a:ext cx="3257917" cy="2704072"/>
          </a:xfrm>
          <a:custGeom>
            <a:avLst/>
            <a:gdLst/>
            <a:ahLst/>
            <a:cxnLst/>
            <a:rect l="l" t="t" r="r" b="b"/>
            <a:pathLst>
              <a:path w="3257917" h="2704072">
                <a:moveTo>
                  <a:pt x="0" y="0"/>
                </a:moveTo>
                <a:lnTo>
                  <a:pt x="3257917" y="0"/>
                </a:lnTo>
                <a:lnTo>
                  <a:pt x="3257917" y="2704072"/>
                </a:lnTo>
                <a:lnTo>
                  <a:pt x="0" y="2704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62111" y="789203"/>
            <a:ext cx="6355556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Conectar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con la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realidad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0653" y="1904647"/>
            <a:ext cx="14221019" cy="368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plenaria, responder brevemente: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¿Qué situación de nuestra comunidad o de nuestros estudiantes debería estar más presente en nuestras clases?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Escuchar 3 o 4 participaciones.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07659" y="5991891"/>
            <a:ext cx="13838234" cy="294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Reflexión inicial: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Los Ejes Articuladores ayudan a vincular la enseñanza con la realidad, para que los contenidos tengan sentido en la vida de niñas, niños y adolescentes.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82289" y="767486"/>
            <a:ext cx="7315200" cy="832104"/>
          </a:xfrm>
          <a:custGeom>
            <a:avLst/>
            <a:gdLst/>
            <a:ahLst/>
            <a:cxnLst/>
            <a:rect l="l" t="t" r="r" b="b"/>
            <a:pathLst>
              <a:path w="7315200" h="832104">
                <a:moveTo>
                  <a:pt x="0" y="0"/>
                </a:moveTo>
                <a:lnTo>
                  <a:pt x="7315200" y="0"/>
                </a:lnTo>
                <a:lnTo>
                  <a:pt x="7315200" y="832104"/>
                </a:lnTo>
                <a:lnTo>
                  <a:pt x="0" y="832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82289" y="4779623"/>
            <a:ext cx="7439448" cy="5849266"/>
          </a:xfrm>
          <a:custGeom>
            <a:avLst/>
            <a:gdLst/>
            <a:ahLst/>
            <a:cxnLst/>
            <a:rect l="l" t="t" r="r" b="b"/>
            <a:pathLst>
              <a:path w="7439448" h="5849266">
                <a:moveTo>
                  <a:pt x="0" y="0"/>
                </a:moveTo>
                <a:lnTo>
                  <a:pt x="7439449" y="0"/>
                </a:lnTo>
                <a:lnTo>
                  <a:pt x="7439449" y="5849267"/>
                </a:lnTo>
                <a:lnTo>
                  <a:pt x="0" y="5849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50225" y="154838"/>
            <a:ext cx="2059975" cy="2057400"/>
          </a:xfrm>
          <a:custGeom>
            <a:avLst/>
            <a:gdLst/>
            <a:ahLst/>
            <a:cxnLst/>
            <a:rect l="l" t="t" r="r" b="b"/>
            <a:pathLst>
              <a:path w="2059975" h="2057400">
                <a:moveTo>
                  <a:pt x="0" y="0"/>
                </a:moveTo>
                <a:lnTo>
                  <a:pt x="2059975" y="0"/>
                </a:lnTo>
                <a:lnTo>
                  <a:pt x="205997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946993" y="789203"/>
            <a:ext cx="538579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Propósito</a:t>
            </a:r>
            <a:r>
              <a:rPr lang="en-US" sz="40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la </a:t>
            </a:r>
            <a:r>
              <a:rPr lang="en-US" sz="40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sesión</a:t>
            </a:r>
            <a:endParaRPr lang="en-US" sz="4000" b="1" dirty="0">
              <a:solidFill>
                <a:srgbClr val="3E630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2347013"/>
            <a:ext cx="16230600" cy="2198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Profundizar en la comprensión de las características de los Ejes Articuladores del Plan de Estudio 2022 y su contribución a la elaboración del Programa Analítico y el diseño de proyectos.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46265" y="1028700"/>
            <a:ext cx="9372199" cy="1066088"/>
          </a:xfrm>
          <a:custGeom>
            <a:avLst/>
            <a:gdLst/>
            <a:ahLst/>
            <a:cxnLst/>
            <a:rect l="l" t="t" r="r" b="b"/>
            <a:pathLst>
              <a:path w="9372199" h="1066088">
                <a:moveTo>
                  <a:pt x="0" y="0"/>
                </a:moveTo>
                <a:lnTo>
                  <a:pt x="9372199" y="0"/>
                </a:lnTo>
                <a:lnTo>
                  <a:pt x="9372199" y="1066088"/>
                </a:lnTo>
                <a:lnTo>
                  <a:pt x="0" y="1066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3629" y="430291"/>
            <a:ext cx="2011157" cy="2262905"/>
          </a:xfrm>
          <a:custGeom>
            <a:avLst/>
            <a:gdLst/>
            <a:ahLst/>
            <a:cxnLst/>
            <a:rect l="l" t="t" r="r" b="b"/>
            <a:pathLst>
              <a:path w="2011157" h="2262905">
                <a:moveTo>
                  <a:pt x="0" y="0"/>
                </a:moveTo>
                <a:lnTo>
                  <a:pt x="2011156" y="0"/>
                </a:lnTo>
                <a:lnTo>
                  <a:pt x="2011156" y="2262905"/>
                </a:lnTo>
                <a:lnTo>
                  <a:pt x="0" y="22629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79709" y="4712896"/>
            <a:ext cx="3801047" cy="4114800"/>
          </a:xfrm>
          <a:custGeom>
            <a:avLst/>
            <a:gdLst/>
            <a:ahLst/>
            <a:cxnLst/>
            <a:rect l="l" t="t" r="r" b="b"/>
            <a:pathLst>
              <a:path w="3801047" h="4114800">
                <a:moveTo>
                  <a:pt x="0" y="0"/>
                </a:moveTo>
                <a:lnTo>
                  <a:pt x="3801046" y="0"/>
                </a:lnTo>
                <a:lnTo>
                  <a:pt x="38010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48501" y="856326"/>
            <a:ext cx="2575058" cy="2095454"/>
          </a:xfrm>
          <a:custGeom>
            <a:avLst/>
            <a:gdLst/>
            <a:ahLst/>
            <a:cxnLst/>
            <a:rect l="l" t="t" r="r" b="b"/>
            <a:pathLst>
              <a:path w="2575058" h="2095454">
                <a:moveTo>
                  <a:pt x="0" y="0"/>
                </a:moveTo>
                <a:lnTo>
                  <a:pt x="2575059" y="0"/>
                </a:lnTo>
                <a:lnTo>
                  <a:pt x="2575059" y="2095453"/>
                </a:lnTo>
                <a:lnTo>
                  <a:pt x="0" y="20954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63629" y="3047954"/>
            <a:ext cx="12089764" cy="442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Ver y comentar el mensaje del Mtro. Mario Delgado Carrillo, Secretario de Educación Pública.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endParaRPr lang="en-US" sz="4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Pregunta para plenaria: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¿Qué idea del mensaje se relaciona con la formación integral y la transformación educativa?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93240" y="1124185"/>
            <a:ext cx="8878249" cy="72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6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Video del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Secretario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Educación</a:t>
            </a:r>
            <a:endParaRPr lang="en-US" sz="3600" b="1" dirty="0">
              <a:solidFill>
                <a:srgbClr val="3E630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34190" y="544873"/>
            <a:ext cx="8506840" cy="967653"/>
          </a:xfrm>
          <a:custGeom>
            <a:avLst/>
            <a:gdLst/>
            <a:ahLst/>
            <a:cxnLst/>
            <a:rect l="l" t="t" r="r" b="b"/>
            <a:pathLst>
              <a:path w="8506840" h="967653">
                <a:moveTo>
                  <a:pt x="0" y="0"/>
                </a:moveTo>
                <a:lnTo>
                  <a:pt x="8506840" y="0"/>
                </a:lnTo>
                <a:lnTo>
                  <a:pt x="8506840" y="967654"/>
                </a:lnTo>
                <a:lnTo>
                  <a:pt x="0" y="967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28871" y="1832155"/>
            <a:ext cx="14119298" cy="669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7194" lvl="1" indent="-318597" algn="l">
              <a:lnSpc>
                <a:spcPts val="4131"/>
              </a:lnSpc>
              <a:buAutoNum type="arabicPeriod"/>
            </a:pPr>
            <a:r>
              <a:rPr lang="en-US" sz="29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Secretaría de Educación Pública. (2025). </a:t>
            </a:r>
            <a:r>
              <a:rPr lang="en-US" sz="2951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5" tooltip="https://gestion.cte.sep.gob.mx/insumos/docs/2526_s2_t8_orgcompleta_insumo1.pdf"/>
              </a:rPr>
              <a:t>Los ejes articuladores de la Nueva Escuela Mexicana y su contribución a la transformación educativa. Secretaría de Educación Pública.</a:t>
            </a:r>
          </a:p>
          <a:p>
            <a:pPr marL="637194" lvl="1" indent="-318597" algn="l">
              <a:lnSpc>
                <a:spcPts val="4131"/>
              </a:lnSpc>
              <a:buAutoNum type="arabicPeriod"/>
            </a:pPr>
            <a:r>
              <a:rPr lang="en-US" sz="29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SEP Sala de Maestras y Maestros. (2025, 18 de octubre). </a:t>
            </a:r>
            <a:r>
              <a:rPr lang="en-US" sz="2951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6" tooltip="https://www.youtube.com/watch?v=n3GMhpwQUkM"/>
              </a:rPr>
              <a:t>La interculturalidad crítica en el marco de la Nueva Escuela Mexicana [Video]. YouTube.</a:t>
            </a:r>
          </a:p>
          <a:p>
            <a:pPr marL="637194" lvl="1" indent="-318597" algn="l">
              <a:lnSpc>
                <a:spcPts val="4131"/>
              </a:lnSpc>
              <a:buAutoNum type="arabicPeriod"/>
            </a:pPr>
            <a:r>
              <a:rPr lang="en-US" sz="29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Gallardo Gutiérrez, A. L. (2025).</a:t>
            </a:r>
            <a:r>
              <a:rPr lang="en-US" sz="2951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7" tooltip="https://gestion.cte.sep.gob.mx/insumos/#!/banner/2526/6/s6/bann_spag_aud_1"/>
              </a:rPr>
              <a:t> La diversidad y el currículo de la Nueva Escuela Mexicana [Entrevista de radio]. Instituto de Investigaciones sobre la Universidad y la Educación, UNAM.</a:t>
            </a:r>
          </a:p>
          <a:p>
            <a:pPr marL="637194" lvl="1" indent="-318597" algn="l">
              <a:lnSpc>
                <a:spcPts val="4131"/>
              </a:lnSpc>
              <a:buAutoNum type="arabicPeriod"/>
            </a:pPr>
            <a:r>
              <a:rPr lang="en-US" sz="29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Petit, M. (2015). Leer el mundo.</a:t>
            </a:r>
            <a:r>
              <a:rPr lang="en-US" sz="2951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8" tooltip="https://ia601908.us.archive.org/8/items/petit-michele-leer-el-mundo/Petit-Michele-Leer-El-Mundo.pdf"/>
              </a:rPr>
              <a:t> Experiencias actuales de transmisión cultural. Fondo de Cultura Económica.</a:t>
            </a:r>
          </a:p>
          <a:p>
            <a:pPr marL="637194" lvl="1" indent="-318597" algn="l">
              <a:lnSpc>
                <a:spcPts val="4131"/>
              </a:lnSpc>
              <a:buAutoNum type="arabicPeriod"/>
            </a:pPr>
            <a:r>
              <a:rPr lang="en-US" sz="29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Secretaría de Educación Pública. (s.f.). </a:t>
            </a:r>
            <a:r>
              <a:rPr lang="en-US" sz="2951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9" tooltip="https://educacionbasica.sep.gob.mx/wp-content/uploads/2024/09/Inclusion-e-Igualdad-de-Genero.pdf"/>
              </a:rPr>
              <a:t>Apuntes didácticos. Ejes articuladores. Inclusión e igualdad de género en Educación Preescolar. Secretaría de Educación Pública.</a:t>
            </a:r>
          </a:p>
        </p:txBody>
      </p:sp>
      <p:sp>
        <p:nvSpPr>
          <p:cNvPr id="5" name="Freeform 5"/>
          <p:cNvSpPr/>
          <p:nvPr/>
        </p:nvSpPr>
        <p:spPr>
          <a:xfrm>
            <a:off x="16016288" y="6172200"/>
            <a:ext cx="2486025" cy="4114800"/>
          </a:xfrm>
          <a:custGeom>
            <a:avLst/>
            <a:gdLst/>
            <a:ahLst/>
            <a:cxnLst/>
            <a:rect l="l" t="t" r="r" b="b"/>
            <a:pathLst>
              <a:path w="2486025" h="4114800">
                <a:moveTo>
                  <a:pt x="0" y="0"/>
                </a:moveTo>
                <a:lnTo>
                  <a:pt x="2486024" y="0"/>
                </a:lnTo>
                <a:lnTo>
                  <a:pt x="2486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7034" y="131030"/>
            <a:ext cx="2284631" cy="1795340"/>
          </a:xfrm>
          <a:custGeom>
            <a:avLst/>
            <a:gdLst/>
            <a:ahLst/>
            <a:cxnLst/>
            <a:rect l="l" t="t" r="r" b="b"/>
            <a:pathLst>
              <a:path w="2284631" h="1795340">
                <a:moveTo>
                  <a:pt x="0" y="0"/>
                </a:moveTo>
                <a:lnTo>
                  <a:pt x="2284632" y="0"/>
                </a:lnTo>
                <a:lnTo>
                  <a:pt x="2284632" y="1795340"/>
                </a:lnTo>
                <a:lnTo>
                  <a:pt x="0" y="17953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064987"/>
            <a:ext cx="3241070" cy="2406494"/>
          </a:xfrm>
          <a:custGeom>
            <a:avLst/>
            <a:gdLst/>
            <a:ahLst/>
            <a:cxnLst/>
            <a:rect l="l" t="t" r="r" b="b"/>
            <a:pathLst>
              <a:path w="3241070" h="2406494">
                <a:moveTo>
                  <a:pt x="0" y="0"/>
                </a:moveTo>
                <a:lnTo>
                  <a:pt x="3241070" y="0"/>
                </a:lnTo>
                <a:lnTo>
                  <a:pt x="3241070" y="2406494"/>
                </a:lnTo>
                <a:lnTo>
                  <a:pt x="0" y="24064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962654" y="553966"/>
            <a:ext cx="6449913" cy="803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7"/>
              </a:lnSpc>
            </a:pPr>
            <a:r>
              <a:rPr lang="en-US" sz="44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  <a:r>
              <a:rPr lang="en-US" sz="44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para la </a:t>
            </a:r>
            <a:r>
              <a:rPr lang="en-US" sz="44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sesión</a:t>
            </a:r>
            <a:endParaRPr lang="en-US" sz="4400" b="1" dirty="0">
              <a:solidFill>
                <a:srgbClr val="3E630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92137" y="738635"/>
            <a:ext cx="10496676" cy="1193997"/>
          </a:xfrm>
          <a:custGeom>
            <a:avLst/>
            <a:gdLst/>
            <a:ahLst/>
            <a:cxnLst/>
            <a:rect l="l" t="t" r="r" b="b"/>
            <a:pathLst>
              <a:path w="10496676" h="1193997">
                <a:moveTo>
                  <a:pt x="0" y="0"/>
                </a:moveTo>
                <a:lnTo>
                  <a:pt x="10496677" y="0"/>
                </a:lnTo>
                <a:lnTo>
                  <a:pt x="10496677" y="1193996"/>
                </a:lnTo>
                <a:lnTo>
                  <a:pt x="0" y="11939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88814" y="2241881"/>
            <a:ext cx="4502387" cy="3877681"/>
          </a:xfrm>
          <a:custGeom>
            <a:avLst/>
            <a:gdLst/>
            <a:ahLst/>
            <a:cxnLst/>
            <a:rect l="l" t="t" r="r" b="b"/>
            <a:pathLst>
              <a:path w="4502387" h="3877681">
                <a:moveTo>
                  <a:pt x="0" y="0"/>
                </a:moveTo>
                <a:lnTo>
                  <a:pt x="4502387" y="0"/>
                </a:lnTo>
                <a:lnTo>
                  <a:pt x="4502387" y="3877681"/>
                </a:lnTo>
                <a:lnTo>
                  <a:pt x="0" y="3877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28700" y="471303"/>
            <a:ext cx="2064418" cy="1925070"/>
          </a:xfrm>
          <a:custGeom>
            <a:avLst/>
            <a:gdLst/>
            <a:ahLst/>
            <a:cxnLst/>
            <a:rect l="l" t="t" r="r" b="b"/>
            <a:pathLst>
              <a:path w="2064418" h="1925070">
                <a:moveTo>
                  <a:pt x="2064418" y="0"/>
                </a:moveTo>
                <a:lnTo>
                  <a:pt x="0" y="0"/>
                </a:lnTo>
                <a:lnTo>
                  <a:pt x="0" y="1925070"/>
                </a:lnTo>
                <a:lnTo>
                  <a:pt x="2064418" y="1925070"/>
                </a:lnTo>
                <a:lnTo>
                  <a:pt x="206441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94162" y="655548"/>
            <a:ext cx="7092628" cy="124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4"/>
              </a:lnSpc>
            </a:pPr>
            <a:r>
              <a:rPr lang="en-US" sz="4200" b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¿Dónde están presentes los Ejes Articuladores?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1476" y="2555539"/>
            <a:ext cx="13622932" cy="5913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Los Ejes Articuladores tienen múltiples facetas, dimensiones y finalidades.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Están presentes en: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los rasgos del Perfil de egreso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los Contenidos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los Procesos de Desarrollo de Aprendizaje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los Campos formativos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los elementos centrales del Plan de Estudio 2022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48830" y="1029193"/>
            <a:ext cx="10660997" cy="1212688"/>
          </a:xfrm>
          <a:custGeom>
            <a:avLst/>
            <a:gdLst/>
            <a:ahLst/>
            <a:cxnLst/>
            <a:rect l="l" t="t" r="r" b="b"/>
            <a:pathLst>
              <a:path w="10660997" h="1212688">
                <a:moveTo>
                  <a:pt x="0" y="0"/>
                </a:moveTo>
                <a:lnTo>
                  <a:pt x="10660998" y="0"/>
                </a:lnTo>
                <a:lnTo>
                  <a:pt x="10660998" y="1212688"/>
                </a:lnTo>
                <a:lnTo>
                  <a:pt x="0" y="121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4029" y="7406068"/>
            <a:ext cx="16230600" cy="2880932"/>
          </a:xfrm>
          <a:custGeom>
            <a:avLst/>
            <a:gdLst/>
            <a:ahLst/>
            <a:cxnLst/>
            <a:rect l="l" t="t" r="r" b="b"/>
            <a:pathLst>
              <a:path w="16230600" h="2880932">
                <a:moveTo>
                  <a:pt x="0" y="0"/>
                </a:moveTo>
                <a:lnTo>
                  <a:pt x="16230600" y="0"/>
                </a:lnTo>
                <a:lnTo>
                  <a:pt x="16230600" y="2880932"/>
                </a:lnTo>
                <a:lnTo>
                  <a:pt x="0" y="28809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4029" y="709287"/>
            <a:ext cx="2485060" cy="1852499"/>
          </a:xfrm>
          <a:custGeom>
            <a:avLst/>
            <a:gdLst/>
            <a:ahLst/>
            <a:cxnLst/>
            <a:rect l="l" t="t" r="r" b="b"/>
            <a:pathLst>
              <a:path w="2485060" h="1852499">
                <a:moveTo>
                  <a:pt x="0" y="0"/>
                </a:moveTo>
                <a:lnTo>
                  <a:pt x="2485060" y="0"/>
                </a:lnTo>
                <a:lnTo>
                  <a:pt x="2485060" y="1852500"/>
                </a:lnTo>
                <a:lnTo>
                  <a:pt x="0" y="185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50613" y="3157424"/>
            <a:ext cx="13864190" cy="3886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3"/>
              </a:lnSpc>
              <a:spcBef>
                <a:spcPct val="0"/>
              </a:spcBef>
            </a:pPr>
            <a:r>
              <a:rPr lang="en-US" sz="442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el ideal de ciudadanas y ciudadanos de una sociedad democrática, los Ejes Articuladores contribuyen al desarrollo de capacidades humanas para que niñas, niños y adolescentes puedan vivir y convivir en una sociedad democrática y justa.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84121" y="1204256"/>
            <a:ext cx="9489089" cy="737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6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Ejes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Articuladores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y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Perfil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egreso</a:t>
            </a:r>
            <a:endParaRPr lang="en-US" sz="3600" b="1" dirty="0">
              <a:solidFill>
                <a:srgbClr val="3E630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25051" y="1028700"/>
            <a:ext cx="10590705" cy="1204693"/>
          </a:xfrm>
          <a:custGeom>
            <a:avLst/>
            <a:gdLst/>
            <a:ahLst/>
            <a:cxnLst/>
            <a:rect l="l" t="t" r="r" b="b"/>
            <a:pathLst>
              <a:path w="10590705" h="1204693">
                <a:moveTo>
                  <a:pt x="0" y="0"/>
                </a:moveTo>
                <a:lnTo>
                  <a:pt x="10590705" y="0"/>
                </a:lnTo>
                <a:lnTo>
                  <a:pt x="10590705" y="1204693"/>
                </a:lnTo>
                <a:lnTo>
                  <a:pt x="0" y="12046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5104" y="7629239"/>
            <a:ext cx="16230600" cy="2657761"/>
          </a:xfrm>
          <a:custGeom>
            <a:avLst/>
            <a:gdLst/>
            <a:ahLst/>
            <a:cxnLst/>
            <a:rect l="l" t="t" r="r" b="b"/>
            <a:pathLst>
              <a:path w="16230600" h="2657761">
                <a:moveTo>
                  <a:pt x="0" y="0"/>
                </a:moveTo>
                <a:lnTo>
                  <a:pt x="16230600" y="0"/>
                </a:lnTo>
                <a:lnTo>
                  <a:pt x="16230600" y="2657761"/>
                </a:lnTo>
                <a:lnTo>
                  <a:pt x="0" y="2657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00811" y="1285653"/>
            <a:ext cx="2810140" cy="2630994"/>
          </a:xfrm>
          <a:custGeom>
            <a:avLst/>
            <a:gdLst/>
            <a:ahLst/>
            <a:cxnLst/>
            <a:rect l="l" t="t" r="r" b="b"/>
            <a:pathLst>
              <a:path w="2810140" h="2630994">
                <a:moveTo>
                  <a:pt x="0" y="0"/>
                </a:moveTo>
                <a:lnTo>
                  <a:pt x="2810141" y="0"/>
                </a:lnTo>
                <a:lnTo>
                  <a:pt x="2810141" y="2630994"/>
                </a:lnTo>
                <a:lnTo>
                  <a:pt x="0" y="2630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167235" y="1199928"/>
            <a:ext cx="10306338" cy="737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3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Ejes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Articuladores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Contenidos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y PDA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10952" y="2503393"/>
            <a:ext cx="10943512" cy="477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Los Ejes Articuladores se expresan en los Contenidos y Procesos de Desarrollo de Aprendizaje de los Campos formativos.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endParaRPr lang="en-US" sz="4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ellos se establecen temas que contribuyen al desarrollo de capacidades relacionadas con los propios Ejes.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4198" y="-5803237"/>
            <a:ext cx="19473812" cy="16090237"/>
          </a:xfrm>
          <a:custGeom>
            <a:avLst/>
            <a:gdLst/>
            <a:ahLst/>
            <a:cxnLst/>
            <a:rect l="l" t="t" r="r" b="b"/>
            <a:pathLst>
              <a:path w="19473812" h="16090237">
                <a:moveTo>
                  <a:pt x="0" y="0"/>
                </a:moveTo>
                <a:lnTo>
                  <a:pt x="19473812" y="0"/>
                </a:lnTo>
                <a:lnTo>
                  <a:pt x="19473812" y="16090237"/>
                </a:lnTo>
                <a:lnTo>
                  <a:pt x="0" y="1609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78445" y="760842"/>
            <a:ext cx="10003795" cy="1137932"/>
          </a:xfrm>
          <a:custGeom>
            <a:avLst/>
            <a:gdLst/>
            <a:ahLst/>
            <a:cxnLst/>
            <a:rect l="l" t="t" r="r" b="b"/>
            <a:pathLst>
              <a:path w="10003795" h="1137932">
                <a:moveTo>
                  <a:pt x="0" y="0"/>
                </a:moveTo>
                <a:lnTo>
                  <a:pt x="10003795" y="0"/>
                </a:lnTo>
                <a:lnTo>
                  <a:pt x="10003795" y="1137932"/>
                </a:lnTo>
                <a:lnTo>
                  <a:pt x="0" y="1137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7392543"/>
            <a:ext cx="16230600" cy="2894457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6129" y="760842"/>
            <a:ext cx="2206608" cy="3243025"/>
          </a:xfrm>
          <a:custGeom>
            <a:avLst/>
            <a:gdLst/>
            <a:ahLst/>
            <a:cxnLst/>
            <a:rect l="l" t="t" r="r" b="b"/>
            <a:pathLst>
              <a:path w="2206608" h="3243025">
                <a:moveTo>
                  <a:pt x="0" y="0"/>
                </a:moveTo>
                <a:lnTo>
                  <a:pt x="2206608" y="0"/>
                </a:lnTo>
                <a:lnTo>
                  <a:pt x="2206608" y="3243025"/>
                </a:lnTo>
                <a:lnTo>
                  <a:pt x="0" y="32430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81929" y="916133"/>
            <a:ext cx="10005281" cy="70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1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Elementos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centrales</a:t>
            </a:r>
            <a:r>
              <a:rPr lang="en-US" sz="3600" b="1" dirty="0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del Plan de </a:t>
            </a:r>
            <a:r>
              <a:rPr lang="en-US" sz="3600" b="1" dirty="0" err="1">
                <a:solidFill>
                  <a:srgbClr val="3E630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Estudio</a:t>
            </a:r>
            <a:endParaRPr lang="en-US" sz="3600" b="1" dirty="0">
              <a:solidFill>
                <a:srgbClr val="3E630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33903" y="2521637"/>
            <a:ext cx="12297609" cy="368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Los Ejes Articuladores también están presentes en: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el derecho humano a la educación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comunidad como núcleo integrador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autonomía profesional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Integración Curricular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23593" y="277527"/>
            <a:ext cx="958496" cy="95849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1051</Words>
  <Application>Microsoft Office PowerPoint</Application>
  <PresentationFormat>Personalizado</PresentationFormat>
  <Paragraphs>101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Fira Sans Bold</vt:lpstr>
      <vt:lpstr>Fira Sans</vt:lpstr>
      <vt:lpstr>Arial</vt:lpstr>
      <vt:lpstr>Calibri</vt:lpstr>
      <vt:lpstr>Fira Sans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Séptima Sesión Ordinaria de CTE – Tema 8: Ejes Articuladores</dc:title>
  <cp:lastModifiedBy>JORGE ALBERTO GUERRERO HERNANDEZ</cp:lastModifiedBy>
  <cp:revision>3</cp:revision>
  <dcterms:created xsi:type="dcterms:W3CDTF">2006-08-16T00:00:00Z</dcterms:created>
  <dcterms:modified xsi:type="dcterms:W3CDTF">2026-06-17T00:04:57Z</dcterms:modified>
  <dc:identifier>DAHKxsuOOqw</dc:identifier>
</cp:coreProperties>
</file>