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Arimo Bold" panose="020B0604020202020204" charset="0"/>
      <p:regular r:id="rId22"/>
    </p:embeddedFont>
    <p:embeddedFont>
      <p:font typeface="Fira Sans Bold" panose="020B0604020202020204" charset="0"/>
      <p:regular r:id="rId23"/>
    </p:embeddedFont>
    <p:embeddedFont>
      <p:font typeface="Arimo" panose="020B0604020202020204" charset="0"/>
      <p:regular r:id="rId24"/>
    </p:embeddedFont>
    <p:embeddedFont>
      <p:font typeface="Fira Sans" panose="020B0604020202020204" charset="0"/>
      <p:regular r:id="rId25"/>
    </p:embeddedFont>
    <p:embeddedFont>
      <p:font typeface="Playpen Sans Bold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8.png"/><Relationship Id="rId7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9.svg"/><Relationship Id="rId9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ducacionfpydeportes.gob.es/dam/jcr:3edbf2a8-9420-43fb-9b47-fb7044cc74de/re33908-pdf.pdf" TargetMode="External"/><Relationship Id="rId3" Type="http://schemas.openxmlformats.org/officeDocument/2006/relationships/image" Target="../media/image8.png"/><Relationship Id="rId7" Type="http://schemas.openxmlformats.org/officeDocument/2006/relationships/hyperlink" Target="https://gestion.cte.sep.gob.mx/insumos/docs/2526_s2_t10_orgcompleta_insumo1.pdf" TargetMode="External"/><Relationship Id="rId12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0.svg"/><Relationship Id="rId5" Type="http://schemas.openxmlformats.org/officeDocument/2006/relationships/image" Target="../media/image47.png"/><Relationship Id="rId10" Type="http://schemas.openxmlformats.org/officeDocument/2006/relationships/image" Target="../media/image49.png"/><Relationship Id="rId4" Type="http://schemas.openxmlformats.org/officeDocument/2006/relationships/image" Target="../media/image9.svg"/><Relationship Id="rId9" Type="http://schemas.openxmlformats.org/officeDocument/2006/relationships/hyperlink" Target="https://unesdoc.unesco.org/ark:/48223/pf0000123227_spa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8.png"/><Relationship Id="rId7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11" Type="http://schemas.openxmlformats.org/officeDocument/2006/relationships/image" Target="../media/image6.jpeg"/><Relationship Id="rId5" Type="http://schemas.openxmlformats.org/officeDocument/2006/relationships/image" Target="../media/image53.png"/><Relationship Id="rId10" Type="http://schemas.openxmlformats.org/officeDocument/2006/relationships/image" Target="../media/image58.svg"/><Relationship Id="rId4" Type="http://schemas.openxmlformats.org/officeDocument/2006/relationships/image" Target="../media/image9.svg"/><Relationship Id="rId9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9.svg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hyperlink" Target="https://unesdoc.unesco.org/ark:/48223/pf0000123227_spa" TargetMode="External"/><Relationship Id="rId12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educacionfpydeportes.gob.es/dam/jcr:3edbf2a8-9420-43fb-9b47-fb7044cc74de/re33908-pdf.pdf" TargetMode="External"/><Relationship Id="rId11" Type="http://schemas.openxmlformats.org/officeDocument/2006/relationships/image" Target="../media/image19.svg"/><Relationship Id="rId5" Type="http://schemas.openxmlformats.org/officeDocument/2006/relationships/hyperlink" Target="https://gestion.cte.sep.gob.mx/insumos/docs/2526_s2_t10_orgcompleta_insumo1.pdf" TargetMode="External"/><Relationship Id="rId10" Type="http://schemas.openxmlformats.org/officeDocument/2006/relationships/image" Target="../media/image18.png"/><Relationship Id="rId4" Type="http://schemas.openxmlformats.org/officeDocument/2006/relationships/image" Target="../media/image9.sv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2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6.jpeg"/><Relationship Id="rId4" Type="http://schemas.openxmlformats.org/officeDocument/2006/relationships/image" Target="../media/image9.svg"/><Relationship Id="rId9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8.png"/><Relationship Id="rId7" Type="http://schemas.openxmlformats.org/officeDocument/2006/relationships/image" Target="../media/image2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9.svg"/><Relationship Id="rId9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8.png"/><Relationship Id="rId7" Type="http://schemas.openxmlformats.org/officeDocument/2006/relationships/image" Target="../media/image3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8.png"/><Relationship Id="rId7" Type="http://schemas.openxmlformats.org/officeDocument/2006/relationships/image" Target="../media/image34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8.png"/><Relationship Id="rId7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56583" y="1028700"/>
            <a:ext cx="16774834" cy="8173919"/>
          </a:xfrm>
          <a:custGeom>
            <a:avLst/>
            <a:gdLst/>
            <a:ahLst/>
            <a:cxnLst/>
            <a:rect l="l" t="t" r="r" b="b"/>
            <a:pathLst>
              <a:path w="16774834" h="8173919">
                <a:moveTo>
                  <a:pt x="0" y="0"/>
                </a:moveTo>
                <a:lnTo>
                  <a:pt x="16774834" y="0"/>
                </a:lnTo>
                <a:lnTo>
                  <a:pt x="16774834" y="8173919"/>
                </a:lnTo>
                <a:lnTo>
                  <a:pt x="0" y="81739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94948" y="4822584"/>
            <a:ext cx="8698103" cy="3990255"/>
          </a:xfrm>
          <a:custGeom>
            <a:avLst/>
            <a:gdLst/>
            <a:ahLst/>
            <a:cxnLst/>
            <a:rect l="l" t="t" r="r" b="b"/>
            <a:pathLst>
              <a:path w="8698103" h="3990255">
                <a:moveTo>
                  <a:pt x="0" y="0"/>
                </a:moveTo>
                <a:lnTo>
                  <a:pt x="8698104" y="0"/>
                </a:lnTo>
                <a:lnTo>
                  <a:pt x="8698104" y="3990255"/>
                </a:lnTo>
                <a:lnTo>
                  <a:pt x="0" y="39902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8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4505" y="5115660"/>
            <a:ext cx="4804268" cy="5057125"/>
          </a:xfrm>
          <a:custGeom>
            <a:avLst/>
            <a:gdLst/>
            <a:ahLst/>
            <a:cxnLst/>
            <a:rect l="l" t="t" r="r" b="b"/>
            <a:pathLst>
              <a:path w="4804268" h="5057125">
                <a:moveTo>
                  <a:pt x="0" y="0"/>
                </a:moveTo>
                <a:lnTo>
                  <a:pt x="4804268" y="0"/>
                </a:lnTo>
                <a:lnTo>
                  <a:pt x="4804268" y="5057124"/>
                </a:lnTo>
                <a:lnTo>
                  <a:pt x="0" y="50571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7186166" y="243338"/>
            <a:ext cx="785362" cy="78536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12700414" y="4638729"/>
            <a:ext cx="4139718" cy="5350201"/>
          </a:xfrm>
          <a:custGeom>
            <a:avLst/>
            <a:gdLst/>
            <a:ahLst/>
            <a:cxnLst/>
            <a:rect l="l" t="t" r="r" b="b"/>
            <a:pathLst>
              <a:path w="4139718" h="5350201">
                <a:moveTo>
                  <a:pt x="0" y="0"/>
                </a:moveTo>
                <a:lnTo>
                  <a:pt x="4139718" y="0"/>
                </a:lnTo>
                <a:lnTo>
                  <a:pt x="4139718" y="5350201"/>
                </a:lnTo>
                <a:lnTo>
                  <a:pt x="0" y="53502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845928" y="1857221"/>
            <a:ext cx="14745721" cy="2821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26"/>
              </a:lnSpc>
              <a:spcBef>
                <a:spcPct val="0"/>
              </a:spcBef>
            </a:pPr>
            <a:r>
              <a:rPr lang="en-US" sz="7875" b="1" dirty="0" err="1">
                <a:solidFill>
                  <a:srgbClr val="538011"/>
                </a:solidFill>
                <a:latin typeface="Arimo Bold"/>
                <a:ea typeface="Arimo Bold"/>
                <a:cs typeface="Arimo Bold"/>
                <a:sym typeface="Arimo Bold"/>
              </a:rPr>
              <a:t>Octava</a:t>
            </a:r>
            <a:r>
              <a:rPr lang="en-US" sz="7875" b="1" dirty="0">
                <a:solidFill>
                  <a:srgbClr val="538011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7875" b="1" dirty="0" err="1">
                <a:solidFill>
                  <a:srgbClr val="538011"/>
                </a:solidFill>
                <a:latin typeface="Arimo Bold"/>
                <a:ea typeface="Arimo Bold"/>
                <a:cs typeface="Arimo Bold"/>
                <a:sym typeface="Arimo Bold"/>
              </a:rPr>
              <a:t>Sesión</a:t>
            </a:r>
            <a:r>
              <a:rPr lang="en-US" sz="7875" b="1" dirty="0">
                <a:solidFill>
                  <a:srgbClr val="538011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7875" b="1" dirty="0" err="1">
                <a:solidFill>
                  <a:srgbClr val="538011"/>
                </a:solidFill>
                <a:latin typeface="Arimo Bold"/>
                <a:ea typeface="Arimo Bold"/>
                <a:cs typeface="Arimo Bold"/>
                <a:sym typeface="Arimo Bold"/>
              </a:rPr>
              <a:t>Ordinaria</a:t>
            </a:r>
            <a:r>
              <a:rPr lang="en-US" sz="7875" b="1" dirty="0">
                <a:solidFill>
                  <a:srgbClr val="538011"/>
                </a:solidFill>
                <a:latin typeface="Arimo Bold"/>
                <a:ea typeface="Arimo Bold"/>
                <a:cs typeface="Arimo Bold"/>
                <a:sym typeface="Arimo Bold"/>
              </a:rPr>
              <a:t> de </a:t>
            </a:r>
            <a:r>
              <a:rPr lang="en-US" sz="7875" b="1" dirty="0" err="1">
                <a:solidFill>
                  <a:srgbClr val="538011"/>
                </a:solidFill>
                <a:latin typeface="Arimo Bold"/>
                <a:ea typeface="Arimo Bold"/>
                <a:cs typeface="Arimo Bold"/>
                <a:sym typeface="Arimo Bold"/>
              </a:rPr>
              <a:t>Consejo</a:t>
            </a:r>
            <a:r>
              <a:rPr lang="en-US" sz="7875" b="1" dirty="0">
                <a:solidFill>
                  <a:srgbClr val="538011"/>
                </a:solidFill>
                <a:latin typeface="Arimo Bold"/>
                <a:ea typeface="Arimo Bold"/>
                <a:cs typeface="Arimo Bold"/>
                <a:sym typeface="Arimo Bold"/>
              </a:rPr>
              <a:t> Técnico Escolar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292923" y="5447704"/>
            <a:ext cx="7702153" cy="1901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25"/>
              </a:lnSpc>
              <a:spcBef>
                <a:spcPct val="0"/>
              </a:spcBef>
            </a:pPr>
            <a:r>
              <a:rPr lang="en-US" sz="5375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Tema 10: </a:t>
            </a:r>
          </a:p>
          <a:p>
            <a:pPr algn="ctr">
              <a:lnSpc>
                <a:spcPts val="7525"/>
              </a:lnSpc>
              <a:spcBef>
                <a:spcPct val="0"/>
              </a:spcBef>
            </a:pPr>
            <a:r>
              <a:rPr lang="en-US" sz="5375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Trabajo con las familias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1346447"/>
            <a:ext cx="14572958" cy="6972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2734" lvl="1" indent="-426367" algn="l">
              <a:lnSpc>
                <a:spcPts val="5529"/>
              </a:lnSpc>
              <a:buFont typeface="Arial"/>
              <a:buChar char="•"/>
            </a:pPr>
            <a:r>
              <a:rPr lang="en-US" sz="3949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Papel de las familias en el desarrollo y aprendizaje: apoyo desde casa en oralidad/escritura, desarrollo psicomotor, afectivo y cognitivo, pensamiento lógico matemático, juego, arte y educación física; así como rehabilitación e inclusión en discapacidad.</a:t>
            </a:r>
          </a:p>
          <a:p>
            <a:pPr marL="852734" lvl="1" indent="-426367" algn="l">
              <a:lnSpc>
                <a:spcPts val="5529"/>
              </a:lnSpc>
              <a:buFont typeface="Arial"/>
              <a:buChar char="•"/>
            </a:pPr>
            <a:r>
              <a:rPr lang="en-US" sz="3949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Contribución para enriquecer e intercambiar saberes familiares y comunitarios (currículo territorializado).</a:t>
            </a:r>
          </a:p>
          <a:p>
            <a:pPr marL="852734" lvl="1" indent="-426367" algn="l">
              <a:lnSpc>
                <a:spcPts val="5529"/>
              </a:lnSpc>
              <a:buFont typeface="Arial"/>
              <a:buChar char="•"/>
            </a:pPr>
            <a:r>
              <a:rPr lang="en-US" sz="3949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Diálogo continuo para definir expectativas mutuas.</a:t>
            </a:r>
          </a:p>
          <a:p>
            <a:pPr marL="852734" lvl="1" indent="-426367" algn="l">
              <a:lnSpc>
                <a:spcPts val="5529"/>
              </a:lnSpc>
              <a:buFont typeface="Arial"/>
              <a:buChar char="•"/>
            </a:pPr>
            <a:r>
              <a:rPr lang="en-US" sz="3949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Corresponsabilidad en decisiones para mejorar aprendizajes y la mejora continua de la escuela.</a:t>
            </a:r>
          </a:p>
        </p:txBody>
      </p:sp>
      <p:sp>
        <p:nvSpPr>
          <p:cNvPr id="4" name="Freeform 4"/>
          <p:cNvSpPr/>
          <p:nvPr/>
        </p:nvSpPr>
        <p:spPr>
          <a:xfrm>
            <a:off x="12941708" y="5685105"/>
            <a:ext cx="5165452" cy="5230838"/>
          </a:xfrm>
          <a:custGeom>
            <a:avLst/>
            <a:gdLst/>
            <a:ahLst/>
            <a:cxnLst/>
            <a:rect l="l" t="t" r="r" b="b"/>
            <a:pathLst>
              <a:path w="5165452" h="5230838">
                <a:moveTo>
                  <a:pt x="0" y="0"/>
                </a:moveTo>
                <a:lnTo>
                  <a:pt x="5165453" y="0"/>
                </a:lnTo>
                <a:lnTo>
                  <a:pt x="5165453" y="5230837"/>
                </a:lnTo>
                <a:lnTo>
                  <a:pt x="0" y="52308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319212" y="819030"/>
            <a:ext cx="2377112" cy="1702606"/>
          </a:xfrm>
          <a:custGeom>
            <a:avLst/>
            <a:gdLst/>
            <a:ahLst/>
            <a:cxnLst/>
            <a:rect l="l" t="t" r="r" b="b"/>
            <a:pathLst>
              <a:path w="2377112" h="1702606">
                <a:moveTo>
                  <a:pt x="0" y="0"/>
                </a:moveTo>
                <a:lnTo>
                  <a:pt x="2377111" y="0"/>
                </a:lnTo>
                <a:lnTo>
                  <a:pt x="2377111" y="1702607"/>
                </a:lnTo>
                <a:lnTo>
                  <a:pt x="0" y="17026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7186166" y="243338"/>
            <a:ext cx="785362" cy="78536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463435"/>
            <a:ext cx="9734778" cy="1504466"/>
          </a:xfrm>
          <a:custGeom>
            <a:avLst/>
            <a:gdLst/>
            <a:ahLst/>
            <a:cxnLst/>
            <a:rect l="l" t="t" r="r" b="b"/>
            <a:pathLst>
              <a:path w="9734778" h="1504466">
                <a:moveTo>
                  <a:pt x="0" y="0"/>
                </a:moveTo>
                <a:lnTo>
                  <a:pt x="9734778" y="0"/>
                </a:lnTo>
                <a:lnTo>
                  <a:pt x="9734778" y="1504465"/>
                </a:lnTo>
                <a:lnTo>
                  <a:pt x="0" y="15044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437568" y="2139131"/>
            <a:ext cx="14682239" cy="6305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02"/>
              </a:lnSpc>
              <a:spcBef>
                <a:spcPct val="0"/>
              </a:spcBef>
            </a:pPr>
            <a:r>
              <a:rPr lang="en-US" sz="357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Dialogar desde la realidad de la escuela:</a:t>
            </a:r>
          </a:p>
          <a:p>
            <a:pPr algn="l">
              <a:lnSpc>
                <a:spcPts val="5002"/>
              </a:lnSpc>
              <a:spcBef>
                <a:spcPct val="0"/>
              </a:spcBef>
            </a:pPr>
            <a:r>
              <a:rPr lang="en-US" sz="357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¿Qué actitudes tenemos ante la diversidad (edad, género, étnica, religiosa, económica, cultural, sexual o lingüística)?</a:t>
            </a:r>
          </a:p>
          <a:p>
            <a:pPr algn="l">
              <a:lnSpc>
                <a:spcPts val="5002"/>
              </a:lnSpc>
              <a:spcBef>
                <a:spcPct val="0"/>
              </a:spcBef>
            </a:pPr>
            <a:r>
              <a:rPr lang="en-US" sz="357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¿Conocemos condiciones económicas de las familias?</a:t>
            </a:r>
          </a:p>
          <a:p>
            <a:pPr algn="l">
              <a:lnSpc>
                <a:spcPts val="5002"/>
              </a:lnSpc>
              <a:spcBef>
                <a:spcPct val="0"/>
              </a:spcBef>
            </a:pPr>
            <a:r>
              <a:rPr lang="en-US" sz="357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¿Cómo favorecer el buen trato hacia NNA?</a:t>
            </a:r>
          </a:p>
          <a:p>
            <a:pPr algn="l">
              <a:lnSpc>
                <a:spcPts val="5002"/>
              </a:lnSpc>
              <a:spcBef>
                <a:spcPct val="0"/>
              </a:spcBef>
            </a:pPr>
            <a:r>
              <a:rPr lang="en-US" sz="357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¿Cómo recuperar saberes familiares/comunitarios en el codiseño del Programa Analítico?</a:t>
            </a:r>
          </a:p>
          <a:p>
            <a:pPr algn="l">
              <a:lnSpc>
                <a:spcPts val="5002"/>
              </a:lnSpc>
              <a:spcBef>
                <a:spcPct val="0"/>
              </a:spcBef>
            </a:pPr>
            <a:r>
              <a:rPr lang="en-US" sz="357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¿Cómo comunicar el sentido de las actividades escolares?</a:t>
            </a:r>
          </a:p>
          <a:p>
            <a:pPr algn="l">
              <a:lnSpc>
                <a:spcPts val="5002"/>
              </a:lnSpc>
              <a:spcBef>
                <a:spcPct val="0"/>
              </a:spcBef>
            </a:pPr>
            <a:r>
              <a:rPr lang="en-US" sz="357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¿Cómo lograr corresponsabilidad en mejora continua y cómo explicitar metas?</a:t>
            </a:r>
          </a:p>
        </p:txBody>
      </p:sp>
      <p:sp>
        <p:nvSpPr>
          <p:cNvPr id="5" name="Freeform 5"/>
          <p:cNvSpPr/>
          <p:nvPr/>
        </p:nvSpPr>
        <p:spPr>
          <a:xfrm>
            <a:off x="14888420" y="1215667"/>
            <a:ext cx="3399580" cy="3246599"/>
          </a:xfrm>
          <a:custGeom>
            <a:avLst/>
            <a:gdLst/>
            <a:ahLst/>
            <a:cxnLst/>
            <a:rect l="l" t="t" r="r" b="b"/>
            <a:pathLst>
              <a:path w="3399580" h="3246599">
                <a:moveTo>
                  <a:pt x="0" y="0"/>
                </a:moveTo>
                <a:lnTo>
                  <a:pt x="3399580" y="0"/>
                </a:lnTo>
                <a:lnTo>
                  <a:pt x="3399580" y="3246599"/>
                </a:lnTo>
                <a:lnTo>
                  <a:pt x="0" y="32465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596223" y="7886617"/>
            <a:ext cx="6069143" cy="3565621"/>
          </a:xfrm>
          <a:custGeom>
            <a:avLst/>
            <a:gdLst/>
            <a:ahLst/>
            <a:cxnLst/>
            <a:rect l="l" t="t" r="r" b="b"/>
            <a:pathLst>
              <a:path w="6069143" h="3565621">
                <a:moveTo>
                  <a:pt x="0" y="0"/>
                </a:moveTo>
                <a:lnTo>
                  <a:pt x="6069142" y="0"/>
                </a:lnTo>
                <a:lnTo>
                  <a:pt x="6069142" y="3565621"/>
                </a:lnTo>
                <a:lnTo>
                  <a:pt x="0" y="35656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58641" y="714800"/>
            <a:ext cx="9504838" cy="906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96"/>
              </a:lnSpc>
              <a:spcBef>
                <a:spcPct val="0"/>
              </a:spcBef>
            </a:pPr>
            <a:r>
              <a:rPr lang="en-US" sz="4800" b="1" dirty="0" err="1">
                <a:solidFill>
                  <a:srgbClr val="53801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Ejes</a:t>
            </a:r>
            <a:r>
              <a:rPr lang="en-US" sz="4800" b="1" dirty="0">
                <a:solidFill>
                  <a:srgbClr val="53801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de </a:t>
            </a:r>
            <a:r>
              <a:rPr lang="en-US" sz="4800" b="1" dirty="0" err="1">
                <a:solidFill>
                  <a:srgbClr val="53801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análisis</a:t>
            </a:r>
            <a:r>
              <a:rPr lang="en-US" sz="4800" b="1" dirty="0">
                <a:solidFill>
                  <a:srgbClr val="53801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para el </a:t>
            </a:r>
            <a:r>
              <a:rPr lang="en-US" sz="4800" b="1" dirty="0" err="1">
                <a:solidFill>
                  <a:srgbClr val="53801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diálogo</a:t>
            </a:r>
            <a:endParaRPr lang="en-US" sz="4800" b="1" dirty="0">
              <a:solidFill>
                <a:srgbClr val="538011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7186166" y="243338"/>
            <a:ext cx="785362" cy="78536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43756" y="649249"/>
            <a:ext cx="7330126" cy="1132838"/>
          </a:xfrm>
          <a:custGeom>
            <a:avLst/>
            <a:gdLst/>
            <a:ahLst/>
            <a:cxnLst/>
            <a:rect l="l" t="t" r="r" b="b"/>
            <a:pathLst>
              <a:path w="7330126" h="1132838">
                <a:moveTo>
                  <a:pt x="0" y="0"/>
                </a:moveTo>
                <a:lnTo>
                  <a:pt x="7330125" y="0"/>
                </a:lnTo>
                <a:lnTo>
                  <a:pt x="7330125" y="1132837"/>
                </a:lnTo>
                <a:lnTo>
                  <a:pt x="0" y="11328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152965" y="4928244"/>
            <a:ext cx="4872367" cy="4744467"/>
          </a:xfrm>
          <a:custGeom>
            <a:avLst/>
            <a:gdLst/>
            <a:ahLst/>
            <a:cxnLst/>
            <a:rect l="l" t="t" r="r" b="b"/>
            <a:pathLst>
              <a:path w="4872367" h="4744467">
                <a:moveTo>
                  <a:pt x="0" y="0"/>
                </a:moveTo>
                <a:lnTo>
                  <a:pt x="4872367" y="0"/>
                </a:lnTo>
                <a:lnTo>
                  <a:pt x="4872367" y="4744467"/>
                </a:lnTo>
                <a:lnTo>
                  <a:pt x="0" y="47444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174875" y="437205"/>
            <a:ext cx="2828546" cy="2467907"/>
          </a:xfrm>
          <a:custGeom>
            <a:avLst/>
            <a:gdLst/>
            <a:ahLst/>
            <a:cxnLst/>
            <a:rect l="l" t="t" r="r" b="b"/>
            <a:pathLst>
              <a:path w="2828546" h="2467907">
                <a:moveTo>
                  <a:pt x="0" y="0"/>
                </a:moveTo>
                <a:lnTo>
                  <a:pt x="2828547" y="0"/>
                </a:lnTo>
                <a:lnTo>
                  <a:pt x="2828547" y="2467907"/>
                </a:lnTo>
                <a:lnTo>
                  <a:pt x="0" y="24679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803699" y="2190073"/>
            <a:ext cx="11374090" cy="4636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9183" lvl="1" indent="-474591" algn="l">
              <a:lnSpc>
                <a:spcPts val="6154"/>
              </a:lnSpc>
              <a:buFont typeface="Arial"/>
              <a:buChar char="•"/>
            </a:pPr>
            <a:r>
              <a:rPr lang="en-US" sz="439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Ponerse de pie.</a:t>
            </a:r>
          </a:p>
          <a:p>
            <a:pPr marL="949183" lvl="1" indent="-474591" algn="l">
              <a:lnSpc>
                <a:spcPts val="6154"/>
              </a:lnSpc>
              <a:buFont typeface="Arial"/>
              <a:buChar char="•"/>
            </a:pPr>
            <a:r>
              <a:rPr lang="en-US" sz="439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Sacudir manos y brazos (20 s).</a:t>
            </a:r>
          </a:p>
          <a:p>
            <a:pPr marL="949183" lvl="1" indent="-474591" algn="l">
              <a:lnSpc>
                <a:spcPts val="6154"/>
              </a:lnSpc>
              <a:buFont typeface="Arial"/>
              <a:buChar char="•"/>
            </a:pPr>
            <a:r>
              <a:rPr lang="en-US" sz="439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Rodar hombros adelante y atrás (10 y 10).</a:t>
            </a:r>
          </a:p>
          <a:p>
            <a:pPr marL="949183" lvl="1" indent="-474591" algn="l">
              <a:lnSpc>
                <a:spcPts val="6154"/>
              </a:lnSpc>
              <a:buFont typeface="Arial"/>
              <a:buChar char="•"/>
            </a:pPr>
            <a:r>
              <a:rPr lang="en-US" sz="439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Estirar brazos arriba, soltar lento.</a:t>
            </a:r>
          </a:p>
          <a:p>
            <a:pPr marL="949183" lvl="1" indent="-474591" algn="l">
              <a:lnSpc>
                <a:spcPts val="6154"/>
              </a:lnSpc>
              <a:buFont typeface="Arial"/>
              <a:buChar char="•"/>
            </a:pPr>
            <a:r>
              <a:rPr lang="en-US" sz="439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Respirar profundo 3 veces.</a:t>
            </a:r>
          </a:p>
          <a:p>
            <a:pPr marL="949183" lvl="1" indent="-474591" algn="l">
              <a:lnSpc>
                <a:spcPts val="6154"/>
              </a:lnSpc>
              <a:buFont typeface="Arial"/>
              <a:buChar char="•"/>
            </a:pPr>
            <a:r>
              <a:rPr lang="en-US" sz="439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Volver al lugar.</a:t>
            </a:r>
          </a:p>
        </p:txBody>
      </p:sp>
      <p:sp>
        <p:nvSpPr>
          <p:cNvPr id="7" name="Freeform 7"/>
          <p:cNvSpPr/>
          <p:nvPr/>
        </p:nvSpPr>
        <p:spPr>
          <a:xfrm flipH="1">
            <a:off x="1028700" y="6826563"/>
            <a:ext cx="3500552" cy="3334276"/>
          </a:xfrm>
          <a:custGeom>
            <a:avLst/>
            <a:gdLst/>
            <a:ahLst/>
            <a:cxnLst/>
            <a:rect l="l" t="t" r="r" b="b"/>
            <a:pathLst>
              <a:path w="3500552" h="3334276">
                <a:moveTo>
                  <a:pt x="3500552" y="0"/>
                </a:moveTo>
                <a:lnTo>
                  <a:pt x="0" y="0"/>
                </a:lnTo>
                <a:lnTo>
                  <a:pt x="0" y="3334276"/>
                </a:lnTo>
                <a:lnTo>
                  <a:pt x="3500552" y="3334276"/>
                </a:lnTo>
                <a:lnTo>
                  <a:pt x="350055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747536" y="636351"/>
            <a:ext cx="4322566" cy="971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18"/>
              </a:lnSpc>
              <a:spcBef>
                <a:spcPct val="0"/>
              </a:spcBef>
            </a:pPr>
            <a:r>
              <a:rPr lang="en-US" sz="4800" b="1" dirty="0" err="1">
                <a:solidFill>
                  <a:srgbClr val="53801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Pausa</a:t>
            </a:r>
            <a:r>
              <a:rPr lang="en-US" sz="4800" b="1" dirty="0">
                <a:solidFill>
                  <a:srgbClr val="53801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4800" b="1" dirty="0" err="1">
                <a:solidFill>
                  <a:srgbClr val="53801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activa</a:t>
            </a:r>
            <a:endParaRPr lang="en-US" sz="4800" b="1" dirty="0">
              <a:solidFill>
                <a:srgbClr val="538011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7186166" y="243338"/>
            <a:ext cx="785362" cy="78536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463435"/>
            <a:ext cx="9734778" cy="1504466"/>
          </a:xfrm>
          <a:custGeom>
            <a:avLst/>
            <a:gdLst/>
            <a:ahLst/>
            <a:cxnLst/>
            <a:rect l="l" t="t" r="r" b="b"/>
            <a:pathLst>
              <a:path w="9734778" h="1504466">
                <a:moveTo>
                  <a:pt x="0" y="0"/>
                </a:moveTo>
                <a:lnTo>
                  <a:pt x="9734778" y="0"/>
                </a:lnTo>
                <a:lnTo>
                  <a:pt x="9734778" y="1504465"/>
                </a:lnTo>
                <a:lnTo>
                  <a:pt x="0" y="15044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758830" y="509590"/>
            <a:ext cx="3771022" cy="3596612"/>
          </a:xfrm>
          <a:custGeom>
            <a:avLst/>
            <a:gdLst/>
            <a:ahLst/>
            <a:cxnLst/>
            <a:rect l="l" t="t" r="r" b="b"/>
            <a:pathLst>
              <a:path w="3771022" h="3596612">
                <a:moveTo>
                  <a:pt x="0" y="0"/>
                </a:moveTo>
                <a:lnTo>
                  <a:pt x="3771022" y="0"/>
                </a:lnTo>
                <a:lnTo>
                  <a:pt x="3771022" y="3596611"/>
                </a:lnTo>
                <a:lnTo>
                  <a:pt x="0" y="35966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35885" y="7200900"/>
            <a:ext cx="5294265" cy="3904520"/>
          </a:xfrm>
          <a:custGeom>
            <a:avLst/>
            <a:gdLst/>
            <a:ahLst/>
            <a:cxnLst/>
            <a:rect l="l" t="t" r="r" b="b"/>
            <a:pathLst>
              <a:path w="5294265" h="3904520">
                <a:moveTo>
                  <a:pt x="0" y="0"/>
                </a:moveTo>
                <a:lnTo>
                  <a:pt x="5294265" y="0"/>
                </a:lnTo>
                <a:lnTo>
                  <a:pt x="5294265" y="3904520"/>
                </a:lnTo>
                <a:lnTo>
                  <a:pt x="0" y="39045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811329" y="2504481"/>
            <a:ext cx="15228739" cy="5195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7"/>
              </a:lnSpc>
              <a:spcBef>
                <a:spcPct val="0"/>
              </a:spcBef>
            </a:pPr>
            <a:r>
              <a:rPr lang="en-US" sz="3298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Formar 3 equipos, asignar 1 insumo por equipo:</a:t>
            </a:r>
          </a:p>
          <a:p>
            <a:pPr marL="712114" lvl="1" indent="-356057" algn="l">
              <a:lnSpc>
                <a:spcPts val="4617"/>
              </a:lnSpc>
              <a:buFont typeface="Arial"/>
              <a:buChar char="•"/>
            </a:pPr>
            <a:r>
              <a:rPr lang="en-US" sz="3298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Equipo 1: </a:t>
            </a:r>
            <a:r>
              <a:rPr lang="en-US" sz="3298" u="sng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  <a:hlinkClick r:id="rId7" tooltip="https://gestion.cte.sep.gob.mx/insumos/docs/2526_s2_t10_orgcompleta_insumo1.pdf"/>
              </a:rPr>
              <a:t>Montaño (2025)</a:t>
            </a:r>
          </a:p>
          <a:p>
            <a:pPr marL="712114" lvl="1" indent="-356057" algn="l">
              <a:lnSpc>
                <a:spcPts val="4617"/>
              </a:lnSpc>
              <a:buFont typeface="Arial"/>
              <a:buChar char="•"/>
            </a:pPr>
            <a:r>
              <a:rPr lang="en-US" sz="3298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Equipo 2: </a:t>
            </a:r>
            <a:r>
              <a:rPr lang="en-US" sz="3298" u="sng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  <a:hlinkClick r:id="rId8" tooltip="https://www.educacionfpydeportes.gob.es/dam/jcr:3edbf2a8-9420-43fb-9b47-fb7044cc74de/re33908-pdf.pdf"/>
              </a:rPr>
              <a:t>Bolívar (2006)</a:t>
            </a:r>
          </a:p>
          <a:p>
            <a:pPr marL="712114" lvl="1" indent="-356057" algn="l">
              <a:lnSpc>
                <a:spcPts val="4617"/>
              </a:lnSpc>
              <a:buFont typeface="Arial"/>
              <a:buChar char="•"/>
            </a:pPr>
            <a:r>
              <a:rPr lang="en-US" sz="3298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Equipo 3: </a:t>
            </a:r>
            <a:r>
              <a:rPr lang="en-US" sz="3298" u="sng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  <a:hlinkClick r:id="rId9" tooltip="https://unesdoc.unesco.org/ark:/48223/pf0000123227_spa"/>
              </a:rPr>
              <a:t>Hargreaves (2000)</a:t>
            </a:r>
          </a:p>
          <a:p>
            <a:pPr algn="l">
              <a:lnSpc>
                <a:spcPts val="4617"/>
              </a:lnSpc>
              <a:spcBef>
                <a:spcPct val="0"/>
              </a:spcBef>
            </a:pPr>
            <a:r>
              <a:rPr lang="en-US" sz="3298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Producto por equipo (en rotafolio/hoja): una ficha con 4 apartados:</a:t>
            </a:r>
          </a:p>
          <a:p>
            <a:pPr marL="712114" lvl="1" indent="-356057" algn="l">
              <a:lnSpc>
                <a:spcPts val="4617"/>
              </a:lnSpc>
              <a:buFont typeface="Arial"/>
              <a:buChar char="•"/>
            </a:pPr>
            <a:r>
              <a:rPr lang="en-US" sz="3298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Idea clave del texto (en 1–2 frases).</a:t>
            </a:r>
          </a:p>
          <a:p>
            <a:pPr marL="712114" lvl="1" indent="-356057" algn="l">
              <a:lnSpc>
                <a:spcPts val="4617"/>
              </a:lnSpc>
              <a:buFont typeface="Arial"/>
              <a:buChar char="•"/>
            </a:pPr>
            <a:r>
              <a:rPr lang="en-US" sz="3298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Qué nos cuestiona de nuestra cultura escolar (1 ejemplo).</a:t>
            </a:r>
          </a:p>
          <a:p>
            <a:pPr marL="712114" lvl="1" indent="-356057" algn="l">
              <a:lnSpc>
                <a:spcPts val="4617"/>
              </a:lnSpc>
              <a:buFont typeface="Arial"/>
              <a:buChar char="•"/>
            </a:pPr>
            <a:r>
              <a:rPr lang="en-US" sz="3298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Qué posibilidad abre para transformar la relación con familias (1 propuesta).</a:t>
            </a:r>
          </a:p>
          <a:p>
            <a:pPr marL="712114" lvl="1" indent="-356057" algn="l">
              <a:lnSpc>
                <a:spcPts val="4617"/>
              </a:lnSpc>
              <a:buFont typeface="Arial"/>
              <a:buChar char="•"/>
            </a:pPr>
            <a:r>
              <a:rPr lang="en-US" sz="3298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Una acción concreta aplicable en el siguiente mes.</a:t>
            </a:r>
          </a:p>
        </p:txBody>
      </p:sp>
      <p:sp>
        <p:nvSpPr>
          <p:cNvPr id="7" name="Freeform 7"/>
          <p:cNvSpPr/>
          <p:nvPr/>
        </p:nvSpPr>
        <p:spPr>
          <a:xfrm>
            <a:off x="12758830" y="7200900"/>
            <a:ext cx="4236602" cy="4114800"/>
          </a:xfrm>
          <a:custGeom>
            <a:avLst/>
            <a:gdLst/>
            <a:ahLst/>
            <a:cxnLst/>
            <a:rect l="l" t="t" r="r" b="b"/>
            <a:pathLst>
              <a:path w="4236602" h="4114800">
                <a:moveTo>
                  <a:pt x="0" y="0"/>
                </a:moveTo>
                <a:lnTo>
                  <a:pt x="4236603" y="0"/>
                </a:lnTo>
                <a:lnTo>
                  <a:pt x="42366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234600" y="547690"/>
            <a:ext cx="7191098" cy="1374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6"/>
              </a:lnSpc>
            </a:pPr>
            <a:r>
              <a:rPr lang="en-US" sz="4400" b="1" dirty="0" err="1">
                <a:solidFill>
                  <a:srgbClr val="53801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Actividad</a:t>
            </a:r>
            <a:r>
              <a:rPr lang="en-US" sz="4400" b="1" dirty="0">
                <a:solidFill>
                  <a:srgbClr val="53801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central: </a:t>
            </a:r>
            <a:r>
              <a:rPr lang="en-US" sz="44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“</a:t>
            </a:r>
            <a:r>
              <a:rPr lang="en-US" sz="44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Laboratorio</a:t>
            </a:r>
            <a:r>
              <a:rPr lang="en-US" sz="44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de </a:t>
            </a:r>
            <a:r>
              <a:rPr lang="en-US" sz="44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vínculos</a:t>
            </a:r>
            <a:r>
              <a:rPr lang="en-US" sz="44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”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7186166" y="243338"/>
            <a:ext cx="785362" cy="78536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463435"/>
            <a:ext cx="9734778" cy="1504466"/>
          </a:xfrm>
          <a:custGeom>
            <a:avLst/>
            <a:gdLst/>
            <a:ahLst/>
            <a:cxnLst/>
            <a:rect l="l" t="t" r="r" b="b"/>
            <a:pathLst>
              <a:path w="9734778" h="1504466">
                <a:moveTo>
                  <a:pt x="0" y="0"/>
                </a:moveTo>
                <a:lnTo>
                  <a:pt x="9734778" y="0"/>
                </a:lnTo>
                <a:lnTo>
                  <a:pt x="9734778" y="1504465"/>
                </a:lnTo>
                <a:lnTo>
                  <a:pt x="0" y="15044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558856" y="5257873"/>
            <a:ext cx="4544502" cy="5029127"/>
          </a:xfrm>
          <a:custGeom>
            <a:avLst/>
            <a:gdLst/>
            <a:ahLst/>
            <a:cxnLst/>
            <a:rect l="l" t="t" r="r" b="b"/>
            <a:pathLst>
              <a:path w="4544502" h="5029127">
                <a:moveTo>
                  <a:pt x="0" y="0"/>
                </a:moveTo>
                <a:lnTo>
                  <a:pt x="4544502" y="0"/>
                </a:lnTo>
                <a:lnTo>
                  <a:pt x="4544502" y="5029127"/>
                </a:lnTo>
                <a:lnTo>
                  <a:pt x="0" y="50291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402516" y="7822216"/>
            <a:ext cx="3217265" cy="3182167"/>
          </a:xfrm>
          <a:custGeom>
            <a:avLst/>
            <a:gdLst/>
            <a:ahLst/>
            <a:cxnLst/>
            <a:rect l="l" t="t" r="r" b="b"/>
            <a:pathLst>
              <a:path w="3217265" h="3182167">
                <a:moveTo>
                  <a:pt x="0" y="0"/>
                </a:moveTo>
                <a:lnTo>
                  <a:pt x="3217264" y="0"/>
                </a:lnTo>
                <a:lnTo>
                  <a:pt x="3217264" y="3182167"/>
                </a:lnTo>
                <a:lnTo>
                  <a:pt x="0" y="31821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402516" y="520585"/>
            <a:ext cx="6987147" cy="1383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24"/>
              </a:lnSpc>
            </a:pPr>
            <a:r>
              <a:rPr lang="en-US" sz="5069" b="1">
                <a:solidFill>
                  <a:srgbClr val="53801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Puesta en común:</a:t>
            </a:r>
            <a:r>
              <a:rPr lang="en-US" sz="5069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“Galería de acuerdos”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398109"/>
            <a:ext cx="13793816" cy="5424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2290" lvl="1" indent="-416145" algn="l">
              <a:lnSpc>
                <a:spcPts val="5396"/>
              </a:lnSpc>
              <a:buFont typeface="Arial"/>
              <a:buChar char="•"/>
            </a:pPr>
            <a:r>
              <a:rPr lang="en-US" sz="3854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Pegar los rotafolios en pared.</a:t>
            </a:r>
          </a:p>
          <a:p>
            <a:pPr marL="832290" lvl="1" indent="-416145" algn="l">
              <a:lnSpc>
                <a:spcPts val="5396"/>
              </a:lnSpc>
              <a:buFont typeface="Arial"/>
              <a:buChar char="•"/>
            </a:pPr>
            <a:r>
              <a:rPr lang="en-US" sz="3854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Recorrido rápido por equipos: cada equipo explica su ficha en 2 minutos (idea clave + acción concreta).</a:t>
            </a:r>
          </a:p>
          <a:p>
            <a:pPr marL="832290" lvl="1" indent="-416145" algn="l">
              <a:lnSpc>
                <a:spcPts val="5396"/>
              </a:lnSpc>
              <a:buFont typeface="Arial"/>
              <a:buChar char="•"/>
            </a:pPr>
            <a:r>
              <a:rPr lang="en-US" sz="3854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Cierre en plenaria: construir un Acuerdo común del colectivo en 3 ejes:</a:t>
            </a:r>
          </a:p>
          <a:p>
            <a:pPr marL="832290" lvl="1" indent="-416145" algn="l">
              <a:lnSpc>
                <a:spcPts val="5396"/>
              </a:lnSpc>
              <a:buAutoNum type="arabicPeriod"/>
            </a:pPr>
            <a:r>
              <a:rPr lang="en-US" sz="3854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Comunicación inclusiva</a:t>
            </a:r>
          </a:p>
          <a:p>
            <a:pPr marL="832290" lvl="1" indent="-416145" algn="l">
              <a:lnSpc>
                <a:spcPts val="5396"/>
              </a:lnSpc>
              <a:buAutoNum type="arabicPeriod"/>
            </a:pPr>
            <a:r>
              <a:rPr lang="en-US" sz="3854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Saberes comunitarios y currículo territorializado</a:t>
            </a:r>
          </a:p>
          <a:p>
            <a:pPr marL="832290" lvl="1" indent="-416145" algn="l">
              <a:lnSpc>
                <a:spcPts val="5396"/>
              </a:lnSpc>
              <a:buAutoNum type="arabicPeriod"/>
            </a:pPr>
            <a:r>
              <a:rPr lang="en-US" sz="3854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Corresponsabilidad y mejora continua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7186166" y="243338"/>
            <a:ext cx="785362" cy="78536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463435"/>
            <a:ext cx="9734778" cy="1504466"/>
          </a:xfrm>
          <a:custGeom>
            <a:avLst/>
            <a:gdLst/>
            <a:ahLst/>
            <a:cxnLst/>
            <a:rect l="l" t="t" r="r" b="b"/>
            <a:pathLst>
              <a:path w="9734778" h="1504466">
                <a:moveTo>
                  <a:pt x="0" y="0"/>
                </a:moveTo>
                <a:lnTo>
                  <a:pt x="9734778" y="0"/>
                </a:lnTo>
                <a:lnTo>
                  <a:pt x="9734778" y="1504465"/>
                </a:lnTo>
                <a:lnTo>
                  <a:pt x="0" y="15044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321225" y="2677723"/>
            <a:ext cx="14271404" cy="4684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02"/>
              </a:lnSpc>
              <a:spcBef>
                <a:spcPct val="0"/>
              </a:spcBef>
            </a:pPr>
            <a:r>
              <a:rPr lang="en-US" sz="443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En plenaria, completar dos frases (3–4 participaciones):</a:t>
            </a:r>
          </a:p>
          <a:p>
            <a:pPr marL="956497" lvl="1" indent="-478248" algn="l">
              <a:lnSpc>
                <a:spcPts val="6202"/>
              </a:lnSpc>
              <a:buFont typeface="Arial"/>
              <a:buChar char="•"/>
            </a:pPr>
            <a:r>
              <a:rPr lang="en-US" sz="443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“Como escuela, nos comprometemos a…” (una acción realista con familias).</a:t>
            </a:r>
          </a:p>
          <a:p>
            <a:pPr marL="956497" lvl="1" indent="-478248" algn="l">
              <a:lnSpc>
                <a:spcPts val="6202"/>
              </a:lnSpc>
              <a:buFont typeface="Arial"/>
              <a:buChar char="•"/>
            </a:pPr>
            <a:r>
              <a:rPr lang="en-US" sz="443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“Para cuidar el vínculo, evitaremos…” (una práctica que genere distancia/culpa/juicio).</a:t>
            </a:r>
          </a:p>
          <a:p>
            <a:pPr algn="l">
              <a:lnSpc>
                <a:spcPts val="6202"/>
              </a:lnSpc>
              <a:spcBef>
                <a:spcPct val="0"/>
              </a:spcBef>
            </a:pPr>
            <a:r>
              <a:rPr lang="en-US" sz="443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Registrar el acuerdo final para acta/bitácora.</a:t>
            </a:r>
          </a:p>
        </p:txBody>
      </p:sp>
      <p:sp>
        <p:nvSpPr>
          <p:cNvPr id="5" name="Freeform 5"/>
          <p:cNvSpPr/>
          <p:nvPr/>
        </p:nvSpPr>
        <p:spPr>
          <a:xfrm>
            <a:off x="12407702" y="6545567"/>
            <a:ext cx="5229716" cy="3556207"/>
          </a:xfrm>
          <a:custGeom>
            <a:avLst/>
            <a:gdLst/>
            <a:ahLst/>
            <a:cxnLst/>
            <a:rect l="l" t="t" r="r" b="b"/>
            <a:pathLst>
              <a:path w="5229716" h="3556207">
                <a:moveTo>
                  <a:pt x="0" y="0"/>
                </a:moveTo>
                <a:lnTo>
                  <a:pt x="5229716" y="0"/>
                </a:lnTo>
                <a:lnTo>
                  <a:pt x="5229716" y="3556207"/>
                </a:lnTo>
                <a:lnTo>
                  <a:pt x="0" y="35562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861565" y="463435"/>
            <a:ext cx="2775853" cy="2410365"/>
          </a:xfrm>
          <a:custGeom>
            <a:avLst/>
            <a:gdLst/>
            <a:ahLst/>
            <a:cxnLst/>
            <a:rect l="l" t="t" r="r" b="b"/>
            <a:pathLst>
              <a:path w="2775853" h="2410365">
                <a:moveTo>
                  <a:pt x="0" y="0"/>
                </a:moveTo>
                <a:lnTo>
                  <a:pt x="2775853" y="0"/>
                </a:lnTo>
                <a:lnTo>
                  <a:pt x="2775853" y="2410365"/>
                </a:lnTo>
                <a:lnTo>
                  <a:pt x="0" y="24103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21225" y="7595862"/>
            <a:ext cx="5018049" cy="4114800"/>
          </a:xfrm>
          <a:custGeom>
            <a:avLst/>
            <a:gdLst/>
            <a:ahLst/>
            <a:cxnLst/>
            <a:rect l="l" t="t" r="r" b="b"/>
            <a:pathLst>
              <a:path w="5018049" h="4114800">
                <a:moveTo>
                  <a:pt x="0" y="0"/>
                </a:moveTo>
                <a:lnTo>
                  <a:pt x="5018049" y="0"/>
                </a:lnTo>
                <a:lnTo>
                  <a:pt x="50180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724264"/>
            <a:ext cx="9888386" cy="878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45"/>
              </a:lnSpc>
              <a:spcBef>
                <a:spcPct val="0"/>
              </a:spcBef>
            </a:pPr>
            <a:r>
              <a:rPr lang="en-US" sz="4800" b="1" dirty="0" err="1">
                <a:solidFill>
                  <a:srgbClr val="53801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Cierre</a:t>
            </a:r>
            <a:r>
              <a:rPr lang="en-US" sz="4800" b="1" dirty="0">
                <a:solidFill>
                  <a:srgbClr val="53801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: </a:t>
            </a:r>
            <a:r>
              <a:rPr lang="en-US" sz="48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“1 </a:t>
            </a:r>
            <a:r>
              <a:rPr lang="en-US" sz="48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compromiso</a:t>
            </a:r>
            <a:r>
              <a:rPr lang="en-US" sz="48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, 1 </a:t>
            </a:r>
            <a:r>
              <a:rPr lang="en-US" sz="4800" b="1" dirty="0" err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cuidado</a:t>
            </a:r>
            <a:r>
              <a:rPr lang="en-US" sz="4800" b="1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”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7186166" y="243338"/>
            <a:ext cx="785362" cy="78536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854971">
            <a:off x="15812862" y="6805934"/>
            <a:ext cx="1154292" cy="1923820"/>
          </a:xfrm>
          <a:custGeom>
            <a:avLst/>
            <a:gdLst/>
            <a:ahLst/>
            <a:cxnLst/>
            <a:rect l="l" t="t" r="r" b="b"/>
            <a:pathLst>
              <a:path w="1154292" h="1923820">
                <a:moveTo>
                  <a:pt x="0" y="0"/>
                </a:moveTo>
                <a:lnTo>
                  <a:pt x="1154292" y="0"/>
                </a:lnTo>
                <a:lnTo>
                  <a:pt x="1154292" y="1923820"/>
                </a:lnTo>
                <a:lnTo>
                  <a:pt x="0" y="19238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698091" y="7087880"/>
            <a:ext cx="12691917" cy="1046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6"/>
              </a:lnSpc>
              <a:spcBef>
                <a:spcPct val="0"/>
              </a:spcBef>
            </a:pPr>
            <a:r>
              <a:rPr lang="en-US" sz="7369" b="1">
                <a:solidFill>
                  <a:srgbClr val="538011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 Gracias por su atención</a:t>
            </a:r>
          </a:p>
        </p:txBody>
      </p:sp>
      <p:sp>
        <p:nvSpPr>
          <p:cNvPr id="5" name="Freeform 5"/>
          <p:cNvSpPr/>
          <p:nvPr/>
        </p:nvSpPr>
        <p:spPr>
          <a:xfrm rot="-854971" flipH="1" flipV="1">
            <a:off x="3435436" y="6415901"/>
            <a:ext cx="1154292" cy="1923820"/>
          </a:xfrm>
          <a:custGeom>
            <a:avLst/>
            <a:gdLst/>
            <a:ahLst/>
            <a:cxnLst/>
            <a:rect l="l" t="t" r="r" b="b"/>
            <a:pathLst>
              <a:path w="1154292" h="1923820">
                <a:moveTo>
                  <a:pt x="1154292" y="1923819"/>
                </a:moveTo>
                <a:lnTo>
                  <a:pt x="0" y="1923819"/>
                </a:lnTo>
                <a:lnTo>
                  <a:pt x="0" y="0"/>
                </a:lnTo>
                <a:lnTo>
                  <a:pt x="1154292" y="0"/>
                </a:lnTo>
                <a:lnTo>
                  <a:pt x="1154292" y="1923819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486536" y="8452187"/>
            <a:ext cx="4677951" cy="818642"/>
          </a:xfrm>
          <a:custGeom>
            <a:avLst/>
            <a:gdLst/>
            <a:ahLst/>
            <a:cxnLst/>
            <a:rect l="l" t="t" r="r" b="b"/>
            <a:pathLst>
              <a:path w="4677951" h="818642">
                <a:moveTo>
                  <a:pt x="0" y="0"/>
                </a:moveTo>
                <a:lnTo>
                  <a:pt x="4677952" y="0"/>
                </a:lnTo>
                <a:lnTo>
                  <a:pt x="4677952" y="818642"/>
                </a:lnTo>
                <a:lnTo>
                  <a:pt x="0" y="8186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827996" y="1913208"/>
            <a:ext cx="1561052" cy="2762924"/>
          </a:xfrm>
          <a:custGeom>
            <a:avLst/>
            <a:gdLst/>
            <a:ahLst/>
            <a:cxnLst/>
            <a:rect l="l" t="t" r="r" b="b"/>
            <a:pathLst>
              <a:path w="1561052" h="2762924">
                <a:moveTo>
                  <a:pt x="0" y="0"/>
                </a:moveTo>
                <a:lnTo>
                  <a:pt x="1561052" y="0"/>
                </a:lnTo>
                <a:lnTo>
                  <a:pt x="1561052" y="2762925"/>
                </a:lnTo>
                <a:lnTo>
                  <a:pt x="0" y="27629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5223714" y="1913208"/>
            <a:ext cx="1561052" cy="2762924"/>
          </a:xfrm>
          <a:custGeom>
            <a:avLst/>
            <a:gdLst/>
            <a:ahLst/>
            <a:cxnLst/>
            <a:rect l="l" t="t" r="r" b="b"/>
            <a:pathLst>
              <a:path w="1561052" h="2762924">
                <a:moveTo>
                  <a:pt x="1561052" y="0"/>
                </a:moveTo>
                <a:lnTo>
                  <a:pt x="0" y="0"/>
                </a:lnTo>
                <a:lnTo>
                  <a:pt x="0" y="2762925"/>
                </a:lnTo>
                <a:lnTo>
                  <a:pt x="1561052" y="2762925"/>
                </a:lnTo>
                <a:lnTo>
                  <a:pt x="156105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7186166" y="243338"/>
            <a:ext cx="785362" cy="78536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3389048" y="1427925"/>
            <a:ext cx="11834666" cy="4317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80"/>
              </a:lnSpc>
              <a:spcBef>
                <a:spcPct val="0"/>
              </a:spcBef>
            </a:pPr>
            <a:r>
              <a:rPr lang="en-US" sz="4914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“La comunidad de aprendizaje se fortalece cuando la escuela dialoga con las familias, reconoce su diversidad y construye corresponsabilidad para el bienestar y el aprendizaje.”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919611" y="2409907"/>
            <a:ext cx="12448778" cy="6848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8"/>
              </a:lnSpc>
            </a:pPr>
            <a:r>
              <a:rPr lang="en-US" sz="350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Formen equipos pequeños (3 o 4 personas).</a:t>
            </a:r>
          </a:p>
          <a:p>
            <a:pPr algn="l">
              <a:lnSpc>
                <a:spcPts val="4908"/>
              </a:lnSpc>
            </a:pPr>
            <a:r>
              <a:rPr lang="en-US" sz="350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Lean la pregunta:</a:t>
            </a:r>
          </a:p>
          <a:p>
            <a:pPr algn="l">
              <a:lnSpc>
                <a:spcPts val="4908"/>
              </a:lnSpc>
            </a:pPr>
            <a:r>
              <a:rPr lang="en-US" sz="350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¿Cómo está hoy nuestra colaboración escuela–familias–comunidad?</a:t>
            </a:r>
          </a:p>
          <a:p>
            <a:pPr algn="l">
              <a:lnSpc>
                <a:spcPts val="4908"/>
              </a:lnSpc>
            </a:pPr>
            <a:r>
              <a:rPr lang="en-US" sz="350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Como equipo, elijan solo una opción:</a:t>
            </a:r>
          </a:p>
          <a:p>
            <a:pPr marL="757029" lvl="1" indent="-378514" algn="l">
              <a:lnSpc>
                <a:spcPts val="4908"/>
              </a:lnSpc>
              <a:buFont typeface="Arial"/>
              <a:buChar char="•"/>
            </a:pPr>
            <a:r>
              <a:rPr lang="en-US" sz="350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🟢 Verde: Lo estamos haciendo bien.</a:t>
            </a:r>
          </a:p>
          <a:p>
            <a:pPr marL="757029" lvl="1" indent="-378514" algn="l">
              <a:lnSpc>
                <a:spcPts val="4908"/>
              </a:lnSpc>
              <a:buFont typeface="Arial"/>
              <a:buChar char="•"/>
            </a:pPr>
            <a:r>
              <a:rPr lang="en-US" sz="350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🟡 Amarillo: A veces funciona, pero puede mejorar.</a:t>
            </a:r>
          </a:p>
          <a:p>
            <a:pPr marL="757029" lvl="1" indent="-378514" algn="l">
              <a:lnSpc>
                <a:spcPts val="4908"/>
              </a:lnSpc>
              <a:buFont typeface="Arial"/>
              <a:buChar char="•"/>
            </a:pPr>
            <a:r>
              <a:rPr lang="en-US" sz="350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🔴 Rojo: Tenemos dificultades importantes.</a:t>
            </a:r>
          </a:p>
          <a:p>
            <a:pPr marL="757029" lvl="1" indent="-378514" algn="l">
              <a:lnSpc>
                <a:spcPts val="4908"/>
              </a:lnSpc>
              <a:buFont typeface="Arial"/>
              <a:buChar char="•"/>
            </a:pPr>
            <a:r>
              <a:rPr lang="en-US" sz="350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Escriban en una hoja 2 o 3 razones breves que expliquen por qué eligieron ese color.</a:t>
            </a:r>
          </a:p>
          <a:p>
            <a:pPr marL="757029" lvl="1" indent="-378514" algn="l">
              <a:lnSpc>
                <a:spcPts val="4908"/>
              </a:lnSpc>
              <a:buFont typeface="Arial"/>
              <a:buChar char="•"/>
            </a:pPr>
            <a:r>
              <a:rPr lang="en-US" sz="350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Cada equipo comparte su color y una razón principal.</a:t>
            </a:r>
          </a:p>
        </p:txBody>
      </p:sp>
      <p:sp>
        <p:nvSpPr>
          <p:cNvPr id="4" name="Freeform 4"/>
          <p:cNvSpPr/>
          <p:nvPr/>
        </p:nvSpPr>
        <p:spPr>
          <a:xfrm>
            <a:off x="1028700" y="463435"/>
            <a:ext cx="9734778" cy="1504466"/>
          </a:xfrm>
          <a:custGeom>
            <a:avLst/>
            <a:gdLst/>
            <a:ahLst/>
            <a:cxnLst/>
            <a:rect l="l" t="t" r="r" b="b"/>
            <a:pathLst>
              <a:path w="9734778" h="1504466">
                <a:moveTo>
                  <a:pt x="0" y="0"/>
                </a:moveTo>
                <a:lnTo>
                  <a:pt x="9734778" y="0"/>
                </a:lnTo>
                <a:lnTo>
                  <a:pt x="9734778" y="1504465"/>
                </a:lnTo>
                <a:lnTo>
                  <a:pt x="0" y="15044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516221" y="1028700"/>
            <a:ext cx="3992714" cy="3927833"/>
          </a:xfrm>
          <a:custGeom>
            <a:avLst/>
            <a:gdLst/>
            <a:ahLst/>
            <a:cxnLst/>
            <a:rect l="l" t="t" r="r" b="b"/>
            <a:pathLst>
              <a:path w="3992714" h="3927833">
                <a:moveTo>
                  <a:pt x="0" y="0"/>
                </a:moveTo>
                <a:lnTo>
                  <a:pt x="3992714" y="0"/>
                </a:lnTo>
                <a:lnTo>
                  <a:pt x="3992714" y="3927833"/>
                </a:lnTo>
                <a:lnTo>
                  <a:pt x="0" y="39278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50613" y="6945063"/>
            <a:ext cx="1445388" cy="3341937"/>
          </a:xfrm>
          <a:custGeom>
            <a:avLst/>
            <a:gdLst/>
            <a:ahLst/>
            <a:cxnLst/>
            <a:rect l="l" t="t" r="r" b="b"/>
            <a:pathLst>
              <a:path w="1445388" h="3341937">
                <a:moveTo>
                  <a:pt x="0" y="0"/>
                </a:moveTo>
                <a:lnTo>
                  <a:pt x="1445388" y="0"/>
                </a:lnTo>
                <a:lnTo>
                  <a:pt x="1445388" y="3341937"/>
                </a:lnTo>
                <a:lnTo>
                  <a:pt x="0" y="33419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573307" y="524329"/>
            <a:ext cx="8645564" cy="1373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42"/>
              </a:lnSpc>
            </a:pPr>
            <a:r>
              <a:rPr lang="en-US" sz="4566" b="1">
                <a:solidFill>
                  <a:srgbClr val="538011"/>
                </a:solidFill>
                <a:latin typeface="Arimo Bold"/>
                <a:ea typeface="Arimo Bold"/>
                <a:cs typeface="Arimo Bold"/>
                <a:sym typeface="Arimo Bold"/>
              </a:rPr>
              <a:t>Dinámica de inicio: </a:t>
            </a:r>
          </a:p>
          <a:p>
            <a:pPr algn="ctr">
              <a:lnSpc>
                <a:spcPts val="5342"/>
              </a:lnSpc>
            </a:pPr>
            <a:r>
              <a:rPr lang="en-US" sz="4566" b="1">
                <a:solidFill>
                  <a:srgbClr val="538011"/>
                </a:solidFill>
                <a:latin typeface="Arimo Bold"/>
                <a:ea typeface="Arimo Bold"/>
                <a:cs typeface="Arimo Bold"/>
                <a:sym typeface="Arimo Bold"/>
              </a:rPr>
              <a:t>“Semáforo de la colaboración”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7186166" y="243338"/>
            <a:ext cx="785362" cy="78536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463435"/>
            <a:ext cx="9734778" cy="1504466"/>
          </a:xfrm>
          <a:custGeom>
            <a:avLst/>
            <a:gdLst/>
            <a:ahLst/>
            <a:cxnLst/>
            <a:rect l="l" t="t" r="r" b="b"/>
            <a:pathLst>
              <a:path w="9734778" h="1504466">
                <a:moveTo>
                  <a:pt x="0" y="0"/>
                </a:moveTo>
                <a:lnTo>
                  <a:pt x="9734778" y="0"/>
                </a:lnTo>
                <a:lnTo>
                  <a:pt x="9734778" y="1504465"/>
                </a:lnTo>
                <a:lnTo>
                  <a:pt x="0" y="15044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576951" y="3480806"/>
            <a:ext cx="13134099" cy="4003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3"/>
              </a:lnSpc>
              <a:spcBef>
                <a:spcPct val="0"/>
              </a:spcBef>
            </a:pPr>
            <a:r>
              <a:rPr lang="en-US" sz="565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Analizar elementos centrales de la perspectiva de la Nueva Escuela Mexicana en torno a la colaboración escuela-familias-comunidad.</a:t>
            </a:r>
          </a:p>
        </p:txBody>
      </p:sp>
      <p:sp>
        <p:nvSpPr>
          <p:cNvPr id="5" name="Freeform 5"/>
          <p:cNvSpPr/>
          <p:nvPr/>
        </p:nvSpPr>
        <p:spPr>
          <a:xfrm>
            <a:off x="500061" y="2381667"/>
            <a:ext cx="2888406" cy="2484029"/>
          </a:xfrm>
          <a:custGeom>
            <a:avLst/>
            <a:gdLst/>
            <a:ahLst/>
            <a:cxnLst/>
            <a:rect l="l" t="t" r="r" b="b"/>
            <a:pathLst>
              <a:path w="2888406" h="2484029">
                <a:moveTo>
                  <a:pt x="0" y="0"/>
                </a:moveTo>
                <a:lnTo>
                  <a:pt x="2888406" y="0"/>
                </a:lnTo>
                <a:lnTo>
                  <a:pt x="2888406" y="2484029"/>
                </a:lnTo>
                <a:lnTo>
                  <a:pt x="0" y="24840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80991" y="6334056"/>
            <a:ext cx="4660116" cy="5192330"/>
          </a:xfrm>
          <a:custGeom>
            <a:avLst/>
            <a:gdLst/>
            <a:ahLst/>
            <a:cxnLst/>
            <a:rect l="l" t="t" r="r" b="b"/>
            <a:pathLst>
              <a:path w="4660116" h="5192330">
                <a:moveTo>
                  <a:pt x="0" y="0"/>
                </a:moveTo>
                <a:lnTo>
                  <a:pt x="4660117" y="0"/>
                </a:lnTo>
                <a:lnTo>
                  <a:pt x="4660117" y="5192330"/>
                </a:lnTo>
                <a:lnTo>
                  <a:pt x="0" y="51923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230869" y="273010"/>
            <a:ext cx="2787652" cy="2306782"/>
          </a:xfrm>
          <a:custGeom>
            <a:avLst/>
            <a:gdLst/>
            <a:ahLst/>
            <a:cxnLst/>
            <a:rect l="l" t="t" r="r" b="b"/>
            <a:pathLst>
              <a:path w="2787652" h="2306782">
                <a:moveTo>
                  <a:pt x="0" y="0"/>
                </a:moveTo>
                <a:lnTo>
                  <a:pt x="2787651" y="0"/>
                </a:lnTo>
                <a:lnTo>
                  <a:pt x="2787651" y="2306782"/>
                </a:lnTo>
                <a:lnTo>
                  <a:pt x="0" y="23067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944264" y="630897"/>
            <a:ext cx="7903650" cy="92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67"/>
              </a:lnSpc>
              <a:spcBef>
                <a:spcPct val="0"/>
              </a:spcBef>
            </a:pPr>
            <a:r>
              <a:rPr lang="en-US" sz="4800" b="1" dirty="0" err="1">
                <a:solidFill>
                  <a:srgbClr val="538011"/>
                </a:solidFill>
                <a:latin typeface="Arimo Bold"/>
                <a:ea typeface="Arimo Bold"/>
                <a:cs typeface="Arimo Bold"/>
                <a:sym typeface="Arimo Bold"/>
              </a:rPr>
              <a:t>Propósito</a:t>
            </a:r>
            <a:r>
              <a:rPr lang="en-US" sz="4800" b="1" dirty="0">
                <a:solidFill>
                  <a:srgbClr val="538011"/>
                </a:solidFill>
                <a:latin typeface="Arimo Bold"/>
                <a:ea typeface="Arimo Bold"/>
                <a:cs typeface="Arimo Bold"/>
                <a:sym typeface="Arimo Bold"/>
              </a:rPr>
              <a:t> de la </a:t>
            </a:r>
            <a:r>
              <a:rPr lang="en-US" sz="4800" b="1" dirty="0" err="1">
                <a:solidFill>
                  <a:srgbClr val="538011"/>
                </a:solidFill>
                <a:latin typeface="Arimo Bold"/>
                <a:ea typeface="Arimo Bold"/>
                <a:cs typeface="Arimo Bold"/>
                <a:sym typeface="Arimo Bold"/>
              </a:rPr>
              <a:t>sesión</a:t>
            </a:r>
            <a:endParaRPr lang="en-US" sz="4800" b="1" dirty="0">
              <a:solidFill>
                <a:srgbClr val="538011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7186166" y="243338"/>
            <a:ext cx="785362" cy="78536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713718"/>
            <a:ext cx="8115300" cy="1254183"/>
          </a:xfrm>
          <a:custGeom>
            <a:avLst/>
            <a:gdLst/>
            <a:ahLst/>
            <a:cxnLst/>
            <a:rect l="l" t="t" r="r" b="b"/>
            <a:pathLst>
              <a:path w="8115300" h="1254183">
                <a:moveTo>
                  <a:pt x="0" y="0"/>
                </a:moveTo>
                <a:lnTo>
                  <a:pt x="8115300" y="0"/>
                </a:lnTo>
                <a:lnTo>
                  <a:pt x="8115300" y="1254182"/>
                </a:lnTo>
                <a:lnTo>
                  <a:pt x="0" y="12541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2793353"/>
            <a:ext cx="12680079" cy="518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9226" lvl="1" indent="-394613" algn="l">
              <a:lnSpc>
                <a:spcPts val="5117"/>
              </a:lnSpc>
              <a:buAutoNum type="arabicPeriod"/>
            </a:pPr>
            <a:r>
              <a:rPr lang="en-US" sz="365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Mensaje del Secretario de Educación Pública (video)</a:t>
            </a:r>
          </a:p>
          <a:p>
            <a:pPr marL="789226" lvl="1" indent="-394613" algn="l">
              <a:lnSpc>
                <a:spcPts val="5117"/>
              </a:lnSpc>
              <a:buAutoNum type="arabicPeriod"/>
            </a:pPr>
            <a:r>
              <a:rPr lang="en-US" sz="3655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5" tooltip="https://gestion.cte.sep.gob.mx/insumos/docs/2526_s2_t10_orgcompleta_insumo1.pdf"/>
              </a:rPr>
              <a:t>Apuntes sobre las relaciones entre escuela, familias y comunidad: sentidos y posibilidades en la Nueva Escuela Mexicana</a:t>
            </a:r>
          </a:p>
          <a:p>
            <a:pPr marL="789226" lvl="1" indent="-394613" algn="l">
              <a:lnSpc>
                <a:spcPts val="5117"/>
              </a:lnSpc>
              <a:buAutoNum type="arabicPeriod"/>
            </a:pPr>
            <a:r>
              <a:rPr lang="en-US" sz="3655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6" tooltip="https://www.educacionfpydeportes.gob.es/dam/jcr:3edbf2a8-9420-43fb-9b47-fb7044cc74de/re33908-pdf.pdf"/>
              </a:rPr>
              <a:t>Familia y escuela: dos mundos llamados a trabajar en común </a:t>
            </a:r>
          </a:p>
          <a:p>
            <a:pPr marL="789226" lvl="1" indent="-394613" algn="l">
              <a:lnSpc>
                <a:spcPts val="5117"/>
              </a:lnSpc>
              <a:spcBef>
                <a:spcPct val="0"/>
              </a:spcBef>
              <a:buAutoNum type="arabicPeriod"/>
            </a:pPr>
            <a:r>
              <a:rPr lang="en-US" sz="3655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7" tooltip="https://unesdoc.unesco.org/ark:/48223/pf0000123227_spa"/>
              </a:rPr>
              <a:t>Profesionales y padres: ¿enemigos personales o aliados públicos?</a:t>
            </a:r>
            <a:r>
              <a:rPr lang="en-US" sz="365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</p:txBody>
      </p:sp>
      <p:sp>
        <p:nvSpPr>
          <p:cNvPr id="5" name="Freeform 5"/>
          <p:cNvSpPr/>
          <p:nvPr/>
        </p:nvSpPr>
        <p:spPr>
          <a:xfrm>
            <a:off x="12495043" y="5586542"/>
            <a:ext cx="5544324" cy="6475123"/>
          </a:xfrm>
          <a:custGeom>
            <a:avLst/>
            <a:gdLst/>
            <a:ahLst/>
            <a:cxnLst/>
            <a:rect l="l" t="t" r="r" b="b"/>
            <a:pathLst>
              <a:path w="5544324" h="6475123">
                <a:moveTo>
                  <a:pt x="0" y="0"/>
                </a:moveTo>
                <a:lnTo>
                  <a:pt x="5544324" y="0"/>
                </a:lnTo>
                <a:lnTo>
                  <a:pt x="5544324" y="6475124"/>
                </a:lnTo>
                <a:lnTo>
                  <a:pt x="0" y="64751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3936034" y="296244"/>
            <a:ext cx="3026274" cy="3009767"/>
          </a:xfrm>
          <a:custGeom>
            <a:avLst/>
            <a:gdLst/>
            <a:ahLst/>
            <a:cxnLst/>
            <a:rect l="l" t="t" r="r" b="b"/>
            <a:pathLst>
              <a:path w="3026274" h="3009767">
                <a:moveTo>
                  <a:pt x="3026274" y="0"/>
                </a:moveTo>
                <a:lnTo>
                  <a:pt x="0" y="0"/>
                </a:lnTo>
                <a:lnTo>
                  <a:pt x="0" y="3009767"/>
                </a:lnTo>
                <a:lnTo>
                  <a:pt x="3026274" y="3009767"/>
                </a:lnTo>
                <a:lnTo>
                  <a:pt x="3026274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39576" y="713718"/>
            <a:ext cx="1693090" cy="1766982"/>
          </a:xfrm>
          <a:custGeom>
            <a:avLst/>
            <a:gdLst/>
            <a:ahLst/>
            <a:cxnLst/>
            <a:rect l="l" t="t" r="r" b="b"/>
            <a:pathLst>
              <a:path w="1693090" h="1766982">
                <a:moveTo>
                  <a:pt x="0" y="0"/>
                </a:moveTo>
                <a:lnTo>
                  <a:pt x="1693090" y="0"/>
                </a:lnTo>
                <a:lnTo>
                  <a:pt x="1693090" y="1766981"/>
                </a:lnTo>
                <a:lnTo>
                  <a:pt x="0" y="17669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172156" y="756666"/>
            <a:ext cx="2961403" cy="1001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07"/>
              </a:lnSpc>
            </a:pPr>
            <a:r>
              <a:rPr lang="en-US" sz="5400" b="1" dirty="0" err="1">
                <a:solidFill>
                  <a:srgbClr val="53801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Insumos</a:t>
            </a:r>
            <a:endParaRPr lang="en-US" sz="5400" b="1" dirty="0">
              <a:solidFill>
                <a:srgbClr val="538011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7186166" y="243338"/>
            <a:ext cx="785362" cy="78536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523979"/>
            <a:ext cx="9343021" cy="1443921"/>
          </a:xfrm>
          <a:custGeom>
            <a:avLst/>
            <a:gdLst/>
            <a:ahLst/>
            <a:cxnLst/>
            <a:rect l="l" t="t" r="r" b="b"/>
            <a:pathLst>
              <a:path w="9343021" h="1443921">
                <a:moveTo>
                  <a:pt x="0" y="0"/>
                </a:moveTo>
                <a:lnTo>
                  <a:pt x="9343021" y="0"/>
                </a:lnTo>
                <a:lnTo>
                  <a:pt x="9343021" y="1443921"/>
                </a:lnTo>
                <a:lnTo>
                  <a:pt x="0" y="14439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046992" y="4958274"/>
            <a:ext cx="4780241" cy="4780241"/>
          </a:xfrm>
          <a:custGeom>
            <a:avLst/>
            <a:gdLst/>
            <a:ahLst/>
            <a:cxnLst/>
            <a:rect l="l" t="t" r="r" b="b"/>
            <a:pathLst>
              <a:path w="4780241" h="4780241">
                <a:moveTo>
                  <a:pt x="0" y="0"/>
                </a:moveTo>
                <a:lnTo>
                  <a:pt x="4780241" y="0"/>
                </a:lnTo>
                <a:lnTo>
                  <a:pt x="4780241" y="4780241"/>
                </a:lnTo>
                <a:lnTo>
                  <a:pt x="0" y="47802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703532" y="2717298"/>
            <a:ext cx="12147836" cy="5424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56"/>
              </a:lnSpc>
              <a:spcBef>
                <a:spcPct val="0"/>
              </a:spcBef>
            </a:pPr>
            <a:r>
              <a:rPr lang="en-US" sz="439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Mensaje del Maestro Mario Delgado Carrillo, Secretario de Educación Pública a maestras, maestros y agentes educativos.</a:t>
            </a:r>
          </a:p>
          <a:p>
            <a:pPr algn="l">
              <a:lnSpc>
                <a:spcPts val="6156"/>
              </a:lnSpc>
              <a:spcBef>
                <a:spcPct val="0"/>
              </a:spcBef>
            </a:pPr>
            <a:endParaRPr lang="en-US" sz="4397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6156"/>
              </a:lnSpc>
              <a:spcBef>
                <a:spcPct val="0"/>
              </a:spcBef>
            </a:pPr>
            <a:r>
              <a:rPr lang="en-US" sz="439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Después del mensaje, comentar en plenaria:</a:t>
            </a:r>
          </a:p>
          <a:p>
            <a:pPr algn="l">
              <a:lnSpc>
                <a:spcPts val="6156"/>
              </a:lnSpc>
              <a:spcBef>
                <a:spcPct val="0"/>
              </a:spcBef>
            </a:pPr>
            <a:r>
              <a:rPr lang="en-US" sz="439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¿Qué idea del mensaje dialoga con nuestra realidad escolar al trabajar con las familias?</a:t>
            </a:r>
          </a:p>
        </p:txBody>
      </p:sp>
      <p:sp>
        <p:nvSpPr>
          <p:cNvPr id="6" name="Freeform 6"/>
          <p:cNvSpPr/>
          <p:nvPr/>
        </p:nvSpPr>
        <p:spPr>
          <a:xfrm>
            <a:off x="0" y="137233"/>
            <a:ext cx="2236463" cy="2236463"/>
          </a:xfrm>
          <a:custGeom>
            <a:avLst/>
            <a:gdLst/>
            <a:ahLst/>
            <a:cxnLst/>
            <a:rect l="l" t="t" r="r" b="b"/>
            <a:pathLst>
              <a:path w="2236463" h="2236463">
                <a:moveTo>
                  <a:pt x="0" y="0"/>
                </a:moveTo>
                <a:lnTo>
                  <a:pt x="2236463" y="0"/>
                </a:lnTo>
                <a:lnTo>
                  <a:pt x="2236463" y="2236463"/>
                </a:lnTo>
                <a:lnTo>
                  <a:pt x="0" y="22364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308568" y="1294832"/>
            <a:ext cx="3086144" cy="2157729"/>
          </a:xfrm>
          <a:custGeom>
            <a:avLst/>
            <a:gdLst/>
            <a:ahLst/>
            <a:cxnLst/>
            <a:rect l="l" t="t" r="r" b="b"/>
            <a:pathLst>
              <a:path w="3086144" h="2157729">
                <a:moveTo>
                  <a:pt x="0" y="0"/>
                </a:moveTo>
                <a:lnTo>
                  <a:pt x="3086144" y="0"/>
                </a:lnTo>
                <a:lnTo>
                  <a:pt x="3086144" y="2157728"/>
                </a:lnTo>
                <a:lnTo>
                  <a:pt x="0" y="21577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693891" y="563580"/>
            <a:ext cx="6271046" cy="1221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4"/>
              </a:lnSpc>
              <a:spcBef>
                <a:spcPct val="0"/>
              </a:spcBef>
            </a:pPr>
            <a:r>
              <a:rPr lang="en-US" sz="6996" b="1">
                <a:solidFill>
                  <a:srgbClr val="538011"/>
                </a:solidFill>
                <a:latin typeface="Arimo Bold"/>
                <a:ea typeface="Arimo Bold"/>
                <a:cs typeface="Arimo Bold"/>
                <a:sym typeface="Arimo Bold"/>
              </a:rPr>
              <a:t>Mensaje inicial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7186166" y="243338"/>
            <a:ext cx="785362" cy="78536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463435"/>
            <a:ext cx="9734778" cy="1504466"/>
          </a:xfrm>
          <a:custGeom>
            <a:avLst/>
            <a:gdLst/>
            <a:ahLst/>
            <a:cxnLst/>
            <a:rect l="l" t="t" r="r" b="b"/>
            <a:pathLst>
              <a:path w="9734778" h="1504466">
                <a:moveTo>
                  <a:pt x="0" y="0"/>
                </a:moveTo>
                <a:lnTo>
                  <a:pt x="9734778" y="0"/>
                </a:lnTo>
                <a:lnTo>
                  <a:pt x="9734778" y="1504465"/>
                </a:lnTo>
                <a:lnTo>
                  <a:pt x="0" y="15044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271980" y="5747059"/>
            <a:ext cx="6016020" cy="4730096"/>
          </a:xfrm>
          <a:custGeom>
            <a:avLst/>
            <a:gdLst/>
            <a:ahLst/>
            <a:cxnLst/>
            <a:rect l="l" t="t" r="r" b="b"/>
            <a:pathLst>
              <a:path w="6016020" h="4730096">
                <a:moveTo>
                  <a:pt x="0" y="0"/>
                </a:moveTo>
                <a:lnTo>
                  <a:pt x="6016020" y="0"/>
                </a:lnTo>
                <a:lnTo>
                  <a:pt x="6016020" y="4730096"/>
                </a:lnTo>
                <a:lnTo>
                  <a:pt x="0" y="47300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341137" y="521536"/>
            <a:ext cx="1877706" cy="2027213"/>
          </a:xfrm>
          <a:custGeom>
            <a:avLst/>
            <a:gdLst/>
            <a:ahLst/>
            <a:cxnLst/>
            <a:rect l="l" t="t" r="r" b="b"/>
            <a:pathLst>
              <a:path w="1877706" h="2027213">
                <a:moveTo>
                  <a:pt x="0" y="0"/>
                </a:moveTo>
                <a:lnTo>
                  <a:pt x="1877706" y="0"/>
                </a:lnTo>
                <a:lnTo>
                  <a:pt x="1877706" y="2027213"/>
                </a:lnTo>
                <a:lnTo>
                  <a:pt x="0" y="20272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11798" y="7074276"/>
            <a:ext cx="4348726" cy="3402878"/>
          </a:xfrm>
          <a:custGeom>
            <a:avLst/>
            <a:gdLst/>
            <a:ahLst/>
            <a:cxnLst/>
            <a:rect l="l" t="t" r="r" b="b"/>
            <a:pathLst>
              <a:path w="4348726" h="3402878">
                <a:moveTo>
                  <a:pt x="0" y="0"/>
                </a:moveTo>
                <a:lnTo>
                  <a:pt x="4348726" y="0"/>
                </a:lnTo>
                <a:lnTo>
                  <a:pt x="4348726" y="3402879"/>
                </a:lnTo>
                <a:lnTo>
                  <a:pt x="0" y="340287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745358" y="2680345"/>
            <a:ext cx="12542540" cy="3983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36"/>
              </a:lnSpc>
              <a:spcBef>
                <a:spcPct val="0"/>
              </a:spcBef>
            </a:pPr>
            <a:r>
              <a:rPr lang="en-US" sz="452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El Plan de Estudio 2022 reconoce que docentes y familias tienen un papel preponderante para garantizar el derecho humano a la educación.</a:t>
            </a:r>
          </a:p>
          <a:p>
            <a:pPr algn="l">
              <a:lnSpc>
                <a:spcPts val="6336"/>
              </a:lnSpc>
              <a:spcBef>
                <a:spcPct val="0"/>
              </a:spcBef>
            </a:pPr>
            <a:r>
              <a:rPr lang="en-US" sz="452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Es fundamental construir relaciones respetuosas basadas en reconocimiento mutuo y diálogo.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45358" y="550111"/>
            <a:ext cx="8642741" cy="1359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9"/>
              </a:lnSpc>
            </a:pPr>
            <a:r>
              <a:rPr lang="en-US" sz="4790" b="1">
                <a:solidFill>
                  <a:srgbClr val="538011"/>
                </a:solidFill>
                <a:latin typeface="Arimo Bold"/>
                <a:ea typeface="Arimo Bold"/>
                <a:cs typeface="Arimo Bold"/>
                <a:sym typeface="Arimo Bold"/>
              </a:rPr>
              <a:t>Ideas centrales:</a:t>
            </a:r>
            <a:r>
              <a:rPr lang="en-US" sz="4790" b="1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 Relaciones respetuosas y con diálogo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7186166" y="243338"/>
            <a:ext cx="785362" cy="78536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463435"/>
            <a:ext cx="9734778" cy="1504466"/>
          </a:xfrm>
          <a:custGeom>
            <a:avLst/>
            <a:gdLst/>
            <a:ahLst/>
            <a:cxnLst/>
            <a:rect l="l" t="t" r="r" b="b"/>
            <a:pathLst>
              <a:path w="9734778" h="1504466">
                <a:moveTo>
                  <a:pt x="0" y="0"/>
                </a:moveTo>
                <a:lnTo>
                  <a:pt x="9734778" y="0"/>
                </a:lnTo>
                <a:lnTo>
                  <a:pt x="9734778" y="1504465"/>
                </a:lnTo>
                <a:lnTo>
                  <a:pt x="0" y="15044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714564" y="749798"/>
            <a:ext cx="4544736" cy="4255010"/>
          </a:xfrm>
          <a:custGeom>
            <a:avLst/>
            <a:gdLst/>
            <a:ahLst/>
            <a:cxnLst/>
            <a:rect l="l" t="t" r="r" b="b"/>
            <a:pathLst>
              <a:path w="4544736" h="4255010">
                <a:moveTo>
                  <a:pt x="0" y="0"/>
                </a:moveTo>
                <a:lnTo>
                  <a:pt x="4544736" y="0"/>
                </a:lnTo>
                <a:lnTo>
                  <a:pt x="4544736" y="4255009"/>
                </a:lnTo>
                <a:lnTo>
                  <a:pt x="0" y="42550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2782052"/>
            <a:ext cx="13367141" cy="4204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1"/>
              </a:lnSpc>
              <a:spcBef>
                <a:spcPct val="0"/>
              </a:spcBef>
            </a:pPr>
            <a:r>
              <a:rPr lang="en-US" sz="4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En la escuela conviven múltiples tipos de familias (tradicionales, homoparentales, monoparentales, reconstruidas, de acogida, temporales, extensas, adoptivas) y además con diversidad de escolaridad, migración, edad, identidades, preferencias, condiciones étnicas/lingüísticas, sociales, económicas y de salud.</a:t>
            </a:r>
          </a:p>
        </p:txBody>
      </p:sp>
      <p:sp>
        <p:nvSpPr>
          <p:cNvPr id="6" name="Freeform 6"/>
          <p:cNvSpPr/>
          <p:nvPr/>
        </p:nvSpPr>
        <p:spPr>
          <a:xfrm>
            <a:off x="5802588" y="7248931"/>
            <a:ext cx="4379198" cy="3038069"/>
          </a:xfrm>
          <a:custGeom>
            <a:avLst/>
            <a:gdLst/>
            <a:ahLst/>
            <a:cxnLst/>
            <a:rect l="l" t="t" r="r" b="b"/>
            <a:pathLst>
              <a:path w="4379198" h="3038069">
                <a:moveTo>
                  <a:pt x="0" y="0"/>
                </a:moveTo>
                <a:lnTo>
                  <a:pt x="4379198" y="0"/>
                </a:lnTo>
                <a:lnTo>
                  <a:pt x="4379198" y="3038069"/>
                </a:lnTo>
                <a:lnTo>
                  <a:pt x="0" y="30380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063118" y="564157"/>
            <a:ext cx="7478938" cy="1376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7"/>
              </a:lnSpc>
            </a:pPr>
            <a:r>
              <a:rPr lang="en-US" sz="4888" b="1">
                <a:solidFill>
                  <a:srgbClr val="53801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Ideas centrales: </a:t>
            </a:r>
            <a:r>
              <a:rPr lang="en-US" sz="4888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Diversidad de familias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7186166" y="243338"/>
            <a:ext cx="785362" cy="78536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463435"/>
            <a:ext cx="9734778" cy="1504466"/>
          </a:xfrm>
          <a:custGeom>
            <a:avLst/>
            <a:gdLst/>
            <a:ahLst/>
            <a:cxnLst/>
            <a:rect l="l" t="t" r="r" b="b"/>
            <a:pathLst>
              <a:path w="9734778" h="1504466">
                <a:moveTo>
                  <a:pt x="0" y="0"/>
                </a:moveTo>
                <a:lnTo>
                  <a:pt x="9734778" y="0"/>
                </a:lnTo>
                <a:lnTo>
                  <a:pt x="9734778" y="1504465"/>
                </a:lnTo>
                <a:lnTo>
                  <a:pt x="0" y="15044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733157" y="5722692"/>
            <a:ext cx="5814405" cy="4564308"/>
          </a:xfrm>
          <a:custGeom>
            <a:avLst/>
            <a:gdLst/>
            <a:ahLst/>
            <a:cxnLst/>
            <a:rect l="l" t="t" r="r" b="b"/>
            <a:pathLst>
              <a:path w="5814405" h="4564308">
                <a:moveTo>
                  <a:pt x="0" y="0"/>
                </a:moveTo>
                <a:lnTo>
                  <a:pt x="5814405" y="0"/>
                </a:lnTo>
                <a:lnTo>
                  <a:pt x="5814405" y="4564308"/>
                </a:lnTo>
                <a:lnTo>
                  <a:pt x="0" y="45643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467488" y="2895186"/>
            <a:ext cx="12754227" cy="4420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42"/>
              </a:lnSpc>
              <a:spcBef>
                <a:spcPct val="0"/>
              </a:spcBef>
            </a:pPr>
            <a:r>
              <a:rPr lang="en-US" sz="4173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Las familias viven realidades sociales, económicas, migratorias, culturales y laborales diferentes, lo que establece condiciones distintas para acompañar a sus hijas e hijos.</a:t>
            </a:r>
          </a:p>
          <a:p>
            <a:pPr algn="l">
              <a:lnSpc>
                <a:spcPts val="5842"/>
              </a:lnSpc>
              <a:spcBef>
                <a:spcPct val="0"/>
              </a:spcBef>
            </a:pPr>
            <a:r>
              <a:rPr lang="en-US" sz="4173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Se requieren mecanismos de comunicación que garanticen la inclusión.</a:t>
            </a:r>
          </a:p>
        </p:txBody>
      </p:sp>
      <p:sp>
        <p:nvSpPr>
          <p:cNvPr id="6" name="Freeform 6"/>
          <p:cNvSpPr/>
          <p:nvPr/>
        </p:nvSpPr>
        <p:spPr>
          <a:xfrm>
            <a:off x="14073764" y="547767"/>
            <a:ext cx="2753329" cy="2319680"/>
          </a:xfrm>
          <a:custGeom>
            <a:avLst/>
            <a:gdLst/>
            <a:ahLst/>
            <a:cxnLst/>
            <a:rect l="l" t="t" r="r" b="b"/>
            <a:pathLst>
              <a:path w="2753329" h="2319680">
                <a:moveTo>
                  <a:pt x="0" y="0"/>
                </a:moveTo>
                <a:lnTo>
                  <a:pt x="2753329" y="0"/>
                </a:lnTo>
                <a:lnTo>
                  <a:pt x="2753329" y="2319679"/>
                </a:lnTo>
                <a:lnTo>
                  <a:pt x="0" y="23196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613013" y="576342"/>
            <a:ext cx="6566153" cy="1391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6"/>
              </a:lnSpc>
            </a:pPr>
            <a:r>
              <a:rPr lang="en-US" sz="4819" b="1">
                <a:solidFill>
                  <a:srgbClr val="53801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Ideas centrales:</a:t>
            </a:r>
            <a:r>
              <a:rPr lang="en-US" sz="4819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Comunicación inclusiva          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7186166" y="243338"/>
            <a:ext cx="785362" cy="78536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463435"/>
            <a:ext cx="9734778" cy="1504466"/>
          </a:xfrm>
          <a:custGeom>
            <a:avLst/>
            <a:gdLst/>
            <a:ahLst/>
            <a:cxnLst/>
            <a:rect l="l" t="t" r="r" b="b"/>
            <a:pathLst>
              <a:path w="9734778" h="1504466">
                <a:moveTo>
                  <a:pt x="0" y="0"/>
                </a:moveTo>
                <a:lnTo>
                  <a:pt x="9734778" y="0"/>
                </a:lnTo>
                <a:lnTo>
                  <a:pt x="9734778" y="1504465"/>
                </a:lnTo>
                <a:lnTo>
                  <a:pt x="0" y="15044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3097316"/>
            <a:ext cx="16230600" cy="3478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29"/>
              </a:lnSpc>
              <a:spcBef>
                <a:spcPct val="0"/>
              </a:spcBef>
            </a:pPr>
            <a:r>
              <a:rPr lang="en-US" sz="3949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En el Plan de Estudio se subrayan aspectos como:</a:t>
            </a:r>
          </a:p>
          <a:p>
            <a:pPr algn="l">
              <a:lnSpc>
                <a:spcPts val="5529"/>
              </a:lnSpc>
              <a:spcBef>
                <a:spcPct val="0"/>
              </a:spcBef>
            </a:pPr>
            <a:r>
              <a:rPr lang="en-US" sz="3949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Contribución familiar al bienestar y buen trato (estar bien corporal, mental, emocional, afectiva, sentimental y espiritualmente).</a:t>
            </a:r>
          </a:p>
          <a:p>
            <a:pPr algn="l">
              <a:lnSpc>
                <a:spcPts val="5529"/>
              </a:lnSpc>
              <a:spcBef>
                <a:spcPct val="0"/>
              </a:spcBef>
            </a:pPr>
            <a:r>
              <a:rPr lang="en-US" sz="3949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Participación para favorecer el ejercicio de derechos y procesos formativos para la ciudadanía.</a:t>
            </a:r>
          </a:p>
        </p:txBody>
      </p:sp>
      <p:sp>
        <p:nvSpPr>
          <p:cNvPr id="5" name="Freeform 5"/>
          <p:cNvSpPr/>
          <p:nvPr/>
        </p:nvSpPr>
        <p:spPr>
          <a:xfrm>
            <a:off x="13111785" y="241089"/>
            <a:ext cx="4147515" cy="3359487"/>
          </a:xfrm>
          <a:custGeom>
            <a:avLst/>
            <a:gdLst/>
            <a:ahLst/>
            <a:cxnLst/>
            <a:rect l="l" t="t" r="r" b="b"/>
            <a:pathLst>
              <a:path w="4147515" h="3359487">
                <a:moveTo>
                  <a:pt x="0" y="0"/>
                </a:moveTo>
                <a:lnTo>
                  <a:pt x="4147515" y="0"/>
                </a:lnTo>
                <a:lnTo>
                  <a:pt x="4147515" y="3359487"/>
                </a:lnTo>
                <a:lnTo>
                  <a:pt x="0" y="33594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999297" y="6117517"/>
            <a:ext cx="5061588" cy="4169483"/>
          </a:xfrm>
          <a:custGeom>
            <a:avLst/>
            <a:gdLst/>
            <a:ahLst/>
            <a:cxnLst/>
            <a:rect l="l" t="t" r="r" b="b"/>
            <a:pathLst>
              <a:path w="5061588" h="4169483">
                <a:moveTo>
                  <a:pt x="0" y="0"/>
                </a:moveTo>
                <a:lnTo>
                  <a:pt x="5061589" y="0"/>
                </a:lnTo>
                <a:lnTo>
                  <a:pt x="5061589" y="4169483"/>
                </a:lnTo>
                <a:lnTo>
                  <a:pt x="0" y="41694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43035" y="510502"/>
            <a:ext cx="8906108" cy="1410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2"/>
              </a:lnSpc>
            </a:pPr>
            <a:r>
              <a:rPr lang="en-US" sz="4691" b="1">
                <a:solidFill>
                  <a:srgbClr val="53801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Aspectos clave de la relación escuela–familias–comunidad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7186166" y="243338"/>
            <a:ext cx="785362" cy="78536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892</Words>
  <Application>Microsoft Office PowerPoint</Application>
  <PresentationFormat>Personalizado</PresentationFormat>
  <Paragraphs>81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4" baseType="lpstr">
      <vt:lpstr>Arial</vt:lpstr>
      <vt:lpstr>Calibri</vt:lpstr>
      <vt:lpstr>Arimo Bold</vt:lpstr>
      <vt:lpstr>Fira Sans Bold</vt:lpstr>
      <vt:lpstr>Arimo</vt:lpstr>
      <vt:lpstr>Fira Sans</vt:lpstr>
      <vt:lpstr>Playpen Sans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Sexta Sesión Ordinaria de Consejo Técnico Escolar Tema 10: Trabajo con las familias</dc:title>
  <cp:lastModifiedBy>JORGE ALBERTO GUERRERO HERNANDEZ</cp:lastModifiedBy>
  <cp:revision>5</cp:revision>
  <dcterms:created xsi:type="dcterms:W3CDTF">2006-08-16T00:00:00Z</dcterms:created>
  <dcterms:modified xsi:type="dcterms:W3CDTF">2026-06-17T00:18:13Z</dcterms:modified>
  <dc:identifier>DAHCFauE1Tw</dc:identifier>
</cp:coreProperties>
</file>