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Fira Sans Bold Italics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ira Sans Bold" panose="020B0604020202020204" charset="0"/>
      <p:regular r:id="rId20"/>
    </p:embeddedFont>
    <p:embeddedFont>
      <p:font typeface="Arimo" panose="020B0604020202020204" charset="0"/>
      <p:regular r:id="rId21"/>
    </p:embeddedFont>
    <p:embeddedFont>
      <p:font typeface="Fira Sans" panose="020B0604020202020204" charset="0"/>
      <p:regular r:id="rId22"/>
    </p:embeddedFont>
    <p:embeddedFont>
      <p:font typeface="Arimo Bold" panose="020B0604020202020204" charset="0"/>
      <p:regular r:id="rId23"/>
    </p:embeddedFont>
    <p:embeddedFont>
      <p:font typeface="Arimo Bold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9.svg"/><Relationship Id="rId5" Type="http://schemas.openxmlformats.org/officeDocument/2006/relationships/image" Target="../media/image40.png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.jpeg"/><Relationship Id="rId10" Type="http://schemas.openxmlformats.org/officeDocument/2006/relationships/image" Target="../media/image9.svg"/><Relationship Id="rId4" Type="http://schemas.openxmlformats.org/officeDocument/2006/relationships/hyperlink" Target="https://docentesaldia.com/2023/08/03/como-elaborar-el-programa-analitico-explicacion-y-ejemplo/" TargetMode="Externa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svg"/><Relationship Id="rId5" Type="http://schemas.openxmlformats.org/officeDocument/2006/relationships/image" Target="../media/image15.sv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educacionbasica.sep.gob.mx/wp-content/uploads/2023/09/fasciculo1_aprendamos-comunidad.pdf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12" Type="http://schemas.openxmlformats.org/officeDocument/2006/relationships/hyperlink" Target="https://educacionbasica.sep.gob.mx/wp-content/uploads/2024/08/a5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https://www.youtube.com/watch?v=bAUckTvUSB8" TargetMode="External"/><Relationship Id="rId5" Type="http://schemas.openxmlformats.org/officeDocument/2006/relationships/image" Target="../media/image9.svg"/><Relationship Id="rId10" Type="http://schemas.openxmlformats.org/officeDocument/2006/relationships/hyperlink" Target="https://educacionbasica.sep.gob.mx/wp-content/uploads/2024/06/Programa_Sintetico_Fase_4.pdf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gestion.cte.sep.gob.mx/insumos/docs/2526_s3_t2_orgcompleta_insumo1.pdf?1763846370185" TargetMode="External"/><Relationship Id="rId14" Type="http://schemas.openxmlformats.org/officeDocument/2006/relationships/hyperlink" Target="https://www.youtube.com/watch?v=IB4gGlyAc1Y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5.jpeg"/><Relationship Id="rId9" Type="http://schemas.openxmlformats.org/officeDocument/2006/relationships/image" Target="../media/image27.png"/><Relationship Id="rId1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5.jpe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2623" y="1226011"/>
            <a:ext cx="15476694" cy="5008821"/>
          </a:xfrm>
          <a:custGeom>
            <a:avLst/>
            <a:gdLst/>
            <a:ahLst/>
            <a:cxnLst/>
            <a:rect l="l" t="t" r="r" b="b"/>
            <a:pathLst>
              <a:path w="15476694" h="5008821">
                <a:moveTo>
                  <a:pt x="0" y="0"/>
                </a:moveTo>
                <a:lnTo>
                  <a:pt x="15476695" y="0"/>
                </a:lnTo>
                <a:lnTo>
                  <a:pt x="15476695" y="5008821"/>
                </a:lnTo>
                <a:lnTo>
                  <a:pt x="0" y="5008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645924" y="7159186"/>
            <a:ext cx="6642076" cy="3127814"/>
          </a:xfrm>
          <a:custGeom>
            <a:avLst/>
            <a:gdLst/>
            <a:ahLst/>
            <a:cxnLst/>
            <a:rect l="l" t="t" r="r" b="b"/>
            <a:pathLst>
              <a:path w="6642076" h="3127814">
                <a:moveTo>
                  <a:pt x="0" y="0"/>
                </a:moveTo>
                <a:lnTo>
                  <a:pt x="6642076" y="0"/>
                </a:lnTo>
                <a:lnTo>
                  <a:pt x="6642076" y="3127814"/>
                </a:lnTo>
                <a:lnTo>
                  <a:pt x="0" y="3127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08305" y="5187205"/>
            <a:ext cx="10034242" cy="1860896"/>
          </a:xfrm>
          <a:custGeom>
            <a:avLst/>
            <a:gdLst/>
            <a:ahLst/>
            <a:cxnLst/>
            <a:rect l="l" t="t" r="r" b="b"/>
            <a:pathLst>
              <a:path w="10034242" h="1860896">
                <a:moveTo>
                  <a:pt x="0" y="0"/>
                </a:moveTo>
                <a:lnTo>
                  <a:pt x="10034243" y="0"/>
                </a:lnTo>
                <a:lnTo>
                  <a:pt x="10034243" y="1860896"/>
                </a:lnTo>
                <a:lnTo>
                  <a:pt x="0" y="1860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5683" y="5718826"/>
            <a:ext cx="4521758" cy="41148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17207" y="1956910"/>
            <a:ext cx="13547527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7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Octava</a:t>
            </a:r>
            <a:r>
              <a:rPr lang="en-US" sz="54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4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r>
              <a:rPr lang="en-US" sz="54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4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Ordinaria</a:t>
            </a:r>
            <a:endParaRPr lang="en-US" sz="5400" b="1" dirty="0">
              <a:solidFill>
                <a:srgbClr val="07658D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11197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de </a:t>
            </a:r>
            <a:r>
              <a:rPr lang="en-US" sz="54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Consejo</a:t>
            </a:r>
            <a:r>
              <a:rPr lang="en-US" sz="54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Técnico Escolar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50860" y="5278825"/>
            <a:ext cx="5545014" cy="166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Tema</a:t>
            </a:r>
            <a:r>
              <a:rPr lang="en-US" sz="3600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2:</a:t>
            </a:r>
          </a:p>
          <a:p>
            <a:pPr algn="ctr">
              <a:lnSpc>
                <a:spcPts val="6694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Programa</a:t>
            </a:r>
            <a:r>
              <a:rPr lang="en-US" sz="3600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Analítico</a:t>
            </a:r>
            <a:endParaRPr lang="en-US" sz="3600" b="1" dirty="0">
              <a:solidFill>
                <a:srgbClr val="292F4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876074"/>
            <a:ext cx="16997923" cy="550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7"/>
              </a:lnSpc>
              <a:spcBef>
                <a:spcPct val="0"/>
              </a:spcBef>
            </a:pPr>
            <a:r>
              <a:rPr lang="en-US" sz="3883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Formen equipos mixtos (de distintos grados o áreas).</a:t>
            </a:r>
          </a:p>
          <a:p>
            <a:pPr algn="l">
              <a:lnSpc>
                <a:spcPts val="5437"/>
              </a:lnSpc>
              <a:spcBef>
                <a:spcPct val="0"/>
              </a:spcBef>
            </a:pPr>
            <a:r>
              <a:rPr lang="en-US" sz="3883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Cada equipo elige una situación real del aula o comunidad y responde: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elementos del Programa Analítico permitirían contextualizar mejor este caso?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decisiones docentes se podrían ajustar o mejorar?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saberes locales o comunitarios podrían integrarse?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Elaboren una breve exposición con sus conclusiones (máx. 5 min por equipo).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047182" y="1226011"/>
            <a:ext cx="2171058" cy="1959380"/>
          </a:xfrm>
          <a:custGeom>
            <a:avLst/>
            <a:gdLst/>
            <a:ahLst/>
            <a:cxnLst/>
            <a:rect l="l" t="t" r="r" b="b"/>
            <a:pathLst>
              <a:path w="2171058" h="1959380">
                <a:moveTo>
                  <a:pt x="0" y="0"/>
                </a:moveTo>
                <a:lnTo>
                  <a:pt x="2171058" y="0"/>
                </a:lnTo>
                <a:lnTo>
                  <a:pt x="2171058" y="1959380"/>
                </a:lnTo>
                <a:lnTo>
                  <a:pt x="0" y="1959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1539" y="849096"/>
            <a:ext cx="2271461" cy="1990626"/>
          </a:xfrm>
          <a:custGeom>
            <a:avLst/>
            <a:gdLst/>
            <a:ahLst/>
            <a:cxnLst/>
            <a:rect l="l" t="t" r="r" b="b"/>
            <a:pathLst>
              <a:path w="2271461" h="1990626">
                <a:moveTo>
                  <a:pt x="0" y="0"/>
                </a:moveTo>
                <a:lnTo>
                  <a:pt x="2271461" y="0"/>
                </a:lnTo>
                <a:lnTo>
                  <a:pt x="2271461" y="1990627"/>
                </a:lnTo>
                <a:lnTo>
                  <a:pt x="0" y="1990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80340" y="7910972"/>
            <a:ext cx="3927320" cy="2376028"/>
          </a:xfrm>
          <a:custGeom>
            <a:avLst/>
            <a:gdLst/>
            <a:ahLst/>
            <a:cxnLst/>
            <a:rect l="l" t="t" r="r" b="b"/>
            <a:pathLst>
              <a:path w="3927320" h="2376028">
                <a:moveTo>
                  <a:pt x="0" y="0"/>
                </a:moveTo>
                <a:lnTo>
                  <a:pt x="3927320" y="0"/>
                </a:lnTo>
                <a:lnTo>
                  <a:pt x="3927320" y="2376028"/>
                </a:lnTo>
                <a:lnTo>
                  <a:pt x="0" y="23760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64704" y="257674"/>
            <a:ext cx="11062613" cy="2051612"/>
          </a:xfrm>
          <a:custGeom>
            <a:avLst/>
            <a:gdLst/>
            <a:ahLst/>
            <a:cxnLst/>
            <a:rect l="l" t="t" r="r" b="b"/>
            <a:pathLst>
              <a:path w="11062613" h="2051612">
                <a:moveTo>
                  <a:pt x="0" y="0"/>
                </a:moveTo>
                <a:lnTo>
                  <a:pt x="11062612" y="0"/>
                </a:lnTo>
                <a:lnTo>
                  <a:pt x="11062612" y="2051611"/>
                </a:lnTo>
                <a:lnTo>
                  <a:pt x="0" y="2051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30923" y="895350"/>
            <a:ext cx="10426154" cy="86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El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Programa</a:t>
            </a: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Analítico</a:t>
            </a: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en</a:t>
            </a: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acción</a:t>
            </a:r>
            <a:endParaRPr lang="en-US" sz="4800" b="1" dirty="0">
              <a:solidFill>
                <a:srgbClr val="07658D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33116" y="3331589"/>
            <a:ext cx="15240595" cy="3759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De pie, sacudan suavemente brazos, manos y hombros.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Hagan círculos lentos con el cuello.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Inhalen por la nariz y exhalen por la boca tres veces.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Estírense como si despertaran por la mañana.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Sonrían al compañero que tengan más cerca.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28700" y="535858"/>
            <a:ext cx="2487184" cy="2900506"/>
          </a:xfrm>
          <a:custGeom>
            <a:avLst/>
            <a:gdLst/>
            <a:ahLst/>
            <a:cxnLst/>
            <a:rect l="l" t="t" r="r" b="b"/>
            <a:pathLst>
              <a:path w="2487184" h="2900506">
                <a:moveTo>
                  <a:pt x="0" y="0"/>
                </a:moveTo>
                <a:lnTo>
                  <a:pt x="2487184" y="0"/>
                </a:lnTo>
                <a:lnTo>
                  <a:pt x="2487184" y="2900506"/>
                </a:lnTo>
                <a:lnTo>
                  <a:pt x="0" y="2900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04828" y="5889464"/>
            <a:ext cx="2354472" cy="4242291"/>
          </a:xfrm>
          <a:custGeom>
            <a:avLst/>
            <a:gdLst/>
            <a:ahLst/>
            <a:cxnLst/>
            <a:rect l="l" t="t" r="r" b="b"/>
            <a:pathLst>
              <a:path w="2354472" h="4242291">
                <a:moveTo>
                  <a:pt x="0" y="0"/>
                </a:moveTo>
                <a:lnTo>
                  <a:pt x="2354472" y="0"/>
                </a:lnTo>
                <a:lnTo>
                  <a:pt x="2354472" y="4242291"/>
                </a:lnTo>
                <a:lnTo>
                  <a:pt x="0" y="424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0984" y="715741"/>
            <a:ext cx="8084859" cy="1499374"/>
          </a:xfrm>
          <a:custGeom>
            <a:avLst/>
            <a:gdLst/>
            <a:ahLst/>
            <a:cxnLst/>
            <a:rect l="l" t="t" r="r" b="b"/>
            <a:pathLst>
              <a:path w="8084859" h="1499374">
                <a:moveTo>
                  <a:pt x="0" y="0"/>
                </a:moveTo>
                <a:lnTo>
                  <a:pt x="8084860" y="0"/>
                </a:lnTo>
                <a:lnTo>
                  <a:pt x="8084860" y="1499374"/>
                </a:lnTo>
                <a:lnTo>
                  <a:pt x="0" y="1499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082135" y="914400"/>
            <a:ext cx="4123730" cy="932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</a:pPr>
            <a:r>
              <a:rPr lang="en-US" sz="48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</a:t>
            </a:r>
            <a:r>
              <a:rPr lang="en-US" sz="48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activa</a:t>
            </a:r>
            <a:endParaRPr lang="en-US" sz="4800" b="1" dirty="0">
              <a:solidFill>
                <a:srgbClr val="07658D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703079"/>
            <a:ext cx="15425817" cy="727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Formen equipos por grado, fase o campo formativo.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Recuperen su Programa Analítico vigente y analícenlo a la luz de lo aprendido en la sesión.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Realicen los siguientes ajustes de manera colaborativa: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Identifiquen un contenido que requiera mejor contextualización.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Ajusten o mejoren una situación de aprendizaje para que sea más situada en la realidad de los alumnos.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Incorporen un saber local, comunitario o contextual que fortalezca el contenido.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Registren los ajustes en una hoja o en el formato que utilicen normalmente.</a:t>
            </a:r>
          </a:p>
          <a:p>
            <a:pPr algn="l">
              <a:lnSpc>
                <a:spcPts val="3841"/>
              </a:lnSpc>
            </a:pPr>
            <a:endParaRPr lang="en-US" sz="2743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Trabajo en plenaria: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 equipo comparte un ajuste realizado.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El colectivo dialoga sobre qué mejoras fortalecen más el Programa Analítico de la escuela.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endParaRPr lang="en-US" sz="2743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*Si aun tienes dudas puedes consultar el siguiente </a:t>
            </a:r>
            <a:r>
              <a:rPr lang="en-US" sz="2743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4" tooltip="https://docentesaldia.com/2023/08/03/como-elaborar-el-programa-analitico-explicacion-y-ejemplo/"/>
              </a:rPr>
              <a:t>ejemplo de Programa Analítico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endParaRPr lang="en-US" sz="2743" u="sng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  <a:hlinkClick r:id="rId4" tooltip="https://docentesaldia.com/2023/08/03/como-elaborar-el-programa-analitico-explicacion-y-ejemplo/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749200" y="5143500"/>
            <a:ext cx="3077479" cy="2938992"/>
          </a:xfrm>
          <a:custGeom>
            <a:avLst/>
            <a:gdLst/>
            <a:ahLst/>
            <a:cxnLst/>
            <a:rect l="l" t="t" r="r" b="b"/>
            <a:pathLst>
              <a:path w="3077479" h="2938992">
                <a:moveTo>
                  <a:pt x="0" y="0"/>
                </a:moveTo>
                <a:lnTo>
                  <a:pt x="3077479" y="0"/>
                </a:lnTo>
                <a:lnTo>
                  <a:pt x="3077479" y="2938992"/>
                </a:lnTo>
                <a:lnTo>
                  <a:pt x="0" y="2938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9138" y="259246"/>
            <a:ext cx="2434759" cy="2306380"/>
          </a:xfrm>
          <a:custGeom>
            <a:avLst/>
            <a:gdLst/>
            <a:ahLst/>
            <a:cxnLst/>
            <a:rect l="l" t="t" r="r" b="b"/>
            <a:pathLst>
              <a:path w="2434759" h="2306380">
                <a:moveTo>
                  <a:pt x="0" y="0"/>
                </a:moveTo>
                <a:lnTo>
                  <a:pt x="2434759" y="0"/>
                </a:lnTo>
                <a:lnTo>
                  <a:pt x="2434759" y="2306380"/>
                </a:lnTo>
                <a:lnTo>
                  <a:pt x="0" y="2306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2815" y="142737"/>
            <a:ext cx="11682370" cy="2166549"/>
          </a:xfrm>
          <a:custGeom>
            <a:avLst/>
            <a:gdLst/>
            <a:ahLst/>
            <a:cxnLst/>
            <a:rect l="l" t="t" r="r" b="b"/>
            <a:pathLst>
              <a:path w="11682370" h="2166549">
                <a:moveTo>
                  <a:pt x="0" y="0"/>
                </a:moveTo>
                <a:lnTo>
                  <a:pt x="11682370" y="0"/>
                </a:lnTo>
                <a:lnTo>
                  <a:pt x="11682370" y="2166548"/>
                </a:lnTo>
                <a:lnTo>
                  <a:pt x="0" y="21665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46761" y="955273"/>
            <a:ext cx="10594479" cy="79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4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Ajustemos</a:t>
            </a:r>
            <a:r>
              <a:rPr lang="en-US" sz="44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nuestro</a:t>
            </a:r>
            <a:r>
              <a:rPr lang="en-US" sz="44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Programa</a:t>
            </a:r>
            <a:r>
              <a:rPr lang="en-US" sz="44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Analítico</a:t>
            </a:r>
            <a:endParaRPr lang="en-US" sz="4400" b="1" dirty="0">
              <a:solidFill>
                <a:srgbClr val="07658D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311801" y="7888041"/>
            <a:ext cx="1664398" cy="166439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134807" y="1192200"/>
            <a:ext cx="12515590" cy="6695841"/>
          </a:xfrm>
          <a:custGeom>
            <a:avLst/>
            <a:gdLst/>
            <a:ahLst/>
            <a:cxnLst/>
            <a:rect l="l" t="t" r="r" b="b"/>
            <a:pathLst>
              <a:path w="12515590" h="6695841">
                <a:moveTo>
                  <a:pt x="0" y="0"/>
                </a:moveTo>
                <a:lnTo>
                  <a:pt x="12515591" y="0"/>
                </a:lnTo>
                <a:lnTo>
                  <a:pt x="12515591" y="6695841"/>
                </a:lnTo>
                <a:lnTo>
                  <a:pt x="0" y="6695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66904" y="1950286"/>
            <a:ext cx="11051396" cy="525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6"/>
              </a:lnSpc>
              <a:spcBef>
                <a:spcPct val="0"/>
              </a:spcBef>
            </a:pPr>
            <a:r>
              <a:rPr lang="en-US" sz="7454" b="1" i="1">
                <a:solidFill>
                  <a:srgbClr val="292F4F"/>
                </a:solidFill>
                <a:latin typeface="Fira Sans Bold Italics"/>
                <a:ea typeface="Fira Sans Bold Italics"/>
                <a:cs typeface="Fira Sans Bold Italics"/>
                <a:sym typeface="Fira Sans Bold Italics"/>
              </a:rPr>
              <a:t>“Aún en los retos más grandes, siempre hay oportunidades para crecer y mejorar.”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01743" y="3028806"/>
            <a:ext cx="16153574" cy="4938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8401" lvl="1" indent="-434201" algn="l">
              <a:lnSpc>
                <a:spcPts val="5631"/>
              </a:lnSpc>
              <a:buFont typeface="Arial"/>
              <a:buChar char="•"/>
            </a:pPr>
            <a:r>
              <a:rPr lang="en-US" sz="402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 pie, cada docente dice tres palabras que asocie con planeación o Programa Analítico.</a:t>
            </a:r>
          </a:p>
          <a:p>
            <a:pPr marL="868401" lvl="1" indent="-434201" algn="l">
              <a:lnSpc>
                <a:spcPts val="5631"/>
              </a:lnSpc>
              <a:buFont typeface="Arial"/>
              <a:buChar char="•"/>
            </a:pPr>
            <a:r>
              <a:rPr lang="en-US" sz="402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Sin repetir, el siguiente debe incluir al menos una palabra nueva.</a:t>
            </a:r>
          </a:p>
          <a:p>
            <a:pPr marL="868401" lvl="1" indent="-434201" algn="l">
              <a:lnSpc>
                <a:spcPts val="5631"/>
              </a:lnSpc>
              <a:buFont typeface="Arial"/>
              <a:buChar char="•"/>
            </a:pPr>
            <a:r>
              <a:rPr lang="en-US" sz="402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Al final, comenten brevemente: ¿qué coincidencias se notan entre todas las palabras?</a:t>
            </a:r>
          </a:p>
          <a:p>
            <a:pPr algn="l">
              <a:lnSpc>
                <a:spcPts val="5631"/>
              </a:lnSpc>
            </a:pPr>
            <a:endParaRPr lang="en-US" sz="4022" b="1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42392" y="393812"/>
            <a:ext cx="2372658" cy="2254025"/>
          </a:xfrm>
          <a:custGeom>
            <a:avLst/>
            <a:gdLst/>
            <a:ahLst/>
            <a:cxnLst/>
            <a:rect l="l" t="t" r="r" b="b"/>
            <a:pathLst>
              <a:path w="2372658" h="2254025">
                <a:moveTo>
                  <a:pt x="0" y="0"/>
                </a:moveTo>
                <a:lnTo>
                  <a:pt x="2372658" y="0"/>
                </a:lnTo>
                <a:lnTo>
                  <a:pt x="2372658" y="2254025"/>
                </a:lnTo>
                <a:lnTo>
                  <a:pt x="0" y="2254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04319" y="425899"/>
            <a:ext cx="10155514" cy="1883386"/>
          </a:xfrm>
          <a:custGeom>
            <a:avLst/>
            <a:gdLst/>
            <a:ahLst/>
            <a:cxnLst/>
            <a:rect l="l" t="t" r="r" b="b"/>
            <a:pathLst>
              <a:path w="10155514" h="1883386">
                <a:moveTo>
                  <a:pt x="0" y="0"/>
                </a:moveTo>
                <a:lnTo>
                  <a:pt x="10155514" y="0"/>
                </a:lnTo>
                <a:lnTo>
                  <a:pt x="10155514" y="1883386"/>
                </a:lnTo>
                <a:lnTo>
                  <a:pt x="0" y="188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65520" y="895350"/>
            <a:ext cx="9431238" cy="99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2"/>
              </a:lnSpc>
              <a:spcBef>
                <a:spcPct val="0"/>
              </a:spcBef>
            </a:pPr>
            <a:r>
              <a:rPr lang="en-US" sz="5637" b="1">
                <a:solidFill>
                  <a:srgbClr val="3C77A0"/>
                </a:solidFill>
                <a:latin typeface="Arimo Bold"/>
                <a:ea typeface="Arimo Bold"/>
                <a:cs typeface="Arimo Bold"/>
                <a:sym typeface="Arimo Bold"/>
              </a:rPr>
              <a:t>Tres palabras para empezar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920" y="8024053"/>
            <a:ext cx="17024003" cy="113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3548" b="1" i="1">
                <a:solidFill>
                  <a:srgbClr val="4A7E94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Reflexión:</a:t>
            </a:r>
          </a:p>
          <a:p>
            <a:pPr algn="ctr">
              <a:lnSpc>
                <a:spcPts val="3987"/>
              </a:lnSpc>
              <a:spcBef>
                <a:spcPct val="0"/>
              </a:spcBef>
            </a:pPr>
            <a:r>
              <a:rPr lang="en-US" sz="2848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“Las palabras reflejan cómo comprendemos nuestra labor; hoy las transformaremos en acciones.”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49428" y="6367853"/>
            <a:ext cx="11989144" cy="334161"/>
          </a:xfrm>
          <a:custGeom>
            <a:avLst/>
            <a:gdLst/>
            <a:ahLst/>
            <a:cxnLst/>
            <a:rect l="l" t="t" r="r" b="b"/>
            <a:pathLst>
              <a:path w="11989144" h="334161">
                <a:moveTo>
                  <a:pt x="0" y="0"/>
                </a:moveTo>
                <a:lnTo>
                  <a:pt x="11989144" y="0"/>
                </a:lnTo>
                <a:lnTo>
                  <a:pt x="11989144" y="334160"/>
                </a:lnTo>
                <a:lnTo>
                  <a:pt x="0" y="334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50899" y="2842997"/>
            <a:ext cx="2218199" cy="2085107"/>
          </a:xfrm>
          <a:custGeom>
            <a:avLst/>
            <a:gdLst/>
            <a:ahLst/>
            <a:cxnLst/>
            <a:rect l="l" t="t" r="r" b="b"/>
            <a:pathLst>
              <a:path w="2218199" h="2085107">
                <a:moveTo>
                  <a:pt x="0" y="0"/>
                </a:moveTo>
                <a:lnTo>
                  <a:pt x="2218199" y="0"/>
                </a:lnTo>
                <a:lnTo>
                  <a:pt x="2218199" y="2085107"/>
                </a:lnTo>
                <a:lnTo>
                  <a:pt x="0" y="2085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77523" y="2403706"/>
            <a:ext cx="3406538" cy="2963688"/>
          </a:xfrm>
          <a:custGeom>
            <a:avLst/>
            <a:gdLst/>
            <a:ahLst/>
            <a:cxnLst/>
            <a:rect l="l" t="t" r="r" b="b"/>
            <a:pathLst>
              <a:path w="3406538" h="2963688">
                <a:moveTo>
                  <a:pt x="0" y="0"/>
                </a:moveTo>
                <a:lnTo>
                  <a:pt x="3406539" y="0"/>
                </a:lnTo>
                <a:lnTo>
                  <a:pt x="3406539" y="2963689"/>
                </a:lnTo>
                <a:lnTo>
                  <a:pt x="0" y="29636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38800" y="3485106"/>
            <a:ext cx="11050215" cy="267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1"/>
              </a:lnSpc>
              <a:spcBef>
                <a:spcPct val="0"/>
              </a:spcBef>
            </a:pPr>
            <a:r>
              <a:rPr lang="en-US" sz="381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Comprender la importancia del Programa Analítico para la contextualización de la enseñanza, la organización del trabajo docente y el fortalecimiento de los aprendizajes.</a:t>
            </a:r>
          </a:p>
        </p:txBody>
      </p:sp>
      <p:sp>
        <p:nvSpPr>
          <p:cNvPr id="9" name="Freeform 9"/>
          <p:cNvSpPr/>
          <p:nvPr/>
        </p:nvSpPr>
        <p:spPr>
          <a:xfrm>
            <a:off x="4386877" y="492554"/>
            <a:ext cx="8712041" cy="1615688"/>
          </a:xfrm>
          <a:custGeom>
            <a:avLst/>
            <a:gdLst/>
            <a:ahLst/>
            <a:cxnLst/>
            <a:rect l="l" t="t" r="r" b="b"/>
            <a:pathLst>
              <a:path w="8712041" h="1615688">
                <a:moveTo>
                  <a:pt x="0" y="0"/>
                </a:moveTo>
                <a:lnTo>
                  <a:pt x="8712041" y="0"/>
                </a:lnTo>
                <a:lnTo>
                  <a:pt x="8712041" y="1615687"/>
                </a:lnTo>
                <a:lnTo>
                  <a:pt x="0" y="1615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794355" y="914400"/>
            <a:ext cx="6699291" cy="85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4"/>
              </a:lnSpc>
            </a:pPr>
            <a:r>
              <a:rPr lang="en-US" sz="4400" b="1" dirty="0" err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</a:t>
            </a:r>
            <a:r>
              <a:rPr lang="en-US" sz="4400" b="1" dirty="0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la </a:t>
            </a:r>
            <a:r>
              <a:rPr lang="en-US" sz="4400" b="1" dirty="0" err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</a:t>
            </a:r>
            <a:endParaRPr lang="en-US" sz="4400" b="1" dirty="0">
              <a:solidFill>
                <a:srgbClr val="3C77A0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2184" y="600802"/>
            <a:ext cx="7375432" cy="1367807"/>
          </a:xfrm>
          <a:custGeom>
            <a:avLst/>
            <a:gdLst/>
            <a:ahLst/>
            <a:cxnLst/>
            <a:rect l="l" t="t" r="r" b="b"/>
            <a:pathLst>
              <a:path w="7375432" h="1367807">
                <a:moveTo>
                  <a:pt x="0" y="0"/>
                </a:moveTo>
                <a:lnTo>
                  <a:pt x="7375431" y="0"/>
                </a:lnTo>
                <a:lnTo>
                  <a:pt x="7375431" y="1367807"/>
                </a:lnTo>
                <a:lnTo>
                  <a:pt x="0" y="1367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21790" y="665877"/>
            <a:ext cx="3117949" cy="110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7"/>
              </a:lnSpc>
            </a:pPr>
            <a:r>
              <a:rPr lang="en-US" sz="6398" b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777869" y="1028700"/>
            <a:ext cx="3273993" cy="2095356"/>
          </a:xfrm>
          <a:custGeom>
            <a:avLst/>
            <a:gdLst/>
            <a:ahLst/>
            <a:cxnLst/>
            <a:rect l="l" t="t" r="r" b="b"/>
            <a:pathLst>
              <a:path w="3273993" h="2095356">
                <a:moveTo>
                  <a:pt x="0" y="0"/>
                </a:moveTo>
                <a:lnTo>
                  <a:pt x="3273993" y="0"/>
                </a:lnTo>
                <a:lnTo>
                  <a:pt x="3273993" y="2095356"/>
                </a:lnTo>
                <a:lnTo>
                  <a:pt x="0" y="2095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94589" y="722506"/>
            <a:ext cx="2425882" cy="2095356"/>
          </a:xfrm>
          <a:custGeom>
            <a:avLst/>
            <a:gdLst/>
            <a:ahLst/>
            <a:cxnLst/>
            <a:rect l="l" t="t" r="r" b="b"/>
            <a:pathLst>
              <a:path w="2425882" h="2095356">
                <a:moveTo>
                  <a:pt x="0" y="0"/>
                </a:moveTo>
                <a:lnTo>
                  <a:pt x="2425882" y="0"/>
                </a:lnTo>
                <a:lnTo>
                  <a:pt x="2425882" y="2095356"/>
                </a:lnTo>
                <a:lnTo>
                  <a:pt x="0" y="2095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49521" y="3038331"/>
            <a:ext cx="16501923" cy="494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9" tooltip="https://gestion.cte.sep.gob.mx/insumos/docs/2526_s3_t2_orgcompleta_insumo1.pdf?1763846370185"/>
              </a:rPr>
              <a:t>Programa Analítico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0" tooltip="https://educacionbasica.sep.gob.mx/wp-content/uploads/2024/06/Programa_Sintetico_Fase_4.pdf"/>
              </a:rPr>
              <a:t>Programa de Estudio para la Educación Primaria: Programa Sintético de la Fase 4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1" tooltip="https://www.youtube.com/watch?v=bAUckTvUSB8"/>
              </a:rPr>
              <a:t>Videocápsula. Programas analíticos. Xóchitl L. Moreno Fernández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2" tooltip="https://educacionbasica.sep.gob.mx/wp-content/uploads/2024/08/a5.pdf"/>
              </a:rPr>
              <a:t>Anexo 5. Diferencias entre el Programa de mejora continua y el Programa Analítico de la escuela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3" tooltip="https://educacionbasica.sep.gob.mx/wp-content/uploads/2023/09/fasciculo1_aprendamos-comunidad.pdf"/>
              </a:rPr>
              <a:t>¡Aprendamos en comunidad! Reconociendo nuestro contexto. Fascículo 1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4" tooltip="https://www.youtube.com/watch?v=IB4gGlyAc1Y"/>
              </a:rPr>
              <a:t>Video: Programa analítico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966359" y="6603941"/>
            <a:ext cx="4085503" cy="3069234"/>
          </a:xfrm>
          <a:custGeom>
            <a:avLst/>
            <a:gdLst/>
            <a:ahLst/>
            <a:cxnLst/>
            <a:rect l="l" t="t" r="r" b="b"/>
            <a:pathLst>
              <a:path w="4085503" h="3069234">
                <a:moveTo>
                  <a:pt x="0" y="0"/>
                </a:moveTo>
                <a:lnTo>
                  <a:pt x="4085503" y="0"/>
                </a:lnTo>
                <a:lnTo>
                  <a:pt x="4085503" y="3069234"/>
                </a:lnTo>
                <a:lnTo>
                  <a:pt x="0" y="306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2832" y="1982163"/>
            <a:ext cx="1581521" cy="2283784"/>
          </a:xfrm>
          <a:custGeom>
            <a:avLst/>
            <a:gdLst/>
            <a:ahLst/>
            <a:cxnLst/>
            <a:rect l="l" t="t" r="r" b="b"/>
            <a:pathLst>
              <a:path w="1581521" h="2283784">
                <a:moveTo>
                  <a:pt x="0" y="0"/>
                </a:moveTo>
                <a:lnTo>
                  <a:pt x="1581521" y="0"/>
                </a:lnTo>
                <a:lnTo>
                  <a:pt x="1581521" y="2283785"/>
                </a:lnTo>
                <a:lnTo>
                  <a:pt x="0" y="2283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8914" y="2776668"/>
            <a:ext cx="12810173" cy="411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Como primera actividad se les propone</a:t>
            </a:r>
          </a:p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 y comentar el mensaje del Maestro</a:t>
            </a:r>
          </a:p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Mario Delgado Carrillo, Secretario de</a:t>
            </a:r>
          </a:p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Educación Pública.</a:t>
            </a:r>
          </a:p>
        </p:txBody>
      </p:sp>
      <p:sp>
        <p:nvSpPr>
          <p:cNvPr id="8" name="Freeform 8"/>
          <p:cNvSpPr/>
          <p:nvPr/>
        </p:nvSpPr>
        <p:spPr>
          <a:xfrm>
            <a:off x="3052274" y="122508"/>
            <a:ext cx="12083002" cy="2240848"/>
          </a:xfrm>
          <a:custGeom>
            <a:avLst/>
            <a:gdLst/>
            <a:ahLst/>
            <a:cxnLst/>
            <a:rect l="l" t="t" r="r" b="b"/>
            <a:pathLst>
              <a:path w="12083002" h="2240848">
                <a:moveTo>
                  <a:pt x="0" y="0"/>
                </a:moveTo>
                <a:lnTo>
                  <a:pt x="12083002" y="0"/>
                </a:lnTo>
                <a:lnTo>
                  <a:pt x="12083002" y="2240847"/>
                </a:lnTo>
                <a:lnTo>
                  <a:pt x="0" y="2240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78439" y="676562"/>
            <a:ext cx="11830672" cy="99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4"/>
              </a:lnSpc>
              <a:spcBef>
                <a:spcPct val="0"/>
              </a:spcBef>
            </a:pPr>
            <a:r>
              <a:rPr lang="en-US" sz="5688" b="1">
                <a:solidFill>
                  <a:srgbClr val="3C77A0"/>
                </a:solidFill>
                <a:latin typeface="Arimo Bold"/>
                <a:ea typeface="Arimo Bold"/>
                <a:cs typeface="Arimo Bold"/>
                <a:sym typeface="Arimo Bold"/>
              </a:rPr>
              <a:t>Video del Secretario de Educación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04863" y="2841556"/>
            <a:ext cx="16455526" cy="641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1"/>
              </a:lnSpc>
              <a:spcBef>
                <a:spcPct val="0"/>
              </a:spcBef>
            </a:pPr>
            <a:r>
              <a:rPr lang="en-US" sz="387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Programa Analítico (PA) de la Nueva Escuela Mexicana (NEM) es un instrumento de trabajo esencial que las y los docentes construyen y ajustan continuamente durante el ciclo escolar para contextualizar los Programas Sintéticos a la realidad de cada escuela, comunidad y grupo.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endParaRPr lang="en-US" sz="3872" b="1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5421"/>
              </a:lnSpc>
              <a:spcBef>
                <a:spcPct val="0"/>
              </a:spcBef>
            </a:pPr>
            <a:r>
              <a:rPr lang="en-US" sz="387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Aun cuando las y los docentes han realizado el ejercicio del codiseño del PA en ciclos anteriores, se reconoce la importancia de generar espacios de reflexión sobre su construcción y sus implicaciones, a fin de fortalecer su papel en la adaptación del Plan de Estudio a las necesidades de niñas, niños y adolescentes.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04863" y="925848"/>
            <a:ext cx="1697911" cy="1531207"/>
          </a:xfrm>
          <a:custGeom>
            <a:avLst/>
            <a:gdLst/>
            <a:ahLst/>
            <a:cxnLst/>
            <a:rect l="l" t="t" r="r" b="b"/>
            <a:pathLst>
              <a:path w="1697911" h="1531207">
                <a:moveTo>
                  <a:pt x="0" y="0"/>
                </a:moveTo>
                <a:lnTo>
                  <a:pt x="1697911" y="0"/>
                </a:lnTo>
                <a:lnTo>
                  <a:pt x="1697911" y="1531206"/>
                </a:lnTo>
                <a:lnTo>
                  <a:pt x="0" y="1531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02472" y="8556905"/>
            <a:ext cx="2030155" cy="1893850"/>
          </a:xfrm>
          <a:custGeom>
            <a:avLst/>
            <a:gdLst/>
            <a:ahLst/>
            <a:cxnLst/>
            <a:rect l="l" t="t" r="r" b="b"/>
            <a:pathLst>
              <a:path w="2030155" h="1893850">
                <a:moveTo>
                  <a:pt x="0" y="0"/>
                </a:moveTo>
                <a:lnTo>
                  <a:pt x="2030154" y="0"/>
                </a:lnTo>
                <a:lnTo>
                  <a:pt x="2030154" y="1893850"/>
                </a:lnTo>
                <a:lnTo>
                  <a:pt x="0" y="1893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88787" y="8556905"/>
            <a:ext cx="2106571" cy="1694160"/>
          </a:xfrm>
          <a:custGeom>
            <a:avLst/>
            <a:gdLst/>
            <a:ahLst/>
            <a:cxnLst/>
            <a:rect l="l" t="t" r="r" b="b"/>
            <a:pathLst>
              <a:path w="2106571" h="1694160">
                <a:moveTo>
                  <a:pt x="0" y="0"/>
                </a:moveTo>
                <a:lnTo>
                  <a:pt x="2106571" y="0"/>
                </a:lnTo>
                <a:lnTo>
                  <a:pt x="2106571" y="1694160"/>
                </a:lnTo>
                <a:lnTo>
                  <a:pt x="0" y="16941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25463" y="8614917"/>
            <a:ext cx="1938056" cy="1777827"/>
          </a:xfrm>
          <a:custGeom>
            <a:avLst/>
            <a:gdLst/>
            <a:ahLst/>
            <a:cxnLst/>
            <a:rect l="l" t="t" r="r" b="b"/>
            <a:pathLst>
              <a:path w="1938056" h="1777827">
                <a:moveTo>
                  <a:pt x="0" y="0"/>
                </a:moveTo>
                <a:lnTo>
                  <a:pt x="1938055" y="0"/>
                </a:lnTo>
                <a:lnTo>
                  <a:pt x="1938055" y="1777827"/>
                </a:lnTo>
                <a:lnTo>
                  <a:pt x="0" y="1777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2047" y="243577"/>
            <a:ext cx="10879393" cy="2017633"/>
          </a:xfrm>
          <a:custGeom>
            <a:avLst/>
            <a:gdLst/>
            <a:ahLst/>
            <a:cxnLst/>
            <a:rect l="l" t="t" r="r" b="b"/>
            <a:pathLst>
              <a:path w="10879393" h="2017633">
                <a:moveTo>
                  <a:pt x="0" y="0"/>
                </a:moveTo>
                <a:lnTo>
                  <a:pt x="10879393" y="0"/>
                </a:lnTo>
                <a:lnTo>
                  <a:pt x="10879393" y="2017633"/>
                </a:lnTo>
                <a:lnTo>
                  <a:pt x="0" y="20176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45487" y="493881"/>
            <a:ext cx="8197026" cy="1708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4"/>
              </a:lnSpc>
            </a:pPr>
            <a:r>
              <a:rPr lang="en-US" sz="5459" b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programa analítico: ideas centrales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09103" y="2187057"/>
            <a:ext cx="15269793" cy="670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8"/>
              </a:lnSpc>
              <a:spcBef>
                <a:spcPct val="0"/>
              </a:spcBef>
            </a:pPr>
            <a:r>
              <a:rPr lang="en-US" sz="364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Programa Analítico es la propuesta curricular que maestras y maestros construyen de manera conjunta, caracterizándose por ser un documento flexible, vivo y en constante revisión, que se fundamenta en la experiencia docente y en el diagnóstico socioeducativo de la escuela.</a:t>
            </a:r>
          </a:p>
          <a:p>
            <a:pPr algn="l">
              <a:lnSpc>
                <a:spcPts val="2188"/>
              </a:lnSpc>
              <a:spcBef>
                <a:spcPct val="0"/>
              </a:spcBef>
            </a:pPr>
            <a:endParaRPr lang="en-US" sz="3642" b="1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5098"/>
              </a:lnSpc>
              <a:spcBef>
                <a:spcPct val="0"/>
              </a:spcBef>
            </a:pPr>
            <a:r>
              <a:rPr lang="en-US" sz="364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Plan y los Programas de Estudio 2022 proponen el diseño del PA para que las y los docentes contextualicen los aprendizajes, recuperando situaciones del contexto, intereses del alumnado y problemáticas reales, con la finalidad de dar significado a los aprendizajes, sin que el PA pretenda resolver una sola problemática, sino atender la diversidad de necesidades formativas.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-387032" y="561965"/>
            <a:ext cx="2416579" cy="2444074"/>
          </a:xfrm>
          <a:custGeom>
            <a:avLst/>
            <a:gdLst/>
            <a:ahLst/>
            <a:cxnLst/>
            <a:rect l="l" t="t" r="r" b="b"/>
            <a:pathLst>
              <a:path w="2416579" h="2444074">
                <a:moveTo>
                  <a:pt x="0" y="0"/>
                </a:moveTo>
                <a:lnTo>
                  <a:pt x="2416579" y="0"/>
                </a:lnTo>
                <a:lnTo>
                  <a:pt x="2416579" y="2444075"/>
                </a:lnTo>
                <a:lnTo>
                  <a:pt x="0" y="2444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73598" y="8271356"/>
            <a:ext cx="2728412" cy="2285045"/>
          </a:xfrm>
          <a:custGeom>
            <a:avLst/>
            <a:gdLst/>
            <a:ahLst/>
            <a:cxnLst/>
            <a:rect l="l" t="t" r="r" b="b"/>
            <a:pathLst>
              <a:path w="2728412" h="2285045">
                <a:moveTo>
                  <a:pt x="0" y="0"/>
                </a:moveTo>
                <a:lnTo>
                  <a:pt x="2728412" y="0"/>
                </a:lnTo>
                <a:lnTo>
                  <a:pt x="2728412" y="2285045"/>
                </a:lnTo>
                <a:lnTo>
                  <a:pt x="0" y="2285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47415" y="1460592"/>
            <a:ext cx="1520547" cy="1428883"/>
          </a:xfrm>
          <a:custGeom>
            <a:avLst/>
            <a:gdLst/>
            <a:ahLst/>
            <a:cxnLst/>
            <a:rect l="l" t="t" r="r" b="b"/>
            <a:pathLst>
              <a:path w="1520547" h="1428883">
                <a:moveTo>
                  <a:pt x="0" y="0"/>
                </a:moveTo>
                <a:lnTo>
                  <a:pt x="1520547" y="0"/>
                </a:lnTo>
                <a:lnTo>
                  <a:pt x="1520547" y="1428883"/>
                </a:lnTo>
                <a:lnTo>
                  <a:pt x="0" y="1428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57691" y="1748274"/>
            <a:ext cx="15149490" cy="602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2"/>
              </a:lnSpc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 la construcción del PA es importante que las y los docentes consideren los siguientes elementos: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Contextualización de Contenidos e incorporación de Contenidos comunitarios pertinentes.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 articuladores.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Secuenciación y distribución de los Contenidos a lo largo del ciclo escolar (temporalidad).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Orientaciones didácticas generales.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Sugerencias de evaluación.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171822" y="6387571"/>
            <a:ext cx="3655738" cy="3383219"/>
          </a:xfrm>
          <a:custGeom>
            <a:avLst/>
            <a:gdLst/>
            <a:ahLst/>
            <a:cxnLst/>
            <a:rect l="l" t="t" r="r" b="b"/>
            <a:pathLst>
              <a:path w="3655738" h="3383219">
                <a:moveTo>
                  <a:pt x="0" y="0"/>
                </a:moveTo>
                <a:lnTo>
                  <a:pt x="3655738" y="0"/>
                </a:lnTo>
                <a:lnTo>
                  <a:pt x="3655738" y="3383219"/>
                </a:lnTo>
                <a:lnTo>
                  <a:pt x="0" y="3383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6098" y="3005199"/>
            <a:ext cx="17259300" cy="625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3"/>
              </a:lnSpc>
              <a:spcBef>
                <a:spcPct val="0"/>
              </a:spcBef>
            </a:pPr>
            <a:r>
              <a:rPr lang="en-US" sz="320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Formen cuatro equipos, cada uno analizará los siguientes insumos: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1: Documento: Programa Analítico (SEP, 2025) y video “Programa Analítico”.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2: Programa Sintético de la Fase 4 (SEP, 2024).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3: Anexo 5: Diferencias entre el Programa de Mejora Continua y el Programa Analítico (SEP, 2024) y videocápsula “Programas Analíticos”. 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4: Fascículo “¡Aprendamos en comunidad!” . </a:t>
            </a:r>
          </a:p>
          <a:p>
            <a:pPr algn="l">
              <a:lnSpc>
                <a:spcPts val="4493"/>
              </a:lnSpc>
              <a:spcBef>
                <a:spcPct val="0"/>
              </a:spcBef>
            </a:pPr>
            <a:r>
              <a:rPr lang="en-US" sz="320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Cada equipo elabora en una hoja o rotafolio tres puntos: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 aporta este insumo para comprender el Programa Analítico.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 ideas fortalecen nuestra práctica docente.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 dudas o reflexiones genera.</a:t>
            </a:r>
          </a:p>
          <a:p>
            <a:pPr marL="692920" lvl="1" indent="-346460" algn="l">
              <a:lnSpc>
                <a:spcPts val="4493"/>
              </a:lnSpc>
              <a:spcBef>
                <a:spcPct val="0"/>
              </a:spcBef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final, comparten en plenaria sus hallazgos.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370651" y="7737494"/>
            <a:ext cx="5124635" cy="2549506"/>
          </a:xfrm>
          <a:custGeom>
            <a:avLst/>
            <a:gdLst/>
            <a:ahLst/>
            <a:cxnLst/>
            <a:rect l="l" t="t" r="r" b="b"/>
            <a:pathLst>
              <a:path w="5124635" h="2549506">
                <a:moveTo>
                  <a:pt x="0" y="0"/>
                </a:moveTo>
                <a:lnTo>
                  <a:pt x="5124635" y="0"/>
                </a:lnTo>
                <a:lnTo>
                  <a:pt x="5124635" y="2549506"/>
                </a:lnTo>
                <a:lnTo>
                  <a:pt x="0" y="2549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93812"/>
            <a:ext cx="2213785" cy="2213785"/>
          </a:xfrm>
          <a:custGeom>
            <a:avLst/>
            <a:gdLst/>
            <a:ahLst/>
            <a:cxnLst/>
            <a:rect l="l" t="t" r="r" b="b"/>
            <a:pathLst>
              <a:path w="2213785" h="2213785">
                <a:moveTo>
                  <a:pt x="0" y="0"/>
                </a:moveTo>
                <a:lnTo>
                  <a:pt x="2213785" y="0"/>
                </a:lnTo>
                <a:lnTo>
                  <a:pt x="2213785" y="2213785"/>
                </a:lnTo>
                <a:lnTo>
                  <a:pt x="0" y="22137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14844" y="362916"/>
            <a:ext cx="10495130" cy="1946370"/>
          </a:xfrm>
          <a:custGeom>
            <a:avLst/>
            <a:gdLst/>
            <a:ahLst/>
            <a:cxnLst/>
            <a:rect l="l" t="t" r="r" b="b"/>
            <a:pathLst>
              <a:path w="10495130" h="1946370">
                <a:moveTo>
                  <a:pt x="0" y="0"/>
                </a:moveTo>
                <a:lnTo>
                  <a:pt x="10495130" y="0"/>
                </a:lnTo>
                <a:lnTo>
                  <a:pt x="10495130" y="1946369"/>
                </a:lnTo>
                <a:lnTo>
                  <a:pt x="0" y="1946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57106" y="738180"/>
            <a:ext cx="9173789" cy="1525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6"/>
              </a:lnSpc>
            </a:pPr>
            <a:r>
              <a:rPr lang="en-US" sz="5137" b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 los recursos de apoyo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867</Words>
  <Application>Microsoft Office PowerPoint</Application>
  <PresentationFormat>Personalizado</PresentationFormat>
  <Paragraphs>76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Fira Sans Bold Italics</vt:lpstr>
      <vt:lpstr>Arial</vt:lpstr>
      <vt:lpstr>Calibri</vt:lpstr>
      <vt:lpstr>Fira Sans Bold</vt:lpstr>
      <vt:lpstr>Arimo</vt:lpstr>
      <vt:lpstr>Fira Sans</vt:lpstr>
      <vt:lpstr>Arimo Bold</vt:lpstr>
      <vt:lpstr>Arimo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Consejo Técnico Escolar Tema 2 Programa Analítico</dc:title>
  <cp:lastModifiedBy>JORGE ALBERTO GUERRERO HERNANDEZ</cp:lastModifiedBy>
  <cp:revision>4</cp:revision>
  <dcterms:created xsi:type="dcterms:W3CDTF">2006-08-16T00:00:00Z</dcterms:created>
  <dcterms:modified xsi:type="dcterms:W3CDTF">2026-06-17T00:11:26Z</dcterms:modified>
  <dc:identifier>DAHCFVKUzSc</dc:identifier>
</cp:coreProperties>
</file>