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Fira Sans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jpeg"/><Relationship Id="rId4" Type="http://schemas.openxmlformats.org/officeDocument/2006/relationships/image" Target="../media/image31.sv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10.svg"/><Relationship Id="rId9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jpe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ojs.rmie.mx/index.php/rmie/article/view/1758/2168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12" Type="http://schemas.openxmlformats.org/officeDocument/2006/relationships/hyperlink" Target="https://gestion.cte.sep.gob.mx/insumos/#!/ciclo_2526-1-s3-s3_bann_audi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gestion.cte.sep.gob.mx/insumos/docs/2526_s2_t5_orgcompleta_insumo3.pdf" TargetMode="External"/><Relationship Id="rId5" Type="http://schemas.openxmlformats.org/officeDocument/2006/relationships/image" Target="../media/image2.jpeg"/><Relationship Id="rId10" Type="http://schemas.openxmlformats.org/officeDocument/2006/relationships/hyperlink" Target="https://gestion.cte.sep.gob.mx/insumos/docs/2526_s2_t5_orgcompleta_insumo1.pdf" TargetMode="External"/><Relationship Id="rId4" Type="http://schemas.openxmlformats.org/officeDocument/2006/relationships/image" Target="../media/image10.svg"/><Relationship Id="rId9" Type="http://schemas.openxmlformats.org/officeDocument/2006/relationships/image" Target="../media/image20.png"/><Relationship Id="rId14" Type="http://schemas.openxmlformats.org/officeDocument/2006/relationships/hyperlink" Target="https://www.youtube.com/live/N6quZAQmiP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jpeg"/><Relationship Id="rId10" Type="http://schemas.openxmlformats.org/officeDocument/2006/relationships/image" Target="../media/image29.svg"/><Relationship Id="rId4" Type="http://schemas.openxmlformats.org/officeDocument/2006/relationships/image" Target="../media/image10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jpe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50808" y="0"/>
            <a:ext cx="16001691" cy="8434224"/>
          </a:xfrm>
          <a:custGeom>
            <a:avLst/>
            <a:gdLst/>
            <a:ahLst/>
            <a:cxnLst/>
            <a:rect l="l" t="t" r="r" b="b"/>
            <a:pathLst>
              <a:path w="16001691" h="8434224">
                <a:moveTo>
                  <a:pt x="0" y="0"/>
                </a:moveTo>
                <a:lnTo>
                  <a:pt x="16001690" y="0"/>
                </a:lnTo>
                <a:lnTo>
                  <a:pt x="16001690" y="8434224"/>
                </a:lnTo>
                <a:lnTo>
                  <a:pt x="0" y="843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2400" y="5539524"/>
            <a:ext cx="11018507" cy="1914466"/>
          </a:xfrm>
          <a:custGeom>
            <a:avLst/>
            <a:gdLst/>
            <a:ahLst/>
            <a:cxnLst/>
            <a:rect l="l" t="t" r="r" b="b"/>
            <a:pathLst>
              <a:path w="11018507" h="1914466">
                <a:moveTo>
                  <a:pt x="0" y="0"/>
                </a:moveTo>
                <a:lnTo>
                  <a:pt x="11018507" y="0"/>
                </a:lnTo>
                <a:lnTo>
                  <a:pt x="11018507" y="1914465"/>
                </a:lnTo>
                <a:lnTo>
                  <a:pt x="0" y="1914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1644" y="5030116"/>
            <a:ext cx="5013753" cy="5256884"/>
          </a:xfrm>
          <a:custGeom>
            <a:avLst/>
            <a:gdLst/>
            <a:ahLst/>
            <a:cxnLst/>
            <a:rect l="l" t="t" r="r" b="b"/>
            <a:pathLst>
              <a:path w="5013753" h="5256884">
                <a:moveTo>
                  <a:pt x="0" y="0"/>
                </a:moveTo>
                <a:lnTo>
                  <a:pt x="5013753" y="0"/>
                </a:lnTo>
                <a:lnTo>
                  <a:pt x="5013753" y="5256884"/>
                </a:lnTo>
                <a:lnTo>
                  <a:pt x="0" y="5256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0808" y="6637849"/>
            <a:ext cx="4964857" cy="3592751"/>
          </a:xfrm>
          <a:custGeom>
            <a:avLst/>
            <a:gdLst/>
            <a:ahLst/>
            <a:cxnLst/>
            <a:rect l="l" t="t" r="r" b="b"/>
            <a:pathLst>
              <a:path w="4964857" h="3592751">
                <a:moveTo>
                  <a:pt x="0" y="0"/>
                </a:moveTo>
                <a:lnTo>
                  <a:pt x="4964857" y="0"/>
                </a:lnTo>
                <a:lnTo>
                  <a:pt x="4964857" y="3592751"/>
                </a:lnTo>
                <a:lnTo>
                  <a:pt x="0" y="35927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55526" y="2397074"/>
            <a:ext cx="13392253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9"/>
              </a:lnSpc>
            </a:pPr>
            <a:r>
              <a:rPr lang="en-US" sz="72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Octava</a:t>
            </a:r>
            <a:r>
              <a:rPr lang="en-US" sz="72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72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r>
              <a:rPr lang="en-US" sz="72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72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Ordinaria</a:t>
            </a:r>
            <a:r>
              <a:rPr lang="en-US" sz="72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72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Consejo</a:t>
            </a:r>
            <a:r>
              <a:rPr lang="en-US" sz="72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1662" y="5998870"/>
            <a:ext cx="8839982" cy="85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Tema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5:  </a:t>
            </a:r>
            <a:r>
              <a:rPr lang="en-US" sz="4800" b="1" dirty="0" err="1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Evaluación</a:t>
            </a:r>
            <a:r>
              <a:rPr lang="en-US" sz="4800" b="1" dirty="0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formativa</a:t>
            </a:r>
            <a:endParaRPr lang="en-US" sz="4800" b="1" dirty="0">
              <a:solidFill>
                <a:srgbClr val="CC6E0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6802" y="277526"/>
            <a:ext cx="10506987" cy="2355316"/>
          </a:xfrm>
          <a:custGeom>
            <a:avLst/>
            <a:gdLst/>
            <a:ahLst/>
            <a:cxnLst/>
            <a:rect l="l" t="t" r="r" b="b"/>
            <a:pathLst>
              <a:path w="10506987" h="2355316">
                <a:moveTo>
                  <a:pt x="0" y="0"/>
                </a:moveTo>
                <a:lnTo>
                  <a:pt x="10506987" y="0"/>
                </a:lnTo>
                <a:lnTo>
                  <a:pt x="10506987" y="2355317"/>
                </a:lnTo>
                <a:lnTo>
                  <a:pt x="0" y="2355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7552" y="2993944"/>
            <a:ext cx="13730430" cy="648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evaluación va de la mano con la planeación didáctica.</a:t>
            </a:r>
          </a:p>
          <a:p>
            <a:pPr algn="l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Más allá de los instrumentos (rúbricas, listas de cotejo, exámenes, cuestionarios, portafolios), el énfasis está en la observación formativa durante el desarrollo de proyectos y otras actividades de enseñanza.</a:t>
            </a:r>
          </a:p>
          <a:p>
            <a:pPr algn="l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Esta observación permite construir representaciones realistas de los aprendizajes y registrar: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avances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dificultades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actitudes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cambios en la relación con el conocimiento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espacios y condiciones que favorecen el aprendizaje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2138865" y="277526"/>
            <a:ext cx="1257937" cy="2168858"/>
          </a:xfrm>
          <a:custGeom>
            <a:avLst/>
            <a:gdLst/>
            <a:ahLst/>
            <a:cxnLst/>
            <a:rect l="l" t="t" r="r" b="b"/>
            <a:pathLst>
              <a:path w="1257937" h="2168858">
                <a:moveTo>
                  <a:pt x="0" y="0"/>
                </a:moveTo>
                <a:lnTo>
                  <a:pt x="1257937" y="0"/>
                </a:lnTo>
                <a:lnTo>
                  <a:pt x="1257937" y="2168858"/>
                </a:lnTo>
                <a:lnTo>
                  <a:pt x="0" y="216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03789" y="6516778"/>
            <a:ext cx="3851667" cy="4081237"/>
          </a:xfrm>
          <a:custGeom>
            <a:avLst/>
            <a:gdLst/>
            <a:ahLst/>
            <a:cxnLst/>
            <a:rect l="l" t="t" r="r" b="b"/>
            <a:pathLst>
              <a:path w="3851667" h="4081237">
                <a:moveTo>
                  <a:pt x="0" y="0"/>
                </a:moveTo>
                <a:lnTo>
                  <a:pt x="3851668" y="0"/>
                </a:lnTo>
                <a:lnTo>
                  <a:pt x="3851668" y="4081236"/>
                </a:lnTo>
                <a:lnTo>
                  <a:pt x="0" y="4081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34637" y="1455185"/>
            <a:ext cx="2989972" cy="2278608"/>
          </a:xfrm>
          <a:custGeom>
            <a:avLst/>
            <a:gdLst/>
            <a:ahLst/>
            <a:cxnLst/>
            <a:rect l="l" t="t" r="r" b="b"/>
            <a:pathLst>
              <a:path w="2989972" h="2278608">
                <a:moveTo>
                  <a:pt x="0" y="0"/>
                </a:moveTo>
                <a:lnTo>
                  <a:pt x="2989972" y="0"/>
                </a:lnTo>
                <a:lnTo>
                  <a:pt x="2989972" y="2278608"/>
                </a:lnTo>
                <a:lnTo>
                  <a:pt x="0" y="2278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22973" y="670686"/>
            <a:ext cx="9454646" cy="148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  <a:spcBef>
                <a:spcPct val="0"/>
              </a:spcBef>
            </a:pPr>
            <a:r>
              <a:rPr lang="en-US" sz="4255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 3: </a:t>
            </a:r>
            <a:r>
              <a:rPr lang="en-US" sz="4255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Observación sistemática, personalizada y contextualizada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6933" y="3335939"/>
            <a:ext cx="13436963" cy="487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4"/>
              </a:lnSpc>
              <a:spcBef>
                <a:spcPct val="0"/>
              </a:spcBef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Dialogar en equipos y recuperar ideas en plenaria:</a:t>
            </a:r>
          </a:p>
          <a:p>
            <a:pPr marL="853449" lvl="1" indent="-426725" algn="l">
              <a:lnSpc>
                <a:spcPts val="5534"/>
              </a:lnSpc>
              <a:buFont typeface="Arial"/>
              <a:buChar char="•"/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involucran a sus estudiantes en su proceso de evaluación?, ¿de qué forma participan?</a:t>
            </a:r>
          </a:p>
          <a:p>
            <a:pPr marL="853449" lvl="1" indent="-426725" algn="l">
              <a:lnSpc>
                <a:spcPts val="5534"/>
              </a:lnSpc>
              <a:buFont typeface="Arial"/>
              <a:buChar char="•"/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utilizan la Evaluación Formativa para mejorar su práctica docente?</a:t>
            </a:r>
          </a:p>
          <a:p>
            <a:pPr marL="853449" lvl="1" indent="-426725" algn="l">
              <a:lnSpc>
                <a:spcPts val="5534"/>
              </a:lnSpc>
              <a:buFont typeface="Arial"/>
              <a:buChar char="•"/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realizan la observación?, ¿realizan algún registro?, ¿de qué tipo?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421445" y="277526"/>
            <a:ext cx="4837855" cy="3386499"/>
          </a:xfrm>
          <a:custGeom>
            <a:avLst/>
            <a:gdLst/>
            <a:ahLst/>
            <a:cxnLst/>
            <a:rect l="l" t="t" r="r" b="b"/>
            <a:pathLst>
              <a:path w="4837855" h="3386499">
                <a:moveTo>
                  <a:pt x="0" y="0"/>
                </a:moveTo>
                <a:lnTo>
                  <a:pt x="4837855" y="0"/>
                </a:lnTo>
                <a:lnTo>
                  <a:pt x="4837855" y="3386499"/>
                </a:lnTo>
                <a:lnTo>
                  <a:pt x="0" y="3386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62124" y="5816420"/>
            <a:ext cx="3114400" cy="4303144"/>
          </a:xfrm>
          <a:custGeom>
            <a:avLst/>
            <a:gdLst/>
            <a:ahLst/>
            <a:cxnLst/>
            <a:rect l="l" t="t" r="r" b="b"/>
            <a:pathLst>
              <a:path w="3114400" h="4303144">
                <a:moveTo>
                  <a:pt x="0" y="0"/>
                </a:moveTo>
                <a:lnTo>
                  <a:pt x="3114400" y="0"/>
                </a:lnTo>
                <a:lnTo>
                  <a:pt x="3114400" y="4303144"/>
                </a:lnTo>
                <a:lnTo>
                  <a:pt x="0" y="4303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33995" y="764688"/>
            <a:ext cx="6708761" cy="163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4"/>
              </a:lnSpc>
              <a:spcBef>
                <a:spcPct val="0"/>
              </a:spcBef>
            </a:pPr>
            <a:r>
              <a:rPr lang="en-US" sz="4696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Preguntas para el diálogo del colectivo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1347" y="1933224"/>
            <a:ext cx="16810080" cy="785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Pónganse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 pie y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formen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parejas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pareja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persona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será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“el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espejo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” y la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otra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“la persona real”.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Durante 30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segundos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la persona real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hace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movimientos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divertidos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o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exagerados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</a:t>
            </a: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estirarse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mover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brazos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girar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hombros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inclinarse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sacudir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cuerpo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mientras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espejo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debe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imitar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exactamente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lo que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hace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Después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 30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segundos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cambian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rol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Para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cerrar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juntos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</a:t>
            </a: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levantar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brazos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arriba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inhalar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profundo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exhalar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lentamente.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170609" y="214792"/>
            <a:ext cx="9598918" cy="1627817"/>
          </a:xfrm>
          <a:custGeom>
            <a:avLst/>
            <a:gdLst/>
            <a:ahLst/>
            <a:cxnLst/>
            <a:rect l="l" t="t" r="r" b="b"/>
            <a:pathLst>
              <a:path w="9598918" h="1627817">
                <a:moveTo>
                  <a:pt x="0" y="0"/>
                </a:moveTo>
                <a:lnTo>
                  <a:pt x="9598918" y="0"/>
                </a:lnTo>
                <a:lnTo>
                  <a:pt x="9598918" y="1627816"/>
                </a:lnTo>
                <a:lnTo>
                  <a:pt x="0" y="1627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0731" y="6333286"/>
            <a:ext cx="4770695" cy="3953714"/>
          </a:xfrm>
          <a:custGeom>
            <a:avLst/>
            <a:gdLst/>
            <a:ahLst/>
            <a:cxnLst/>
            <a:rect l="l" t="t" r="r" b="b"/>
            <a:pathLst>
              <a:path w="4770695" h="3953714">
                <a:moveTo>
                  <a:pt x="0" y="0"/>
                </a:moveTo>
                <a:lnTo>
                  <a:pt x="4770696" y="0"/>
                </a:lnTo>
                <a:lnTo>
                  <a:pt x="4770696" y="3953714"/>
                </a:lnTo>
                <a:lnTo>
                  <a:pt x="0" y="3953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76490" y="170338"/>
            <a:ext cx="1828734" cy="1716724"/>
          </a:xfrm>
          <a:custGeom>
            <a:avLst/>
            <a:gdLst/>
            <a:ahLst/>
            <a:cxnLst/>
            <a:rect l="l" t="t" r="r" b="b"/>
            <a:pathLst>
              <a:path w="1828734" h="1716724">
                <a:moveTo>
                  <a:pt x="0" y="0"/>
                </a:moveTo>
                <a:lnTo>
                  <a:pt x="1828734" y="0"/>
                </a:lnTo>
                <a:lnTo>
                  <a:pt x="1828734" y="1716724"/>
                </a:lnTo>
                <a:lnTo>
                  <a:pt x="0" y="171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95221" y="575676"/>
            <a:ext cx="2164079" cy="2293063"/>
          </a:xfrm>
          <a:custGeom>
            <a:avLst/>
            <a:gdLst/>
            <a:ahLst/>
            <a:cxnLst/>
            <a:rect l="l" t="t" r="r" b="b"/>
            <a:pathLst>
              <a:path w="2164079" h="2293063">
                <a:moveTo>
                  <a:pt x="0" y="0"/>
                </a:moveTo>
                <a:lnTo>
                  <a:pt x="2164079" y="0"/>
                </a:lnTo>
                <a:lnTo>
                  <a:pt x="2164079" y="2293063"/>
                </a:lnTo>
                <a:lnTo>
                  <a:pt x="0" y="2293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64781" y="451851"/>
            <a:ext cx="8410575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  <a:r>
              <a:rPr lang="en-US" sz="4400" b="1" dirty="0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“El </a:t>
            </a:r>
            <a:r>
              <a:rPr lang="en-US" sz="4400" b="1" dirty="0" err="1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espejo</a:t>
            </a:r>
            <a:r>
              <a:rPr lang="en-US" sz="4400" b="1" dirty="0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1952"/>
            <a:ext cx="15717374" cy="723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Formar 3 equipos de trabajo (o parejas si el colectivo es pequeño).</a:t>
            </a:r>
          </a:p>
          <a:p>
            <a:pPr marL="690162" lvl="1" indent="-345081" algn="l">
              <a:lnSpc>
                <a:spcPts val="4475"/>
              </a:lnSpc>
              <a:buFont typeface="Arial"/>
              <a:buChar char="•"/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1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Ángel Díaz Barriga (2026)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Pensar la evaluación formativa para la educación básica en México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196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90162" lvl="1" indent="-345081" algn="l">
              <a:lnSpc>
                <a:spcPts val="4475"/>
              </a:lnSpc>
              <a:buFont typeface="Arial"/>
              <a:buChar char="•"/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2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Lucie Mottier Lopez (2020)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Evaluación formativa del aprendizaje de los estudiantes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196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90162" lvl="1" indent="-345081" algn="l">
              <a:lnSpc>
                <a:spcPts val="4475"/>
              </a:lnSpc>
              <a:buFont typeface="Arial"/>
              <a:buChar char="•"/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La evaluación formativa en la NEM. Y el 10… ¿para qué sirve? (Entrevista radiofónica – audio)</a:t>
            </a:r>
          </a:p>
          <a:p>
            <a:pPr algn="l">
              <a:lnSpc>
                <a:spcPts val="3215"/>
              </a:lnSpc>
              <a:spcBef>
                <a:spcPct val="0"/>
              </a:spcBef>
            </a:pPr>
            <a:endParaRPr lang="en-US" sz="3196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26896" lvl="1" indent="-213448" algn="l">
              <a:lnSpc>
                <a:spcPts val="2768"/>
              </a:lnSpc>
              <a:buFont typeface="Arial"/>
              <a:buChar char="•"/>
            </a:pPr>
            <a:r>
              <a:rPr lang="en-US" sz="197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Nota:</a:t>
            </a:r>
          </a:p>
          <a:p>
            <a:pPr algn="l">
              <a:lnSpc>
                <a:spcPts val="2768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Si el colectivo es más grande, se pueden formar equipos adicionales para analizar los otros insumos sugeridos en las orientaciones.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15272" y="403479"/>
            <a:ext cx="4335198" cy="3912516"/>
          </a:xfrm>
          <a:custGeom>
            <a:avLst/>
            <a:gdLst/>
            <a:ahLst/>
            <a:cxnLst/>
            <a:rect l="l" t="t" r="r" b="b"/>
            <a:pathLst>
              <a:path w="4335198" h="3912516">
                <a:moveTo>
                  <a:pt x="0" y="0"/>
                </a:moveTo>
                <a:lnTo>
                  <a:pt x="4335198" y="0"/>
                </a:lnTo>
                <a:lnTo>
                  <a:pt x="4335198" y="3912516"/>
                </a:lnTo>
                <a:lnTo>
                  <a:pt x="0" y="3912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90302" y="3170328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82463" y="769308"/>
            <a:ext cx="9060714" cy="171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 central: </a:t>
            </a:r>
          </a:p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 activo de los insumos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290302" y="5143500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90302" y="7116672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6"/>
                </a:lnTo>
                <a:lnTo>
                  <a:pt x="738398" y="997836"/>
                </a:lnTo>
                <a:lnTo>
                  <a:pt x="73839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354091" y="5980445"/>
            <a:ext cx="5839396" cy="4306555"/>
          </a:xfrm>
          <a:custGeom>
            <a:avLst/>
            <a:gdLst/>
            <a:ahLst/>
            <a:cxnLst/>
            <a:rect l="l" t="t" r="r" b="b"/>
            <a:pathLst>
              <a:path w="5839396" h="4306555">
                <a:moveTo>
                  <a:pt x="0" y="0"/>
                </a:moveTo>
                <a:lnTo>
                  <a:pt x="5839396" y="0"/>
                </a:lnTo>
                <a:lnTo>
                  <a:pt x="5839396" y="4306555"/>
                </a:lnTo>
                <a:lnTo>
                  <a:pt x="0" y="4306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41146" y="1269551"/>
            <a:ext cx="14005708" cy="5453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7"/>
              </a:lnSpc>
              <a:spcBef>
                <a:spcPct val="0"/>
              </a:spcBef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realizará un análisis activo del material asignado.</a:t>
            </a:r>
          </a:p>
          <a:p>
            <a:pPr algn="l">
              <a:lnSpc>
                <a:spcPts val="5417"/>
              </a:lnSpc>
              <a:spcBef>
                <a:spcPct val="0"/>
              </a:spcBef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Equipos 1 y 2 (lecturas)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Realizar una lectura rápida del texto.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Subrayar ideas que cuestionen o amplíen la forma en que evaluamos.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Identificar tres ideas clave del documento.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Sintetizar las ideas rescatadas en un papel bond mediante un organizador gráfico.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216933" y="1202210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41146" y="7272386"/>
            <a:ext cx="3102590" cy="2775407"/>
          </a:xfrm>
          <a:custGeom>
            <a:avLst/>
            <a:gdLst/>
            <a:ahLst/>
            <a:cxnLst/>
            <a:rect l="l" t="t" r="r" b="b"/>
            <a:pathLst>
              <a:path w="3102590" h="2775407">
                <a:moveTo>
                  <a:pt x="0" y="0"/>
                </a:moveTo>
                <a:lnTo>
                  <a:pt x="3102590" y="0"/>
                </a:lnTo>
                <a:lnTo>
                  <a:pt x="3102590" y="2775407"/>
                </a:lnTo>
                <a:lnTo>
                  <a:pt x="0" y="2775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1347" y="1222847"/>
            <a:ext cx="12354988" cy="844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9"/>
              </a:lnSpc>
              <a:spcBef>
                <a:spcPct val="0"/>
              </a:spcBef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 (audio – entrevista de radio)</a:t>
            </a:r>
          </a:p>
          <a:p>
            <a:pPr marL="861926" lvl="1" indent="-430963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con atención el audio de la entrevista.</a:t>
            </a:r>
          </a:p>
          <a:p>
            <a:pPr marL="861926" lvl="1" indent="-430963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Mientras escuchan, anotar palabras o frases que llamen su atención.</a:t>
            </a:r>
          </a:p>
          <a:p>
            <a:pPr marL="861926" lvl="1" indent="-430963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Después de escuchar, comentar en equipo: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crítica hace Díaz Barriga a la forma tradicional de evaluar?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dice sobre el uso del 10 o las calificaciones?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propone para que la evaluación realmente apoye el aprendizaje?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Sintetizar las ideas rescatadas en un papel bond mediante un organizador gráfico.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196335" y="5718089"/>
            <a:ext cx="4920388" cy="4926546"/>
          </a:xfrm>
          <a:custGeom>
            <a:avLst/>
            <a:gdLst/>
            <a:ahLst/>
            <a:cxnLst/>
            <a:rect l="l" t="t" r="r" b="b"/>
            <a:pathLst>
              <a:path w="4920388" h="4926546">
                <a:moveTo>
                  <a:pt x="0" y="0"/>
                </a:moveTo>
                <a:lnTo>
                  <a:pt x="4920388" y="0"/>
                </a:lnTo>
                <a:lnTo>
                  <a:pt x="4920388" y="4926547"/>
                </a:lnTo>
                <a:lnTo>
                  <a:pt x="0" y="492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1299047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34213" y="1602863"/>
            <a:ext cx="2644631" cy="2323970"/>
          </a:xfrm>
          <a:custGeom>
            <a:avLst/>
            <a:gdLst/>
            <a:ahLst/>
            <a:cxnLst/>
            <a:rect l="l" t="t" r="r" b="b"/>
            <a:pathLst>
              <a:path w="2644631" h="2323970">
                <a:moveTo>
                  <a:pt x="0" y="0"/>
                </a:moveTo>
                <a:lnTo>
                  <a:pt x="2644631" y="0"/>
                </a:lnTo>
                <a:lnTo>
                  <a:pt x="2644631" y="2323970"/>
                </a:lnTo>
                <a:lnTo>
                  <a:pt x="0" y="2323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27544" y="6029161"/>
            <a:ext cx="5660456" cy="3707599"/>
          </a:xfrm>
          <a:custGeom>
            <a:avLst/>
            <a:gdLst/>
            <a:ahLst/>
            <a:cxnLst/>
            <a:rect l="l" t="t" r="r" b="b"/>
            <a:pathLst>
              <a:path w="5660456" h="3707599">
                <a:moveTo>
                  <a:pt x="5660456" y="0"/>
                </a:moveTo>
                <a:lnTo>
                  <a:pt x="0" y="0"/>
                </a:lnTo>
                <a:lnTo>
                  <a:pt x="0" y="3707599"/>
                </a:lnTo>
                <a:lnTo>
                  <a:pt x="5660456" y="3707599"/>
                </a:lnTo>
                <a:lnTo>
                  <a:pt x="56604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328583" y="439773"/>
            <a:ext cx="2478795" cy="2057400"/>
          </a:xfrm>
          <a:custGeom>
            <a:avLst/>
            <a:gdLst/>
            <a:ahLst/>
            <a:cxnLst/>
            <a:rect l="l" t="t" r="r" b="b"/>
            <a:pathLst>
              <a:path w="2478795" h="2057400">
                <a:moveTo>
                  <a:pt x="0" y="0"/>
                </a:moveTo>
                <a:lnTo>
                  <a:pt x="2478795" y="0"/>
                </a:lnTo>
                <a:lnTo>
                  <a:pt x="24787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50872" y="7286903"/>
            <a:ext cx="2417637" cy="2682537"/>
          </a:xfrm>
          <a:custGeom>
            <a:avLst/>
            <a:gdLst/>
            <a:ahLst/>
            <a:cxnLst/>
            <a:rect l="l" t="t" r="r" b="b"/>
            <a:pathLst>
              <a:path w="2417637" h="2682537">
                <a:moveTo>
                  <a:pt x="0" y="0"/>
                </a:moveTo>
                <a:lnTo>
                  <a:pt x="2417636" y="0"/>
                </a:lnTo>
                <a:lnTo>
                  <a:pt x="2417636" y="2682537"/>
                </a:lnTo>
                <a:lnTo>
                  <a:pt x="0" y="2682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1347" y="3069233"/>
            <a:ext cx="15416928" cy="393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expone las ideas rescatadas en máximo 5 minutos.</a:t>
            </a:r>
          </a:p>
          <a:p>
            <a:pPr algn="l">
              <a:lnSpc>
                <a:spcPts val="196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Mientras escuchamos, registramos en plenaria: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idea que queremos mantener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práctica que necesitamos transformar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acción que podemos comenzar a aplicar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05447" y="755408"/>
            <a:ext cx="6126123" cy="165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1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común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</a:p>
          <a:p>
            <a:pPr algn="ctr">
              <a:lnSpc>
                <a:spcPts val="5664"/>
              </a:lnSpc>
            </a:pPr>
            <a:r>
              <a:rPr lang="en-US" sz="44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compartir</a:t>
            </a:r>
            <a:r>
              <a:rPr lang="en-US" sz="44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hallazgos</a:t>
            </a:r>
            <a:endParaRPr lang="en-US" sz="4400" b="1" dirty="0">
              <a:solidFill>
                <a:srgbClr val="7E085C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820122" y="911597"/>
            <a:ext cx="4077550" cy="3894060"/>
          </a:xfrm>
          <a:custGeom>
            <a:avLst/>
            <a:gdLst/>
            <a:ahLst/>
            <a:cxnLst/>
            <a:rect l="l" t="t" r="r" b="b"/>
            <a:pathLst>
              <a:path w="4077550" h="3894060">
                <a:moveTo>
                  <a:pt x="0" y="0"/>
                </a:moveTo>
                <a:lnTo>
                  <a:pt x="4077549" y="0"/>
                </a:lnTo>
                <a:lnTo>
                  <a:pt x="4077549" y="3894060"/>
                </a:lnTo>
                <a:lnTo>
                  <a:pt x="0" y="389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08321" y="3351883"/>
            <a:ext cx="12817086" cy="34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3975" lvl="1" indent="-541987" algn="l">
              <a:lnSpc>
                <a:spcPts val="7029"/>
              </a:lnSpc>
              <a:buFont typeface="Arial"/>
              <a:buChar char="•"/>
            </a:pPr>
            <a:r>
              <a:rPr lang="en-US" sz="502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completar la frase:</a:t>
            </a:r>
          </a:p>
          <a:p>
            <a:pPr algn="l">
              <a:lnSpc>
                <a:spcPts val="6561"/>
              </a:lnSpc>
            </a:pPr>
            <a:r>
              <a:rPr lang="en-US" sz="468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“Evaluar para aprender implica…”</a:t>
            </a:r>
          </a:p>
          <a:p>
            <a:pPr marL="1083975" lvl="1" indent="-541987" algn="l">
              <a:lnSpc>
                <a:spcPts val="7029"/>
              </a:lnSpc>
              <a:buFont typeface="Arial"/>
              <a:buChar char="•"/>
            </a:pPr>
            <a:r>
              <a:rPr lang="en-US" sz="502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3 o 4 participaciones.</a:t>
            </a:r>
          </a:p>
          <a:p>
            <a:pPr marL="1083975" lvl="1" indent="-541987" algn="l">
              <a:lnSpc>
                <a:spcPts val="7029"/>
              </a:lnSpc>
              <a:buFont typeface="Arial"/>
              <a:buChar char="•"/>
            </a:pPr>
            <a:r>
              <a:rPr lang="en-US" sz="502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Recuperar una idea común del colectivo.</a:t>
            </a:r>
          </a:p>
        </p:txBody>
      </p:sp>
      <p:sp>
        <p:nvSpPr>
          <p:cNvPr id="8" name="Freeform 8"/>
          <p:cNvSpPr/>
          <p:nvPr/>
        </p:nvSpPr>
        <p:spPr>
          <a:xfrm>
            <a:off x="6588376" y="6905155"/>
            <a:ext cx="4585552" cy="3381845"/>
          </a:xfrm>
          <a:custGeom>
            <a:avLst/>
            <a:gdLst/>
            <a:ahLst/>
            <a:cxnLst/>
            <a:rect l="l" t="t" r="r" b="b"/>
            <a:pathLst>
              <a:path w="4585552" h="3381845">
                <a:moveTo>
                  <a:pt x="0" y="0"/>
                </a:moveTo>
                <a:lnTo>
                  <a:pt x="4585552" y="0"/>
                </a:lnTo>
                <a:lnTo>
                  <a:pt x="4585552" y="3381845"/>
                </a:lnTo>
                <a:lnTo>
                  <a:pt x="0" y="3381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46393" y="1038225"/>
            <a:ext cx="8483967" cy="12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3"/>
              </a:lnSpc>
            </a:pPr>
            <a:r>
              <a:rPr lang="en-US" sz="40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</a:t>
            </a:r>
            <a:r>
              <a:rPr lang="en-US" sz="40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</a:p>
          <a:p>
            <a:pPr algn="ctr">
              <a:lnSpc>
                <a:spcPts val="5113"/>
              </a:lnSpc>
            </a:pP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</a:t>
            </a:r>
            <a:r>
              <a:rPr lang="en-US" sz="40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Evaluar</a:t>
            </a: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</a:t>
            </a:r>
            <a:r>
              <a:rPr lang="en-US" sz="40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aprender</a:t>
            </a: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implica</a:t>
            </a: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…”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887481" y="277526"/>
            <a:ext cx="13692612" cy="9105587"/>
          </a:xfrm>
          <a:custGeom>
            <a:avLst/>
            <a:gdLst/>
            <a:ahLst/>
            <a:cxnLst/>
            <a:rect l="l" t="t" r="r" b="b"/>
            <a:pathLst>
              <a:path w="13692612" h="9105587">
                <a:moveTo>
                  <a:pt x="0" y="0"/>
                </a:moveTo>
                <a:lnTo>
                  <a:pt x="13692612" y="0"/>
                </a:lnTo>
                <a:lnTo>
                  <a:pt x="13692612" y="9105588"/>
                </a:lnTo>
                <a:lnTo>
                  <a:pt x="0" y="9105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15869" y="5843234"/>
            <a:ext cx="12589355" cy="5585096"/>
          </a:xfrm>
          <a:custGeom>
            <a:avLst/>
            <a:gdLst/>
            <a:ahLst/>
            <a:cxnLst/>
            <a:rect l="l" t="t" r="r" b="b"/>
            <a:pathLst>
              <a:path w="12589355" h="5585096">
                <a:moveTo>
                  <a:pt x="0" y="0"/>
                </a:moveTo>
                <a:lnTo>
                  <a:pt x="12589355" y="0"/>
                </a:lnTo>
                <a:lnTo>
                  <a:pt x="12589355" y="5585096"/>
                </a:lnTo>
                <a:lnTo>
                  <a:pt x="0" y="5585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93032" y="1845353"/>
            <a:ext cx="12881511" cy="435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7"/>
              </a:lnSpc>
              <a:spcBef>
                <a:spcPct val="0"/>
              </a:spcBef>
            </a:pPr>
            <a:r>
              <a:rPr lang="en-US" sz="4976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“La evaluación formativa cobra sentido cuando se convierte en una oportunidad para comprender mejor los procesos de aprendizaje y transformar nuestra enseñanza.”</a:t>
            </a:r>
          </a:p>
        </p:txBody>
      </p:sp>
      <p:sp>
        <p:nvSpPr>
          <p:cNvPr id="8" name="Freeform 8"/>
          <p:cNvSpPr/>
          <p:nvPr/>
        </p:nvSpPr>
        <p:spPr>
          <a:xfrm>
            <a:off x="14444166" y="6916709"/>
            <a:ext cx="730377" cy="2057400"/>
          </a:xfrm>
          <a:custGeom>
            <a:avLst/>
            <a:gdLst/>
            <a:ahLst/>
            <a:cxnLst/>
            <a:rect l="l" t="t" r="r" b="b"/>
            <a:pathLst>
              <a:path w="730377" h="2057400">
                <a:moveTo>
                  <a:pt x="0" y="0"/>
                </a:moveTo>
                <a:lnTo>
                  <a:pt x="730377" y="0"/>
                </a:lnTo>
                <a:lnTo>
                  <a:pt x="730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430196">
            <a:off x="8346494" y="6168009"/>
            <a:ext cx="6507896" cy="281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2"/>
              </a:lnSpc>
              <a:spcBef>
                <a:spcPct val="0"/>
              </a:spcBef>
            </a:pPr>
            <a:r>
              <a:rPr lang="en-US" sz="808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Gracias por su atención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8216163" y="6195702"/>
            <a:ext cx="730377" cy="2057400"/>
          </a:xfrm>
          <a:custGeom>
            <a:avLst/>
            <a:gdLst/>
            <a:ahLst/>
            <a:cxnLst/>
            <a:rect l="l" t="t" r="r" b="b"/>
            <a:pathLst>
              <a:path w="730377" h="2057400">
                <a:moveTo>
                  <a:pt x="730377" y="2057400"/>
                </a:moveTo>
                <a:lnTo>
                  <a:pt x="0" y="2057400"/>
                </a:lnTo>
                <a:lnTo>
                  <a:pt x="0" y="0"/>
                </a:lnTo>
                <a:lnTo>
                  <a:pt x="730377" y="0"/>
                </a:lnTo>
                <a:lnTo>
                  <a:pt x="730377" y="2057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5760" y="1162919"/>
            <a:ext cx="2186909" cy="2220212"/>
          </a:xfrm>
          <a:custGeom>
            <a:avLst/>
            <a:gdLst/>
            <a:ahLst/>
            <a:cxnLst/>
            <a:rect l="l" t="t" r="r" b="b"/>
            <a:pathLst>
              <a:path w="2186909" h="2220212">
                <a:moveTo>
                  <a:pt x="0" y="0"/>
                </a:moveTo>
                <a:lnTo>
                  <a:pt x="2186909" y="0"/>
                </a:lnTo>
                <a:lnTo>
                  <a:pt x="2186909" y="2220212"/>
                </a:lnTo>
                <a:lnTo>
                  <a:pt x="0" y="2220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0828" y="2584030"/>
            <a:ext cx="4627937" cy="4344476"/>
          </a:xfrm>
          <a:custGeom>
            <a:avLst/>
            <a:gdLst/>
            <a:ahLst/>
            <a:cxnLst/>
            <a:rect l="l" t="t" r="r" b="b"/>
            <a:pathLst>
              <a:path w="4627937" h="4344476">
                <a:moveTo>
                  <a:pt x="0" y="0"/>
                </a:moveTo>
                <a:lnTo>
                  <a:pt x="4627937" y="0"/>
                </a:lnTo>
                <a:lnTo>
                  <a:pt x="4627937" y="4344476"/>
                </a:lnTo>
                <a:lnTo>
                  <a:pt x="0" y="4344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68695" y="3637411"/>
            <a:ext cx="14405336" cy="485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6"/>
              </a:lnSpc>
              <a:spcBef>
                <a:spcPct val="0"/>
              </a:spcBef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cada docente completa la frase:</a:t>
            </a:r>
          </a:p>
          <a:p>
            <a:pPr marL="992660" lvl="1" indent="-496330" algn="l">
              <a:lnSpc>
                <a:spcPts val="6436"/>
              </a:lnSpc>
              <a:buFont typeface="Arial"/>
              <a:buChar char="•"/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“Cuando evalúo, pienso en…”</a:t>
            </a:r>
          </a:p>
          <a:p>
            <a:pPr algn="l">
              <a:lnSpc>
                <a:spcPts val="6436"/>
              </a:lnSpc>
              <a:spcBef>
                <a:spcPct val="0"/>
              </a:spcBef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varias participaciones breves.</a:t>
            </a:r>
          </a:p>
          <a:p>
            <a:pPr algn="l">
              <a:lnSpc>
                <a:spcPts val="6436"/>
              </a:lnSpc>
              <a:spcBef>
                <a:spcPct val="0"/>
              </a:spcBef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Cerrar con una idea para abrir la reflexión:</a:t>
            </a:r>
          </a:p>
          <a:p>
            <a:pPr marL="992660" lvl="1" indent="-496330" algn="l">
              <a:lnSpc>
                <a:spcPts val="6436"/>
              </a:lnSpc>
              <a:buFont typeface="Arial"/>
              <a:buChar char="•"/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¿Nuestra evaluación está más cerca del aprendizaje o de la calificación?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67347" y="789006"/>
            <a:ext cx="8842058" cy="165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  <a:spcBef>
                <a:spcPct val="0"/>
              </a:spcBef>
            </a:pPr>
            <a:r>
              <a:rPr lang="en-US" sz="4748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Dinámica de inicio: </a:t>
            </a:r>
          </a:p>
          <a:p>
            <a:pPr algn="ctr">
              <a:lnSpc>
                <a:spcPts val="6647"/>
              </a:lnSpc>
              <a:spcBef>
                <a:spcPct val="0"/>
              </a:spcBef>
            </a:pPr>
            <a:r>
              <a:rPr lang="en-US" sz="4748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“Cuando evalúo, pienso en…”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1347" y="3483450"/>
            <a:ext cx="15313388" cy="46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585" lvl="1" indent="-470793" algn="l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Profundizar en el enfoque de Evaluación Formativa que propone el Plan y los Programas de Estudio 2022.</a:t>
            </a:r>
          </a:p>
          <a:p>
            <a:pPr marL="941585" lvl="1" indent="-470793" algn="l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Reflexionar acerca de la Evaluación Formativa como un proceso que brinda información que contribuye a apoyar el aprendizaje de las y los estudiantes, así como a mejorar el trabajo docente.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501912" y="158744"/>
            <a:ext cx="3652823" cy="3419956"/>
          </a:xfrm>
          <a:custGeom>
            <a:avLst/>
            <a:gdLst/>
            <a:ahLst/>
            <a:cxnLst/>
            <a:rect l="l" t="t" r="r" b="b"/>
            <a:pathLst>
              <a:path w="3652823" h="3419956">
                <a:moveTo>
                  <a:pt x="0" y="0"/>
                </a:moveTo>
                <a:lnTo>
                  <a:pt x="3652823" y="0"/>
                </a:lnTo>
                <a:lnTo>
                  <a:pt x="3652823" y="3419956"/>
                </a:lnTo>
                <a:lnTo>
                  <a:pt x="0" y="3419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28323" y="6918698"/>
            <a:ext cx="2853980" cy="3081220"/>
          </a:xfrm>
          <a:custGeom>
            <a:avLst/>
            <a:gdLst/>
            <a:ahLst/>
            <a:cxnLst/>
            <a:rect l="l" t="t" r="r" b="b"/>
            <a:pathLst>
              <a:path w="2853980" h="3081220">
                <a:moveTo>
                  <a:pt x="0" y="0"/>
                </a:moveTo>
                <a:lnTo>
                  <a:pt x="2853980" y="0"/>
                </a:lnTo>
                <a:lnTo>
                  <a:pt x="2853980" y="3081220"/>
                </a:lnTo>
                <a:lnTo>
                  <a:pt x="0" y="3081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55336" y="1056067"/>
            <a:ext cx="8386860" cy="102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8"/>
              </a:lnSpc>
            </a:pPr>
            <a:r>
              <a:rPr lang="en-US" sz="5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Propósitos</a:t>
            </a:r>
            <a:r>
              <a:rPr lang="en-US" sz="5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la </a:t>
            </a:r>
            <a:r>
              <a:rPr lang="en-US" sz="5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5400" b="1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485405" y="257382"/>
            <a:ext cx="4651976" cy="3281758"/>
          </a:xfrm>
          <a:custGeom>
            <a:avLst/>
            <a:gdLst/>
            <a:ahLst/>
            <a:cxnLst/>
            <a:rect l="l" t="t" r="r" b="b"/>
            <a:pathLst>
              <a:path w="4651976" h="3281758">
                <a:moveTo>
                  <a:pt x="0" y="0"/>
                </a:moveTo>
                <a:lnTo>
                  <a:pt x="4651976" y="0"/>
                </a:lnTo>
                <a:lnTo>
                  <a:pt x="4651976" y="3281758"/>
                </a:lnTo>
                <a:lnTo>
                  <a:pt x="0" y="328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78200" y="8035291"/>
            <a:ext cx="1447800" cy="1888108"/>
          </a:xfrm>
          <a:custGeom>
            <a:avLst/>
            <a:gdLst/>
            <a:ahLst/>
            <a:cxnLst/>
            <a:rect l="l" t="t" r="r" b="b"/>
            <a:pathLst>
              <a:path w="4393286" h="4337372">
                <a:moveTo>
                  <a:pt x="0" y="0"/>
                </a:moveTo>
                <a:lnTo>
                  <a:pt x="4393286" y="0"/>
                </a:lnTo>
                <a:lnTo>
                  <a:pt x="4393286" y="4337372"/>
                </a:lnTo>
                <a:lnTo>
                  <a:pt x="0" y="4337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8" name="Freeform 8"/>
          <p:cNvSpPr/>
          <p:nvPr/>
        </p:nvSpPr>
        <p:spPr>
          <a:xfrm flipH="1">
            <a:off x="673882" y="1327234"/>
            <a:ext cx="2762437" cy="1747241"/>
          </a:xfrm>
          <a:custGeom>
            <a:avLst/>
            <a:gdLst/>
            <a:ahLst/>
            <a:cxnLst/>
            <a:rect l="l" t="t" r="r" b="b"/>
            <a:pathLst>
              <a:path w="2762437" h="1747241">
                <a:moveTo>
                  <a:pt x="2762437" y="0"/>
                </a:moveTo>
                <a:lnTo>
                  <a:pt x="0" y="0"/>
                </a:lnTo>
                <a:lnTo>
                  <a:pt x="0" y="1747241"/>
                </a:lnTo>
                <a:lnTo>
                  <a:pt x="2762437" y="1747241"/>
                </a:lnTo>
                <a:lnTo>
                  <a:pt x="276243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712748"/>
            <a:ext cx="16108681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0" tooltip="https://gestion.cte.sep.gob.mx/insumos/docs/2526_s2_t5_orgcompleta_insumo1.pdf"/>
              </a:rPr>
              <a:t>Evaluación formativa del aprendizaje de los estudiantes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1" tooltip="https://gestion.cte.sep.gob.mx/insumos/docs/2526_s2_t5_orgcompleta_insumo3.pdf"/>
              </a:rPr>
              <a:t>Evaluación formativa en el aula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2" tooltip="https://gestion.cte.sep.gob.mx/insumos/#!/ciclo_2526-1-s3-s3_bann_audio"/>
              </a:rPr>
              <a:t>La evaluación formativa en la NEM ¿Y el 10 para qué sirve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3" tooltip="https://ojs.rmie.mx/index.php/rmie/article/view/1758/2168"/>
              </a:rPr>
              <a:t>Pensar la evaluación formativa para la educación básica en México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4" tooltip="https://www.youtube.com/live/N6quZAQmiPE"/>
              </a:rPr>
              <a:t>Una perspectiva didáctica de la evaluación formativa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06495" y="908852"/>
            <a:ext cx="3665751" cy="12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31"/>
              </a:lnSpc>
            </a:pPr>
            <a:r>
              <a:rPr lang="en-US" sz="752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424402" y="653113"/>
            <a:ext cx="3273319" cy="2459081"/>
          </a:xfrm>
          <a:custGeom>
            <a:avLst/>
            <a:gdLst/>
            <a:ahLst/>
            <a:cxnLst/>
            <a:rect l="l" t="t" r="r" b="b"/>
            <a:pathLst>
              <a:path w="3273319" h="2459081">
                <a:moveTo>
                  <a:pt x="0" y="0"/>
                </a:moveTo>
                <a:lnTo>
                  <a:pt x="3273319" y="0"/>
                </a:lnTo>
                <a:lnTo>
                  <a:pt x="3273319" y="2459081"/>
                </a:lnTo>
                <a:lnTo>
                  <a:pt x="0" y="2459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42265" y="5795825"/>
            <a:ext cx="2530300" cy="3653863"/>
          </a:xfrm>
          <a:custGeom>
            <a:avLst/>
            <a:gdLst/>
            <a:ahLst/>
            <a:cxnLst/>
            <a:rect l="l" t="t" r="r" b="b"/>
            <a:pathLst>
              <a:path w="2530300" h="3653863">
                <a:moveTo>
                  <a:pt x="0" y="0"/>
                </a:moveTo>
                <a:lnTo>
                  <a:pt x="2530300" y="0"/>
                </a:lnTo>
                <a:lnTo>
                  <a:pt x="2530300" y="3653863"/>
                </a:lnTo>
                <a:lnTo>
                  <a:pt x="0" y="3653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94330" y="970232"/>
            <a:ext cx="6588091" cy="151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2"/>
              </a:lnSpc>
            </a:pPr>
            <a:r>
              <a:rPr lang="en-US" sz="5165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Video del Secretario de Educación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6933" y="3288964"/>
            <a:ext cx="15090481" cy="454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Ver y comentar el Mensaje del Maestro Mario Delgado Carrillo, Secretario de Educación Pública, a maestras, maestros y agentes educativos.</a:t>
            </a:r>
          </a:p>
          <a:p>
            <a:pPr algn="l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Pregunta detonadora para plenaria:</a:t>
            </a:r>
          </a:p>
          <a:p>
            <a:pPr algn="l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¿Qué idea del mensaje fortalece nuestra manera de comprender la evaluación en la escuela?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142590" y="7213608"/>
            <a:ext cx="6369246" cy="2993546"/>
          </a:xfrm>
          <a:custGeom>
            <a:avLst/>
            <a:gdLst/>
            <a:ahLst/>
            <a:cxnLst/>
            <a:rect l="l" t="t" r="r" b="b"/>
            <a:pathLst>
              <a:path w="6369246" h="2993546">
                <a:moveTo>
                  <a:pt x="0" y="0"/>
                </a:moveTo>
                <a:lnTo>
                  <a:pt x="6369246" y="0"/>
                </a:lnTo>
                <a:lnTo>
                  <a:pt x="6369246" y="2993545"/>
                </a:lnTo>
                <a:lnTo>
                  <a:pt x="0" y="2993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19244" y="240706"/>
            <a:ext cx="2870393" cy="2780694"/>
          </a:xfrm>
          <a:custGeom>
            <a:avLst/>
            <a:gdLst/>
            <a:ahLst/>
            <a:cxnLst/>
            <a:rect l="l" t="t" r="r" b="b"/>
            <a:pathLst>
              <a:path w="2870393" h="2780694">
                <a:moveTo>
                  <a:pt x="0" y="0"/>
                </a:moveTo>
                <a:lnTo>
                  <a:pt x="2870394" y="0"/>
                </a:lnTo>
                <a:lnTo>
                  <a:pt x="2870394" y="2780694"/>
                </a:lnTo>
                <a:lnTo>
                  <a:pt x="0" y="2780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00112" y="884729"/>
            <a:ext cx="7115224" cy="15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6"/>
              </a:lnSpc>
            </a:pPr>
            <a:r>
              <a:rPr lang="en-US" sz="4939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Evaluación Formativa: </a:t>
            </a:r>
            <a:r>
              <a:rPr lang="en-US" sz="4939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punto de partida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53740"/>
            <a:ext cx="14860938" cy="378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0367" lvl="1" indent="-465184" algn="l">
              <a:lnSpc>
                <a:spcPts val="6032"/>
              </a:lnSpc>
              <a:buFont typeface="Arial"/>
              <a:buChar char="•"/>
            </a:pPr>
            <a:r>
              <a:rPr lang="en-US" sz="430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Evaluación Formativa tiene como propósito mejorar el aprendizaje de las y los estudiantes.</a:t>
            </a:r>
          </a:p>
          <a:p>
            <a:pPr marL="930367" lvl="1" indent="-465184" algn="l">
              <a:lnSpc>
                <a:spcPts val="6032"/>
              </a:lnSpc>
              <a:buFont typeface="Arial"/>
              <a:buChar char="•"/>
            </a:pPr>
            <a:r>
              <a:rPr lang="en-US" sz="430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Por ello, es importante dejar de asociarla únicamente con la acreditación o la calificación, ya que estas responden a un propósito distinto.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4463704" y="277526"/>
            <a:ext cx="3426943" cy="3514813"/>
          </a:xfrm>
          <a:custGeom>
            <a:avLst/>
            <a:gdLst/>
            <a:ahLst/>
            <a:cxnLst/>
            <a:rect l="l" t="t" r="r" b="b"/>
            <a:pathLst>
              <a:path w="3426943" h="3514813">
                <a:moveTo>
                  <a:pt x="3426943" y="0"/>
                </a:moveTo>
                <a:lnTo>
                  <a:pt x="0" y="0"/>
                </a:lnTo>
                <a:lnTo>
                  <a:pt x="0" y="3514814"/>
                </a:lnTo>
                <a:lnTo>
                  <a:pt x="3426943" y="3514814"/>
                </a:lnTo>
                <a:lnTo>
                  <a:pt x="342694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333713"/>
            <a:ext cx="15728198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Aunque la importancia de la Evaluación Formativa no es nueva, en el Plan de Estudio 2022 adquiere una mirada distinta porque enfatiza especialmente: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relación pedagógica profesor-estudiante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retroalimentación del proceso educativo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observación sistemática, personalizada y contextualizada de lo avanzado por niñas, niños y adolescentes</a:t>
            </a:r>
          </a:p>
        </p:txBody>
      </p:sp>
      <p:sp>
        <p:nvSpPr>
          <p:cNvPr id="8" name="Freeform 8"/>
          <p:cNvSpPr/>
          <p:nvPr/>
        </p:nvSpPr>
        <p:spPr>
          <a:xfrm>
            <a:off x="863390" y="5612635"/>
            <a:ext cx="707087" cy="688526"/>
          </a:xfrm>
          <a:custGeom>
            <a:avLst/>
            <a:gdLst/>
            <a:ahLst/>
            <a:cxnLst/>
            <a:rect l="l" t="t" r="r" b="b"/>
            <a:pathLst>
              <a:path w="707087" h="688526">
                <a:moveTo>
                  <a:pt x="0" y="0"/>
                </a:moveTo>
                <a:lnTo>
                  <a:pt x="707087" y="0"/>
                </a:lnTo>
                <a:lnTo>
                  <a:pt x="707087" y="688526"/>
                </a:lnTo>
                <a:lnTo>
                  <a:pt x="0" y="688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1347" y="6301161"/>
            <a:ext cx="707087" cy="688526"/>
          </a:xfrm>
          <a:custGeom>
            <a:avLst/>
            <a:gdLst/>
            <a:ahLst/>
            <a:cxnLst/>
            <a:rect l="l" t="t" r="r" b="b"/>
            <a:pathLst>
              <a:path w="707087" h="688526">
                <a:moveTo>
                  <a:pt x="0" y="0"/>
                </a:moveTo>
                <a:lnTo>
                  <a:pt x="707087" y="0"/>
                </a:lnTo>
                <a:lnTo>
                  <a:pt x="707087" y="688526"/>
                </a:lnTo>
                <a:lnTo>
                  <a:pt x="0" y="688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9303" y="6989687"/>
            <a:ext cx="707087" cy="688526"/>
          </a:xfrm>
          <a:custGeom>
            <a:avLst/>
            <a:gdLst/>
            <a:ahLst/>
            <a:cxnLst/>
            <a:rect l="l" t="t" r="r" b="b"/>
            <a:pathLst>
              <a:path w="707087" h="688526">
                <a:moveTo>
                  <a:pt x="0" y="0"/>
                </a:moveTo>
                <a:lnTo>
                  <a:pt x="707088" y="0"/>
                </a:lnTo>
                <a:lnTo>
                  <a:pt x="707088" y="688527"/>
                </a:lnTo>
                <a:lnTo>
                  <a:pt x="0" y="6885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90794" y="8120260"/>
            <a:ext cx="1734015" cy="1903609"/>
          </a:xfrm>
          <a:custGeom>
            <a:avLst/>
            <a:gdLst/>
            <a:ahLst/>
            <a:cxnLst/>
            <a:rect l="l" t="t" r="r" b="b"/>
            <a:pathLst>
              <a:path w="1734015" h="1903609">
                <a:moveTo>
                  <a:pt x="0" y="0"/>
                </a:moveTo>
                <a:lnTo>
                  <a:pt x="1734015" y="0"/>
                </a:lnTo>
                <a:lnTo>
                  <a:pt x="1734015" y="1903610"/>
                </a:lnTo>
                <a:lnTo>
                  <a:pt x="0" y="190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12673" y="942975"/>
            <a:ext cx="8051749" cy="158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7"/>
              </a:lnSpc>
              <a:spcBef>
                <a:spcPct val="0"/>
              </a:spcBef>
            </a:pPr>
            <a:r>
              <a:rPr lang="en-US" sz="456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 mirada distinta desde el Plan de Estudio 2022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16933" y="2745771"/>
            <a:ext cx="15799968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interacción entre docentes y estudiantes es clave para la construcción de saberes y conocimientos.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NEM enfatiza la participación de las y los estudiantes en: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definición de los proyectos que desean abordar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indagación y desarrollo de los mismos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 puesta en común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 evaluación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Esto implica que participen en procesos de reflexión y autorregulación de su propio aprendizaje.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396802" y="277526"/>
            <a:ext cx="10506987" cy="2355316"/>
          </a:xfrm>
          <a:custGeom>
            <a:avLst/>
            <a:gdLst/>
            <a:ahLst/>
            <a:cxnLst/>
            <a:rect l="l" t="t" r="r" b="b"/>
            <a:pathLst>
              <a:path w="10506987" h="2355316">
                <a:moveTo>
                  <a:pt x="0" y="0"/>
                </a:moveTo>
                <a:lnTo>
                  <a:pt x="10506987" y="0"/>
                </a:lnTo>
                <a:lnTo>
                  <a:pt x="10506987" y="2355317"/>
                </a:lnTo>
                <a:lnTo>
                  <a:pt x="0" y="2355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14348" y="5430582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38865" y="277526"/>
            <a:ext cx="1257937" cy="2168858"/>
          </a:xfrm>
          <a:custGeom>
            <a:avLst/>
            <a:gdLst/>
            <a:ahLst/>
            <a:cxnLst/>
            <a:rect l="l" t="t" r="r" b="b"/>
            <a:pathLst>
              <a:path w="1257937" h="2168858">
                <a:moveTo>
                  <a:pt x="0" y="0"/>
                </a:moveTo>
                <a:lnTo>
                  <a:pt x="1257937" y="0"/>
                </a:lnTo>
                <a:lnTo>
                  <a:pt x="1257937" y="2168858"/>
                </a:lnTo>
                <a:lnTo>
                  <a:pt x="0" y="216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38003" y="624015"/>
            <a:ext cx="8224585" cy="156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  <a:spcBef>
                <a:spcPct val="0"/>
              </a:spcBef>
            </a:pPr>
            <a:r>
              <a:rPr lang="en-US" sz="4482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 1:</a:t>
            </a:r>
            <a:r>
              <a:rPr lang="en-US" sz="448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Relación pedagógica profesor-estudiante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6802" y="277526"/>
            <a:ext cx="10506987" cy="2355316"/>
          </a:xfrm>
          <a:custGeom>
            <a:avLst/>
            <a:gdLst/>
            <a:ahLst/>
            <a:cxnLst/>
            <a:rect l="l" t="t" r="r" b="b"/>
            <a:pathLst>
              <a:path w="10506987" h="2355316">
                <a:moveTo>
                  <a:pt x="0" y="0"/>
                </a:moveTo>
                <a:lnTo>
                  <a:pt x="10506987" y="0"/>
                </a:lnTo>
                <a:lnTo>
                  <a:pt x="10506987" y="2355317"/>
                </a:lnTo>
                <a:lnTo>
                  <a:pt x="0" y="2355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138865" y="277526"/>
            <a:ext cx="1257937" cy="2168858"/>
          </a:xfrm>
          <a:custGeom>
            <a:avLst/>
            <a:gdLst/>
            <a:ahLst/>
            <a:cxnLst/>
            <a:rect l="l" t="t" r="r" b="b"/>
            <a:pathLst>
              <a:path w="1257937" h="2168858">
                <a:moveTo>
                  <a:pt x="0" y="0"/>
                </a:moveTo>
                <a:lnTo>
                  <a:pt x="1257937" y="0"/>
                </a:lnTo>
                <a:lnTo>
                  <a:pt x="1257937" y="2168858"/>
                </a:lnTo>
                <a:lnTo>
                  <a:pt x="0" y="216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00545" y="450833"/>
            <a:ext cx="2858755" cy="2898611"/>
          </a:xfrm>
          <a:custGeom>
            <a:avLst/>
            <a:gdLst/>
            <a:ahLst/>
            <a:cxnLst/>
            <a:rect l="l" t="t" r="r" b="b"/>
            <a:pathLst>
              <a:path w="2858755" h="2898611">
                <a:moveTo>
                  <a:pt x="0" y="0"/>
                </a:moveTo>
                <a:lnTo>
                  <a:pt x="2858755" y="0"/>
                </a:lnTo>
                <a:lnTo>
                  <a:pt x="2858755" y="2898610"/>
                </a:lnTo>
                <a:lnTo>
                  <a:pt x="0" y="2898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559" y="5700135"/>
            <a:ext cx="1174374" cy="679669"/>
          </a:xfrm>
          <a:custGeom>
            <a:avLst/>
            <a:gdLst/>
            <a:ahLst/>
            <a:cxnLst/>
            <a:rect l="l" t="t" r="r" b="b"/>
            <a:pathLst>
              <a:path w="1174374" h="679669">
                <a:moveTo>
                  <a:pt x="0" y="0"/>
                </a:moveTo>
                <a:lnTo>
                  <a:pt x="1174374" y="0"/>
                </a:lnTo>
                <a:lnTo>
                  <a:pt x="1174374" y="679669"/>
                </a:lnTo>
                <a:lnTo>
                  <a:pt x="0" y="67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55536" y="623520"/>
            <a:ext cx="7789519" cy="157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4543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 2: </a:t>
            </a:r>
            <a:r>
              <a:rPr lang="en-US" sz="454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Retroalimentación del proceso educativo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1347" y="3416784"/>
            <a:ext cx="17043989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retroalimentación es una práctica habitual que promueve un diálogo entre docente y estudiante.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Este diálogo permite reconocer: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estudiante: lo que aprendió y lo que se le dificultó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docente: lo que funcionó, lo que no y lo que puede mejorar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retroalimentación no es unilateral ni se limita a señalar errores; también implica que el docente reflexione sobre su propia enseñanza.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2559" y="6476163"/>
            <a:ext cx="1174374" cy="679669"/>
          </a:xfrm>
          <a:custGeom>
            <a:avLst/>
            <a:gdLst/>
            <a:ahLst/>
            <a:cxnLst/>
            <a:rect l="l" t="t" r="r" b="b"/>
            <a:pathLst>
              <a:path w="1174374" h="679669">
                <a:moveTo>
                  <a:pt x="0" y="0"/>
                </a:moveTo>
                <a:lnTo>
                  <a:pt x="1174374" y="0"/>
                </a:lnTo>
                <a:lnTo>
                  <a:pt x="1174374" y="679669"/>
                </a:lnTo>
                <a:lnTo>
                  <a:pt x="0" y="67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1063</Words>
  <Application>Microsoft Office PowerPoint</Application>
  <PresentationFormat>Personalizado</PresentationFormat>
  <Paragraphs>119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Fira Sans</vt:lpstr>
      <vt:lpstr>Arial</vt:lpstr>
      <vt:lpstr>Calibri</vt:lpstr>
      <vt:lpstr>Fira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</dc:title>
  <cp:lastModifiedBy>JORGE ALBERTO GUERRERO HERNANDEZ</cp:lastModifiedBy>
  <cp:revision>4</cp:revision>
  <dcterms:created xsi:type="dcterms:W3CDTF">2006-08-16T00:00:00Z</dcterms:created>
  <dcterms:modified xsi:type="dcterms:W3CDTF">2026-06-17T00:13:05Z</dcterms:modified>
  <dc:identifier>DAHEC_M0F54</dc:identifier>
</cp:coreProperties>
</file>