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Arimo Bold" panose="020B0604020202020204" charset="0"/>
      <p:regular r:id="rId17"/>
    </p:embeddedFont>
    <p:embeddedFont>
      <p:font typeface="Arimo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Arimo Italics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1.png"/><Relationship Id="rId7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2.svg"/><Relationship Id="rId9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1.png"/><Relationship Id="rId7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10.jpeg"/><Relationship Id="rId4" Type="http://schemas.openxmlformats.org/officeDocument/2006/relationships/image" Target="../media/image12.svg"/><Relationship Id="rId9" Type="http://schemas.openxmlformats.org/officeDocument/2006/relationships/image" Target="../media/image5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1.png"/><Relationship Id="rId7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10.jpeg"/><Relationship Id="rId4" Type="http://schemas.openxmlformats.org/officeDocument/2006/relationships/image" Target="../media/image12.svg"/><Relationship Id="rId9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1.png"/><Relationship Id="rId7" Type="http://schemas.openxmlformats.org/officeDocument/2006/relationships/image" Target="../media/image5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10.jpeg"/><Relationship Id="rId4" Type="http://schemas.openxmlformats.org/officeDocument/2006/relationships/image" Target="../media/image12.svg"/><Relationship Id="rId9" Type="http://schemas.openxmlformats.org/officeDocument/2006/relationships/image" Target="../media/image6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11.png"/><Relationship Id="rId7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10.jpeg"/><Relationship Id="rId5" Type="http://schemas.openxmlformats.org/officeDocument/2006/relationships/image" Target="../media/image16.png"/><Relationship Id="rId10" Type="http://schemas.openxmlformats.org/officeDocument/2006/relationships/image" Target="../media/image65.svg"/><Relationship Id="rId4" Type="http://schemas.openxmlformats.org/officeDocument/2006/relationships/image" Target="../media/image12.svg"/><Relationship Id="rId9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13" Type="http://schemas.openxmlformats.org/officeDocument/2006/relationships/image" Target="../media/image74.png"/><Relationship Id="rId3" Type="http://schemas.openxmlformats.org/officeDocument/2006/relationships/image" Target="../media/image16.png"/><Relationship Id="rId7" Type="http://schemas.openxmlformats.org/officeDocument/2006/relationships/image" Target="../media/image68.png"/><Relationship Id="rId12" Type="http://schemas.openxmlformats.org/officeDocument/2006/relationships/image" Target="../media/image7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17.svg"/><Relationship Id="rId9" Type="http://schemas.openxmlformats.org/officeDocument/2006/relationships/image" Target="../media/image70.png"/><Relationship Id="rId1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12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sv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0.jpeg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0" Type="http://schemas.openxmlformats.org/officeDocument/2006/relationships/image" Target="../media/image23.svg"/><Relationship Id="rId4" Type="http://schemas.openxmlformats.org/officeDocument/2006/relationships/image" Target="../media/image12.sv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1.jpeg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30.png"/><Relationship Id="rId5" Type="http://schemas.openxmlformats.org/officeDocument/2006/relationships/image" Target="../media/image16.png"/><Relationship Id="rId15" Type="http://schemas.openxmlformats.org/officeDocument/2006/relationships/hyperlink" Target="https://gestion.cte.sep.gob.mx/insumos/docs/2526_s2_t6_orgcompleta_insumo1.pdf" TargetMode="External"/><Relationship Id="rId10" Type="http://schemas.openxmlformats.org/officeDocument/2006/relationships/image" Target="../media/image29.svg"/><Relationship Id="rId4" Type="http://schemas.openxmlformats.org/officeDocument/2006/relationships/image" Target="../media/image12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0.jpe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12" Type="http://schemas.openxmlformats.org/officeDocument/2006/relationships/image" Target="../media/image3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36.png"/><Relationship Id="rId5" Type="http://schemas.openxmlformats.org/officeDocument/2006/relationships/image" Target="../media/image16.png"/><Relationship Id="rId10" Type="http://schemas.openxmlformats.org/officeDocument/2006/relationships/image" Target="../media/image19.svg"/><Relationship Id="rId4" Type="http://schemas.openxmlformats.org/officeDocument/2006/relationships/image" Target="../media/image12.sv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1.png"/><Relationship Id="rId7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10.jpeg"/><Relationship Id="rId4" Type="http://schemas.openxmlformats.org/officeDocument/2006/relationships/image" Target="../media/image12.sv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1.png"/><Relationship Id="rId7" Type="http://schemas.openxmlformats.org/officeDocument/2006/relationships/image" Target="../media/image41.png"/><Relationship Id="rId12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45.png"/><Relationship Id="rId5" Type="http://schemas.openxmlformats.org/officeDocument/2006/relationships/image" Target="../media/image16.png"/><Relationship Id="rId10" Type="http://schemas.openxmlformats.org/officeDocument/2006/relationships/image" Target="../media/image44.svg"/><Relationship Id="rId4" Type="http://schemas.openxmlformats.org/officeDocument/2006/relationships/image" Target="../media/image12.sv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11.png"/><Relationship Id="rId7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10.jpeg"/><Relationship Id="rId4" Type="http://schemas.openxmlformats.org/officeDocument/2006/relationships/image" Target="../media/image12.sv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1.png"/><Relationship Id="rId7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2.svg"/><Relationship Id="rId9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85587" y="1220008"/>
            <a:ext cx="17002413" cy="7013495"/>
          </a:xfrm>
          <a:custGeom>
            <a:avLst/>
            <a:gdLst/>
            <a:ahLst/>
            <a:cxnLst/>
            <a:rect l="l" t="t" r="r" b="b"/>
            <a:pathLst>
              <a:path w="17002413" h="7013495">
                <a:moveTo>
                  <a:pt x="0" y="0"/>
                </a:moveTo>
                <a:lnTo>
                  <a:pt x="17002413" y="0"/>
                </a:lnTo>
                <a:lnTo>
                  <a:pt x="17002413" y="7013495"/>
                </a:lnTo>
                <a:lnTo>
                  <a:pt x="0" y="70134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174214" y="1292608"/>
            <a:ext cx="13939572" cy="6027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62"/>
              </a:lnSpc>
            </a:pPr>
            <a:endParaRPr dirty="0"/>
          </a:p>
          <a:p>
            <a:pPr algn="ctr">
              <a:lnSpc>
                <a:spcPts val="10162"/>
              </a:lnSpc>
              <a:spcBef>
                <a:spcPct val="0"/>
              </a:spcBef>
            </a:pPr>
            <a:r>
              <a:rPr lang="en-US" sz="7259" b="1" dirty="0" err="1">
                <a:solidFill>
                  <a:srgbClr val="874D08"/>
                </a:solidFill>
                <a:latin typeface="Arimo Bold"/>
                <a:ea typeface="Arimo Bold"/>
                <a:cs typeface="Arimo Bold"/>
                <a:sym typeface="Arimo Bold"/>
              </a:rPr>
              <a:t>Octava</a:t>
            </a:r>
            <a:r>
              <a:rPr lang="en-US" sz="7259" b="1" dirty="0">
                <a:solidFill>
                  <a:srgbClr val="874D08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7259" b="1" dirty="0" err="1">
                <a:solidFill>
                  <a:srgbClr val="874D08"/>
                </a:solidFill>
                <a:latin typeface="Arimo Bold"/>
                <a:ea typeface="Arimo Bold"/>
                <a:cs typeface="Arimo Bold"/>
                <a:sym typeface="Arimo Bold"/>
              </a:rPr>
              <a:t>Sesión</a:t>
            </a:r>
            <a:r>
              <a:rPr lang="en-US" sz="7259" b="1" dirty="0">
                <a:solidFill>
                  <a:srgbClr val="874D08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7259" b="1" dirty="0" err="1">
                <a:solidFill>
                  <a:srgbClr val="874D08"/>
                </a:solidFill>
                <a:latin typeface="Arimo Bold"/>
                <a:ea typeface="Arimo Bold"/>
                <a:cs typeface="Arimo Bold"/>
                <a:sym typeface="Arimo Bold"/>
              </a:rPr>
              <a:t>Ordinaria</a:t>
            </a:r>
            <a:r>
              <a:rPr lang="en-US" sz="7259" b="1" dirty="0">
                <a:solidFill>
                  <a:srgbClr val="874D08"/>
                </a:solidFill>
                <a:latin typeface="Arimo Bold"/>
                <a:ea typeface="Arimo Bold"/>
                <a:cs typeface="Arimo Bold"/>
                <a:sym typeface="Arimo Bold"/>
              </a:rPr>
              <a:t> de </a:t>
            </a:r>
            <a:r>
              <a:rPr lang="en-US" sz="7259" b="1" dirty="0" err="1">
                <a:solidFill>
                  <a:srgbClr val="874D08"/>
                </a:solidFill>
                <a:latin typeface="Arimo Bold"/>
                <a:ea typeface="Arimo Bold"/>
                <a:cs typeface="Arimo Bold"/>
                <a:sym typeface="Arimo Bold"/>
              </a:rPr>
              <a:t>Consejo</a:t>
            </a:r>
            <a:r>
              <a:rPr lang="en-US" sz="7259" b="1" dirty="0">
                <a:solidFill>
                  <a:srgbClr val="874D08"/>
                </a:solidFill>
                <a:latin typeface="Arimo Bold"/>
                <a:ea typeface="Arimo Bold"/>
                <a:cs typeface="Arimo Bold"/>
                <a:sym typeface="Arimo Bold"/>
              </a:rPr>
              <a:t> Técnico Escolar</a:t>
            </a:r>
          </a:p>
          <a:p>
            <a:pPr algn="ctr">
              <a:lnSpc>
                <a:spcPts val="9525"/>
              </a:lnSpc>
              <a:spcBef>
                <a:spcPct val="0"/>
              </a:spcBef>
            </a:pPr>
            <a:r>
              <a:rPr lang="en-US" sz="6803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6803" b="1" dirty="0" err="1">
                <a:solidFill>
                  <a:srgbClr val="5C1046"/>
                </a:solidFill>
                <a:latin typeface="Arimo Bold"/>
                <a:ea typeface="Arimo Bold"/>
                <a:cs typeface="Arimo Bold"/>
                <a:sym typeface="Arimo Bold"/>
              </a:rPr>
              <a:t>Tema</a:t>
            </a:r>
            <a:r>
              <a:rPr lang="en-US" sz="6803" b="1" dirty="0">
                <a:solidFill>
                  <a:srgbClr val="5C1046"/>
                </a:solidFill>
                <a:latin typeface="Arimo Bold"/>
                <a:ea typeface="Arimo Bold"/>
                <a:cs typeface="Arimo Bold"/>
                <a:sym typeface="Arimo Bold"/>
              </a:rPr>
              <a:t> 6: Vida </a:t>
            </a:r>
            <a:r>
              <a:rPr lang="en-US" sz="6803" b="1" dirty="0" err="1">
                <a:solidFill>
                  <a:srgbClr val="5C1046"/>
                </a:solidFill>
                <a:latin typeface="Arimo Bold"/>
                <a:ea typeface="Arimo Bold"/>
                <a:cs typeface="Arimo Bold"/>
                <a:sym typeface="Arimo Bold"/>
              </a:rPr>
              <a:t>saludable</a:t>
            </a:r>
            <a:endParaRPr lang="en-US" sz="6803" b="1" dirty="0">
              <a:solidFill>
                <a:srgbClr val="5C1046"/>
              </a:solidFill>
              <a:latin typeface="Arimo Bold"/>
              <a:ea typeface="Arimo Bold"/>
              <a:cs typeface="Arimo Bold"/>
              <a:sym typeface="Arimo Bold"/>
            </a:endParaRPr>
          </a:p>
          <a:p>
            <a:pPr algn="ctr">
              <a:lnSpc>
                <a:spcPts val="6865"/>
              </a:lnSpc>
              <a:spcBef>
                <a:spcPct val="0"/>
              </a:spcBef>
            </a:pPr>
            <a:r>
              <a:rPr lang="en-US" sz="4903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n-US" sz="4903" dirty="0" err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Ciclo</a:t>
            </a:r>
            <a:r>
              <a:rPr lang="en-US" sz="4903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Escolar 2025–2026</a:t>
            </a:r>
          </a:p>
        </p:txBody>
      </p:sp>
      <p:sp>
        <p:nvSpPr>
          <p:cNvPr id="5" name="Freeform 5"/>
          <p:cNvSpPr/>
          <p:nvPr/>
        </p:nvSpPr>
        <p:spPr>
          <a:xfrm>
            <a:off x="8032608" y="6159670"/>
            <a:ext cx="5939093" cy="289531"/>
          </a:xfrm>
          <a:custGeom>
            <a:avLst/>
            <a:gdLst/>
            <a:ahLst/>
            <a:cxnLst/>
            <a:rect l="l" t="t" r="r" b="b"/>
            <a:pathLst>
              <a:path w="5939093" h="289531">
                <a:moveTo>
                  <a:pt x="0" y="0"/>
                </a:moveTo>
                <a:lnTo>
                  <a:pt x="5939092" y="0"/>
                </a:lnTo>
                <a:lnTo>
                  <a:pt x="5939092" y="289530"/>
                </a:lnTo>
                <a:lnTo>
                  <a:pt x="0" y="289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56658" y="5886221"/>
            <a:ext cx="3762677" cy="4547041"/>
          </a:xfrm>
          <a:custGeom>
            <a:avLst/>
            <a:gdLst/>
            <a:ahLst/>
            <a:cxnLst/>
            <a:rect l="l" t="t" r="r" b="b"/>
            <a:pathLst>
              <a:path w="3762677" h="4547041">
                <a:moveTo>
                  <a:pt x="0" y="0"/>
                </a:moveTo>
                <a:lnTo>
                  <a:pt x="3762676" y="0"/>
                </a:lnTo>
                <a:lnTo>
                  <a:pt x="3762676" y="4547042"/>
                </a:lnTo>
                <a:lnTo>
                  <a:pt x="0" y="45470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9427" y="386093"/>
            <a:ext cx="3750959" cy="2545964"/>
          </a:xfrm>
          <a:custGeom>
            <a:avLst/>
            <a:gdLst/>
            <a:ahLst/>
            <a:cxnLst/>
            <a:rect l="l" t="t" r="r" b="b"/>
            <a:pathLst>
              <a:path w="3750959" h="2545964">
                <a:moveTo>
                  <a:pt x="0" y="0"/>
                </a:moveTo>
                <a:lnTo>
                  <a:pt x="3750960" y="0"/>
                </a:lnTo>
                <a:lnTo>
                  <a:pt x="3750960" y="2545963"/>
                </a:lnTo>
                <a:lnTo>
                  <a:pt x="0" y="25459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09427" y="6102342"/>
            <a:ext cx="4540469" cy="4114800"/>
          </a:xfrm>
          <a:custGeom>
            <a:avLst/>
            <a:gdLst/>
            <a:ahLst/>
            <a:cxnLst/>
            <a:rect l="l" t="t" r="r" b="b"/>
            <a:pathLst>
              <a:path w="4540469" h="4114800">
                <a:moveTo>
                  <a:pt x="0" y="0"/>
                </a:moveTo>
                <a:lnTo>
                  <a:pt x="4540469" y="0"/>
                </a:lnTo>
                <a:lnTo>
                  <a:pt x="45404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8337407" y="934381"/>
            <a:ext cx="1449386" cy="144938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509341"/>
            <a:ext cx="10281002" cy="2411362"/>
          </a:xfrm>
          <a:custGeom>
            <a:avLst/>
            <a:gdLst/>
            <a:ahLst/>
            <a:cxnLst/>
            <a:rect l="l" t="t" r="r" b="b"/>
            <a:pathLst>
              <a:path w="10281002" h="2411362">
                <a:moveTo>
                  <a:pt x="0" y="0"/>
                </a:moveTo>
                <a:lnTo>
                  <a:pt x="10281002" y="0"/>
                </a:lnTo>
                <a:lnTo>
                  <a:pt x="10281002" y="2411362"/>
                </a:lnTo>
                <a:lnTo>
                  <a:pt x="0" y="2411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952118" y="4235909"/>
            <a:ext cx="6335882" cy="5773573"/>
          </a:xfrm>
          <a:custGeom>
            <a:avLst/>
            <a:gdLst/>
            <a:ahLst/>
            <a:cxnLst/>
            <a:rect l="l" t="t" r="r" b="b"/>
            <a:pathLst>
              <a:path w="6335882" h="5773573">
                <a:moveTo>
                  <a:pt x="0" y="0"/>
                </a:moveTo>
                <a:lnTo>
                  <a:pt x="6335882" y="0"/>
                </a:lnTo>
                <a:lnTo>
                  <a:pt x="6335882" y="5773573"/>
                </a:lnTo>
                <a:lnTo>
                  <a:pt x="0" y="57735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48078" y="402248"/>
            <a:ext cx="4696420" cy="2518455"/>
          </a:xfrm>
          <a:custGeom>
            <a:avLst/>
            <a:gdLst/>
            <a:ahLst/>
            <a:cxnLst/>
            <a:rect l="l" t="t" r="r" b="b"/>
            <a:pathLst>
              <a:path w="4696420" h="2518455">
                <a:moveTo>
                  <a:pt x="0" y="0"/>
                </a:moveTo>
                <a:lnTo>
                  <a:pt x="4696420" y="0"/>
                </a:lnTo>
                <a:lnTo>
                  <a:pt x="4696420" y="2518455"/>
                </a:lnTo>
                <a:lnTo>
                  <a:pt x="0" y="25184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293590" y="742108"/>
            <a:ext cx="7022312" cy="1955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2"/>
              </a:lnSpc>
            </a:pPr>
            <a:r>
              <a:rPr lang="en-US" sz="6628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Valores y toma de decisiones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55613" y="3025891"/>
            <a:ext cx="12840675" cy="5174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5951" lvl="1" indent="-452975" algn="l">
              <a:lnSpc>
                <a:spcPts val="5874"/>
              </a:lnSpc>
              <a:buFont typeface="Arial"/>
              <a:buChar char="•"/>
            </a:pPr>
            <a:r>
              <a:rPr lang="en-US" sz="419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formación para la vida saludable se apoya en:                                                     </a:t>
            </a:r>
          </a:p>
          <a:p>
            <a:pPr algn="l">
              <a:lnSpc>
                <a:spcPts val="5874"/>
              </a:lnSpc>
            </a:pPr>
            <a:r>
              <a:rPr lang="en-US" sz="419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 -valores</a:t>
            </a:r>
          </a:p>
          <a:p>
            <a:pPr algn="l">
              <a:lnSpc>
                <a:spcPts val="5874"/>
              </a:lnSpc>
            </a:pPr>
            <a:r>
              <a:rPr lang="en-US" sz="419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 -explicaciones pertinentes</a:t>
            </a:r>
          </a:p>
          <a:p>
            <a:pPr algn="l">
              <a:lnSpc>
                <a:spcPts val="5874"/>
              </a:lnSpc>
            </a:pPr>
            <a:r>
              <a:rPr lang="en-US" sz="419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 -enfoques adecuados al contexto y nivel de comprensión</a:t>
            </a:r>
          </a:p>
          <a:p>
            <a:pPr marL="905951" lvl="1" indent="-452975" algn="l">
              <a:lnSpc>
                <a:spcPts val="5874"/>
              </a:lnSpc>
              <a:buFont typeface="Arial"/>
              <a:buChar char="•"/>
            </a:pPr>
            <a:r>
              <a:rPr lang="en-US" sz="419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Todo ello es indispensable para la toma de decisiones favorables a la salud.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509341"/>
            <a:ext cx="10281002" cy="2411362"/>
          </a:xfrm>
          <a:custGeom>
            <a:avLst/>
            <a:gdLst/>
            <a:ahLst/>
            <a:cxnLst/>
            <a:rect l="l" t="t" r="r" b="b"/>
            <a:pathLst>
              <a:path w="10281002" h="2411362">
                <a:moveTo>
                  <a:pt x="0" y="0"/>
                </a:moveTo>
                <a:lnTo>
                  <a:pt x="10281002" y="0"/>
                </a:lnTo>
                <a:lnTo>
                  <a:pt x="10281002" y="2411362"/>
                </a:lnTo>
                <a:lnTo>
                  <a:pt x="0" y="2411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60967" y="2920703"/>
            <a:ext cx="3956349" cy="3956349"/>
          </a:xfrm>
          <a:custGeom>
            <a:avLst/>
            <a:gdLst/>
            <a:ahLst/>
            <a:cxnLst/>
            <a:rect l="l" t="t" r="r" b="b"/>
            <a:pathLst>
              <a:path w="3956349" h="3956349">
                <a:moveTo>
                  <a:pt x="0" y="0"/>
                </a:moveTo>
                <a:lnTo>
                  <a:pt x="3956349" y="0"/>
                </a:lnTo>
                <a:lnTo>
                  <a:pt x="3956349" y="3956349"/>
                </a:lnTo>
                <a:lnTo>
                  <a:pt x="0" y="39563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3245522"/>
            <a:ext cx="13682509" cy="5315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78"/>
              </a:lnSpc>
            </a:pPr>
            <a:r>
              <a:rPr lang="en-US" sz="377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Dialogar en equipos y recuperar ideas en plenaria:</a:t>
            </a:r>
          </a:p>
          <a:p>
            <a:pPr marL="814050" lvl="1" indent="-407025" algn="l">
              <a:lnSpc>
                <a:spcPts val="5278"/>
              </a:lnSpc>
              <a:buFont typeface="Arial"/>
              <a:buChar char="•"/>
            </a:pPr>
            <a:r>
              <a:rPr lang="en-US" sz="377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¿Cómo se puede favorecer la vida saludable desde el trabajo con los Contenidos de la Fase o Disciplina que atienden?</a:t>
            </a:r>
          </a:p>
          <a:p>
            <a:pPr marL="814050" lvl="1" indent="-407025" algn="l">
              <a:lnSpc>
                <a:spcPts val="5278"/>
              </a:lnSpc>
              <a:buFont typeface="Arial"/>
              <a:buChar char="•"/>
            </a:pPr>
            <a:r>
              <a:rPr lang="en-US" sz="377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¿De qué manera las maestras y los maestros pueden fomentar estilos de vida saludables?</a:t>
            </a:r>
          </a:p>
          <a:p>
            <a:pPr marL="814050" lvl="1" indent="-407025" algn="l">
              <a:lnSpc>
                <a:spcPts val="5278"/>
              </a:lnSpc>
              <a:buFont typeface="Arial"/>
              <a:buChar char="•"/>
            </a:pPr>
            <a:r>
              <a:rPr lang="en-US" sz="377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¿Qué otras acciones se pueden desarrollar en la escuela para favorecer estilos de vida saludables?</a:t>
            </a:r>
          </a:p>
        </p:txBody>
      </p:sp>
      <p:sp>
        <p:nvSpPr>
          <p:cNvPr id="7" name="Freeform 7"/>
          <p:cNvSpPr/>
          <p:nvPr/>
        </p:nvSpPr>
        <p:spPr>
          <a:xfrm>
            <a:off x="11701891" y="337318"/>
            <a:ext cx="3936299" cy="2755409"/>
          </a:xfrm>
          <a:custGeom>
            <a:avLst/>
            <a:gdLst/>
            <a:ahLst/>
            <a:cxnLst/>
            <a:rect l="l" t="t" r="r" b="b"/>
            <a:pathLst>
              <a:path w="3936299" h="2755409">
                <a:moveTo>
                  <a:pt x="0" y="0"/>
                </a:moveTo>
                <a:lnTo>
                  <a:pt x="3936299" y="0"/>
                </a:lnTo>
                <a:lnTo>
                  <a:pt x="3936299" y="2755409"/>
                </a:lnTo>
                <a:lnTo>
                  <a:pt x="0" y="27554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17894" y="655149"/>
            <a:ext cx="8902614" cy="1976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50"/>
              </a:lnSpc>
              <a:spcBef>
                <a:spcPct val="0"/>
              </a:spcBef>
            </a:pPr>
            <a:r>
              <a:rPr lang="en-US" sz="5607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Preguntas para el diálogo del colectivo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43935" y="669982"/>
            <a:ext cx="8580862" cy="2012602"/>
          </a:xfrm>
          <a:custGeom>
            <a:avLst/>
            <a:gdLst/>
            <a:ahLst/>
            <a:cxnLst/>
            <a:rect l="l" t="t" r="r" b="b"/>
            <a:pathLst>
              <a:path w="8580862" h="2012602">
                <a:moveTo>
                  <a:pt x="0" y="0"/>
                </a:moveTo>
                <a:lnTo>
                  <a:pt x="8580863" y="0"/>
                </a:lnTo>
                <a:lnTo>
                  <a:pt x="8580863" y="2012602"/>
                </a:lnTo>
                <a:lnTo>
                  <a:pt x="0" y="20126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169756" y="5759510"/>
            <a:ext cx="7089544" cy="3633391"/>
          </a:xfrm>
          <a:custGeom>
            <a:avLst/>
            <a:gdLst/>
            <a:ahLst/>
            <a:cxnLst/>
            <a:rect l="l" t="t" r="r" b="b"/>
            <a:pathLst>
              <a:path w="7089544" h="3633391">
                <a:moveTo>
                  <a:pt x="0" y="0"/>
                </a:moveTo>
                <a:lnTo>
                  <a:pt x="7089544" y="0"/>
                </a:lnTo>
                <a:lnTo>
                  <a:pt x="7089544" y="3633392"/>
                </a:lnTo>
                <a:lnTo>
                  <a:pt x="0" y="36333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881277" y="669982"/>
            <a:ext cx="1894350" cy="4377700"/>
          </a:xfrm>
          <a:custGeom>
            <a:avLst/>
            <a:gdLst/>
            <a:ahLst/>
            <a:cxnLst/>
            <a:rect l="l" t="t" r="r" b="b"/>
            <a:pathLst>
              <a:path w="1894350" h="4377700">
                <a:moveTo>
                  <a:pt x="0" y="0"/>
                </a:moveTo>
                <a:lnTo>
                  <a:pt x="1894351" y="0"/>
                </a:lnTo>
                <a:lnTo>
                  <a:pt x="1894351" y="4377700"/>
                </a:lnTo>
                <a:lnTo>
                  <a:pt x="0" y="43777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60673" y="1654099"/>
            <a:ext cx="2043935" cy="3625606"/>
          </a:xfrm>
          <a:custGeom>
            <a:avLst/>
            <a:gdLst/>
            <a:ahLst/>
            <a:cxnLst/>
            <a:rect l="l" t="t" r="r" b="b"/>
            <a:pathLst>
              <a:path w="2043935" h="3625606">
                <a:moveTo>
                  <a:pt x="0" y="0"/>
                </a:moveTo>
                <a:lnTo>
                  <a:pt x="2043936" y="0"/>
                </a:lnTo>
                <a:lnTo>
                  <a:pt x="2043936" y="3625606"/>
                </a:lnTo>
                <a:lnTo>
                  <a:pt x="0" y="36256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978507" y="838200"/>
            <a:ext cx="6381387" cy="1441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09"/>
              </a:lnSpc>
              <a:spcBef>
                <a:spcPct val="0"/>
              </a:spcBef>
            </a:pPr>
            <a:r>
              <a:rPr lang="en-US" sz="8292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Pausa activa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43935" y="3112769"/>
            <a:ext cx="10465810" cy="446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94827" lvl="1" indent="-547413" algn="l">
              <a:lnSpc>
                <a:spcPts val="7099"/>
              </a:lnSpc>
              <a:buFont typeface="Arial"/>
              <a:buChar char="•"/>
            </a:pPr>
            <a:r>
              <a:rPr lang="en-US" sz="507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 pie, mover brazos y hombros suavemente.</a:t>
            </a:r>
          </a:p>
          <a:p>
            <a:pPr marL="1094827" lvl="1" indent="-547413" algn="l">
              <a:lnSpc>
                <a:spcPts val="7099"/>
              </a:lnSpc>
              <a:buFont typeface="Arial"/>
              <a:buChar char="•"/>
            </a:pPr>
            <a:r>
              <a:rPr lang="en-US" sz="507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Respirar profundo tres veces.</a:t>
            </a:r>
          </a:p>
          <a:p>
            <a:pPr marL="1094827" lvl="1" indent="-547413" algn="l">
              <a:lnSpc>
                <a:spcPts val="7099"/>
              </a:lnSpc>
              <a:buFont typeface="Arial"/>
              <a:buChar char="•"/>
            </a:pPr>
            <a:r>
              <a:rPr lang="en-US" sz="507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Estirarse lentamente.</a:t>
            </a:r>
          </a:p>
          <a:p>
            <a:pPr marL="1094827" lvl="1" indent="-547413" algn="l">
              <a:lnSpc>
                <a:spcPts val="7099"/>
              </a:lnSpc>
              <a:buFont typeface="Arial"/>
              <a:buChar char="•"/>
            </a:pPr>
            <a:r>
              <a:rPr lang="en-US" sz="507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Regresar al lugar.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509341"/>
            <a:ext cx="10281002" cy="2411362"/>
          </a:xfrm>
          <a:custGeom>
            <a:avLst/>
            <a:gdLst/>
            <a:ahLst/>
            <a:cxnLst/>
            <a:rect l="l" t="t" r="r" b="b"/>
            <a:pathLst>
              <a:path w="10281002" h="2411362">
                <a:moveTo>
                  <a:pt x="0" y="0"/>
                </a:moveTo>
                <a:lnTo>
                  <a:pt x="10281002" y="0"/>
                </a:lnTo>
                <a:lnTo>
                  <a:pt x="10281002" y="2411362"/>
                </a:lnTo>
                <a:lnTo>
                  <a:pt x="0" y="2411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512455" y="4213087"/>
            <a:ext cx="5746845" cy="4777065"/>
          </a:xfrm>
          <a:custGeom>
            <a:avLst/>
            <a:gdLst/>
            <a:ahLst/>
            <a:cxnLst/>
            <a:rect l="l" t="t" r="r" b="b"/>
            <a:pathLst>
              <a:path w="5746845" h="4777065">
                <a:moveTo>
                  <a:pt x="0" y="0"/>
                </a:moveTo>
                <a:lnTo>
                  <a:pt x="5746845" y="0"/>
                </a:lnTo>
                <a:lnTo>
                  <a:pt x="5746845" y="4777065"/>
                </a:lnTo>
                <a:lnTo>
                  <a:pt x="0" y="47770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82437" y="2970937"/>
            <a:ext cx="11871963" cy="6287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52"/>
              </a:lnSpc>
            </a:pPr>
            <a:r>
              <a:rPr lang="en-US" sz="296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Formar equipos y analizar el insumo El Eje Articulador Vida Saludable en el Plan de Estudio 2022, identificando:</a:t>
            </a:r>
          </a:p>
          <a:p>
            <a:pPr marL="640362" lvl="1" indent="-320181" algn="l">
              <a:lnSpc>
                <a:spcPts val="4152"/>
              </a:lnSpc>
              <a:buAutoNum type="arabicPeriod"/>
            </a:pPr>
            <a:r>
              <a:rPr lang="en-US" sz="2966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Las tres líneas formativas del Eje:</a:t>
            </a:r>
          </a:p>
          <a:p>
            <a:pPr marL="640362" lvl="1" indent="-320181" algn="l">
              <a:lnSpc>
                <a:spcPts val="4152"/>
              </a:lnSpc>
              <a:buFont typeface="Arial"/>
              <a:buChar char="•"/>
            </a:pPr>
            <a:r>
              <a:rPr lang="en-US" sz="296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alimentación saludable</a:t>
            </a:r>
          </a:p>
          <a:p>
            <a:pPr marL="640362" lvl="1" indent="-320181" algn="l">
              <a:lnSpc>
                <a:spcPts val="4152"/>
              </a:lnSpc>
              <a:buFont typeface="Arial"/>
              <a:buChar char="•"/>
            </a:pPr>
            <a:r>
              <a:rPr lang="en-US" sz="296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prevención de enfermedades, accidentes y adicciones</a:t>
            </a:r>
          </a:p>
          <a:p>
            <a:pPr marL="640362" lvl="1" indent="-320181" algn="l">
              <a:lnSpc>
                <a:spcPts val="4152"/>
              </a:lnSpc>
              <a:buFont typeface="Arial"/>
              <a:buChar char="•"/>
            </a:pPr>
            <a:r>
              <a:rPr lang="en-US" sz="296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Educación Integral en Sexualidad</a:t>
            </a:r>
          </a:p>
          <a:p>
            <a:pPr marL="640362" lvl="1" indent="-320181" algn="l">
              <a:lnSpc>
                <a:spcPts val="4152"/>
              </a:lnSpc>
              <a:buAutoNum type="arabicPeriod"/>
            </a:pPr>
            <a:r>
              <a:rPr lang="en-US" sz="2966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Cómo se expresan estas líneas en:</a:t>
            </a:r>
          </a:p>
          <a:p>
            <a:pPr marL="640362" lvl="1" indent="-320181" algn="l">
              <a:lnSpc>
                <a:spcPts val="4152"/>
              </a:lnSpc>
              <a:buFont typeface="Arial"/>
              <a:buChar char="•"/>
            </a:pPr>
            <a:r>
              <a:rPr lang="en-US" sz="296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su Fase</a:t>
            </a:r>
          </a:p>
          <a:p>
            <a:pPr marL="640362" lvl="1" indent="-320181" algn="l">
              <a:lnSpc>
                <a:spcPts val="4152"/>
              </a:lnSpc>
              <a:buFont typeface="Arial"/>
              <a:buChar char="•"/>
            </a:pPr>
            <a:r>
              <a:rPr lang="en-US" sz="296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su grupo</a:t>
            </a:r>
          </a:p>
          <a:p>
            <a:pPr marL="640362" lvl="1" indent="-320181" algn="l">
              <a:lnSpc>
                <a:spcPts val="4152"/>
              </a:lnSpc>
              <a:buFont typeface="Arial"/>
              <a:buChar char="•"/>
            </a:pPr>
            <a:r>
              <a:rPr lang="en-US" sz="296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vida cotidiana de la escuela</a:t>
            </a:r>
          </a:p>
          <a:p>
            <a:pPr marL="640362" lvl="1" indent="-320181" algn="l">
              <a:lnSpc>
                <a:spcPts val="4152"/>
              </a:lnSpc>
              <a:buAutoNum type="arabicPeriod"/>
            </a:pPr>
            <a:r>
              <a:rPr lang="en-US" sz="2966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Acciones pedagógicas posibles desde el colectivo.</a:t>
            </a:r>
          </a:p>
          <a:p>
            <a:pPr algn="l">
              <a:lnSpc>
                <a:spcPts val="4152"/>
              </a:lnSpc>
            </a:pPr>
            <a:r>
              <a:rPr lang="en-US" sz="296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Socializar hallazgos en plenaria.</a:t>
            </a:r>
          </a:p>
        </p:txBody>
      </p:sp>
      <p:sp>
        <p:nvSpPr>
          <p:cNvPr id="7" name="Freeform 7"/>
          <p:cNvSpPr/>
          <p:nvPr/>
        </p:nvSpPr>
        <p:spPr>
          <a:xfrm>
            <a:off x="13339450" y="769020"/>
            <a:ext cx="4067622" cy="3165349"/>
          </a:xfrm>
          <a:custGeom>
            <a:avLst/>
            <a:gdLst/>
            <a:ahLst/>
            <a:cxnLst/>
            <a:rect l="l" t="t" r="r" b="b"/>
            <a:pathLst>
              <a:path w="4067622" h="3165349">
                <a:moveTo>
                  <a:pt x="0" y="0"/>
                </a:moveTo>
                <a:lnTo>
                  <a:pt x="4067622" y="0"/>
                </a:lnTo>
                <a:lnTo>
                  <a:pt x="4067622" y="3165350"/>
                </a:lnTo>
                <a:lnTo>
                  <a:pt x="0" y="31653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972696" y="759495"/>
            <a:ext cx="8145142" cy="1800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80"/>
              </a:lnSpc>
            </a:pPr>
            <a:r>
              <a:rPr lang="en-US" sz="5966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Análisis colectivo del Eje Vida saludable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509341"/>
            <a:ext cx="10281002" cy="2411362"/>
          </a:xfrm>
          <a:custGeom>
            <a:avLst/>
            <a:gdLst/>
            <a:ahLst/>
            <a:cxnLst/>
            <a:rect l="l" t="t" r="r" b="b"/>
            <a:pathLst>
              <a:path w="10281002" h="2411362">
                <a:moveTo>
                  <a:pt x="0" y="0"/>
                </a:moveTo>
                <a:lnTo>
                  <a:pt x="10281002" y="0"/>
                </a:lnTo>
                <a:lnTo>
                  <a:pt x="10281002" y="2411362"/>
                </a:lnTo>
                <a:lnTo>
                  <a:pt x="0" y="2411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8700" y="3142300"/>
            <a:ext cx="14054337" cy="5372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1274" lvl="1" indent="-470637" algn="l">
              <a:lnSpc>
                <a:spcPts val="6103"/>
              </a:lnSpc>
              <a:buFont typeface="Arial"/>
              <a:buChar char="•"/>
            </a:pPr>
            <a:r>
              <a:rPr lang="en-US" sz="435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 círculo, completar la frase:</a:t>
            </a:r>
          </a:p>
          <a:p>
            <a:pPr algn="l">
              <a:lnSpc>
                <a:spcPts val="6103"/>
              </a:lnSpc>
            </a:pPr>
            <a:r>
              <a:rPr lang="en-US" sz="435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“Como colectivo, podemos favorecer la vida saludable cuando…”</a:t>
            </a:r>
          </a:p>
          <a:p>
            <a:pPr marL="941274" lvl="1" indent="-470637" algn="l">
              <a:lnSpc>
                <a:spcPts val="6103"/>
              </a:lnSpc>
              <a:buFont typeface="Arial"/>
              <a:buChar char="•"/>
            </a:pPr>
            <a:r>
              <a:rPr lang="en-US" sz="435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Escuchar algunas participaciones.</a:t>
            </a:r>
          </a:p>
          <a:p>
            <a:pPr marL="941274" lvl="1" indent="-470637" algn="l">
              <a:lnSpc>
                <a:spcPts val="6103"/>
              </a:lnSpc>
              <a:buFont typeface="Arial"/>
              <a:buChar char="•"/>
            </a:pPr>
            <a:r>
              <a:rPr lang="en-US" sz="4359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Cierre:</a:t>
            </a:r>
          </a:p>
          <a:p>
            <a:pPr algn="l">
              <a:lnSpc>
                <a:spcPts val="6103"/>
              </a:lnSpc>
            </a:pPr>
            <a:r>
              <a:rPr lang="en-US" sz="4359" i="1">
                <a:solidFill>
                  <a:srgbClr val="000000"/>
                </a:solidFill>
                <a:latin typeface="Arimo Italics"/>
                <a:ea typeface="Arimo Italics"/>
                <a:cs typeface="Arimo Italics"/>
                <a:sym typeface="Arimo Italics"/>
              </a:rPr>
              <a:t> “Promover la vida saludable es una tarea pedagógica, comunitaria y profundamente humana.”</a:t>
            </a:r>
          </a:p>
        </p:txBody>
      </p:sp>
      <p:sp>
        <p:nvSpPr>
          <p:cNvPr id="5" name="Freeform 5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309702" y="509341"/>
            <a:ext cx="6678647" cy="3756739"/>
          </a:xfrm>
          <a:custGeom>
            <a:avLst/>
            <a:gdLst/>
            <a:ahLst/>
            <a:cxnLst/>
            <a:rect l="l" t="t" r="r" b="b"/>
            <a:pathLst>
              <a:path w="6678647" h="3756739">
                <a:moveTo>
                  <a:pt x="0" y="0"/>
                </a:moveTo>
                <a:lnTo>
                  <a:pt x="6678646" y="0"/>
                </a:lnTo>
                <a:lnTo>
                  <a:pt x="6678646" y="3756739"/>
                </a:lnTo>
                <a:lnTo>
                  <a:pt x="0" y="37567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429013" y="5894682"/>
            <a:ext cx="4559335" cy="4114800"/>
          </a:xfrm>
          <a:custGeom>
            <a:avLst/>
            <a:gdLst/>
            <a:ahLst/>
            <a:cxnLst/>
            <a:rect l="l" t="t" r="r" b="b"/>
            <a:pathLst>
              <a:path w="4559335" h="4114800">
                <a:moveTo>
                  <a:pt x="0" y="0"/>
                </a:moveTo>
                <a:lnTo>
                  <a:pt x="4559335" y="0"/>
                </a:lnTo>
                <a:lnTo>
                  <a:pt x="45593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94737" y="646252"/>
            <a:ext cx="11548927" cy="1697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6"/>
              </a:lnSpc>
              <a:spcBef>
                <a:spcPct val="0"/>
              </a:spcBef>
            </a:pPr>
            <a:r>
              <a:rPr lang="en-US" sz="4840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Cierre reflexivo: </a:t>
            </a:r>
          </a:p>
          <a:p>
            <a:pPr algn="ctr">
              <a:lnSpc>
                <a:spcPts val="6776"/>
              </a:lnSpc>
              <a:spcBef>
                <a:spcPct val="0"/>
              </a:spcBef>
            </a:pPr>
            <a:r>
              <a:rPr lang="en-US" sz="4840" b="1">
                <a:solidFill>
                  <a:srgbClr val="292F4F"/>
                </a:solidFill>
                <a:latin typeface="Arimo Bold"/>
                <a:ea typeface="Arimo Bold"/>
                <a:cs typeface="Arimo Bold"/>
                <a:sym typeface="Arimo Bold"/>
              </a:rPr>
              <a:t>“Como colectivo, podemos…”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96935" y="443650"/>
            <a:ext cx="17094131" cy="6431667"/>
          </a:xfrm>
          <a:custGeom>
            <a:avLst/>
            <a:gdLst/>
            <a:ahLst/>
            <a:cxnLst/>
            <a:rect l="l" t="t" r="r" b="b"/>
            <a:pathLst>
              <a:path w="17094131" h="6431667">
                <a:moveTo>
                  <a:pt x="0" y="0"/>
                </a:moveTo>
                <a:lnTo>
                  <a:pt x="17094130" y="0"/>
                </a:lnTo>
                <a:lnTo>
                  <a:pt x="17094130" y="6431667"/>
                </a:lnTo>
                <a:lnTo>
                  <a:pt x="0" y="64316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752329" y="4532422"/>
            <a:ext cx="14677254" cy="4029573"/>
          </a:xfrm>
          <a:custGeom>
            <a:avLst/>
            <a:gdLst/>
            <a:ahLst/>
            <a:cxnLst/>
            <a:rect l="l" t="t" r="r" b="b"/>
            <a:pathLst>
              <a:path w="14677254" h="4029573">
                <a:moveTo>
                  <a:pt x="0" y="0"/>
                </a:moveTo>
                <a:lnTo>
                  <a:pt x="14677255" y="0"/>
                </a:lnTo>
                <a:lnTo>
                  <a:pt x="14677255" y="4029573"/>
                </a:lnTo>
                <a:lnTo>
                  <a:pt x="0" y="4029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776" y="7771608"/>
            <a:ext cx="7912135" cy="2284629"/>
          </a:xfrm>
          <a:custGeom>
            <a:avLst/>
            <a:gdLst/>
            <a:ahLst/>
            <a:cxnLst/>
            <a:rect l="l" t="t" r="r" b="b"/>
            <a:pathLst>
              <a:path w="7912135" h="2284629">
                <a:moveTo>
                  <a:pt x="0" y="0"/>
                </a:moveTo>
                <a:lnTo>
                  <a:pt x="7912134" y="0"/>
                </a:lnTo>
                <a:lnTo>
                  <a:pt x="7912134" y="2284629"/>
                </a:lnTo>
                <a:lnTo>
                  <a:pt x="0" y="22846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53164" y="4218566"/>
            <a:ext cx="2724915" cy="2387707"/>
          </a:xfrm>
          <a:custGeom>
            <a:avLst/>
            <a:gdLst/>
            <a:ahLst/>
            <a:cxnLst/>
            <a:rect l="l" t="t" r="r" b="b"/>
            <a:pathLst>
              <a:path w="2724915" h="2387707">
                <a:moveTo>
                  <a:pt x="0" y="0"/>
                </a:moveTo>
                <a:lnTo>
                  <a:pt x="2724915" y="0"/>
                </a:lnTo>
                <a:lnTo>
                  <a:pt x="2724915" y="2387707"/>
                </a:lnTo>
                <a:lnTo>
                  <a:pt x="0" y="23877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296310" y="717243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126457" y="6547209"/>
            <a:ext cx="2601409" cy="3411683"/>
          </a:xfrm>
          <a:custGeom>
            <a:avLst/>
            <a:gdLst/>
            <a:ahLst/>
            <a:cxnLst/>
            <a:rect l="l" t="t" r="r" b="b"/>
            <a:pathLst>
              <a:path w="2601409" h="3411683">
                <a:moveTo>
                  <a:pt x="0" y="0"/>
                </a:moveTo>
                <a:lnTo>
                  <a:pt x="2601409" y="0"/>
                </a:lnTo>
                <a:lnTo>
                  <a:pt x="2601409" y="3411683"/>
                </a:lnTo>
                <a:lnTo>
                  <a:pt x="0" y="341168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3231331" y="432222"/>
            <a:ext cx="1192957" cy="119295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779335" y="1529154"/>
            <a:ext cx="16479965" cy="2689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09"/>
              </a:lnSpc>
              <a:spcBef>
                <a:spcPct val="0"/>
              </a:spcBef>
            </a:pPr>
            <a:r>
              <a:rPr lang="en-US" sz="5078" i="1">
                <a:solidFill>
                  <a:srgbClr val="000000"/>
                </a:solidFill>
                <a:latin typeface="Arimo Italics"/>
                <a:ea typeface="Arimo Italics"/>
                <a:cs typeface="Arimo Italics"/>
                <a:sym typeface="Arimo Italics"/>
              </a:rPr>
              <a:t>“Cuando trabajamos en comunidad, el aprendizaje se fortalece porque se construye desde el diálogo, la corresponsabilidad y el compromiso compartido.”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997843" y="5208509"/>
            <a:ext cx="12730023" cy="2563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76"/>
              </a:lnSpc>
              <a:spcBef>
                <a:spcPct val="0"/>
              </a:spcBef>
            </a:pPr>
            <a:r>
              <a:rPr lang="en-US" sz="4840" b="1">
                <a:solidFill>
                  <a:srgbClr val="5C1046"/>
                </a:solidFill>
                <a:latin typeface="Arimo Bold"/>
                <a:ea typeface="Arimo Bold"/>
                <a:cs typeface="Arimo Bold"/>
                <a:sym typeface="Arimo Bold"/>
              </a:rPr>
              <a:t>Gracias por su atención, su disposición al trabajo colectivo y su compromiso con la mejora educativa.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509341"/>
            <a:ext cx="10281002" cy="2411362"/>
          </a:xfrm>
          <a:custGeom>
            <a:avLst/>
            <a:gdLst/>
            <a:ahLst/>
            <a:cxnLst/>
            <a:rect l="l" t="t" r="r" b="b"/>
            <a:pathLst>
              <a:path w="10281002" h="2411362">
                <a:moveTo>
                  <a:pt x="0" y="0"/>
                </a:moveTo>
                <a:lnTo>
                  <a:pt x="10281002" y="0"/>
                </a:lnTo>
                <a:lnTo>
                  <a:pt x="10281002" y="2411362"/>
                </a:lnTo>
                <a:lnTo>
                  <a:pt x="0" y="2411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272927" y="728735"/>
            <a:ext cx="2769271" cy="2554652"/>
          </a:xfrm>
          <a:custGeom>
            <a:avLst/>
            <a:gdLst/>
            <a:ahLst/>
            <a:cxnLst/>
            <a:rect l="l" t="t" r="r" b="b"/>
            <a:pathLst>
              <a:path w="2769271" h="2554652">
                <a:moveTo>
                  <a:pt x="0" y="0"/>
                </a:moveTo>
                <a:lnTo>
                  <a:pt x="2769270" y="0"/>
                </a:lnTo>
                <a:lnTo>
                  <a:pt x="2769270" y="2554652"/>
                </a:lnTo>
                <a:lnTo>
                  <a:pt x="0" y="25546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3763590"/>
            <a:ext cx="14683964" cy="413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4283" lvl="1" indent="-422141" algn="just">
              <a:lnSpc>
                <a:spcPts val="5474"/>
              </a:lnSpc>
              <a:buFont typeface="Arial"/>
              <a:buChar char="•"/>
            </a:pPr>
            <a:r>
              <a:rPr lang="en-US" sz="391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 pie, cada docente responde brevemente a la pregunta:</a:t>
            </a:r>
          </a:p>
          <a:p>
            <a:pPr algn="just">
              <a:lnSpc>
                <a:spcPts val="5474"/>
              </a:lnSpc>
            </a:pPr>
            <a:r>
              <a:rPr lang="en-US" sz="391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 ¿Qué significa para ti vivir saludablemente hoy?</a:t>
            </a:r>
          </a:p>
          <a:p>
            <a:pPr marL="844283" lvl="1" indent="-422141" algn="just">
              <a:lnSpc>
                <a:spcPts val="5474"/>
              </a:lnSpc>
              <a:buFont typeface="Arial"/>
              <a:buChar char="•"/>
            </a:pPr>
            <a:r>
              <a:rPr lang="en-US" sz="391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Escuchar varias participaciones.</a:t>
            </a:r>
          </a:p>
          <a:p>
            <a:pPr marL="844283" lvl="1" indent="-422141" algn="just">
              <a:lnSpc>
                <a:spcPts val="5474"/>
              </a:lnSpc>
              <a:buFont typeface="Arial"/>
              <a:buChar char="•"/>
            </a:pPr>
            <a:r>
              <a:rPr lang="en-US" sz="391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Reflexión breve:</a:t>
            </a:r>
          </a:p>
          <a:p>
            <a:pPr algn="ctr">
              <a:lnSpc>
                <a:spcPts val="5474"/>
              </a:lnSpc>
            </a:pPr>
            <a:r>
              <a:rPr lang="en-US" sz="3910" i="1">
                <a:solidFill>
                  <a:srgbClr val="000000"/>
                </a:solidFill>
                <a:latin typeface="Arimo Italics"/>
                <a:ea typeface="Arimo Italics"/>
                <a:cs typeface="Arimo Italics"/>
                <a:sym typeface="Arimo Italics"/>
              </a:rPr>
              <a:t>“La forma en que entendemos la vida saludable orienta las decisiones pedagógicas que tomamos en la escuela.”</a:t>
            </a:r>
          </a:p>
        </p:txBody>
      </p:sp>
      <p:sp>
        <p:nvSpPr>
          <p:cNvPr id="6" name="Freeform 6"/>
          <p:cNvSpPr/>
          <p:nvPr/>
        </p:nvSpPr>
        <p:spPr>
          <a:xfrm>
            <a:off x="567940" y="508945"/>
            <a:ext cx="2825397" cy="1039511"/>
          </a:xfrm>
          <a:custGeom>
            <a:avLst/>
            <a:gdLst/>
            <a:ahLst/>
            <a:cxnLst/>
            <a:rect l="l" t="t" r="r" b="b"/>
            <a:pathLst>
              <a:path w="2825397" h="1039511">
                <a:moveTo>
                  <a:pt x="0" y="0"/>
                </a:moveTo>
                <a:lnTo>
                  <a:pt x="2825397" y="0"/>
                </a:lnTo>
                <a:lnTo>
                  <a:pt x="2825397" y="1039510"/>
                </a:lnTo>
                <a:lnTo>
                  <a:pt x="0" y="1039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80414" y="4534073"/>
            <a:ext cx="2678886" cy="2544942"/>
          </a:xfrm>
          <a:custGeom>
            <a:avLst/>
            <a:gdLst/>
            <a:ahLst/>
            <a:cxnLst/>
            <a:rect l="l" t="t" r="r" b="b"/>
            <a:pathLst>
              <a:path w="2678886" h="2544942">
                <a:moveTo>
                  <a:pt x="0" y="0"/>
                </a:moveTo>
                <a:lnTo>
                  <a:pt x="2678886" y="0"/>
                </a:lnTo>
                <a:lnTo>
                  <a:pt x="2678886" y="2544942"/>
                </a:lnTo>
                <a:lnTo>
                  <a:pt x="0" y="25449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82662" y="933450"/>
            <a:ext cx="9322723" cy="1297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5"/>
              </a:lnSpc>
              <a:spcBef>
                <a:spcPct val="0"/>
              </a:spcBef>
            </a:pPr>
            <a:r>
              <a:rPr lang="en-US" sz="3675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Dinámica de inicio: </a:t>
            </a:r>
          </a:p>
          <a:p>
            <a:pPr algn="ctr">
              <a:lnSpc>
                <a:spcPts val="5145"/>
              </a:lnSpc>
              <a:spcBef>
                <a:spcPct val="0"/>
              </a:spcBef>
            </a:pPr>
            <a:r>
              <a:rPr lang="en-US" sz="3675" b="1">
                <a:solidFill>
                  <a:srgbClr val="874D08"/>
                </a:solidFill>
                <a:latin typeface="Arimo Bold"/>
                <a:ea typeface="Arimo Bold"/>
                <a:cs typeface="Arimo Bold"/>
                <a:sym typeface="Arimo Bold"/>
              </a:rPr>
              <a:t>“¿Qué entendemos por vida saludable?”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44096" y="1715022"/>
            <a:ext cx="847690" cy="84769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54092" y="532758"/>
            <a:ext cx="8955978" cy="2100584"/>
          </a:xfrm>
          <a:custGeom>
            <a:avLst/>
            <a:gdLst/>
            <a:ahLst/>
            <a:cxnLst/>
            <a:rect l="l" t="t" r="r" b="b"/>
            <a:pathLst>
              <a:path w="8955978" h="2100584">
                <a:moveTo>
                  <a:pt x="0" y="0"/>
                </a:moveTo>
                <a:lnTo>
                  <a:pt x="8955978" y="0"/>
                </a:lnTo>
                <a:lnTo>
                  <a:pt x="8955978" y="2100583"/>
                </a:lnTo>
                <a:lnTo>
                  <a:pt x="0" y="2100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220746" y="3587812"/>
            <a:ext cx="13871004" cy="3488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0507" lvl="1" indent="-430254" algn="l">
              <a:lnSpc>
                <a:spcPts val="5579"/>
              </a:lnSpc>
              <a:buFont typeface="Arial"/>
              <a:buChar char="•"/>
            </a:pPr>
            <a:r>
              <a:rPr lang="en-US" sz="398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Profundizar en el conocimiento de las características del Eje Articulador Vida saludable del Plan de Estudio 2022.</a:t>
            </a:r>
          </a:p>
          <a:p>
            <a:pPr marL="860507" lvl="1" indent="-430254" algn="l">
              <a:lnSpc>
                <a:spcPts val="5579"/>
              </a:lnSpc>
              <a:buFont typeface="Arial"/>
              <a:buChar char="•"/>
            </a:pPr>
            <a:r>
              <a:rPr lang="en-US" sz="398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Identificar perspectivas para propiciar el desarrollo de aprendizajes asociados al Eje Articulador Vida saludable en la Educación Básica.</a:t>
            </a:r>
          </a:p>
        </p:txBody>
      </p:sp>
      <p:sp>
        <p:nvSpPr>
          <p:cNvPr id="5" name="Freeform 5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1028700"/>
            <a:ext cx="2986073" cy="2836769"/>
          </a:xfrm>
          <a:custGeom>
            <a:avLst/>
            <a:gdLst/>
            <a:ahLst/>
            <a:cxnLst/>
            <a:rect l="l" t="t" r="r" b="b"/>
            <a:pathLst>
              <a:path w="2986073" h="2836769">
                <a:moveTo>
                  <a:pt x="0" y="0"/>
                </a:moveTo>
                <a:lnTo>
                  <a:pt x="2986073" y="0"/>
                </a:lnTo>
                <a:lnTo>
                  <a:pt x="2986073" y="2836769"/>
                </a:lnTo>
                <a:lnTo>
                  <a:pt x="0" y="28367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76845" y="532758"/>
            <a:ext cx="1908673" cy="1908673"/>
          </a:xfrm>
          <a:custGeom>
            <a:avLst/>
            <a:gdLst/>
            <a:ahLst/>
            <a:cxnLst/>
            <a:rect l="l" t="t" r="r" b="b"/>
            <a:pathLst>
              <a:path w="1908673" h="1908673">
                <a:moveTo>
                  <a:pt x="0" y="0"/>
                </a:moveTo>
                <a:lnTo>
                  <a:pt x="1908673" y="0"/>
                </a:lnTo>
                <a:lnTo>
                  <a:pt x="1908673" y="1908673"/>
                </a:lnTo>
                <a:lnTo>
                  <a:pt x="0" y="19086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8700" y="7076446"/>
            <a:ext cx="2447453" cy="2610617"/>
          </a:xfrm>
          <a:custGeom>
            <a:avLst/>
            <a:gdLst/>
            <a:ahLst/>
            <a:cxnLst/>
            <a:rect l="l" t="t" r="r" b="b"/>
            <a:pathLst>
              <a:path w="2447453" h="2610617">
                <a:moveTo>
                  <a:pt x="0" y="0"/>
                </a:moveTo>
                <a:lnTo>
                  <a:pt x="2447453" y="0"/>
                </a:lnTo>
                <a:lnTo>
                  <a:pt x="2447453" y="2610617"/>
                </a:lnTo>
                <a:lnTo>
                  <a:pt x="0" y="26106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582669" y="1039983"/>
            <a:ext cx="7849671" cy="974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8"/>
              </a:lnSpc>
              <a:spcBef>
                <a:spcPct val="0"/>
              </a:spcBef>
            </a:pPr>
            <a:r>
              <a:rPr lang="en-US" sz="5506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Propósitos de la sesión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17360" y="655604"/>
            <a:ext cx="9255221" cy="2170770"/>
          </a:xfrm>
          <a:custGeom>
            <a:avLst/>
            <a:gdLst/>
            <a:ahLst/>
            <a:cxnLst/>
            <a:rect l="l" t="t" r="r" b="b"/>
            <a:pathLst>
              <a:path w="9255221" h="2170770">
                <a:moveTo>
                  <a:pt x="0" y="0"/>
                </a:moveTo>
                <a:lnTo>
                  <a:pt x="9255222" y="0"/>
                </a:lnTo>
                <a:lnTo>
                  <a:pt x="9255222" y="2170770"/>
                </a:lnTo>
                <a:lnTo>
                  <a:pt x="0" y="21707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6936" y="380343"/>
            <a:ext cx="2678205" cy="2721292"/>
          </a:xfrm>
          <a:custGeom>
            <a:avLst/>
            <a:gdLst/>
            <a:ahLst/>
            <a:cxnLst/>
            <a:rect l="l" t="t" r="r" b="b"/>
            <a:pathLst>
              <a:path w="2678205" h="2721292">
                <a:moveTo>
                  <a:pt x="0" y="0"/>
                </a:moveTo>
                <a:lnTo>
                  <a:pt x="2678204" y="0"/>
                </a:lnTo>
                <a:lnTo>
                  <a:pt x="2678204" y="2721292"/>
                </a:lnTo>
                <a:lnTo>
                  <a:pt x="0" y="27212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513062" y="768974"/>
            <a:ext cx="2309334" cy="2332661"/>
          </a:xfrm>
          <a:custGeom>
            <a:avLst/>
            <a:gdLst/>
            <a:ahLst/>
            <a:cxnLst/>
            <a:rect l="l" t="t" r="r" b="b"/>
            <a:pathLst>
              <a:path w="2309334" h="2332661">
                <a:moveTo>
                  <a:pt x="0" y="0"/>
                </a:moveTo>
                <a:lnTo>
                  <a:pt x="2309334" y="0"/>
                </a:lnTo>
                <a:lnTo>
                  <a:pt x="2309334" y="2332661"/>
                </a:lnTo>
                <a:lnTo>
                  <a:pt x="0" y="23326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630903" y="5579214"/>
            <a:ext cx="4073652" cy="4114800"/>
          </a:xfrm>
          <a:custGeom>
            <a:avLst/>
            <a:gdLst/>
            <a:ahLst/>
            <a:cxnLst/>
            <a:rect l="l" t="t" r="r" b="b"/>
            <a:pathLst>
              <a:path w="4073652" h="4114800">
                <a:moveTo>
                  <a:pt x="0" y="0"/>
                </a:moveTo>
                <a:lnTo>
                  <a:pt x="4073652" y="0"/>
                </a:lnTo>
                <a:lnTo>
                  <a:pt x="4073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76663" y="5894682"/>
            <a:ext cx="3888486" cy="4114800"/>
          </a:xfrm>
          <a:custGeom>
            <a:avLst/>
            <a:gdLst/>
            <a:ahLst/>
            <a:cxnLst/>
            <a:rect l="l" t="t" r="r" b="b"/>
            <a:pathLst>
              <a:path w="3888486" h="4114800">
                <a:moveTo>
                  <a:pt x="0" y="0"/>
                </a:moveTo>
                <a:lnTo>
                  <a:pt x="3888486" y="0"/>
                </a:lnTo>
                <a:lnTo>
                  <a:pt x="38884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220230" y="1176620"/>
            <a:ext cx="7849483" cy="89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24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Insumos</a:t>
            </a:r>
            <a:r>
              <a:rPr lang="en-US" sz="4800" b="1" dirty="0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 para la </a:t>
            </a:r>
            <a:r>
              <a:rPr lang="en-US" sz="4800" b="1" dirty="0" err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sesión</a:t>
            </a:r>
            <a:endParaRPr lang="en-US" sz="4800" b="1" dirty="0">
              <a:solidFill>
                <a:srgbClr val="AB7049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333227" y="3966133"/>
            <a:ext cx="11623489" cy="2786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5514" lvl="1" indent="-427757" algn="l">
              <a:lnSpc>
                <a:spcPts val="5547"/>
              </a:lnSpc>
              <a:buFont typeface="Arial"/>
              <a:buChar char="•"/>
            </a:pPr>
            <a:r>
              <a:rPr lang="en-US" sz="3962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Mensaje del Maestro Mario Delgado Carrillo, Secretario de Educación Pública.</a:t>
            </a:r>
          </a:p>
          <a:p>
            <a:pPr marL="855514" lvl="1" indent="-427757" algn="l">
              <a:lnSpc>
                <a:spcPts val="5547"/>
              </a:lnSpc>
              <a:buFont typeface="Arial"/>
              <a:buChar char="•"/>
            </a:pPr>
            <a:r>
              <a:rPr lang="en-US" sz="3962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Documento: </a:t>
            </a:r>
            <a:r>
              <a:rPr lang="en-US" sz="3962" u="sng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  <a:hlinkClick r:id="rId15" tooltip="https://gestion.cte.sep.gob.mx/insumos/docs/2526_s2_t6_orgcompleta_insumo1.pdf"/>
              </a:rPr>
              <a:t>El Eje Articulador Vida Saludable en el Plan de Estudio 2022 (SEP, 2025).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003499" y="377368"/>
            <a:ext cx="10281002" cy="2411362"/>
          </a:xfrm>
          <a:custGeom>
            <a:avLst/>
            <a:gdLst/>
            <a:ahLst/>
            <a:cxnLst/>
            <a:rect l="l" t="t" r="r" b="b"/>
            <a:pathLst>
              <a:path w="10281002" h="2411362">
                <a:moveTo>
                  <a:pt x="0" y="0"/>
                </a:moveTo>
                <a:lnTo>
                  <a:pt x="10281002" y="0"/>
                </a:lnTo>
                <a:lnTo>
                  <a:pt x="10281002" y="2411363"/>
                </a:lnTo>
                <a:lnTo>
                  <a:pt x="0" y="24113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59226" y="3805567"/>
            <a:ext cx="14403811" cy="3045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1475" lvl="1" indent="-470737" algn="l">
              <a:lnSpc>
                <a:spcPts val="6104"/>
              </a:lnSpc>
              <a:buFont typeface="Arial"/>
              <a:buChar char="•"/>
            </a:pPr>
            <a:r>
              <a:rPr lang="en-US" sz="436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Visualizar el mensaje del Mtro. Mario Delgado Carrillo.</a:t>
            </a:r>
          </a:p>
          <a:p>
            <a:pPr marL="941475" lvl="1" indent="-470737" algn="l">
              <a:lnSpc>
                <a:spcPts val="6104"/>
              </a:lnSpc>
              <a:buFont typeface="Arial"/>
              <a:buChar char="•"/>
            </a:pPr>
            <a:r>
              <a:rPr lang="en-US" sz="436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Dialogar en plenaria:</a:t>
            </a:r>
          </a:p>
          <a:p>
            <a:pPr algn="l">
              <a:lnSpc>
                <a:spcPts val="6104"/>
              </a:lnSpc>
            </a:pPr>
            <a:r>
              <a:rPr lang="en-US" sz="436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¿Cómo se relaciona el derecho humano a la educación con la formación para una vida saludable?</a:t>
            </a:r>
          </a:p>
        </p:txBody>
      </p:sp>
      <p:sp>
        <p:nvSpPr>
          <p:cNvPr id="5" name="Freeform 5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5899" y="7119978"/>
            <a:ext cx="7315200" cy="2889504"/>
          </a:xfrm>
          <a:custGeom>
            <a:avLst/>
            <a:gdLst/>
            <a:ahLst/>
            <a:cxnLst/>
            <a:rect l="l" t="t" r="r" b="b"/>
            <a:pathLst>
              <a:path w="7315200" h="2889504">
                <a:moveTo>
                  <a:pt x="0" y="0"/>
                </a:moveTo>
                <a:lnTo>
                  <a:pt x="7315200" y="0"/>
                </a:lnTo>
                <a:lnTo>
                  <a:pt x="7315200" y="2889504"/>
                </a:lnTo>
                <a:lnTo>
                  <a:pt x="0" y="28895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284501" y="6833604"/>
            <a:ext cx="2678886" cy="2544942"/>
          </a:xfrm>
          <a:custGeom>
            <a:avLst/>
            <a:gdLst/>
            <a:ahLst/>
            <a:cxnLst/>
            <a:rect l="l" t="t" r="r" b="b"/>
            <a:pathLst>
              <a:path w="2678886" h="2544942">
                <a:moveTo>
                  <a:pt x="0" y="0"/>
                </a:moveTo>
                <a:lnTo>
                  <a:pt x="2678886" y="0"/>
                </a:lnTo>
                <a:lnTo>
                  <a:pt x="2678886" y="2544942"/>
                </a:lnTo>
                <a:lnTo>
                  <a:pt x="0" y="25449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664927" y="901865"/>
            <a:ext cx="1918033" cy="1886865"/>
          </a:xfrm>
          <a:custGeom>
            <a:avLst/>
            <a:gdLst/>
            <a:ahLst/>
            <a:cxnLst/>
            <a:rect l="l" t="t" r="r" b="b"/>
            <a:pathLst>
              <a:path w="1918033" h="1886865">
                <a:moveTo>
                  <a:pt x="0" y="0"/>
                </a:moveTo>
                <a:lnTo>
                  <a:pt x="1918033" y="0"/>
                </a:lnTo>
                <a:lnTo>
                  <a:pt x="1918033" y="1886866"/>
                </a:lnTo>
                <a:lnTo>
                  <a:pt x="0" y="18868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475213" y="652714"/>
            <a:ext cx="7337575" cy="1736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4"/>
              </a:lnSpc>
              <a:spcBef>
                <a:spcPct val="0"/>
              </a:spcBef>
            </a:pPr>
            <a:r>
              <a:rPr lang="en-US" sz="4931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Mensaje del Secretario de Educación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2471" y="533718"/>
            <a:ext cx="10281002" cy="2411362"/>
          </a:xfrm>
          <a:custGeom>
            <a:avLst/>
            <a:gdLst/>
            <a:ahLst/>
            <a:cxnLst/>
            <a:rect l="l" t="t" r="r" b="b"/>
            <a:pathLst>
              <a:path w="10281002" h="2411362">
                <a:moveTo>
                  <a:pt x="0" y="0"/>
                </a:moveTo>
                <a:lnTo>
                  <a:pt x="10281001" y="0"/>
                </a:lnTo>
                <a:lnTo>
                  <a:pt x="10281001" y="2411362"/>
                </a:lnTo>
                <a:lnTo>
                  <a:pt x="0" y="2411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834994" y="410086"/>
            <a:ext cx="5649013" cy="2534995"/>
          </a:xfrm>
          <a:custGeom>
            <a:avLst/>
            <a:gdLst/>
            <a:ahLst/>
            <a:cxnLst/>
            <a:rect l="l" t="t" r="r" b="b"/>
            <a:pathLst>
              <a:path w="5649013" h="2534995">
                <a:moveTo>
                  <a:pt x="0" y="0"/>
                </a:moveTo>
                <a:lnTo>
                  <a:pt x="5649013" y="0"/>
                </a:lnTo>
                <a:lnTo>
                  <a:pt x="5649013" y="2534994"/>
                </a:lnTo>
                <a:lnTo>
                  <a:pt x="0" y="25349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3966" y="7103670"/>
            <a:ext cx="4077032" cy="2905812"/>
          </a:xfrm>
          <a:custGeom>
            <a:avLst/>
            <a:gdLst/>
            <a:ahLst/>
            <a:cxnLst/>
            <a:rect l="l" t="t" r="r" b="b"/>
            <a:pathLst>
              <a:path w="4077032" h="2905812">
                <a:moveTo>
                  <a:pt x="0" y="0"/>
                </a:moveTo>
                <a:lnTo>
                  <a:pt x="4077032" y="0"/>
                </a:lnTo>
                <a:lnTo>
                  <a:pt x="4077032" y="2905812"/>
                </a:lnTo>
                <a:lnTo>
                  <a:pt x="0" y="290581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672001" y="7479261"/>
            <a:ext cx="3128320" cy="2154630"/>
          </a:xfrm>
          <a:custGeom>
            <a:avLst/>
            <a:gdLst/>
            <a:ahLst/>
            <a:cxnLst/>
            <a:rect l="l" t="t" r="r" b="b"/>
            <a:pathLst>
              <a:path w="3128320" h="2154630">
                <a:moveTo>
                  <a:pt x="0" y="0"/>
                </a:moveTo>
                <a:lnTo>
                  <a:pt x="3128320" y="0"/>
                </a:lnTo>
                <a:lnTo>
                  <a:pt x="3128320" y="2154630"/>
                </a:lnTo>
                <a:lnTo>
                  <a:pt x="0" y="21546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052060" y="833155"/>
            <a:ext cx="8262805" cy="1616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2"/>
              </a:lnSpc>
              <a:spcBef>
                <a:spcPct val="0"/>
              </a:spcBef>
            </a:pPr>
            <a:r>
              <a:rPr lang="en-US" sz="4587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Ideas centrales: </a:t>
            </a:r>
            <a:r>
              <a:rPr lang="en-US" sz="4587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 La escuela y su compromiso con la salud</a:t>
            </a:r>
            <a:r>
              <a:rPr lang="en-US" sz="4587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                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11259" y="3237843"/>
            <a:ext cx="14798187" cy="386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6827" lvl="1" indent="-393414" algn="l">
              <a:lnSpc>
                <a:spcPts val="5102"/>
              </a:lnSpc>
              <a:buAutoNum type="arabicPeriod"/>
            </a:pPr>
            <a:r>
              <a:rPr lang="en-US" sz="364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transición demográfica y epidemiológica ha redefinido las prioridades en salud.</a:t>
            </a:r>
          </a:p>
          <a:p>
            <a:pPr marL="786827" lvl="1" indent="-393414" algn="l">
              <a:lnSpc>
                <a:spcPts val="5102"/>
              </a:lnSpc>
              <a:buAutoNum type="arabicPeriod"/>
            </a:pPr>
            <a:r>
              <a:rPr lang="en-US" sz="364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Se han incrementado problemas como obesidad, diabetes, hipertensión, ansiedad, depresión y consumo de sustancias.</a:t>
            </a:r>
          </a:p>
          <a:p>
            <a:pPr marL="786827" lvl="1" indent="-393414" algn="l">
              <a:lnSpc>
                <a:spcPts val="5102"/>
              </a:lnSpc>
              <a:buAutoNum type="arabicPeriod"/>
            </a:pPr>
            <a:r>
              <a:rPr lang="en-US" sz="3644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 escuela tiene un papel clave en la formación integral y en la mejora de la vida cotidiana de niñas, niños y adolescentes.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14444" y="508079"/>
            <a:ext cx="9960374" cy="2336161"/>
          </a:xfrm>
          <a:custGeom>
            <a:avLst/>
            <a:gdLst/>
            <a:ahLst/>
            <a:cxnLst/>
            <a:rect l="l" t="t" r="r" b="b"/>
            <a:pathLst>
              <a:path w="9960374" h="2336161">
                <a:moveTo>
                  <a:pt x="0" y="0"/>
                </a:moveTo>
                <a:lnTo>
                  <a:pt x="9960375" y="0"/>
                </a:lnTo>
                <a:lnTo>
                  <a:pt x="9960375" y="2336160"/>
                </a:lnTo>
                <a:lnTo>
                  <a:pt x="0" y="23361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98359" y="1028700"/>
            <a:ext cx="2208638" cy="2417114"/>
          </a:xfrm>
          <a:custGeom>
            <a:avLst/>
            <a:gdLst/>
            <a:ahLst/>
            <a:cxnLst/>
            <a:rect l="l" t="t" r="r" b="b"/>
            <a:pathLst>
              <a:path w="2208638" h="2417114">
                <a:moveTo>
                  <a:pt x="0" y="0"/>
                </a:moveTo>
                <a:lnTo>
                  <a:pt x="2208639" y="0"/>
                </a:lnTo>
                <a:lnTo>
                  <a:pt x="2208639" y="2417114"/>
                </a:lnTo>
                <a:lnTo>
                  <a:pt x="0" y="24171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016098" y="3958029"/>
            <a:ext cx="4488993" cy="2923457"/>
          </a:xfrm>
          <a:custGeom>
            <a:avLst/>
            <a:gdLst/>
            <a:ahLst/>
            <a:cxnLst/>
            <a:rect l="l" t="t" r="r" b="b"/>
            <a:pathLst>
              <a:path w="4488993" h="2923457">
                <a:moveTo>
                  <a:pt x="0" y="0"/>
                </a:moveTo>
                <a:lnTo>
                  <a:pt x="4488993" y="0"/>
                </a:lnTo>
                <a:lnTo>
                  <a:pt x="4488993" y="2923457"/>
                </a:lnTo>
                <a:lnTo>
                  <a:pt x="0" y="292345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668071" y="6881486"/>
            <a:ext cx="2138926" cy="1781142"/>
          </a:xfrm>
          <a:custGeom>
            <a:avLst/>
            <a:gdLst/>
            <a:ahLst/>
            <a:cxnLst/>
            <a:rect l="l" t="t" r="r" b="b"/>
            <a:pathLst>
              <a:path w="2138926" h="1781142">
                <a:moveTo>
                  <a:pt x="0" y="0"/>
                </a:moveTo>
                <a:lnTo>
                  <a:pt x="2138927" y="0"/>
                </a:lnTo>
                <a:lnTo>
                  <a:pt x="2138927" y="1781142"/>
                </a:lnTo>
                <a:lnTo>
                  <a:pt x="0" y="17811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186836" y="7258670"/>
            <a:ext cx="3658523" cy="2807917"/>
          </a:xfrm>
          <a:custGeom>
            <a:avLst/>
            <a:gdLst/>
            <a:ahLst/>
            <a:cxnLst/>
            <a:rect l="l" t="t" r="r" b="b"/>
            <a:pathLst>
              <a:path w="3658523" h="2807917">
                <a:moveTo>
                  <a:pt x="0" y="0"/>
                </a:moveTo>
                <a:lnTo>
                  <a:pt x="3658524" y="0"/>
                </a:lnTo>
                <a:lnTo>
                  <a:pt x="3658524" y="2807917"/>
                </a:lnTo>
                <a:lnTo>
                  <a:pt x="0" y="280791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69979" y="3024084"/>
            <a:ext cx="11646119" cy="6088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6186" lvl="1" indent="-373093" algn="l">
              <a:lnSpc>
                <a:spcPts val="4838"/>
              </a:lnSpc>
              <a:buFont typeface="Arial"/>
              <a:buChar char="•"/>
            </a:pPr>
            <a:r>
              <a:rPr lang="en-US" sz="345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 la infancia: desnutrición, sobrepeso y obesidad.</a:t>
            </a:r>
          </a:p>
          <a:p>
            <a:pPr marL="746186" lvl="1" indent="-373093" algn="l">
              <a:lnSpc>
                <a:spcPts val="4838"/>
              </a:lnSpc>
              <a:buFont typeface="Arial"/>
              <a:buChar char="•"/>
            </a:pPr>
            <a:r>
              <a:rPr lang="en-US" sz="345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En las adolescencias:</a:t>
            </a:r>
          </a:p>
          <a:p>
            <a:pPr marL="746186" lvl="1" indent="-373093" algn="just">
              <a:lnSpc>
                <a:spcPts val="4838"/>
              </a:lnSpc>
              <a:buAutoNum type="arabicPeriod"/>
            </a:pPr>
            <a:r>
              <a:rPr lang="en-US" sz="345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comportamientos de riesgo</a:t>
            </a:r>
          </a:p>
          <a:p>
            <a:pPr marL="746186" lvl="1" indent="-373093" algn="just">
              <a:lnSpc>
                <a:spcPts val="4838"/>
              </a:lnSpc>
              <a:buAutoNum type="arabicPeriod"/>
            </a:pPr>
            <a:r>
              <a:rPr lang="en-US" sz="345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prácticas sexuales sin protección</a:t>
            </a:r>
          </a:p>
          <a:p>
            <a:pPr marL="746186" lvl="1" indent="-373093" algn="just">
              <a:lnSpc>
                <a:spcPts val="4838"/>
              </a:lnSpc>
              <a:buAutoNum type="arabicPeriod"/>
            </a:pPr>
            <a:r>
              <a:rPr lang="en-US" sz="345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embarazos no deseados</a:t>
            </a:r>
          </a:p>
          <a:p>
            <a:pPr marL="746186" lvl="1" indent="-373093" algn="just">
              <a:lnSpc>
                <a:spcPts val="4838"/>
              </a:lnSpc>
              <a:buAutoNum type="arabicPeriod"/>
            </a:pPr>
            <a:r>
              <a:rPr lang="en-US" sz="345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consumo de sustancias</a:t>
            </a:r>
          </a:p>
          <a:p>
            <a:pPr marL="746186" lvl="1" indent="-373093" algn="just">
              <a:lnSpc>
                <a:spcPts val="4838"/>
              </a:lnSpc>
              <a:buAutoNum type="arabicPeriod"/>
            </a:pPr>
            <a:r>
              <a:rPr lang="en-US" sz="345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trastornos de la conducta alimentaria</a:t>
            </a:r>
          </a:p>
          <a:p>
            <a:pPr marL="746186" lvl="1" indent="-373093" algn="just">
              <a:lnSpc>
                <a:spcPts val="4838"/>
              </a:lnSpc>
              <a:buAutoNum type="arabicPeriod"/>
            </a:pPr>
            <a:r>
              <a:rPr lang="en-US" sz="345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depresión y violencia</a:t>
            </a:r>
          </a:p>
          <a:p>
            <a:pPr marL="746186" lvl="1" indent="-373093" algn="l">
              <a:lnSpc>
                <a:spcPts val="4838"/>
              </a:lnSpc>
              <a:buFont typeface="Arial"/>
              <a:buChar char="•"/>
            </a:pPr>
            <a:r>
              <a:rPr lang="en-US" sz="3456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Estas situaciones demandan una respuesta pedagógica intencionada desde la escuela.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81356" y="726945"/>
            <a:ext cx="8226552" cy="1774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6"/>
              </a:lnSpc>
              <a:spcBef>
                <a:spcPct val="0"/>
              </a:spcBef>
            </a:pPr>
            <a:r>
              <a:rPr lang="en-US" sz="5047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Problemáticas de salud en Educación Básica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509341"/>
            <a:ext cx="10281002" cy="2411362"/>
          </a:xfrm>
          <a:custGeom>
            <a:avLst/>
            <a:gdLst/>
            <a:ahLst/>
            <a:cxnLst/>
            <a:rect l="l" t="t" r="r" b="b"/>
            <a:pathLst>
              <a:path w="10281002" h="2411362">
                <a:moveTo>
                  <a:pt x="0" y="0"/>
                </a:moveTo>
                <a:lnTo>
                  <a:pt x="10281002" y="0"/>
                </a:lnTo>
                <a:lnTo>
                  <a:pt x="10281002" y="2411362"/>
                </a:lnTo>
                <a:lnTo>
                  <a:pt x="0" y="2411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586646" y="3035322"/>
            <a:ext cx="12571939" cy="5605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878" lvl="1" indent="-428939" algn="l">
              <a:lnSpc>
                <a:spcPts val="5562"/>
              </a:lnSpc>
              <a:buFont typeface="Arial"/>
              <a:buChar char="•"/>
            </a:pPr>
            <a:r>
              <a:rPr lang="en-US" sz="397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 Eje Vida saludable busca una formación progresiva para transformar:</a:t>
            </a:r>
          </a:p>
          <a:p>
            <a:pPr marL="857878" lvl="1" indent="-428939" algn="l">
              <a:lnSpc>
                <a:spcPts val="5562"/>
              </a:lnSpc>
              <a:buAutoNum type="arabicPeriod"/>
            </a:pPr>
            <a:r>
              <a:rPr lang="en-US" sz="397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estilos de consumo</a:t>
            </a:r>
          </a:p>
          <a:p>
            <a:pPr marL="857878" lvl="1" indent="-428939" algn="l">
              <a:lnSpc>
                <a:spcPts val="5562"/>
              </a:lnSpc>
              <a:buAutoNum type="arabicPeriod"/>
            </a:pPr>
            <a:r>
              <a:rPr lang="en-US" sz="397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conductas que deterioran la salud</a:t>
            </a:r>
          </a:p>
          <a:p>
            <a:pPr marL="857878" lvl="1" indent="-428939" algn="l">
              <a:lnSpc>
                <a:spcPts val="5562"/>
              </a:lnSpc>
              <a:buAutoNum type="arabicPeriod"/>
            </a:pPr>
            <a:r>
              <a:rPr lang="en-US" sz="397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relaciones con el medio ambiente</a:t>
            </a:r>
          </a:p>
          <a:p>
            <a:pPr marL="857878" lvl="1" indent="-428939" algn="l">
              <a:lnSpc>
                <a:spcPts val="5562"/>
              </a:lnSpc>
              <a:buFont typeface="Arial"/>
              <a:buChar char="•"/>
            </a:pPr>
            <a:r>
              <a:rPr lang="en-US" sz="3973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Se basa en comprender la interacción entre factores sociales, culturales, económicos y ambientales.</a:t>
            </a:r>
          </a:p>
        </p:txBody>
      </p:sp>
      <p:sp>
        <p:nvSpPr>
          <p:cNvPr id="6" name="Freeform 6"/>
          <p:cNvSpPr/>
          <p:nvPr/>
        </p:nvSpPr>
        <p:spPr>
          <a:xfrm>
            <a:off x="13417955" y="509341"/>
            <a:ext cx="3841345" cy="4252411"/>
          </a:xfrm>
          <a:custGeom>
            <a:avLst/>
            <a:gdLst/>
            <a:ahLst/>
            <a:cxnLst/>
            <a:rect l="l" t="t" r="r" b="b"/>
            <a:pathLst>
              <a:path w="3841345" h="4252411">
                <a:moveTo>
                  <a:pt x="0" y="0"/>
                </a:moveTo>
                <a:lnTo>
                  <a:pt x="3841345" y="0"/>
                </a:lnTo>
                <a:lnTo>
                  <a:pt x="3841345" y="4252411"/>
                </a:lnTo>
                <a:lnTo>
                  <a:pt x="0" y="42524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85288" y="5114228"/>
            <a:ext cx="5953672" cy="4264318"/>
          </a:xfrm>
          <a:custGeom>
            <a:avLst/>
            <a:gdLst/>
            <a:ahLst/>
            <a:cxnLst/>
            <a:rect l="l" t="t" r="r" b="b"/>
            <a:pathLst>
              <a:path w="5953672" h="4264318">
                <a:moveTo>
                  <a:pt x="0" y="0"/>
                </a:moveTo>
                <a:lnTo>
                  <a:pt x="5953672" y="0"/>
                </a:lnTo>
                <a:lnTo>
                  <a:pt x="5953672" y="4264318"/>
                </a:lnTo>
                <a:lnTo>
                  <a:pt x="0" y="426431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586646" y="736290"/>
            <a:ext cx="8703911" cy="1833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18"/>
              </a:lnSpc>
              <a:spcBef>
                <a:spcPct val="0"/>
              </a:spcBef>
            </a:pPr>
            <a:r>
              <a:rPr lang="en-US" sz="5227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Sentido del Eje Articulador Vida saludable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509341"/>
            <a:ext cx="10281002" cy="2411362"/>
          </a:xfrm>
          <a:custGeom>
            <a:avLst/>
            <a:gdLst/>
            <a:ahLst/>
            <a:cxnLst/>
            <a:rect l="l" t="t" r="r" b="b"/>
            <a:pathLst>
              <a:path w="10281002" h="2411362">
                <a:moveTo>
                  <a:pt x="0" y="0"/>
                </a:moveTo>
                <a:lnTo>
                  <a:pt x="10281002" y="0"/>
                </a:lnTo>
                <a:lnTo>
                  <a:pt x="10281002" y="2411362"/>
                </a:lnTo>
                <a:lnTo>
                  <a:pt x="0" y="24113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974481" y="9378546"/>
            <a:ext cx="7315200" cy="630936"/>
          </a:xfrm>
          <a:custGeom>
            <a:avLst/>
            <a:gdLst/>
            <a:ahLst/>
            <a:cxnLst/>
            <a:rect l="l" t="t" r="r" b="b"/>
            <a:pathLst>
              <a:path w="7315200" h="630936">
                <a:moveTo>
                  <a:pt x="0" y="0"/>
                </a:moveTo>
                <a:lnTo>
                  <a:pt x="7315200" y="0"/>
                </a:lnTo>
                <a:lnTo>
                  <a:pt x="7315200" y="630936"/>
                </a:lnTo>
                <a:lnTo>
                  <a:pt x="0" y="6309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0870914" y="5849217"/>
            <a:ext cx="7651350" cy="4437783"/>
          </a:xfrm>
          <a:custGeom>
            <a:avLst/>
            <a:gdLst/>
            <a:ahLst/>
            <a:cxnLst/>
            <a:rect l="l" t="t" r="r" b="b"/>
            <a:pathLst>
              <a:path w="7651350" h="4437783">
                <a:moveTo>
                  <a:pt x="7651350" y="0"/>
                </a:moveTo>
                <a:lnTo>
                  <a:pt x="0" y="0"/>
                </a:lnTo>
                <a:lnTo>
                  <a:pt x="0" y="4437783"/>
                </a:lnTo>
                <a:lnTo>
                  <a:pt x="7651350" y="4437783"/>
                </a:lnTo>
                <a:lnTo>
                  <a:pt x="765135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902696" y="687421"/>
            <a:ext cx="4074839" cy="3967874"/>
          </a:xfrm>
          <a:custGeom>
            <a:avLst/>
            <a:gdLst/>
            <a:ahLst/>
            <a:cxnLst/>
            <a:rect l="l" t="t" r="r" b="b"/>
            <a:pathLst>
              <a:path w="4074839" h="3967874">
                <a:moveTo>
                  <a:pt x="0" y="0"/>
                </a:moveTo>
                <a:lnTo>
                  <a:pt x="4074839" y="0"/>
                </a:lnTo>
                <a:lnTo>
                  <a:pt x="4074839" y="3967874"/>
                </a:lnTo>
                <a:lnTo>
                  <a:pt x="0" y="39678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648952" y="940451"/>
            <a:ext cx="8250738" cy="1577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7"/>
              </a:lnSpc>
            </a:pPr>
            <a:r>
              <a:rPr lang="en-US" sz="5575" b="1">
                <a:solidFill>
                  <a:srgbClr val="AB7049"/>
                </a:solidFill>
                <a:latin typeface="Arimo Bold"/>
                <a:ea typeface="Arimo Bold"/>
                <a:cs typeface="Arimo Bold"/>
                <a:sym typeface="Arimo Bold"/>
              </a:rPr>
              <a:t>Vida saludable y aprendizaje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213957"/>
            <a:ext cx="13239985" cy="5175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2065" lvl="1" indent="-396033" algn="l">
              <a:lnSpc>
                <a:spcPts val="5136"/>
              </a:lnSpc>
              <a:buFont typeface="Arial"/>
              <a:buChar char="•"/>
            </a:pPr>
            <a:r>
              <a:rPr lang="en-US" sz="366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El Eje Vida saludable:</a:t>
            </a:r>
          </a:p>
          <a:p>
            <a:pPr algn="l">
              <a:lnSpc>
                <a:spcPts val="5136"/>
              </a:lnSpc>
            </a:pPr>
            <a:r>
              <a:rPr lang="en-US" sz="366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-favorece conexiones entre Campos formativos</a:t>
            </a:r>
          </a:p>
          <a:p>
            <a:pPr algn="l">
              <a:lnSpc>
                <a:spcPts val="5136"/>
              </a:lnSpc>
            </a:pPr>
            <a:r>
              <a:rPr lang="en-US" sz="366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-impulsa la vinculación con las familias y la comunidad</a:t>
            </a:r>
          </a:p>
          <a:p>
            <a:pPr marL="792065" lvl="1" indent="-396033" algn="l">
              <a:lnSpc>
                <a:spcPts val="5136"/>
              </a:lnSpc>
              <a:buFont typeface="Arial"/>
              <a:buChar char="•"/>
            </a:pPr>
            <a:r>
              <a:rPr lang="en-US" sz="366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Los Contenidos y Procesos de Desarrollo de Aprendizaje (PDA) fortalecen capacidades para:</a:t>
            </a:r>
          </a:p>
          <a:p>
            <a:pPr algn="l">
              <a:lnSpc>
                <a:spcPts val="5136"/>
              </a:lnSpc>
            </a:pPr>
            <a:r>
              <a:rPr lang="en-US" sz="366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 -anticipar riesgos</a:t>
            </a:r>
          </a:p>
          <a:p>
            <a:pPr algn="l">
              <a:lnSpc>
                <a:spcPts val="5136"/>
              </a:lnSpc>
            </a:pPr>
            <a:r>
              <a:rPr lang="en-US" sz="366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 -tomar decisiones informadas</a:t>
            </a:r>
          </a:p>
          <a:p>
            <a:pPr algn="l">
              <a:lnSpc>
                <a:spcPts val="5136"/>
              </a:lnSpc>
            </a:pPr>
            <a:r>
              <a:rPr lang="en-US" sz="3668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     -cuidar la salud personal y colectiva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604855" y="336707"/>
            <a:ext cx="847690" cy="84769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718</Words>
  <Application>Microsoft Office PowerPoint</Application>
  <PresentationFormat>Personalizado</PresentationFormat>
  <Paragraphs>86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1" baseType="lpstr">
      <vt:lpstr>Arimo Bold</vt:lpstr>
      <vt:lpstr>Arimo</vt:lpstr>
      <vt:lpstr>Calibri</vt:lpstr>
      <vt:lpstr>Arial</vt:lpstr>
      <vt:lpstr>Arimo Italics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Sexta Sesión Ordinaria de Consejo Técnico Escolar Tema 6: Vida saludable Ciclo Escolar 2025–2026</dc:title>
  <cp:lastModifiedBy>JORGE ALBERTO GUERRERO HERNANDEZ</cp:lastModifiedBy>
  <cp:revision>4</cp:revision>
  <dcterms:created xsi:type="dcterms:W3CDTF">2006-08-16T00:00:00Z</dcterms:created>
  <dcterms:modified xsi:type="dcterms:W3CDTF">2026-06-17T00:06:40Z</dcterms:modified>
  <dc:identifier>DAHCFTHAwdg</dc:identifier>
</cp:coreProperties>
</file>