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Arimo Bold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Arimo" panose="020B0604020202020204" charset="0"/>
      <p:regular r:id="rId25"/>
    </p:embeddedFont>
    <p:embeddedFont>
      <p:font typeface="Fira Sans Bold" panose="020B0604020202020204" charset="0"/>
      <p:regular r:id="rId26"/>
    </p:embeddedFont>
    <p:embeddedFont>
      <p:font typeface="Arimo Bold Italics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5.svg"/><Relationship Id="rId5" Type="http://schemas.openxmlformats.org/officeDocument/2006/relationships/image" Target="../media/image13.sv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34.png"/><Relationship Id="rId4" Type="http://schemas.openxmlformats.org/officeDocument/2006/relationships/image" Target="../media/image12.png"/><Relationship Id="rId9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8.png"/><Relationship Id="rId5" Type="http://schemas.openxmlformats.org/officeDocument/2006/relationships/image" Target="../media/image13.svg"/><Relationship Id="rId10" Type="http://schemas.openxmlformats.org/officeDocument/2006/relationships/image" Target="../media/image37.png"/><Relationship Id="rId4" Type="http://schemas.openxmlformats.org/officeDocument/2006/relationships/image" Target="../media/image12.png"/><Relationship Id="rId9" Type="http://schemas.openxmlformats.org/officeDocument/2006/relationships/image" Target="../media/image3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hyperlink" Target="https://gestion.cte.sep.gob.mx/insumos/docs/2526_s3_t4_orgcompleta_insumo2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estion.cte.sep.gob.mx/insumos/docs/2526_s2_t4_orgcompleta_insumo1.pdf" TargetMode="External"/><Relationship Id="rId11" Type="http://schemas.openxmlformats.org/officeDocument/2006/relationships/image" Target="../media/image20.svg"/><Relationship Id="rId5" Type="http://schemas.openxmlformats.org/officeDocument/2006/relationships/image" Target="../media/image13.sv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10.svg"/><Relationship Id="rId4" Type="http://schemas.openxmlformats.org/officeDocument/2006/relationships/image" Target="../media/image12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3.svg"/><Relationship Id="rId10" Type="http://schemas.openxmlformats.org/officeDocument/2006/relationships/image" Target="../media/image10.svg"/><Relationship Id="rId4" Type="http://schemas.openxmlformats.org/officeDocument/2006/relationships/image" Target="../media/image12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7615" y="-2870264"/>
            <a:ext cx="18865615" cy="13696227"/>
          </a:xfrm>
          <a:custGeom>
            <a:avLst/>
            <a:gdLst/>
            <a:ahLst/>
            <a:cxnLst/>
            <a:rect l="l" t="t" r="r" b="b"/>
            <a:pathLst>
              <a:path w="18865615" h="13696227">
                <a:moveTo>
                  <a:pt x="0" y="0"/>
                </a:moveTo>
                <a:lnTo>
                  <a:pt x="18865615" y="0"/>
                </a:lnTo>
                <a:lnTo>
                  <a:pt x="18865615" y="13696227"/>
                </a:lnTo>
                <a:lnTo>
                  <a:pt x="0" y="13696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871" b="-18871"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5425049" y="3349721"/>
            <a:ext cx="8969004" cy="799057"/>
          </a:xfrm>
          <a:custGeom>
            <a:avLst/>
            <a:gdLst/>
            <a:ahLst/>
            <a:cxnLst/>
            <a:rect l="l" t="t" r="r" b="b"/>
            <a:pathLst>
              <a:path w="8969004" h="799057">
                <a:moveTo>
                  <a:pt x="8969004" y="799057"/>
                </a:moveTo>
                <a:lnTo>
                  <a:pt x="0" y="799057"/>
                </a:lnTo>
                <a:lnTo>
                  <a:pt x="0" y="0"/>
                </a:lnTo>
                <a:lnTo>
                  <a:pt x="8969004" y="0"/>
                </a:lnTo>
                <a:lnTo>
                  <a:pt x="8969004" y="79905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9409" y="3863550"/>
            <a:ext cx="7872789" cy="6622984"/>
          </a:xfrm>
          <a:custGeom>
            <a:avLst/>
            <a:gdLst/>
            <a:ahLst/>
            <a:cxnLst/>
            <a:rect l="l" t="t" r="r" b="b"/>
            <a:pathLst>
              <a:path w="7872789" h="6622984">
                <a:moveTo>
                  <a:pt x="0" y="0"/>
                </a:moveTo>
                <a:lnTo>
                  <a:pt x="7872789" y="0"/>
                </a:lnTo>
                <a:lnTo>
                  <a:pt x="7872789" y="6622984"/>
                </a:lnTo>
                <a:lnTo>
                  <a:pt x="0" y="66229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524270" y="636217"/>
            <a:ext cx="2416466" cy="3227333"/>
          </a:xfrm>
          <a:custGeom>
            <a:avLst/>
            <a:gdLst/>
            <a:ahLst/>
            <a:cxnLst/>
            <a:rect l="l" t="t" r="r" b="b"/>
            <a:pathLst>
              <a:path w="2416466" h="3227333">
                <a:moveTo>
                  <a:pt x="0" y="0"/>
                </a:moveTo>
                <a:lnTo>
                  <a:pt x="2416466" y="0"/>
                </a:lnTo>
                <a:lnTo>
                  <a:pt x="2416466" y="3227333"/>
                </a:lnTo>
                <a:lnTo>
                  <a:pt x="0" y="32273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88436" y="3863550"/>
            <a:ext cx="4054122" cy="1930776"/>
          </a:xfrm>
          <a:custGeom>
            <a:avLst/>
            <a:gdLst/>
            <a:ahLst/>
            <a:cxnLst/>
            <a:rect l="l" t="t" r="r" b="b"/>
            <a:pathLst>
              <a:path w="4054122" h="1930776">
                <a:moveTo>
                  <a:pt x="0" y="0"/>
                </a:moveTo>
                <a:lnTo>
                  <a:pt x="4054122" y="0"/>
                </a:lnTo>
                <a:lnTo>
                  <a:pt x="4054122" y="1930775"/>
                </a:lnTo>
                <a:lnTo>
                  <a:pt x="0" y="19307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10688436" y="8093792"/>
            <a:ext cx="4054122" cy="1930776"/>
          </a:xfrm>
          <a:custGeom>
            <a:avLst/>
            <a:gdLst/>
            <a:ahLst/>
            <a:cxnLst/>
            <a:rect l="l" t="t" r="r" b="b"/>
            <a:pathLst>
              <a:path w="4054122" h="1930776">
                <a:moveTo>
                  <a:pt x="0" y="1930776"/>
                </a:moveTo>
                <a:lnTo>
                  <a:pt x="4054122" y="1930776"/>
                </a:lnTo>
                <a:lnTo>
                  <a:pt x="4054122" y="0"/>
                </a:lnTo>
                <a:lnTo>
                  <a:pt x="0" y="0"/>
                </a:lnTo>
                <a:lnTo>
                  <a:pt x="0" y="1930776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954659" y="210857"/>
            <a:ext cx="1426455" cy="1635687"/>
          </a:xfrm>
          <a:custGeom>
            <a:avLst/>
            <a:gdLst/>
            <a:ahLst/>
            <a:cxnLst/>
            <a:rect l="l" t="t" r="r" b="b"/>
            <a:pathLst>
              <a:path w="1426455" h="1635687">
                <a:moveTo>
                  <a:pt x="0" y="0"/>
                </a:moveTo>
                <a:lnTo>
                  <a:pt x="1426456" y="0"/>
                </a:lnTo>
                <a:lnTo>
                  <a:pt x="1426456" y="1635686"/>
                </a:lnTo>
                <a:lnTo>
                  <a:pt x="0" y="16356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650201" y="-2253166"/>
            <a:ext cx="4883244" cy="4928044"/>
          </a:xfrm>
          <a:custGeom>
            <a:avLst/>
            <a:gdLst/>
            <a:ahLst/>
            <a:cxnLst/>
            <a:rect l="l" t="t" r="r" b="b"/>
            <a:pathLst>
              <a:path w="4883244" h="4928044">
                <a:moveTo>
                  <a:pt x="0" y="0"/>
                </a:moveTo>
                <a:lnTo>
                  <a:pt x="4883244" y="0"/>
                </a:lnTo>
                <a:lnTo>
                  <a:pt x="4883244" y="4928045"/>
                </a:lnTo>
                <a:lnTo>
                  <a:pt x="0" y="49280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49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165803" y="1108220"/>
            <a:ext cx="11164626" cy="224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44"/>
              </a:lnSpc>
              <a:spcBef>
                <a:spcPct val="0"/>
              </a:spcBef>
            </a:pPr>
            <a:r>
              <a:rPr lang="en-US" sz="6389" b="1" dirty="0" err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Octava</a:t>
            </a:r>
            <a:r>
              <a:rPr lang="en-US" sz="6389" b="1" dirty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6389" b="1" dirty="0" err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Sesión</a:t>
            </a:r>
            <a:r>
              <a:rPr lang="en-US" sz="6389" b="1" dirty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6389" b="1" dirty="0" err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Ordinaria</a:t>
            </a:r>
            <a:r>
              <a:rPr lang="en-US" sz="6389" b="1" dirty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 de </a:t>
            </a:r>
            <a:r>
              <a:rPr lang="en-US" sz="6389" b="1" dirty="0" err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Consejo</a:t>
            </a:r>
            <a:r>
              <a:rPr lang="en-US" sz="6389" b="1" dirty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 Técnico Escolar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855193" y="5884073"/>
            <a:ext cx="7720609" cy="1981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5"/>
              </a:lnSpc>
              <a:spcBef>
                <a:spcPct val="0"/>
              </a:spcBef>
            </a:pPr>
            <a:r>
              <a:rPr lang="en-US" sz="5596" b="1">
                <a:solidFill>
                  <a:srgbClr val="0D6E97"/>
                </a:solidFill>
                <a:latin typeface="Arimo Bold"/>
                <a:ea typeface="Arimo Bold"/>
                <a:cs typeface="Arimo Bold"/>
                <a:sym typeface="Arimo Bold"/>
              </a:rPr>
              <a:t>Tema 4:</a:t>
            </a:r>
            <a:r>
              <a:rPr lang="en-US" sz="5596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596" b="1">
                <a:solidFill>
                  <a:srgbClr val="6C044D"/>
                </a:solidFill>
                <a:latin typeface="Arimo Bold"/>
                <a:ea typeface="Arimo Bold"/>
                <a:cs typeface="Arimo Bold"/>
                <a:sym typeface="Arimo Bold"/>
              </a:rPr>
              <a:t>Programa de mejora continua</a:t>
            </a:r>
          </a:p>
        </p:txBody>
      </p:sp>
      <p:sp>
        <p:nvSpPr>
          <p:cNvPr id="12" name="Freeform 12"/>
          <p:cNvSpPr/>
          <p:nvPr/>
        </p:nvSpPr>
        <p:spPr>
          <a:xfrm>
            <a:off x="15534128" y="7359213"/>
            <a:ext cx="4883244" cy="4928044"/>
          </a:xfrm>
          <a:custGeom>
            <a:avLst/>
            <a:gdLst/>
            <a:ahLst/>
            <a:cxnLst/>
            <a:rect l="l" t="t" r="r" b="b"/>
            <a:pathLst>
              <a:path w="4883244" h="4928044">
                <a:moveTo>
                  <a:pt x="0" y="0"/>
                </a:moveTo>
                <a:lnTo>
                  <a:pt x="4883245" y="0"/>
                </a:lnTo>
                <a:lnTo>
                  <a:pt x="4883245" y="4928045"/>
                </a:lnTo>
                <a:lnTo>
                  <a:pt x="0" y="49280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49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175" y="0"/>
            <a:ext cx="18624349" cy="11184149"/>
          </a:xfrm>
          <a:custGeom>
            <a:avLst/>
            <a:gdLst/>
            <a:ahLst/>
            <a:cxnLst/>
            <a:rect l="l" t="t" r="r" b="b"/>
            <a:pathLst>
              <a:path w="18624349" h="11184149">
                <a:moveTo>
                  <a:pt x="0" y="0"/>
                </a:moveTo>
                <a:lnTo>
                  <a:pt x="18624350" y="0"/>
                </a:lnTo>
                <a:lnTo>
                  <a:pt x="18624350" y="11184149"/>
                </a:lnTo>
                <a:lnTo>
                  <a:pt x="0" y="11184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262" b="-332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77615" y="-2870264"/>
            <a:ext cx="18865615" cy="13696227"/>
          </a:xfrm>
          <a:custGeom>
            <a:avLst/>
            <a:gdLst/>
            <a:ahLst/>
            <a:cxnLst/>
            <a:rect l="l" t="t" r="r" b="b"/>
            <a:pathLst>
              <a:path w="18865615" h="13696227">
                <a:moveTo>
                  <a:pt x="0" y="0"/>
                </a:moveTo>
                <a:lnTo>
                  <a:pt x="18865615" y="0"/>
                </a:lnTo>
                <a:lnTo>
                  <a:pt x="18865615" y="13696227"/>
                </a:lnTo>
                <a:lnTo>
                  <a:pt x="0" y="13696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871" b="-1887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26170" y="307816"/>
            <a:ext cx="7315200" cy="179222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445879" y="1203928"/>
            <a:ext cx="591232" cy="969232"/>
          </a:xfrm>
          <a:custGeom>
            <a:avLst/>
            <a:gdLst/>
            <a:ahLst/>
            <a:cxnLst/>
            <a:rect l="l" t="t" r="r" b="b"/>
            <a:pathLst>
              <a:path w="591232" h="969232">
                <a:moveTo>
                  <a:pt x="0" y="0"/>
                </a:moveTo>
                <a:lnTo>
                  <a:pt x="591232" y="0"/>
                </a:lnTo>
                <a:lnTo>
                  <a:pt x="591232" y="969232"/>
                </a:lnTo>
                <a:lnTo>
                  <a:pt x="0" y="9692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902233" y="636785"/>
            <a:ext cx="5963075" cy="1362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6"/>
              </a:lnSpc>
            </a:pPr>
            <a:r>
              <a:rPr lang="en-US" sz="4421" b="1">
                <a:solidFill>
                  <a:srgbClr val="6C044D"/>
                </a:solidFill>
                <a:latin typeface="Arimo Bold"/>
                <a:ea typeface="Arimo Bold"/>
                <a:cs typeface="Arimo Bold"/>
                <a:sym typeface="Arimo Bold"/>
              </a:rPr>
              <a:t>Qué es el Programa de mejora continua</a:t>
            </a:r>
          </a:p>
        </p:txBody>
      </p:sp>
      <p:sp>
        <p:nvSpPr>
          <p:cNvPr id="7" name="Freeform 7"/>
          <p:cNvSpPr/>
          <p:nvPr/>
        </p:nvSpPr>
        <p:spPr>
          <a:xfrm flipH="1" flipV="1">
            <a:off x="2644717" y="464448"/>
            <a:ext cx="591232" cy="969232"/>
          </a:xfrm>
          <a:custGeom>
            <a:avLst/>
            <a:gdLst/>
            <a:ahLst/>
            <a:cxnLst/>
            <a:rect l="l" t="t" r="r" b="b"/>
            <a:pathLst>
              <a:path w="591232" h="969232">
                <a:moveTo>
                  <a:pt x="591232" y="969232"/>
                </a:moveTo>
                <a:lnTo>
                  <a:pt x="0" y="969232"/>
                </a:lnTo>
                <a:lnTo>
                  <a:pt x="0" y="0"/>
                </a:lnTo>
                <a:lnTo>
                  <a:pt x="591232" y="0"/>
                </a:lnTo>
                <a:lnTo>
                  <a:pt x="591232" y="969232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23925" y="3106484"/>
            <a:ext cx="16638974" cy="1999700"/>
            <a:chOff x="0" y="0"/>
            <a:chExt cx="4382281" cy="52667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82281" cy="526670"/>
            </a:xfrm>
            <a:custGeom>
              <a:avLst/>
              <a:gdLst/>
              <a:ahLst/>
              <a:cxnLst/>
              <a:rect l="l" t="t" r="r" b="b"/>
              <a:pathLst>
                <a:path w="4382281" h="526670">
                  <a:moveTo>
                    <a:pt x="7910" y="0"/>
                  </a:moveTo>
                  <a:lnTo>
                    <a:pt x="4374371" y="0"/>
                  </a:lnTo>
                  <a:cubicBezTo>
                    <a:pt x="4376469" y="0"/>
                    <a:pt x="4378481" y="833"/>
                    <a:pt x="4379964" y="2317"/>
                  </a:cubicBezTo>
                  <a:cubicBezTo>
                    <a:pt x="4381448" y="3800"/>
                    <a:pt x="4382281" y="5812"/>
                    <a:pt x="4382281" y="7910"/>
                  </a:cubicBezTo>
                  <a:lnTo>
                    <a:pt x="4382281" y="518760"/>
                  </a:lnTo>
                  <a:cubicBezTo>
                    <a:pt x="4382281" y="520858"/>
                    <a:pt x="4381448" y="522870"/>
                    <a:pt x="4379964" y="524353"/>
                  </a:cubicBezTo>
                  <a:cubicBezTo>
                    <a:pt x="4378481" y="525837"/>
                    <a:pt x="4376469" y="526670"/>
                    <a:pt x="4374371" y="526670"/>
                  </a:cubicBezTo>
                  <a:lnTo>
                    <a:pt x="7910" y="526670"/>
                  </a:lnTo>
                  <a:cubicBezTo>
                    <a:pt x="5812" y="526670"/>
                    <a:pt x="3800" y="525837"/>
                    <a:pt x="2317" y="524353"/>
                  </a:cubicBezTo>
                  <a:cubicBezTo>
                    <a:pt x="833" y="522870"/>
                    <a:pt x="0" y="520858"/>
                    <a:pt x="0" y="518760"/>
                  </a:cubicBezTo>
                  <a:lnTo>
                    <a:pt x="0" y="7910"/>
                  </a:lnTo>
                  <a:cubicBezTo>
                    <a:pt x="0" y="5812"/>
                    <a:pt x="833" y="3800"/>
                    <a:pt x="2317" y="2317"/>
                  </a:cubicBezTo>
                  <a:cubicBezTo>
                    <a:pt x="3800" y="833"/>
                    <a:pt x="5812" y="0"/>
                    <a:pt x="7910" y="0"/>
                  </a:cubicBezTo>
                  <a:close/>
                </a:path>
              </a:pathLst>
            </a:custGeom>
            <a:solidFill>
              <a:srgbClr val="A1E3FF">
                <a:alpha val="40784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382281" cy="574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23925" y="5363474"/>
            <a:ext cx="16638974" cy="1999700"/>
            <a:chOff x="0" y="0"/>
            <a:chExt cx="4382281" cy="52667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82281" cy="526670"/>
            </a:xfrm>
            <a:custGeom>
              <a:avLst/>
              <a:gdLst/>
              <a:ahLst/>
              <a:cxnLst/>
              <a:rect l="l" t="t" r="r" b="b"/>
              <a:pathLst>
                <a:path w="4382281" h="526670">
                  <a:moveTo>
                    <a:pt x="7910" y="0"/>
                  </a:moveTo>
                  <a:lnTo>
                    <a:pt x="4374371" y="0"/>
                  </a:lnTo>
                  <a:cubicBezTo>
                    <a:pt x="4376469" y="0"/>
                    <a:pt x="4378481" y="833"/>
                    <a:pt x="4379964" y="2317"/>
                  </a:cubicBezTo>
                  <a:cubicBezTo>
                    <a:pt x="4381448" y="3800"/>
                    <a:pt x="4382281" y="5812"/>
                    <a:pt x="4382281" y="7910"/>
                  </a:cubicBezTo>
                  <a:lnTo>
                    <a:pt x="4382281" y="518760"/>
                  </a:lnTo>
                  <a:cubicBezTo>
                    <a:pt x="4382281" y="520858"/>
                    <a:pt x="4381448" y="522870"/>
                    <a:pt x="4379964" y="524353"/>
                  </a:cubicBezTo>
                  <a:cubicBezTo>
                    <a:pt x="4378481" y="525837"/>
                    <a:pt x="4376469" y="526670"/>
                    <a:pt x="4374371" y="526670"/>
                  </a:cubicBezTo>
                  <a:lnTo>
                    <a:pt x="7910" y="526670"/>
                  </a:lnTo>
                  <a:cubicBezTo>
                    <a:pt x="5812" y="526670"/>
                    <a:pt x="3800" y="525837"/>
                    <a:pt x="2317" y="524353"/>
                  </a:cubicBezTo>
                  <a:cubicBezTo>
                    <a:pt x="833" y="522870"/>
                    <a:pt x="0" y="520858"/>
                    <a:pt x="0" y="518760"/>
                  </a:cubicBezTo>
                  <a:lnTo>
                    <a:pt x="0" y="7910"/>
                  </a:lnTo>
                  <a:cubicBezTo>
                    <a:pt x="0" y="5812"/>
                    <a:pt x="833" y="3800"/>
                    <a:pt x="2317" y="2317"/>
                  </a:cubicBezTo>
                  <a:cubicBezTo>
                    <a:pt x="3800" y="833"/>
                    <a:pt x="5812" y="0"/>
                    <a:pt x="7910" y="0"/>
                  </a:cubicBezTo>
                  <a:close/>
                </a:path>
              </a:pathLst>
            </a:custGeom>
            <a:solidFill>
              <a:srgbClr val="A1E3FF">
                <a:alpha val="40784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4382281" cy="574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3395427"/>
            <a:ext cx="16716514" cy="3515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89"/>
              </a:lnSpc>
              <a:spcBef>
                <a:spcPct val="0"/>
              </a:spcBef>
            </a:pPr>
            <a:r>
              <a:rPr lang="en-US" sz="399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Programa de mejora continua concreta, en cada ciclo escolar, los pequeños pasos que dará la escuela para avanzar hacia sus propósitos.</a:t>
            </a:r>
          </a:p>
          <a:p>
            <a:pPr algn="l">
              <a:lnSpc>
                <a:spcPts val="5589"/>
              </a:lnSpc>
              <a:spcBef>
                <a:spcPct val="0"/>
              </a:spcBef>
            </a:pPr>
            <a:endParaRPr lang="en-US" sz="3992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5589"/>
              </a:lnSpc>
              <a:spcBef>
                <a:spcPct val="0"/>
              </a:spcBef>
            </a:pPr>
            <a:r>
              <a:rPr lang="en-US" sz="399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 una herramienta de planeación para la acción: una ruta organizada para transformar la escuela.</a:t>
            </a:r>
          </a:p>
        </p:txBody>
      </p:sp>
      <p:sp>
        <p:nvSpPr>
          <p:cNvPr id="15" name="Freeform 15"/>
          <p:cNvSpPr/>
          <p:nvPr/>
        </p:nvSpPr>
        <p:spPr>
          <a:xfrm>
            <a:off x="11881608" y="6336298"/>
            <a:ext cx="4082722" cy="3864977"/>
          </a:xfrm>
          <a:custGeom>
            <a:avLst/>
            <a:gdLst/>
            <a:ahLst/>
            <a:cxnLst/>
            <a:rect l="l" t="t" r="r" b="b"/>
            <a:pathLst>
              <a:path w="4082722" h="3864977">
                <a:moveTo>
                  <a:pt x="0" y="0"/>
                </a:moveTo>
                <a:lnTo>
                  <a:pt x="4082722" y="0"/>
                </a:lnTo>
                <a:lnTo>
                  <a:pt x="4082722" y="3864977"/>
                </a:lnTo>
                <a:lnTo>
                  <a:pt x="0" y="38649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9658350" y="35243"/>
            <a:ext cx="1277420" cy="1986914"/>
          </a:xfrm>
          <a:custGeom>
            <a:avLst/>
            <a:gdLst/>
            <a:ahLst/>
            <a:cxnLst/>
            <a:rect l="l" t="t" r="r" b="b"/>
            <a:pathLst>
              <a:path w="1277420" h="1986914">
                <a:moveTo>
                  <a:pt x="1277420" y="0"/>
                </a:moveTo>
                <a:lnTo>
                  <a:pt x="0" y="0"/>
                </a:lnTo>
                <a:lnTo>
                  <a:pt x="0" y="1986914"/>
                </a:lnTo>
                <a:lnTo>
                  <a:pt x="1277420" y="1986914"/>
                </a:lnTo>
                <a:lnTo>
                  <a:pt x="127742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175" y="0"/>
            <a:ext cx="18624349" cy="11184149"/>
          </a:xfrm>
          <a:custGeom>
            <a:avLst/>
            <a:gdLst/>
            <a:ahLst/>
            <a:cxnLst/>
            <a:rect l="l" t="t" r="r" b="b"/>
            <a:pathLst>
              <a:path w="18624349" h="11184149">
                <a:moveTo>
                  <a:pt x="0" y="0"/>
                </a:moveTo>
                <a:lnTo>
                  <a:pt x="18624350" y="0"/>
                </a:lnTo>
                <a:lnTo>
                  <a:pt x="18624350" y="11184149"/>
                </a:lnTo>
                <a:lnTo>
                  <a:pt x="0" y="11184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262" b="-332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77615" y="-2870264"/>
            <a:ext cx="18865615" cy="13696227"/>
          </a:xfrm>
          <a:custGeom>
            <a:avLst/>
            <a:gdLst/>
            <a:ahLst/>
            <a:cxnLst/>
            <a:rect l="l" t="t" r="r" b="b"/>
            <a:pathLst>
              <a:path w="18865615" h="13696227">
                <a:moveTo>
                  <a:pt x="0" y="0"/>
                </a:moveTo>
                <a:lnTo>
                  <a:pt x="18865615" y="0"/>
                </a:lnTo>
                <a:lnTo>
                  <a:pt x="18865615" y="13696227"/>
                </a:lnTo>
                <a:lnTo>
                  <a:pt x="0" y="13696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871" b="-1887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28800" y="346924"/>
            <a:ext cx="7315200" cy="179222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938692" y="2408617"/>
            <a:ext cx="15320608" cy="6316063"/>
            <a:chOff x="0" y="0"/>
            <a:chExt cx="4035057" cy="16634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35057" cy="1663490"/>
            </a:xfrm>
            <a:custGeom>
              <a:avLst/>
              <a:gdLst/>
              <a:ahLst/>
              <a:cxnLst/>
              <a:rect l="l" t="t" r="r" b="b"/>
              <a:pathLst>
                <a:path w="4035057" h="1663490">
                  <a:moveTo>
                    <a:pt x="8591" y="0"/>
                  </a:moveTo>
                  <a:lnTo>
                    <a:pt x="4026467" y="0"/>
                  </a:lnTo>
                  <a:cubicBezTo>
                    <a:pt x="4028745" y="0"/>
                    <a:pt x="4030930" y="905"/>
                    <a:pt x="4032541" y="2516"/>
                  </a:cubicBezTo>
                  <a:cubicBezTo>
                    <a:pt x="4034152" y="4127"/>
                    <a:pt x="4035057" y="6312"/>
                    <a:pt x="4035057" y="8591"/>
                  </a:cubicBezTo>
                  <a:lnTo>
                    <a:pt x="4035057" y="1654899"/>
                  </a:lnTo>
                  <a:cubicBezTo>
                    <a:pt x="4035057" y="1659644"/>
                    <a:pt x="4031211" y="1663490"/>
                    <a:pt x="4026467" y="1663490"/>
                  </a:cubicBezTo>
                  <a:lnTo>
                    <a:pt x="8591" y="1663490"/>
                  </a:lnTo>
                  <a:cubicBezTo>
                    <a:pt x="6312" y="1663490"/>
                    <a:pt x="4127" y="1662585"/>
                    <a:pt x="2516" y="1660974"/>
                  </a:cubicBezTo>
                  <a:cubicBezTo>
                    <a:pt x="905" y="1659363"/>
                    <a:pt x="0" y="1657178"/>
                    <a:pt x="0" y="1654899"/>
                  </a:cubicBezTo>
                  <a:lnTo>
                    <a:pt x="0" y="8591"/>
                  </a:lnTo>
                  <a:cubicBezTo>
                    <a:pt x="0" y="6312"/>
                    <a:pt x="905" y="4127"/>
                    <a:pt x="2516" y="2516"/>
                  </a:cubicBezTo>
                  <a:cubicBezTo>
                    <a:pt x="4127" y="905"/>
                    <a:pt x="6312" y="0"/>
                    <a:pt x="8591" y="0"/>
                  </a:cubicBezTo>
                  <a:close/>
                </a:path>
              </a:pathLst>
            </a:custGeom>
            <a:solidFill>
              <a:srgbClr val="A1E3FF">
                <a:alpha val="4078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035057" cy="17111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47471" y="2501264"/>
            <a:ext cx="14899720" cy="5932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9"/>
              </a:lnSpc>
              <a:spcBef>
                <a:spcPct val="0"/>
              </a:spcBef>
            </a:pPr>
            <a:r>
              <a:rPr lang="en-US" sz="4199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El Programa de mejora continua:</a:t>
            </a:r>
          </a:p>
          <a:p>
            <a:pPr algn="l">
              <a:lnSpc>
                <a:spcPts val="5879"/>
              </a:lnSpc>
              <a:spcBef>
                <a:spcPct val="0"/>
              </a:spcBef>
            </a:pPr>
            <a:endParaRPr lang="en-US" sz="4199" b="1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906767" lvl="1" indent="-453384" algn="l">
              <a:lnSpc>
                <a:spcPts val="5879"/>
              </a:lnSpc>
              <a:buFont typeface="Arial"/>
              <a:buChar char="•"/>
            </a:pPr>
            <a:r>
              <a:rPr lang="en-US" sz="41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parte del análisis crítico de la realidad y de lo que hacemos</a:t>
            </a:r>
          </a:p>
          <a:p>
            <a:pPr marL="906767" lvl="1" indent="-453384" algn="l">
              <a:lnSpc>
                <a:spcPts val="5879"/>
              </a:lnSpc>
              <a:buFont typeface="Arial"/>
              <a:buChar char="•"/>
            </a:pPr>
            <a:r>
              <a:rPr lang="en-US" sz="41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concreta la fase de Planeación</a:t>
            </a:r>
          </a:p>
          <a:p>
            <a:pPr marL="906767" lvl="1" indent="-453384" algn="l">
              <a:lnSpc>
                <a:spcPts val="5879"/>
              </a:lnSpc>
              <a:buFont typeface="Arial"/>
              <a:buChar char="•"/>
            </a:pPr>
            <a:r>
              <a:rPr lang="en-US" sz="41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delimita ámbitos de intervención</a:t>
            </a:r>
          </a:p>
          <a:p>
            <a:pPr marL="906767" lvl="1" indent="-453384" algn="l">
              <a:lnSpc>
                <a:spcPts val="5879"/>
              </a:lnSpc>
              <a:buFont typeface="Arial"/>
              <a:buChar char="•"/>
            </a:pPr>
            <a:r>
              <a:rPr lang="en-US" sz="41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establece objetivos, metas y acciones</a:t>
            </a:r>
          </a:p>
          <a:p>
            <a:pPr marL="906767" lvl="1" indent="-453384" algn="l">
              <a:lnSpc>
                <a:spcPts val="5879"/>
              </a:lnSpc>
              <a:buFont typeface="Arial"/>
              <a:buChar char="•"/>
            </a:pPr>
            <a:r>
              <a:rPr lang="en-US" sz="41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tiene tiempo definido en el ciclo escolar</a:t>
            </a:r>
          </a:p>
          <a:p>
            <a:pPr marL="906767" lvl="1" indent="-453384" algn="l">
              <a:lnSpc>
                <a:spcPts val="5879"/>
              </a:lnSpc>
              <a:buFont typeface="Arial"/>
              <a:buChar char="•"/>
            </a:pPr>
            <a:r>
              <a:rPr lang="en-US" sz="41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mantiene una perspectiva de mediano y largo plazo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9658350" y="35243"/>
            <a:ext cx="1277420" cy="1986914"/>
          </a:xfrm>
          <a:custGeom>
            <a:avLst/>
            <a:gdLst/>
            <a:ahLst/>
            <a:cxnLst/>
            <a:rect l="l" t="t" r="r" b="b"/>
            <a:pathLst>
              <a:path w="1277420" h="1986914">
                <a:moveTo>
                  <a:pt x="1277420" y="0"/>
                </a:moveTo>
                <a:lnTo>
                  <a:pt x="0" y="0"/>
                </a:lnTo>
                <a:lnTo>
                  <a:pt x="0" y="1986914"/>
                </a:lnTo>
                <a:lnTo>
                  <a:pt x="1277420" y="1986914"/>
                </a:lnTo>
                <a:lnTo>
                  <a:pt x="127742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78012" y="556112"/>
            <a:ext cx="3369179" cy="3166072"/>
          </a:xfrm>
          <a:custGeom>
            <a:avLst/>
            <a:gdLst/>
            <a:ahLst/>
            <a:cxnLst/>
            <a:rect l="l" t="t" r="r" b="b"/>
            <a:pathLst>
              <a:path w="3369179" h="3166072">
                <a:moveTo>
                  <a:pt x="0" y="0"/>
                </a:moveTo>
                <a:lnTo>
                  <a:pt x="3369178" y="0"/>
                </a:lnTo>
                <a:lnTo>
                  <a:pt x="3369178" y="3166072"/>
                </a:lnTo>
                <a:lnTo>
                  <a:pt x="0" y="31660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938692" y="603337"/>
            <a:ext cx="7658638" cy="1307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5"/>
              </a:lnSpc>
            </a:pPr>
            <a:r>
              <a:rPr lang="en-US" sz="4199" b="1">
                <a:solidFill>
                  <a:srgbClr val="6C044D"/>
                </a:solidFill>
                <a:latin typeface="Arimo Bold"/>
                <a:ea typeface="Arimo Bold"/>
                <a:cs typeface="Arimo Bold"/>
                <a:sym typeface="Arimo Bold"/>
              </a:rPr>
              <a:t>Características del Programa de mejora continua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175" y="0"/>
            <a:ext cx="18624349" cy="11184149"/>
          </a:xfrm>
          <a:custGeom>
            <a:avLst/>
            <a:gdLst/>
            <a:ahLst/>
            <a:cxnLst/>
            <a:rect l="l" t="t" r="r" b="b"/>
            <a:pathLst>
              <a:path w="18624349" h="11184149">
                <a:moveTo>
                  <a:pt x="0" y="0"/>
                </a:moveTo>
                <a:lnTo>
                  <a:pt x="18624350" y="0"/>
                </a:lnTo>
                <a:lnTo>
                  <a:pt x="18624350" y="11184149"/>
                </a:lnTo>
                <a:lnTo>
                  <a:pt x="0" y="11184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262" b="-332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77615" y="-2870264"/>
            <a:ext cx="18865615" cy="13696227"/>
          </a:xfrm>
          <a:custGeom>
            <a:avLst/>
            <a:gdLst/>
            <a:ahLst/>
            <a:cxnLst/>
            <a:rect l="l" t="t" r="r" b="b"/>
            <a:pathLst>
              <a:path w="18865615" h="13696227">
                <a:moveTo>
                  <a:pt x="0" y="0"/>
                </a:moveTo>
                <a:lnTo>
                  <a:pt x="18865615" y="0"/>
                </a:lnTo>
                <a:lnTo>
                  <a:pt x="18865615" y="13696227"/>
                </a:lnTo>
                <a:lnTo>
                  <a:pt x="0" y="13696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871" b="-1887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28800" y="444952"/>
            <a:ext cx="7315200" cy="179222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9144000" y="35243"/>
            <a:ext cx="1277420" cy="1986914"/>
          </a:xfrm>
          <a:custGeom>
            <a:avLst/>
            <a:gdLst/>
            <a:ahLst/>
            <a:cxnLst/>
            <a:rect l="l" t="t" r="r" b="b"/>
            <a:pathLst>
              <a:path w="1277420" h="1986914">
                <a:moveTo>
                  <a:pt x="1277420" y="0"/>
                </a:moveTo>
                <a:lnTo>
                  <a:pt x="0" y="0"/>
                </a:lnTo>
                <a:lnTo>
                  <a:pt x="0" y="1986914"/>
                </a:lnTo>
                <a:lnTo>
                  <a:pt x="1277420" y="1986914"/>
                </a:lnTo>
                <a:lnTo>
                  <a:pt x="127742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985148" y="510095"/>
            <a:ext cx="4291968" cy="3857406"/>
          </a:xfrm>
          <a:custGeom>
            <a:avLst/>
            <a:gdLst/>
            <a:ahLst/>
            <a:cxnLst/>
            <a:rect l="l" t="t" r="r" b="b"/>
            <a:pathLst>
              <a:path w="4291968" h="3857406">
                <a:moveTo>
                  <a:pt x="0" y="0"/>
                </a:moveTo>
                <a:lnTo>
                  <a:pt x="4291968" y="0"/>
                </a:lnTo>
                <a:lnTo>
                  <a:pt x="4291968" y="3857407"/>
                </a:lnTo>
                <a:lnTo>
                  <a:pt x="0" y="38574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663470" y="586295"/>
            <a:ext cx="6295816" cy="138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9"/>
              </a:lnSpc>
            </a:pPr>
            <a:r>
              <a:rPr lang="en-US" sz="4478" b="1">
                <a:solidFill>
                  <a:srgbClr val="6C044D"/>
                </a:solidFill>
                <a:latin typeface="Arimo Bold"/>
                <a:ea typeface="Arimo Bold"/>
                <a:cs typeface="Arimo Bold"/>
                <a:sym typeface="Arimo Bold"/>
              </a:rPr>
              <a:t>Preguntas para el diálogo del colectivo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90557" y="3092121"/>
            <a:ext cx="16230600" cy="4895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29"/>
              </a:lnSpc>
              <a:spcBef>
                <a:spcPct val="0"/>
              </a:spcBef>
            </a:pPr>
            <a:r>
              <a:rPr lang="en-US" sz="394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Dialogar en equipos:</a:t>
            </a:r>
          </a:p>
          <a:p>
            <a:pPr algn="l">
              <a:lnSpc>
                <a:spcPts val="5529"/>
              </a:lnSpc>
              <a:spcBef>
                <a:spcPct val="0"/>
              </a:spcBef>
            </a:pPr>
            <a:r>
              <a:rPr lang="en-US" sz="394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¿Cuál es el propósito de nuestra escuela?</a:t>
            </a:r>
          </a:p>
          <a:p>
            <a:pPr algn="l">
              <a:lnSpc>
                <a:spcPts val="5529"/>
              </a:lnSpc>
              <a:spcBef>
                <a:spcPct val="0"/>
              </a:spcBef>
            </a:pPr>
            <a:r>
              <a:rPr lang="en-US" sz="394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significa que todas y todos logren los propósitos educativos?</a:t>
            </a:r>
          </a:p>
          <a:p>
            <a:pPr algn="l">
              <a:lnSpc>
                <a:spcPts val="5529"/>
              </a:lnSpc>
              <a:spcBef>
                <a:spcPct val="0"/>
              </a:spcBef>
            </a:pPr>
            <a:r>
              <a:rPr lang="en-US" sz="394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lugar ocupa el Programa de mejora continua en nuestro trabajo cotidiano?</a:t>
            </a:r>
          </a:p>
          <a:p>
            <a:pPr algn="l">
              <a:lnSpc>
                <a:spcPts val="5529"/>
              </a:lnSpc>
              <a:spcBef>
                <a:spcPct val="0"/>
              </a:spcBef>
            </a:pPr>
            <a:r>
              <a:rPr lang="en-US" sz="394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retos hemos enfrentado en su implementación y seguimiento?</a:t>
            </a:r>
          </a:p>
          <a:p>
            <a:pPr algn="l">
              <a:lnSpc>
                <a:spcPts val="5529"/>
              </a:lnSpc>
              <a:spcBef>
                <a:spcPct val="0"/>
              </a:spcBef>
            </a:pPr>
            <a:r>
              <a:rPr lang="en-US" sz="394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¿Las metas de la escuela son claras y motivadoras para el colectivo?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175" y="0"/>
            <a:ext cx="18624349" cy="11184149"/>
          </a:xfrm>
          <a:custGeom>
            <a:avLst/>
            <a:gdLst/>
            <a:ahLst/>
            <a:cxnLst/>
            <a:rect l="l" t="t" r="r" b="b"/>
            <a:pathLst>
              <a:path w="18624349" h="11184149">
                <a:moveTo>
                  <a:pt x="0" y="0"/>
                </a:moveTo>
                <a:lnTo>
                  <a:pt x="18624350" y="0"/>
                </a:lnTo>
                <a:lnTo>
                  <a:pt x="18624350" y="11184149"/>
                </a:lnTo>
                <a:lnTo>
                  <a:pt x="0" y="11184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262" b="-332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77615" y="-2870264"/>
            <a:ext cx="18865615" cy="13696227"/>
          </a:xfrm>
          <a:custGeom>
            <a:avLst/>
            <a:gdLst/>
            <a:ahLst/>
            <a:cxnLst/>
            <a:rect l="l" t="t" r="r" b="b"/>
            <a:pathLst>
              <a:path w="18865615" h="13696227">
                <a:moveTo>
                  <a:pt x="0" y="0"/>
                </a:moveTo>
                <a:lnTo>
                  <a:pt x="18865615" y="0"/>
                </a:lnTo>
                <a:lnTo>
                  <a:pt x="18865615" y="13696227"/>
                </a:lnTo>
                <a:lnTo>
                  <a:pt x="0" y="13696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871" b="-1887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69129" y="164135"/>
            <a:ext cx="7594884" cy="3471495"/>
          </a:xfrm>
          <a:custGeom>
            <a:avLst/>
            <a:gdLst/>
            <a:ahLst/>
            <a:cxnLst/>
            <a:rect l="l" t="t" r="r" b="b"/>
            <a:pathLst>
              <a:path w="7594884" h="3471495">
                <a:moveTo>
                  <a:pt x="0" y="0"/>
                </a:moveTo>
                <a:lnTo>
                  <a:pt x="7594883" y="0"/>
                </a:lnTo>
                <a:lnTo>
                  <a:pt x="7594883" y="3471495"/>
                </a:lnTo>
                <a:lnTo>
                  <a:pt x="0" y="34714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025681" y="1340699"/>
            <a:ext cx="6367479" cy="1624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67"/>
              </a:lnSpc>
              <a:spcBef>
                <a:spcPct val="0"/>
              </a:spcBef>
            </a:pPr>
            <a:r>
              <a:rPr lang="en-US" sz="4619" b="1">
                <a:solidFill>
                  <a:srgbClr val="084A65"/>
                </a:solidFill>
                <a:latin typeface="Arimo Bold"/>
                <a:ea typeface="Arimo Bold"/>
                <a:cs typeface="Arimo Bold"/>
                <a:sym typeface="Arimo Bold"/>
              </a:rPr>
              <a:t>Pausa activa: </a:t>
            </a:r>
          </a:p>
          <a:p>
            <a:pPr algn="ctr">
              <a:lnSpc>
                <a:spcPts val="6467"/>
              </a:lnSpc>
              <a:spcBef>
                <a:spcPct val="0"/>
              </a:spcBef>
            </a:pPr>
            <a:r>
              <a:rPr lang="en-US" sz="4619" b="1">
                <a:solidFill>
                  <a:srgbClr val="6C044D"/>
                </a:solidFill>
                <a:latin typeface="Arimo Bold"/>
                <a:ea typeface="Arimo Bold"/>
                <a:cs typeface="Arimo Bold"/>
                <a:sym typeface="Arimo Bold"/>
              </a:rPr>
              <a:t>“Cambio de enfoque”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28700" y="3977850"/>
            <a:ext cx="16230600" cy="4748552"/>
            <a:chOff x="0" y="0"/>
            <a:chExt cx="4274726" cy="12506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1250647"/>
            </a:xfrm>
            <a:custGeom>
              <a:avLst/>
              <a:gdLst/>
              <a:ahLst/>
              <a:cxnLst/>
              <a:rect l="l" t="t" r="r" b="b"/>
              <a:pathLst>
                <a:path w="4274726" h="1250647">
                  <a:moveTo>
                    <a:pt x="8109" y="0"/>
                  </a:moveTo>
                  <a:lnTo>
                    <a:pt x="4266617" y="0"/>
                  </a:lnTo>
                  <a:cubicBezTo>
                    <a:pt x="4268768" y="0"/>
                    <a:pt x="4270830" y="854"/>
                    <a:pt x="4272351" y="2375"/>
                  </a:cubicBezTo>
                  <a:cubicBezTo>
                    <a:pt x="4273872" y="3896"/>
                    <a:pt x="4274726" y="5958"/>
                    <a:pt x="4274726" y="8109"/>
                  </a:cubicBezTo>
                  <a:lnTo>
                    <a:pt x="4274726" y="1242539"/>
                  </a:lnTo>
                  <a:cubicBezTo>
                    <a:pt x="4274726" y="1244689"/>
                    <a:pt x="4273872" y="1246752"/>
                    <a:pt x="4272351" y="1248272"/>
                  </a:cubicBezTo>
                  <a:cubicBezTo>
                    <a:pt x="4270830" y="1249793"/>
                    <a:pt x="4268768" y="1250647"/>
                    <a:pt x="4266617" y="1250647"/>
                  </a:cubicBezTo>
                  <a:lnTo>
                    <a:pt x="8109" y="1250647"/>
                  </a:lnTo>
                  <a:cubicBezTo>
                    <a:pt x="5958" y="1250647"/>
                    <a:pt x="3896" y="1249793"/>
                    <a:pt x="2375" y="1248272"/>
                  </a:cubicBezTo>
                  <a:cubicBezTo>
                    <a:pt x="854" y="1246752"/>
                    <a:pt x="0" y="1244689"/>
                    <a:pt x="0" y="1242539"/>
                  </a:cubicBezTo>
                  <a:lnTo>
                    <a:pt x="0" y="8109"/>
                  </a:lnTo>
                  <a:cubicBezTo>
                    <a:pt x="0" y="5958"/>
                    <a:pt x="854" y="3896"/>
                    <a:pt x="2375" y="2375"/>
                  </a:cubicBezTo>
                  <a:cubicBezTo>
                    <a:pt x="3896" y="854"/>
                    <a:pt x="5958" y="0"/>
                    <a:pt x="8109" y="0"/>
                  </a:cubicBezTo>
                  <a:close/>
                </a:path>
              </a:pathLst>
            </a:custGeom>
            <a:solidFill>
              <a:srgbClr val="A1E3FF">
                <a:alpha val="40784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274726" cy="1298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70941" y="4141660"/>
            <a:ext cx="15988359" cy="4069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7164" lvl="1" indent="-353582" algn="l">
              <a:lnSpc>
                <a:spcPts val="4585"/>
              </a:lnSpc>
              <a:buAutoNum type="arabicPeriod"/>
            </a:pPr>
            <a:r>
              <a:rPr lang="en-US" sz="327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Ponerse de pie.</a:t>
            </a:r>
          </a:p>
          <a:p>
            <a:pPr marL="707164" lvl="1" indent="-353582" algn="l">
              <a:lnSpc>
                <a:spcPts val="4585"/>
              </a:lnSpc>
              <a:buAutoNum type="arabicPeriod"/>
            </a:pPr>
            <a:r>
              <a:rPr lang="en-US" sz="327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Caminar lentamente por el espacio.</a:t>
            </a:r>
          </a:p>
          <a:p>
            <a:pPr marL="707164" lvl="1" indent="-353582" algn="l">
              <a:lnSpc>
                <a:spcPts val="4585"/>
              </a:lnSpc>
              <a:buAutoNum type="arabicPeriod"/>
            </a:pPr>
            <a:r>
              <a:rPr lang="en-US" sz="327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Al escuchar “realidad”, cada persona se detiene y piensa en un reto de la escuela.</a:t>
            </a:r>
          </a:p>
          <a:p>
            <a:pPr marL="707164" lvl="1" indent="-353582" algn="l">
              <a:lnSpc>
                <a:spcPts val="4585"/>
              </a:lnSpc>
              <a:buAutoNum type="arabicPeriod"/>
            </a:pPr>
            <a:r>
              <a:rPr lang="en-US" sz="327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Al escuchar “mejora”, saluda a alguien y comparte una acción breve para avanzar.</a:t>
            </a:r>
          </a:p>
          <a:p>
            <a:pPr marL="707164" lvl="1" indent="-353582" algn="l">
              <a:lnSpc>
                <a:spcPts val="4585"/>
              </a:lnSpc>
              <a:buAutoNum type="arabicPeriod"/>
            </a:pPr>
            <a:r>
              <a:rPr lang="en-US" sz="327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Regresar al lugar.</a:t>
            </a:r>
          </a:p>
          <a:p>
            <a:pPr algn="l">
              <a:lnSpc>
                <a:spcPts val="4585"/>
              </a:lnSpc>
              <a:spcBef>
                <a:spcPct val="0"/>
              </a:spcBef>
            </a:pPr>
            <a:r>
              <a:rPr lang="en-US" sz="327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Cierre:</a:t>
            </a:r>
          </a:p>
          <a:p>
            <a:pPr algn="l">
              <a:lnSpc>
                <a:spcPts val="4585"/>
              </a:lnSpc>
              <a:spcBef>
                <a:spcPct val="0"/>
              </a:spcBef>
            </a:pPr>
            <a:r>
              <a:rPr lang="en-US" sz="327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La mejora inicia cuando miramos la realidad y decidimos actuar en colectivo.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529716" y="-1631366"/>
            <a:ext cx="4883244" cy="4928044"/>
          </a:xfrm>
          <a:custGeom>
            <a:avLst/>
            <a:gdLst/>
            <a:ahLst/>
            <a:cxnLst/>
            <a:rect l="l" t="t" r="r" b="b"/>
            <a:pathLst>
              <a:path w="4883244" h="4928044">
                <a:moveTo>
                  <a:pt x="0" y="0"/>
                </a:moveTo>
                <a:lnTo>
                  <a:pt x="4883244" y="0"/>
                </a:lnTo>
                <a:lnTo>
                  <a:pt x="4883244" y="4928044"/>
                </a:lnTo>
                <a:lnTo>
                  <a:pt x="0" y="49280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175" y="0"/>
            <a:ext cx="18624349" cy="11184149"/>
          </a:xfrm>
          <a:custGeom>
            <a:avLst/>
            <a:gdLst/>
            <a:ahLst/>
            <a:cxnLst/>
            <a:rect l="l" t="t" r="r" b="b"/>
            <a:pathLst>
              <a:path w="18624349" h="11184149">
                <a:moveTo>
                  <a:pt x="0" y="0"/>
                </a:moveTo>
                <a:lnTo>
                  <a:pt x="18624350" y="0"/>
                </a:lnTo>
                <a:lnTo>
                  <a:pt x="18624350" y="11184149"/>
                </a:lnTo>
                <a:lnTo>
                  <a:pt x="0" y="11184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262" b="-332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77615" y="-2870264"/>
            <a:ext cx="18865615" cy="13696227"/>
          </a:xfrm>
          <a:custGeom>
            <a:avLst/>
            <a:gdLst/>
            <a:ahLst/>
            <a:cxnLst/>
            <a:rect l="l" t="t" r="r" b="b"/>
            <a:pathLst>
              <a:path w="18865615" h="13696227">
                <a:moveTo>
                  <a:pt x="0" y="0"/>
                </a:moveTo>
                <a:lnTo>
                  <a:pt x="18865615" y="0"/>
                </a:lnTo>
                <a:lnTo>
                  <a:pt x="18865615" y="13696227"/>
                </a:lnTo>
                <a:lnTo>
                  <a:pt x="0" y="13696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871" b="-1887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97467" y="641886"/>
            <a:ext cx="7315200" cy="179222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75659" y="2873862"/>
            <a:ext cx="10036236" cy="3746349"/>
            <a:chOff x="0" y="0"/>
            <a:chExt cx="2643289" cy="9866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43289" cy="986693"/>
            </a:xfrm>
            <a:custGeom>
              <a:avLst/>
              <a:gdLst/>
              <a:ahLst/>
              <a:cxnLst/>
              <a:rect l="l" t="t" r="r" b="b"/>
              <a:pathLst>
                <a:path w="2643289" h="986693">
                  <a:moveTo>
                    <a:pt x="13114" y="0"/>
                  </a:moveTo>
                  <a:lnTo>
                    <a:pt x="2630175" y="0"/>
                  </a:lnTo>
                  <a:cubicBezTo>
                    <a:pt x="2633653" y="0"/>
                    <a:pt x="2636988" y="1382"/>
                    <a:pt x="2639448" y="3841"/>
                  </a:cubicBezTo>
                  <a:cubicBezTo>
                    <a:pt x="2641907" y="6300"/>
                    <a:pt x="2643289" y="9636"/>
                    <a:pt x="2643289" y="13114"/>
                  </a:cubicBezTo>
                  <a:lnTo>
                    <a:pt x="2643289" y="973579"/>
                  </a:lnTo>
                  <a:cubicBezTo>
                    <a:pt x="2643289" y="977057"/>
                    <a:pt x="2641907" y="980392"/>
                    <a:pt x="2639448" y="982852"/>
                  </a:cubicBezTo>
                  <a:cubicBezTo>
                    <a:pt x="2636988" y="985311"/>
                    <a:pt x="2633653" y="986693"/>
                    <a:pt x="2630175" y="986693"/>
                  </a:cubicBezTo>
                  <a:lnTo>
                    <a:pt x="13114" y="986693"/>
                  </a:lnTo>
                  <a:cubicBezTo>
                    <a:pt x="9636" y="986693"/>
                    <a:pt x="6300" y="985311"/>
                    <a:pt x="3841" y="982852"/>
                  </a:cubicBezTo>
                  <a:cubicBezTo>
                    <a:pt x="1382" y="980392"/>
                    <a:pt x="0" y="977057"/>
                    <a:pt x="0" y="973579"/>
                  </a:cubicBezTo>
                  <a:lnTo>
                    <a:pt x="0" y="13114"/>
                  </a:lnTo>
                  <a:cubicBezTo>
                    <a:pt x="0" y="9636"/>
                    <a:pt x="1382" y="6300"/>
                    <a:pt x="3841" y="3841"/>
                  </a:cubicBezTo>
                  <a:cubicBezTo>
                    <a:pt x="6300" y="1382"/>
                    <a:pt x="9636" y="0"/>
                    <a:pt x="13114" y="0"/>
                  </a:cubicBezTo>
                  <a:close/>
                </a:path>
              </a:pathLst>
            </a:custGeom>
            <a:solidFill>
              <a:srgbClr val="A1E3FF">
                <a:alpha val="4078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643289" cy="1034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75659" y="6903302"/>
            <a:ext cx="16883641" cy="3209371"/>
            <a:chOff x="0" y="0"/>
            <a:chExt cx="4446720" cy="8452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46720" cy="845266"/>
            </a:xfrm>
            <a:custGeom>
              <a:avLst/>
              <a:gdLst/>
              <a:ahLst/>
              <a:cxnLst/>
              <a:rect l="l" t="t" r="r" b="b"/>
              <a:pathLst>
                <a:path w="4446720" h="845266">
                  <a:moveTo>
                    <a:pt x="7795" y="0"/>
                  </a:moveTo>
                  <a:lnTo>
                    <a:pt x="4438925" y="0"/>
                  </a:lnTo>
                  <a:cubicBezTo>
                    <a:pt x="4443230" y="0"/>
                    <a:pt x="4446720" y="3490"/>
                    <a:pt x="4446720" y="7795"/>
                  </a:cubicBezTo>
                  <a:lnTo>
                    <a:pt x="4446720" y="837471"/>
                  </a:lnTo>
                  <a:cubicBezTo>
                    <a:pt x="4446720" y="841776"/>
                    <a:pt x="4443230" y="845266"/>
                    <a:pt x="4438925" y="845266"/>
                  </a:cubicBezTo>
                  <a:lnTo>
                    <a:pt x="7795" y="845266"/>
                  </a:lnTo>
                  <a:cubicBezTo>
                    <a:pt x="3490" y="845266"/>
                    <a:pt x="0" y="841776"/>
                    <a:pt x="0" y="837471"/>
                  </a:cubicBezTo>
                  <a:lnTo>
                    <a:pt x="0" y="7795"/>
                  </a:lnTo>
                  <a:cubicBezTo>
                    <a:pt x="0" y="3490"/>
                    <a:pt x="3490" y="0"/>
                    <a:pt x="7795" y="0"/>
                  </a:cubicBezTo>
                  <a:close/>
                </a:path>
              </a:pathLst>
            </a:custGeom>
            <a:solidFill>
              <a:srgbClr val="A1E3FF">
                <a:alpha val="40784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446720" cy="892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75659" y="3040569"/>
            <a:ext cx="16883641" cy="6879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5"/>
              </a:lnSpc>
            </a:pPr>
            <a:r>
              <a:rPr lang="en-US" sz="2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Formar 2 equipos de trabajo.</a:t>
            </a:r>
          </a:p>
          <a:p>
            <a:pPr algn="l">
              <a:lnSpc>
                <a:spcPts val="3415"/>
              </a:lnSpc>
            </a:pPr>
            <a:r>
              <a:rPr lang="en-US" sz="2799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Equipo 1:</a:t>
            </a:r>
          </a:p>
          <a:p>
            <a:pPr algn="l">
              <a:lnSpc>
                <a:spcPts val="3415"/>
              </a:lnSpc>
            </a:pPr>
            <a:r>
              <a:rPr lang="en-US" sz="2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Documento: ¿Cómo iniciar el Proceso de Mejora Continua?</a:t>
            </a:r>
          </a:p>
          <a:p>
            <a:pPr algn="l">
              <a:lnSpc>
                <a:spcPts val="3415"/>
              </a:lnSpc>
            </a:pPr>
            <a:r>
              <a:rPr lang="en-US" sz="2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Analizar:</a:t>
            </a:r>
          </a:p>
          <a:p>
            <a:pPr marL="604519" lvl="1" indent="-302260" algn="l">
              <a:lnSpc>
                <a:spcPts val="341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propósito común</a:t>
            </a:r>
          </a:p>
          <a:p>
            <a:pPr marL="604519" lvl="1" indent="-302260" algn="l">
              <a:lnSpc>
                <a:spcPts val="341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responsabilidad compartida</a:t>
            </a:r>
          </a:p>
          <a:p>
            <a:pPr marL="604519" lvl="1" indent="-302260" algn="l">
              <a:lnSpc>
                <a:spcPts val="341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lectura crítica de la realidad</a:t>
            </a:r>
          </a:p>
          <a:p>
            <a:pPr marL="604519" lvl="1" indent="-302260" algn="l">
              <a:lnSpc>
                <a:spcPts val="341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identificación y priorización de problemáticas</a:t>
            </a:r>
          </a:p>
          <a:p>
            <a:pPr algn="l">
              <a:lnSpc>
                <a:spcPts val="3415"/>
              </a:lnSpc>
            </a:pPr>
            <a:endParaRPr lang="en-US" sz="2799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3415"/>
              </a:lnSpc>
            </a:pPr>
            <a:r>
              <a:rPr lang="en-US" sz="2799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Equipo 2:</a:t>
            </a:r>
          </a:p>
          <a:p>
            <a:pPr algn="l">
              <a:lnSpc>
                <a:spcPts val="3415"/>
              </a:lnSpc>
            </a:pPr>
            <a:r>
              <a:rPr lang="en-US" sz="2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Documento: ¿Qué problemáticas identificadas podemos atender?, ¿con cuál(es) podemos empezar?</a:t>
            </a:r>
          </a:p>
          <a:p>
            <a:pPr algn="l">
              <a:lnSpc>
                <a:spcPts val="3415"/>
              </a:lnSpc>
            </a:pPr>
            <a:r>
              <a:rPr lang="en-US" sz="2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Analizar:</a:t>
            </a:r>
          </a:p>
          <a:p>
            <a:pPr marL="604519" lvl="1" indent="-302260" algn="l">
              <a:lnSpc>
                <a:spcPts val="341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problemáticas que puede atender el PMC</a:t>
            </a:r>
          </a:p>
          <a:p>
            <a:pPr marL="604519" lvl="1" indent="-302260" algn="l">
              <a:lnSpc>
                <a:spcPts val="341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causas de las problemáticas</a:t>
            </a:r>
          </a:p>
          <a:p>
            <a:pPr marL="604519" lvl="1" indent="-302260" algn="l">
              <a:lnSpc>
                <a:spcPts val="341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estrategias de atención</a:t>
            </a:r>
          </a:p>
          <a:p>
            <a:pPr marL="604519" lvl="1" indent="-302260" algn="l">
              <a:lnSpc>
                <a:spcPts val="341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relación con objetivos, metas y acciones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8412667" y="263843"/>
            <a:ext cx="1277420" cy="1986914"/>
          </a:xfrm>
          <a:custGeom>
            <a:avLst/>
            <a:gdLst/>
            <a:ahLst/>
            <a:cxnLst/>
            <a:rect l="l" t="t" r="r" b="b"/>
            <a:pathLst>
              <a:path w="1277420" h="1986914">
                <a:moveTo>
                  <a:pt x="1277420" y="0"/>
                </a:moveTo>
                <a:lnTo>
                  <a:pt x="0" y="0"/>
                </a:lnTo>
                <a:lnTo>
                  <a:pt x="0" y="1986914"/>
                </a:lnTo>
                <a:lnTo>
                  <a:pt x="1277420" y="1986914"/>
                </a:lnTo>
                <a:lnTo>
                  <a:pt x="127742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529716" y="-1631366"/>
            <a:ext cx="4883244" cy="4928044"/>
          </a:xfrm>
          <a:custGeom>
            <a:avLst/>
            <a:gdLst/>
            <a:ahLst/>
            <a:cxnLst/>
            <a:rect l="l" t="t" r="r" b="b"/>
            <a:pathLst>
              <a:path w="4883244" h="4928044">
                <a:moveTo>
                  <a:pt x="0" y="0"/>
                </a:moveTo>
                <a:lnTo>
                  <a:pt x="4883244" y="0"/>
                </a:lnTo>
                <a:lnTo>
                  <a:pt x="4883244" y="4928044"/>
                </a:lnTo>
                <a:lnTo>
                  <a:pt x="0" y="49280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9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539671" y="2022157"/>
            <a:ext cx="4699922" cy="4521717"/>
          </a:xfrm>
          <a:custGeom>
            <a:avLst/>
            <a:gdLst/>
            <a:ahLst/>
            <a:cxnLst/>
            <a:rect l="l" t="t" r="r" b="b"/>
            <a:pathLst>
              <a:path w="4699922" h="4521717">
                <a:moveTo>
                  <a:pt x="0" y="0"/>
                </a:moveTo>
                <a:lnTo>
                  <a:pt x="4699922" y="0"/>
                </a:lnTo>
                <a:lnTo>
                  <a:pt x="4699922" y="4521717"/>
                </a:lnTo>
                <a:lnTo>
                  <a:pt x="0" y="45217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106894" y="874524"/>
            <a:ext cx="6049360" cy="1326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4"/>
              </a:lnSpc>
            </a:pPr>
            <a:r>
              <a:rPr lang="en-US" sz="4473" b="1">
                <a:solidFill>
                  <a:srgbClr val="6C044D"/>
                </a:solidFill>
                <a:latin typeface="Arimo Bold"/>
                <a:ea typeface="Arimo Bold"/>
                <a:cs typeface="Arimo Bold"/>
                <a:sym typeface="Arimo Bold"/>
              </a:rPr>
              <a:t>Análisis colaborativo de insumos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175" y="0"/>
            <a:ext cx="18624349" cy="11184149"/>
          </a:xfrm>
          <a:custGeom>
            <a:avLst/>
            <a:gdLst/>
            <a:ahLst/>
            <a:cxnLst/>
            <a:rect l="l" t="t" r="r" b="b"/>
            <a:pathLst>
              <a:path w="18624349" h="11184149">
                <a:moveTo>
                  <a:pt x="0" y="0"/>
                </a:moveTo>
                <a:lnTo>
                  <a:pt x="18624350" y="0"/>
                </a:lnTo>
                <a:lnTo>
                  <a:pt x="18624350" y="11184149"/>
                </a:lnTo>
                <a:lnTo>
                  <a:pt x="0" y="11184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262" b="-332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77615" y="-2870264"/>
            <a:ext cx="18865615" cy="13696227"/>
          </a:xfrm>
          <a:custGeom>
            <a:avLst/>
            <a:gdLst/>
            <a:ahLst/>
            <a:cxnLst/>
            <a:rect l="l" t="t" r="r" b="b"/>
            <a:pathLst>
              <a:path w="18865615" h="13696227">
                <a:moveTo>
                  <a:pt x="0" y="0"/>
                </a:moveTo>
                <a:lnTo>
                  <a:pt x="18865615" y="0"/>
                </a:lnTo>
                <a:lnTo>
                  <a:pt x="18865615" y="13696227"/>
                </a:lnTo>
                <a:lnTo>
                  <a:pt x="0" y="13696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871" b="-1887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28800" y="387802"/>
            <a:ext cx="7315200" cy="179222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9144000" y="35243"/>
            <a:ext cx="1277420" cy="1986914"/>
          </a:xfrm>
          <a:custGeom>
            <a:avLst/>
            <a:gdLst/>
            <a:ahLst/>
            <a:cxnLst/>
            <a:rect l="l" t="t" r="r" b="b"/>
            <a:pathLst>
              <a:path w="1277420" h="1986914">
                <a:moveTo>
                  <a:pt x="1277420" y="0"/>
                </a:moveTo>
                <a:lnTo>
                  <a:pt x="0" y="0"/>
                </a:lnTo>
                <a:lnTo>
                  <a:pt x="0" y="1986914"/>
                </a:lnTo>
                <a:lnTo>
                  <a:pt x="1277420" y="1986914"/>
                </a:lnTo>
                <a:lnTo>
                  <a:pt x="127742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272987">
            <a:off x="14032659" y="2715656"/>
            <a:ext cx="3381300" cy="2248565"/>
          </a:xfrm>
          <a:custGeom>
            <a:avLst/>
            <a:gdLst/>
            <a:ahLst/>
            <a:cxnLst/>
            <a:rect l="l" t="t" r="r" b="b"/>
            <a:pathLst>
              <a:path w="3381300" h="2248565">
                <a:moveTo>
                  <a:pt x="0" y="0"/>
                </a:moveTo>
                <a:lnTo>
                  <a:pt x="3381301" y="0"/>
                </a:lnTo>
                <a:lnTo>
                  <a:pt x="3381301" y="2248564"/>
                </a:lnTo>
                <a:lnTo>
                  <a:pt x="0" y="22485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48036" y="796339"/>
            <a:ext cx="2530722" cy="2451637"/>
          </a:xfrm>
          <a:custGeom>
            <a:avLst/>
            <a:gdLst/>
            <a:ahLst/>
            <a:cxnLst/>
            <a:rect l="l" t="t" r="r" b="b"/>
            <a:pathLst>
              <a:path w="2530722" h="2451637">
                <a:moveTo>
                  <a:pt x="0" y="0"/>
                </a:moveTo>
                <a:lnTo>
                  <a:pt x="2530721" y="0"/>
                </a:lnTo>
                <a:lnTo>
                  <a:pt x="2530721" y="2451636"/>
                </a:lnTo>
                <a:lnTo>
                  <a:pt x="0" y="24516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504660" y="2683298"/>
            <a:ext cx="7747627" cy="1844619"/>
            <a:chOff x="0" y="0"/>
            <a:chExt cx="2040527" cy="4858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40527" cy="485825"/>
            </a:xfrm>
            <a:custGeom>
              <a:avLst/>
              <a:gdLst/>
              <a:ahLst/>
              <a:cxnLst/>
              <a:rect l="l" t="t" r="r" b="b"/>
              <a:pathLst>
                <a:path w="2040527" h="485825">
                  <a:moveTo>
                    <a:pt x="16987" y="0"/>
                  </a:moveTo>
                  <a:lnTo>
                    <a:pt x="2023540" y="0"/>
                  </a:lnTo>
                  <a:cubicBezTo>
                    <a:pt x="2032922" y="0"/>
                    <a:pt x="2040527" y="7606"/>
                    <a:pt x="2040527" y="16987"/>
                  </a:cubicBezTo>
                  <a:lnTo>
                    <a:pt x="2040527" y="468838"/>
                  </a:lnTo>
                  <a:cubicBezTo>
                    <a:pt x="2040527" y="473343"/>
                    <a:pt x="2038738" y="477664"/>
                    <a:pt x="2035552" y="480850"/>
                  </a:cubicBezTo>
                  <a:cubicBezTo>
                    <a:pt x="2032366" y="484036"/>
                    <a:pt x="2028045" y="485825"/>
                    <a:pt x="2023540" y="485825"/>
                  </a:cubicBezTo>
                  <a:lnTo>
                    <a:pt x="16987" y="485825"/>
                  </a:lnTo>
                  <a:cubicBezTo>
                    <a:pt x="12482" y="485825"/>
                    <a:pt x="8161" y="484036"/>
                    <a:pt x="4976" y="480850"/>
                  </a:cubicBezTo>
                  <a:cubicBezTo>
                    <a:pt x="1790" y="477664"/>
                    <a:pt x="0" y="473343"/>
                    <a:pt x="0" y="468838"/>
                  </a:cubicBezTo>
                  <a:lnTo>
                    <a:pt x="0" y="16987"/>
                  </a:lnTo>
                  <a:cubicBezTo>
                    <a:pt x="0" y="12482"/>
                    <a:pt x="1790" y="8161"/>
                    <a:pt x="4976" y="4976"/>
                  </a:cubicBezTo>
                  <a:cubicBezTo>
                    <a:pt x="8161" y="1790"/>
                    <a:pt x="12482" y="0"/>
                    <a:pt x="16987" y="0"/>
                  </a:cubicBezTo>
                  <a:close/>
                </a:path>
              </a:pathLst>
            </a:custGeom>
            <a:solidFill>
              <a:srgbClr val="A1E3FF">
                <a:alpha val="40784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040527" cy="533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015123" y="4859817"/>
            <a:ext cx="12717712" cy="4398483"/>
          </a:xfrm>
          <a:custGeom>
            <a:avLst/>
            <a:gdLst/>
            <a:ahLst/>
            <a:cxnLst/>
            <a:rect l="l" t="t" r="r" b="b"/>
            <a:pathLst>
              <a:path w="12717712" h="4398483">
                <a:moveTo>
                  <a:pt x="0" y="0"/>
                </a:moveTo>
                <a:lnTo>
                  <a:pt x="12717712" y="0"/>
                </a:lnTo>
                <a:lnTo>
                  <a:pt x="12717712" y="4398483"/>
                </a:lnTo>
                <a:lnTo>
                  <a:pt x="0" y="43984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313383" y="722201"/>
            <a:ext cx="6687076" cy="917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9"/>
              </a:lnSpc>
              <a:spcBef>
                <a:spcPct val="0"/>
              </a:spcBef>
            </a:pPr>
            <a:r>
              <a:rPr lang="en-US" sz="5235" b="1">
                <a:solidFill>
                  <a:srgbClr val="6C044D"/>
                </a:solidFill>
                <a:latin typeface="Arimo Bold"/>
                <a:ea typeface="Arimo Bold"/>
                <a:cs typeface="Arimo Bold"/>
                <a:sym typeface="Arimo Bold"/>
              </a:rPr>
              <a:t>Producto del análisis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58984" y="2904346"/>
            <a:ext cx="8895159" cy="731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Cada equipo elabora una ficha breve: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175" y="0"/>
            <a:ext cx="18624349" cy="11184149"/>
          </a:xfrm>
          <a:custGeom>
            <a:avLst/>
            <a:gdLst/>
            <a:ahLst/>
            <a:cxnLst/>
            <a:rect l="l" t="t" r="r" b="b"/>
            <a:pathLst>
              <a:path w="18624349" h="11184149">
                <a:moveTo>
                  <a:pt x="0" y="0"/>
                </a:moveTo>
                <a:lnTo>
                  <a:pt x="18624350" y="0"/>
                </a:lnTo>
                <a:lnTo>
                  <a:pt x="18624350" y="11184149"/>
                </a:lnTo>
                <a:lnTo>
                  <a:pt x="0" y="11184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262" b="-332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77615" y="-2870264"/>
            <a:ext cx="18865615" cy="13696227"/>
          </a:xfrm>
          <a:custGeom>
            <a:avLst/>
            <a:gdLst/>
            <a:ahLst/>
            <a:cxnLst/>
            <a:rect l="l" t="t" r="r" b="b"/>
            <a:pathLst>
              <a:path w="18865615" h="13696227">
                <a:moveTo>
                  <a:pt x="0" y="0"/>
                </a:moveTo>
                <a:lnTo>
                  <a:pt x="18865615" y="0"/>
                </a:lnTo>
                <a:lnTo>
                  <a:pt x="18865615" y="13696227"/>
                </a:lnTo>
                <a:lnTo>
                  <a:pt x="0" y="13696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871" b="-18871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42996" y="3131872"/>
            <a:ext cx="16516304" cy="4377802"/>
            <a:chOff x="0" y="0"/>
            <a:chExt cx="4349973" cy="1153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49973" cy="1153001"/>
            </a:xfrm>
            <a:custGeom>
              <a:avLst/>
              <a:gdLst/>
              <a:ahLst/>
              <a:cxnLst/>
              <a:rect l="l" t="t" r="r" b="b"/>
              <a:pathLst>
                <a:path w="4349973" h="1153001">
                  <a:moveTo>
                    <a:pt x="7969" y="0"/>
                  </a:moveTo>
                  <a:lnTo>
                    <a:pt x="4342004" y="0"/>
                  </a:lnTo>
                  <a:cubicBezTo>
                    <a:pt x="4344118" y="0"/>
                    <a:pt x="4346144" y="840"/>
                    <a:pt x="4347639" y="2334"/>
                  </a:cubicBezTo>
                  <a:cubicBezTo>
                    <a:pt x="4349133" y="3828"/>
                    <a:pt x="4349973" y="5855"/>
                    <a:pt x="4349973" y="7969"/>
                  </a:cubicBezTo>
                  <a:lnTo>
                    <a:pt x="4349973" y="1145033"/>
                  </a:lnTo>
                  <a:cubicBezTo>
                    <a:pt x="4349973" y="1147146"/>
                    <a:pt x="4349133" y="1149173"/>
                    <a:pt x="4347639" y="1150667"/>
                  </a:cubicBezTo>
                  <a:cubicBezTo>
                    <a:pt x="4346144" y="1152162"/>
                    <a:pt x="4344118" y="1153001"/>
                    <a:pt x="4342004" y="1153001"/>
                  </a:cubicBezTo>
                  <a:lnTo>
                    <a:pt x="7969" y="1153001"/>
                  </a:lnTo>
                  <a:cubicBezTo>
                    <a:pt x="5855" y="1153001"/>
                    <a:pt x="3828" y="1152162"/>
                    <a:pt x="2334" y="1150667"/>
                  </a:cubicBezTo>
                  <a:cubicBezTo>
                    <a:pt x="840" y="1149173"/>
                    <a:pt x="0" y="1147146"/>
                    <a:pt x="0" y="1145033"/>
                  </a:cubicBezTo>
                  <a:lnTo>
                    <a:pt x="0" y="7969"/>
                  </a:lnTo>
                  <a:cubicBezTo>
                    <a:pt x="0" y="5855"/>
                    <a:pt x="840" y="3828"/>
                    <a:pt x="2334" y="2334"/>
                  </a:cubicBezTo>
                  <a:cubicBezTo>
                    <a:pt x="3828" y="840"/>
                    <a:pt x="5855" y="0"/>
                    <a:pt x="7969" y="0"/>
                  </a:cubicBezTo>
                  <a:close/>
                </a:path>
              </a:pathLst>
            </a:custGeom>
            <a:solidFill>
              <a:srgbClr val="A1E3FF">
                <a:alpha val="4078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349973" cy="12006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3122547"/>
            <a:ext cx="16230600" cy="419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29"/>
              </a:lnSpc>
              <a:spcBef>
                <a:spcPct val="0"/>
              </a:spcBef>
            </a:pPr>
            <a:r>
              <a:rPr lang="en-US" sz="394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Cada equipo comparte:</a:t>
            </a:r>
          </a:p>
          <a:p>
            <a:pPr marL="852721" lvl="1" indent="-426361" algn="l">
              <a:lnSpc>
                <a:spcPts val="5529"/>
              </a:lnSpc>
              <a:buAutoNum type="arabicPeriod"/>
            </a:pPr>
            <a:r>
              <a:rPr lang="en-US" sz="394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idea más importante del insumo.</a:t>
            </a:r>
          </a:p>
          <a:p>
            <a:pPr marL="852721" lvl="1" indent="-426361" algn="l">
              <a:lnSpc>
                <a:spcPts val="5529"/>
              </a:lnSpc>
              <a:buAutoNum type="arabicPeriod"/>
            </a:pPr>
            <a:r>
              <a:rPr lang="en-US" sz="394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Una reflexión sobre el Programa de mejora continua de la escuela.</a:t>
            </a:r>
          </a:p>
          <a:p>
            <a:pPr marL="852721" lvl="1" indent="-426361" algn="l">
              <a:lnSpc>
                <a:spcPts val="5529"/>
              </a:lnSpc>
              <a:buAutoNum type="arabicPeriod"/>
            </a:pPr>
            <a:r>
              <a:rPr lang="en-US" sz="394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Una acción que puede fortalecer el seguimiento de objetivos, metas y acciones.</a:t>
            </a:r>
          </a:p>
          <a:p>
            <a:pPr algn="l">
              <a:lnSpc>
                <a:spcPts val="5529"/>
              </a:lnSpc>
              <a:spcBef>
                <a:spcPct val="0"/>
              </a:spcBef>
            </a:pPr>
            <a:r>
              <a:rPr lang="en-US" sz="394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 plenaria, registrar un acuerdo común.</a:t>
            </a:r>
          </a:p>
        </p:txBody>
      </p:sp>
      <p:sp>
        <p:nvSpPr>
          <p:cNvPr id="8" name="Freeform 8"/>
          <p:cNvSpPr/>
          <p:nvPr/>
        </p:nvSpPr>
        <p:spPr>
          <a:xfrm>
            <a:off x="13179435" y="879107"/>
            <a:ext cx="3447458" cy="3391045"/>
          </a:xfrm>
          <a:custGeom>
            <a:avLst/>
            <a:gdLst/>
            <a:ahLst/>
            <a:cxnLst/>
            <a:rect l="l" t="t" r="r" b="b"/>
            <a:pathLst>
              <a:path w="3447458" h="3391045">
                <a:moveTo>
                  <a:pt x="0" y="0"/>
                </a:moveTo>
                <a:lnTo>
                  <a:pt x="3447458" y="0"/>
                </a:lnTo>
                <a:lnTo>
                  <a:pt x="3447458" y="3391045"/>
                </a:lnTo>
                <a:lnTo>
                  <a:pt x="0" y="33910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828800" y="444952"/>
            <a:ext cx="7315200" cy="179222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473161" y="736232"/>
            <a:ext cx="6412230" cy="1066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8"/>
              </a:lnSpc>
              <a:spcBef>
                <a:spcPct val="0"/>
              </a:spcBef>
            </a:pPr>
            <a:r>
              <a:rPr lang="en-US" sz="6098" b="1">
                <a:solidFill>
                  <a:srgbClr val="6C044D"/>
                </a:solidFill>
                <a:latin typeface="Arimo Bold"/>
                <a:ea typeface="Arimo Bold"/>
                <a:cs typeface="Arimo Bold"/>
                <a:sym typeface="Arimo Bold"/>
              </a:rPr>
              <a:t>Puesta en común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9144000" y="35243"/>
            <a:ext cx="1277420" cy="1986914"/>
          </a:xfrm>
          <a:custGeom>
            <a:avLst/>
            <a:gdLst/>
            <a:ahLst/>
            <a:cxnLst/>
            <a:rect l="l" t="t" r="r" b="b"/>
            <a:pathLst>
              <a:path w="1277420" h="1986914">
                <a:moveTo>
                  <a:pt x="1277420" y="0"/>
                </a:moveTo>
                <a:lnTo>
                  <a:pt x="0" y="0"/>
                </a:lnTo>
                <a:lnTo>
                  <a:pt x="0" y="1986914"/>
                </a:lnTo>
                <a:lnTo>
                  <a:pt x="1277420" y="1986914"/>
                </a:lnTo>
                <a:lnTo>
                  <a:pt x="127742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175" y="0"/>
            <a:ext cx="18624349" cy="11184149"/>
          </a:xfrm>
          <a:custGeom>
            <a:avLst/>
            <a:gdLst/>
            <a:ahLst/>
            <a:cxnLst/>
            <a:rect l="l" t="t" r="r" b="b"/>
            <a:pathLst>
              <a:path w="18624349" h="11184149">
                <a:moveTo>
                  <a:pt x="0" y="0"/>
                </a:moveTo>
                <a:lnTo>
                  <a:pt x="18624350" y="0"/>
                </a:lnTo>
                <a:lnTo>
                  <a:pt x="18624350" y="11184149"/>
                </a:lnTo>
                <a:lnTo>
                  <a:pt x="0" y="11184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262" b="-332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77615" y="-2870264"/>
            <a:ext cx="18865615" cy="13696227"/>
          </a:xfrm>
          <a:custGeom>
            <a:avLst/>
            <a:gdLst/>
            <a:ahLst/>
            <a:cxnLst/>
            <a:rect l="l" t="t" r="r" b="b"/>
            <a:pathLst>
              <a:path w="18865615" h="13696227">
                <a:moveTo>
                  <a:pt x="0" y="0"/>
                </a:moveTo>
                <a:lnTo>
                  <a:pt x="18865615" y="0"/>
                </a:lnTo>
                <a:lnTo>
                  <a:pt x="18865615" y="13696227"/>
                </a:lnTo>
                <a:lnTo>
                  <a:pt x="0" y="13696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871" b="-1887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56733" y="103755"/>
            <a:ext cx="10326366" cy="3304437"/>
          </a:xfrm>
          <a:custGeom>
            <a:avLst/>
            <a:gdLst/>
            <a:ahLst/>
            <a:cxnLst/>
            <a:rect l="l" t="t" r="r" b="b"/>
            <a:pathLst>
              <a:path w="10326366" h="3304437">
                <a:moveTo>
                  <a:pt x="0" y="0"/>
                </a:moveTo>
                <a:lnTo>
                  <a:pt x="10326366" y="0"/>
                </a:lnTo>
                <a:lnTo>
                  <a:pt x="10326366" y="3304437"/>
                </a:lnTo>
                <a:lnTo>
                  <a:pt x="0" y="33044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401802" y="727886"/>
            <a:ext cx="6036228" cy="1922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8"/>
              </a:lnSpc>
              <a:spcBef>
                <a:spcPct val="0"/>
              </a:spcBef>
            </a:pPr>
            <a:r>
              <a:rPr lang="en-US" sz="5449" b="1">
                <a:solidFill>
                  <a:srgbClr val="084A65"/>
                </a:solidFill>
                <a:latin typeface="Arimo Bold"/>
                <a:ea typeface="Arimo Bold"/>
                <a:cs typeface="Arimo Bold"/>
                <a:sym typeface="Arimo Bold"/>
              </a:rPr>
              <a:t>Cierre reflexivo: </a:t>
            </a:r>
          </a:p>
          <a:p>
            <a:pPr algn="ctr">
              <a:lnSpc>
                <a:spcPts val="7628"/>
              </a:lnSpc>
              <a:spcBef>
                <a:spcPct val="0"/>
              </a:spcBef>
            </a:pPr>
            <a:r>
              <a:rPr lang="en-US" sz="5449" b="1">
                <a:solidFill>
                  <a:srgbClr val="6C044D"/>
                </a:solidFill>
                <a:latin typeface="Arimo Bold"/>
                <a:ea typeface="Arimo Bold"/>
                <a:cs typeface="Arimo Bold"/>
                <a:sym typeface="Arimo Bold"/>
              </a:rPr>
              <a:t>“Un paso posible”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48333" y="5143500"/>
            <a:ext cx="16295706" cy="3188659"/>
            <a:chOff x="0" y="0"/>
            <a:chExt cx="4291873" cy="8398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91873" cy="839812"/>
            </a:xfrm>
            <a:custGeom>
              <a:avLst/>
              <a:gdLst/>
              <a:ahLst/>
              <a:cxnLst/>
              <a:rect l="l" t="t" r="r" b="b"/>
              <a:pathLst>
                <a:path w="4291873" h="839812">
                  <a:moveTo>
                    <a:pt x="8077" y="0"/>
                  </a:moveTo>
                  <a:lnTo>
                    <a:pt x="4283796" y="0"/>
                  </a:lnTo>
                  <a:cubicBezTo>
                    <a:pt x="4288257" y="0"/>
                    <a:pt x="4291873" y="3616"/>
                    <a:pt x="4291873" y="8077"/>
                  </a:cubicBezTo>
                  <a:lnTo>
                    <a:pt x="4291873" y="831735"/>
                  </a:lnTo>
                  <a:cubicBezTo>
                    <a:pt x="4291873" y="833877"/>
                    <a:pt x="4291022" y="835931"/>
                    <a:pt x="4289508" y="837446"/>
                  </a:cubicBezTo>
                  <a:cubicBezTo>
                    <a:pt x="4287993" y="838961"/>
                    <a:pt x="4285938" y="839812"/>
                    <a:pt x="4283796" y="839812"/>
                  </a:cubicBezTo>
                  <a:lnTo>
                    <a:pt x="8077" y="839812"/>
                  </a:lnTo>
                  <a:cubicBezTo>
                    <a:pt x="5934" y="839812"/>
                    <a:pt x="3880" y="838961"/>
                    <a:pt x="2366" y="837446"/>
                  </a:cubicBezTo>
                  <a:cubicBezTo>
                    <a:pt x="851" y="835931"/>
                    <a:pt x="0" y="833877"/>
                    <a:pt x="0" y="831735"/>
                  </a:cubicBezTo>
                  <a:lnTo>
                    <a:pt x="0" y="8077"/>
                  </a:lnTo>
                  <a:cubicBezTo>
                    <a:pt x="0" y="5934"/>
                    <a:pt x="851" y="3880"/>
                    <a:pt x="2366" y="2366"/>
                  </a:cubicBezTo>
                  <a:cubicBezTo>
                    <a:pt x="3880" y="851"/>
                    <a:pt x="5934" y="0"/>
                    <a:pt x="8077" y="0"/>
                  </a:cubicBezTo>
                  <a:close/>
                </a:path>
              </a:pathLst>
            </a:custGeom>
            <a:solidFill>
              <a:srgbClr val="A1E3FF">
                <a:alpha val="40784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291873" cy="8874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12256" y="5048250"/>
            <a:ext cx="16247044" cy="296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Completar en plenaria:</a:t>
            </a:r>
          </a:p>
          <a:p>
            <a:pPr algn="l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“Para fortalecer nuestro Programa de mejora continua, un paso posible es…”</a:t>
            </a:r>
          </a:p>
          <a:p>
            <a:pPr algn="l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Escuchar algunas participaciones y registrar 2 o 3 acuerdos.</a:t>
            </a:r>
          </a:p>
        </p:txBody>
      </p:sp>
      <p:sp>
        <p:nvSpPr>
          <p:cNvPr id="10" name="Freeform 10"/>
          <p:cNvSpPr/>
          <p:nvPr/>
        </p:nvSpPr>
        <p:spPr>
          <a:xfrm>
            <a:off x="748333" y="1910304"/>
            <a:ext cx="3724143" cy="2647527"/>
          </a:xfrm>
          <a:custGeom>
            <a:avLst/>
            <a:gdLst/>
            <a:ahLst/>
            <a:cxnLst/>
            <a:rect l="l" t="t" r="r" b="b"/>
            <a:pathLst>
              <a:path w="3724143" h="2647527">
                <a:moveTo>
                  <a:pt x="0" y="0"/>
                </a:moveTo>
                <a:lnTo>
                  <a:pt x="3724143" y="0"/>
                </a:lnTo>
                <a:lnTo>
                  <a:pt x="3724143" y="2647527"/>
                </a:lnTo>
                <a:lnTo>
                  <a:pt x="0" y="26475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175" y="0"/>
            <a:ext cx="18624349" cy="11184149"/>
          </a:xfrm>
          <a:custGeom>
            <a:avLst/>
            <a:gdLst/>
            <a:ahLst/>
            <a:cxnLst/>
            <a:rect l="l" t="t" r="r" b="b"/>
            <a:pathLst>
              <a:path w="18624349" h="11184149">
                <a:moveTo>
                  <a:pt x="0" y="0"/>
                </a:moveTo>
                <a:lnTo>
                  <a:pt x="18624350" y="0"/>
                </a:lnTo>
                <a:lnTo>
                  <a:pt x="18624350" y="11184149"/>
                </a:lnTo>
                <a:lnTo>
                  <a:pt x="0" y="11184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262" b="-332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77615" y="-2870264"/>
            <a:ext cx="18865615" cy="13696227"/>
          </a:xfrm>
          <a:custGeom>
            <a:avLst/>
            <a:gdLst/>
            <a:ahLst/>
            <a:cxnLst/>
            <a:rect l="l" t="t" r="r" b="b"/>
            <a:pathLst>
              <a:path w="18865615" h="13696227">
                <a:moveTo>
                  <a:pt x="0" y="0"/>
                </a:moveTo>
                <a:lnTo>
                  <a:pt x="18865615" y="0"/>
                </a:lnTo>
                <a:lnTo>
                  <a:pt x="18865615" y="13696227"/>
                </a:lnTo>
                <a:lnTo>
                  <a:pt x="0" y="13696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871" b="-1887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1346836"/>
            <a:ext cx="16558449" cy="7009743"/>
          </a:xfrm>
          <a:custGeom>
            <a:avLst/>
            <a:gdLst/>
            <a:ahLst/>
            <a:cxnLst/>
            <a:rect l="l" t="t" r="r" b="b"/>
            <a:pathLst>
              <a:path w="16558449" h="7009743">
                <a:moveTo>
                  <a:pt x="0" y="0"/>
                </a:moveTo>
                <a:lnTo>
                  <a:pt x="16558449" y="0"/>
                </a:lnTo>
                <a:lnTo>
                  <a:pt x="16558449" y="7009743"/>
                </a:lnTo>
                <a:lnTo>
                  <a:pt x="0" y="7009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492100">
            <a:off x="9857374" y="5374326"/>
            <a:ext cx="663244" cy="1823350"/>
          </a:xfrm>
          <a:custGeom>
            <a:avLst/>
            <a:gdLst/>
            <a:ahLst/>
            <a:cxnLst/>
            <a:rect l="l" t="t" r="r" b="b"/>
            <a:pathLst>
              <a:path w="663244" h="1823350">
                <a:moveTo>
                  <a:pt x="0" y="0"/>
                </a:moveTo>
                <a:lnTo>
                  <a:pt x="663243" y="0"/>
                </a:lnTo>
                <a:lnTo>
                  <a:pt x="663243" y="1823350"/>
                </a:lnTo>
                <a:lnTo>
                  <a:pt x="0" y="18233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-160985">
            <a:off x="572806" y="5813355"/>
            <a:ext cx="9468142" cy="1604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3"/>
              </a:lnSpc>
              <a:spcBef>
                <a:spcPct val="0"/>
              </a:spcBef>
            </a:pPr>
            <a:r>
              <a:rPr lang="en-US" sz="6459" b="1">
                <a:solidFill>
                  <a:srgbClr val="6C044D"/>
                </a:solidFill>
                <a:latin typeface="Arimo Bold"/>
                <a:ea typeface="Arimo Bold"/>
                <a:cs typeface="Arimo Bold"/>
                <a:sym typeface="Arimo Bold"/>
              </a:rPr>
              <a:t>Gracias por su atención</a:t>
            </a:r>
          </a:p>
        </p:txBody>
      </p:sp>
      <p:sp>
        <p:nvSpPr>
          <p:cNvPr id="7" name="Freeform 7"/>
          <p:cNvSpPr/>
          <p:nvPr/>
        </p:nvSpPr>
        <p:spPr>
          <a:xfrm rot="1285573" flipH="1" flipV="1">
            <a:off x="291069" y="5377536"/>
            <a:ext cx="663244" cy="1823350"/>
          </a:xfrm>
          <a:custGeom>
            <a:avLst/>
            <a:gdLst/>
            <a:ahLst/>
            <a:cxnLst/>
            <a:rect l="l" t="t" r="r" b="b"/>
            <a:pathLst>
              <a:path w="663244" h="1823350">
                <a:moveTo>
                  <a:pt x="663243" y="1823350"/>
                </a:moveTo>
                <a:lnTo>
                  <a:pt x="0" y="1823350"/>
                </a:lnTo>
                <a:lnTo>
                  <a:pt x="0" y="0"/>
                </a:lnTo>
                <a:lnTo>
                  <a:pt x="663243" y="0"/>
                </a:lnTo>
                <a:lnTo>
                  <a:pt x="663243" y="182335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810103">
            <a:off x="2301603" y="3486452"/>
            <a:ext cx="6017681" cy="6936808"/>
          </a:xfrm>
          <a:custGeom>
            <a:avLst/>
            <a:gdLst/>
            <a:ahLst/>
            <a:cxnLst/>
            <a:rect l="l" t="t" r="r" b="b"/>
            <a:pathLst>
              <a:path w="6017681" h="6936808">
                <a:moveTo>
                  <a:pt x="0" y="0"/>
                </a:moveTo>
                <a:lnTo>
                  <a:pt x="6017681" y="0"/>
                </a:lnTo>
                <a:lnTo>
                  <a:pt x="6017681" y="6936809"/>
                </a:lnTo>
                <a:lnTo>
                  <a:pt x="0" y="69368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26877" y="4842182"/>
            <a:ext cx="3720911" cy="5435293"/>
          </a:xfrm>
          <a:custGeom>
            <a:avLst/>
            <a:gdLst/>
            <a:ahLst/>
            <a:cxnLst/>
            <a:rect l="l" t="t" r="r" b="b"/>
            <a:pathLst>
              <a:path w="3720911" h="5435293">
                <a:moveTo>
                  <a:pt x="0" y="0"/>
                </a:moveTo>
                <a:lnTo>
                  <a:pt x="3720911" y="0"/>
                </a:lnTo>
                <a:lnTo>
                  <a:pt x="3720911" y="5435293"/>
                </a:lnTo>
                <a:lnTo>
                  <a:pt x="0" y="54352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7584" y="1346836"/>
            <a:ext cx="1291966" cy="1661693"/>
          </a:xfrm>
          <a:custGeom>
            <a:avLst/>
            <a:gdLst/>
            <a:ahLst/>
            <a:cxnLst/>
            <a:rect l="l" t="t" r="r" b="b"/>
            <a:pathLst>
              <a:path w="1291966" h="1661693">
                <a:moveTo>
                  <a:pt x="0" y="0"/>
                </a:moveTo>
                <a:lnTo>
                  <a:pt x="1291966" y="0"/>
                </a:lnTo>
                <a:lnTo>
                  <a:pt x="1291966" y="1661692"/>
                </a:lnTo>
                <a:lnTo>
                  <a:pt x="0" y="16616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986213" y="6691531"/>
            <a:ext cx="1308086" cy="1548031"/>
          </a:xfrm>
          <a:custGeom>
            <a:avLst/>
            <a:gdLst/>
            <a:ahLst/>
            <a:cxnLst/>
            <a:rect l="l" t="t" r="r" b="b"/>
            <a:pathLst>
              <a:path w="1308086" h="1548031">
                <a:moveTo>
                  <a:pt x="0" y="0"/>
                </a:moveTo>
                <a:lnTo>
                  <a:pt x="1308086" y="0"/>
                </a:lnTo>
                <a:lnTo>
                  <a:pt x="1308086" y="1548030"/>
                </a:lnTo>
                <a:lnTo>
                  <a:pt x="0" y="15480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956160" y="2125725"/>
            <a:ext cx="1602289" cy="1765607"/>
          </a:xfrm>
          <a:custGeom>
            <a:avLst/>
            <a:gdLst/>
            <a:ahLst/>
            <a:cxnLst/>
            <a:rect l="l" t="t" r="r" b="b"/>
            <a:pathLst>
              <a:path w="1602289" h="1765607">
                <a:moveTo>
                  <a:pt x="0" y="0"/>
                </a:moveTo>
                <a:lnTo>
                  <a:pt x="1602289" y="0"/>
                </a:lnTo>
                <a:lnTo>
                  <a:pt x="1602289" y="1765607"/>
                </a:lnTo>
                <a:lnTo>
                  <a:pt x="0" y="17656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300667" y="2249931"/>
            <a:ext cx="13686665" cy="2601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6"/>
              </a:lnSpc>
              <a:spcBef>
                <a:spcPct val="0"/>
              </a:spcBef>
            </a:pPr>
            <a:r>
              <a:rPr lang="en-US" sz="4904" b="1" i="1">
                <a:solidFill>
                  <a:srgbClr val="000000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La mejora continua no es un documento que se entrega; es una forma de mirar, decidir y actuar juntos para transformar la escuela.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175" y="0"/>
            <a:ext cx="18624349" cy="11184149"/>
          </a:xfrm>
          <a:custGeom>
            <a:avLst/>
            <a:gdLst/>
            <a:ahLst/>
            <a:cxnLst/>
            <a:rect l="l" t="t" r="r" b="b"/>
            <a:pathLst>
              <a:path w="18624349" h="11184149">
                <a:moveTo>
                  <a:pt x="0" y="0"/>
                </a:moveTo>
                <a:lnTo>
                  <a:pt x="18624350" y="0"/>
                </a:lnTo>
                <a:lnTo>
                  <a:pt x="18624350" y="11184149"/>
                </a:lnTo>
                <a:lnTo>
                  <a:pt x="0" y="11184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262" b="-332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77615" y="-2870264"/>
            <a:ext cx="18865615" cy="13696227"/>
          </a:xfrm>
          <a:custGeom>
            <a:avLst/>
            <a:gdLst/>
            <a:ahLst/>
            <a:cxnLst/>
            <a:rect l="l" t="t" r="r" b="b"/>
            <a:pathLst>
              <a:path w="18865615" h="13696227">
                <a:moveTo>
                  <a:pt x="0" y="0"/>
                </a:moveTo>
                <a:lnTo>
                  <a:pt x="18865615" y="0"/>
                </a:lnTo>
                <a:lnTo>
                  <a:pt x="18865615" y="13696227"/>
                </a:lnTo>
                <a:lnTo>
                  <a:pt x="0" y="13696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871" b="-1887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058246" y="370727"/>
            <a:ext cx="7315200" cy="179222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9373446" y="134873"/>
            <a:ext cx="1277420" cy="1986914"/>
          </a:xfrm>
          <a:custGeom>
            <a:avLst/>
            <a:gdLst/>
            <a:ahLst/>
            <a:cxnLst/>
            <a:rect l="l" t="t" r="r" b="b"/>
            <a:pathLst>
              <a:path w="1277420" h="1986914">
                <a:moveTo>
                  <a:pt x="1277420" y="0"/>
                </a:moveTo>
                <a:lnTo>
                  <a:pt x="0" y="0"/>
                </a:lnTo>
                <a:lnTo>
                  <a:pt x="0" y="1986914"/>
                </a:lnTo>
                <a:lnTo>
                  <a:pt x="1277420" y="1986914"/>
                </a:lnTo>
                <a:lnTo>
                  <a:pt x="127742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02470" y="3329077"/>
            <a:ext cx="2416466" cy="3227333"/>
          </a:xfrm>
          <a:custGeom>
            <a:avLst/>
            <a:gdLst/>
            <a:ahLst/>
            <a:cxnLst/>
            <a:rect l="l" t="t" r="r" b="b"/>
            <a:pathLst>
              <a:path w="2416466" h="3227333">
                <a:moveTo>
                  <a:pt x="0" y="0"/>
                </a:moveTo>
                <a:lnTo>
                  <a:pt x="2416466" y="0"/>
                </a:lnTo>
                <a:lnTo>
                  <a:pt x="2416466" y="3227333"/>
                </a:lnTo>
                <a:lnTo>
                  <a:pt x="0" y="32273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44906" y="2893312"/>
            <a:ext cx="13047530" cy="2630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8"/>
              </a:lnSpc>
              <a:spcBef>
                <a:spcPct val="0"/>
              </a:spcBef>
            </a:pPr>
            <a:r>
              <a:rPr lang="en-US" sz="3699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En plenaria, completar la frase:</a:t>
            </a:r>
          </a:p>
          <a:p>
            <a:pPr algn="l">
              <a:lnSpc>
                <a:spcPts val="5178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“Una mejora pequeña que ha tenido impacto en nuestra escuela es…”</a:t>
            </a:r>
          </a:p>
          <a:p>
            <a:pPr algn="l">
              <a:lnSpc>
                <a:spcPts val="5178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Escuchar 3 o 4 participaciones breves.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20715" y="633921"/>
            <a:ext cx="5190261" cy="1277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4425" b="1">
                <a:solidFill>
                  <a:srgbClr val="6C044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“Pequeños pasos que transforman”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99046" y="6297928"/>
            <a:ext cx="14460254" cy="296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Reflexión inicial:</a:t>
            </a:r>
          </a:p>
          <a:p>
            <a:pPr algn="l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La mejora continua no siempre inicia con grandes cambios; muchas veces comienza con decisiones pequeñas, sostenidas y compartidas.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175" y="0"/>
            <a:ext cx="18624349" cy="11184149"/>
          </a:xfrm>
          <a:custGeom>
            <a:avLst/>
            <a:gdLst/>
            <a:ahLst/>
            <a:cxnLst/>
            <a:rect l="l" t="t" r="r" b="b"/>
            <a:pathLst>
              <a:path w="18624349" h="11184149">
                <a:moveTo>
                  <a:pt x="0" y="0"/>
                </a:moveTo>
                <a:lnTo>
                  <a:pt x="18624350" y="0"/>
                </a:lnTo>
                <a:lnTo>
                  <a:pt x="18624350" y="11184149"/>
                </a:lnTo>
                <a:lnTo>
                  <a:pt x="0" y="11184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262" b="-332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77615" y="-2870264"/>
            <a:ext cx="18865615" cy="13696227"/>
          </a:xfrm>
          <a:custGeom>
            <a:avLst/>
            <a:gdLst/>
            <a:ahLst/>
            <a:cxnLst/>
            <a:rect l="l" t="t" r="r" b="b"/>
            <a:pathLst>
              <a:path w="18865615" h="13696227">
                <a:moveTo>
                  <a:pt x="0" y="0"/>
                </a:moveTo>
                <a:lnTo>
                  <a:pt x="18865615" y="0"/>
                </a:lnTo>
                <a:lnTo>
                  <a:pt x="18865615" y="13696227"/>
                </a:lnTo>
                <a:lnTo>
                  <a:pt x="0" y="13696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871" b="-1887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85874" y="744093"/>
            <a:ext cx="8468260" cy="2074724"/>
          </a:xfrm>
          <a:custGeom>
            <a:avLst/>
            <a:gdLst/>
            <a:ahLst/>
            <a:cxnLst/>
            <a:rect l="l" t="t" r="r" b="b"/>
            <a:pathLst>
              <a:path w="8468260" h="2074724">
                <a:moveTo>
                  <a:pt x="0" y="0"/>
                </a:moveTo>
                <a:lnTo>
                  <a:pt x="8468260" y="0"/>
                </a:lnTo>
                <a:lnTo>
                  <a:pt x="8468260" y="2074724"/>
                </a:lnTo>
                <a:lnTo>
                  <a:pt x="0" y="2074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123595" y="744093"/>
            <a:ext cx="1277420" cy="1986914"/>
          </a:xfrm>
          <a:custGeom>
            <a:avLst/>
            <a:gdLst/>
            <a:ahLst/>
            <a:cxnLst/>
            <a:rect l="l" t="t" r="r" b="b"/>
            <a:pathLst>
              <a:path w="1277420" h="1986914">
                <a:moveTo>
                  <a:pt x="1277420" y="0"/>
                </a:moveTo>
                <a:lnTo>
                  <a:pt x="0" y="0"/>
                </a:lnTo>
                <a:lnTo>
                  <a:pt x="0" y="1986914"/>
                </a:lnTo>
                <a:lnTo>
                  <a:pt x="1277420" y="1986914"/>
                </a:lnTo>
                <a:lnTo>
                  <a:pt x="127742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3604791"/>
            <a:ext cx="6658308" cy="5653509"/>
          </a:xfrm>
          <a:custGeom>
            <a:avLst/>
            <a:gdLst/>
            <a:ahLst/>
            <a:cxnLst/>
            <a:rect l="l" t="t" r="r" b="b"/>
            <a:pathLst>
              <a:path w="6658308" h="5653509">
                <a:moveTo>
                  <a:pt x="0" y="0"/>
                </a:moveTo>
                <a:lnTo>
                  <a:pt x="6658308" y="0"/>
                </a:lnTo>
                <a:lnTo>
                  <a:pt x="6658308" y="5653509"/>
                </a:lnTo>
                <a:lnTo>
                  <a:pt x="0" y="56535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136816" y="1247431"/>
            <a:ext cx="7166377" cy="934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05"/>
              </a:lnSpc>
              <a:spcBef>
                <a:spcPct val="0"/>
              </a:spcBef>
            </a:pPr>
            <a:r>
              <a:rPr lang="en-US" sz="5289" b="1">
                <a:solidFill>
                  <a:srgbClr val="6C044D"/>
                </a:solidFill>
                <a:latin typeface="Arimo Bold"/>
                <a:ea typeface="Arimo Bold"/>
                <a:cs typeface="Arimo Bold"/>
                <a:sym typeface="Arimo Bold"/>
              </a:rPr>
              <a:t>Propósito de la sesión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687008" y="3604791"/>
            <a:ext cx="10055500" cy="5537131"/>
            <a:chOff x="0" y="0"/>
            <a:chExt cx="2648362" cy="145833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48362" cy="1458339"/>
            </a:xfrm>
            <a:custGeom>
              <a:avLst/>
              <a:gdLst/>
              <a:ahLst/>
              <a:cxnLst/>
              <a:rect l="l" t="t" r="r" b="b"/>
              <a:pathLst>
                <a:path w="2648362" h="1458339">
                  <a:moveTo>
                    <a:pt x="13089" y="0"/>
                  </a:moveTo>
                  <a:lnTo>
                    <a:pt x="2635274" y="0"/>
                  </a:lnTo>
                  <a:cubicBezTo>
                    <a:pt x="2642502" y="0"/>
                    <a:pt x="2648362" y="5860"/>
                    <a:pt x="2648362" y="13089"/>
                  </a:cubicBezTo>
                  <a:lnTo>
                    <a:pt x="2648362" y="1445251"/>
                  </a:lnTo>
                  <a:cubicBezTo>
                    <a:pt x="2648362" y="1452479"/>
                    <a:pt x="2642502" y="1458339"/>
                    <a:pt x="2635274" y="1458339"/>
                  </a:cubicBezTo>
                  <a:lnTo>
                    <a:pt x="13089" y="1458339"/>
                  </a:lnTo>
                  <a:cubicBezTo>
                    <a:pt x="9617" y="1458339"/>
                    <a:pt x="6288" y="1456960"/>
                    <a:pt x="3834" y="1454506"/>
                  </a:cubicBezTo>
                  <a:cubicBezTo>
                    <a:pt x="1379" y="1452051"/>
                    <a:pt x="0" y="1448722"/>
                    <a:pt x="0" y="1445251"/>
                  </a:cubicBezTo>
                  <a:lnTo>
                    <a:pt x="0" y="13089"/>
                  </a:lnTo>
                  <a:cubicBezTo>
                    <a:pt x="0" y="5860"/>
                    <a:pt x="5860" y="0"/>
                    <a:pt x="13089" y="0"/>
                  </a:cubicBezTo>
                  <a:close/>
                </a:path>
              </a:pathLst>
            </a:custGeom>
            <a:solidFill>
              <a:srgbClr val="A1E3FF">
                <a:alpha val="40784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648362" cy="1505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955679" y="3675356"/>
            <a:ext cx="9613784" cy="5189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Reflexionar acerca de la importancia de impulsar la mejora continua de la escuela a partir de la construcción de una perspectiva y un compromiso compartido por ofrecer un servicio educativo acorde con los principios de la Nueva Escuela Mexicana.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175" y="0"/>
            <a:ext cx="18624349" cy="11184149"/>
          </a:xfrm>
          <a:custGeom>
            <a:avLst/>
            <a:gdLst/>
            <a:ahLst/>
            <a:cxnLst/>
            <a:rect l="l" t="t" r="r" b="b"/>
            <a:pathLst>
              <a:path w="18624349" h="11184149">
                <a:moveTo>
                  <a:pt x="0" y="0"/>
                </a:moveTo>
                <a:lnTo>
                  <a:pt x="18624350" y="0"/>
                </a:lnTo>
                <a:lnTo>
                  <a:pt x="18624350" y="11184149"/>
                </a:lnTo>
                <a:lnTo>
                  <a:pt x="0" y="11184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262" b="-332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77615" y="-2870264"/>
            <a:ext cx="18865615" cy="13696227"/>
          </a:xfrm>
          <a:custGeom>
            <a:avLst/>
            <a:gdLst/>
            <a:ahLst/>
            <a:cxnLst/>
            <a:rect l="l" t="t" r="r" b="b"/>
            <a:pathLst>
              <a:path w="18865615" h="13696227">
                <a:moveTo>
                  <a:pt x="0" y="0"/>
                </a:moveTo>
                <a:lnTo>
                  <a:pt x="18865615" y="0"/>
                </a:lnTo>
                <a:lnTo>
                  <a:pt x="18865615" y="13696227"/>
                </a:lnTo>
                <a:lnTo>
                  <a:pt x="0" y="13696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871" b="-1887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47243" y="355185"/>
            <a:ext cx="7315200" cy="179222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62025" y="2785409"/>
            <a:ext cx="11340351" cy="5299316"/>
            <a:chOff x="0" y="0"/>
            <a:chExt cx="2986759" cy="13957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86759" cy="1395705"/>
            </a:xfrm>
            <a:custGeom>
              <a:avLst/>
              <a:gdLst/>
              <a:ahLst/>
              <a:cxnLst/>
              <a:rect l="l" t="t" r="r" b="b"/>
              <a:pathLst>
                <a:path w="2986759" h="1395705">
                  <a:moveTo>
                    <a:pt x="11606" y="0"/>
                  </a:moveTo>
                  <a:lnTo>
                    <a:pt x="2975153" y="0"/>
                  </a:lnTo>
                  <a:cubicBezTo>
                    <a:pt x="2981563" y="0"/>
                    <a:pt x="2986759" y="5196"/>
                    <a:pt x="2986759" y="11606"/>
                  </a:cubicBezTo>
                  <a:lnTo>
                    <a:pt x="2986759" y="1384099"/>
                  </a:lnTo>
                  <a:cubicBezTo>
                    <a:pt x="2986759" y="1390509"/>
                    <a:pt x="2981563" y="1395705"/>
                    <a:pt x="2975153" y="1395705"/>
                  </a:cubicBezTo>
                  <a:lnTo>
                    <a:pt x="11606" y="1395705"/>
                  </a:lnTo>
                  <a:cubicBezTo>
                    <a:pt x="5196" y="1395705"/>
                    <a:pt x="0" y="1390509"/>
                    <a:pt x="0" y="1384099"/>
                  </a:cubicBezTo>
                  <a:lnTo>
                    <a:pt x="0" y="11606"/>
                  </a:lnTo>
                  <a:cubicBezTo>
                    <a:pt x="0" y="5196"/>
                    <a:pt x="5196" y="0"/>
                    <a:pt x="11606" y="0"/>
                  </a:cubicBezTo>
                  <a:close/>
                </a:path>
              </a:pathLst>
            </a:custGeom>
            <a:solidFill>
              <a:srgbClr val="A1E3FF">
                <a:alpha val="4078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986759" cy="14433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2762740"/>
            <a:ext cx="11340351" cy="5189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Secretaría de Educación Pública. (2025). </a:t>
            </a:r>
            <a:r>
              <a:rPr lang="en-US" sz="4199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6" tooltip="https://gestion.cte.sep.gob.mx/insumos/docs/2526_s2_t4_orgcompleta_insumo1.pdf"/>
              </a:rPr>
              <a:t>¿Cómo iniciar el Proceso de Mejora Continua?</a:t>
            </a:r>
          </a:p>
          <a:p>
            <a:pPr algn="l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Secretaría de Educación Pública. (2025). </a:t>
            </a:r>
            <a:r>
              <a:rPr lang="en-US" sz="4199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7" tooltip="https://gestion.cte.sep.gob.mx/insumos/docs/2526_s3_t4_orgcompleta_insumo2.pdf"/>
              </a:rPr>
              <a:t>¿Qué problemáticas identificadas podemos atender?, ¿con cuál(es) podemos empezar?</a:t>
            </a:r>
          </a:p>
          <a:p>
            <a:pPr algn="l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Video del Secretario de Educación Mario Delgado Carrillo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9162443" y="35243"/>
            <a:ext cx="1277420" cy="1986914"/>
          </a:xfrm>
          <a:custGeom>
            <a:avLst/>
            <a:gdLst/>
            <a:ahLst/>
            <a:cxnLst/>
            <a:rect l="l" t="t" r="r" b="b"/>
            <a:pathLst>
              <a:path w="1277420" h="1986914">
                <a:moveTo>
                  <a:pt x="1277420" y="0"/>
                </a:moveTo>
                <a:lnTo>
                  <a:pt x="0" y="0"/>
                </a:lnTo>
                <a:lnTo>
                  <a:pt x="0" y="1986914"/>
                </a:lnTo>
                <a:lnTo>
                  <a:pt x="1277420" y="1986914"/>
                </a:lnTo>
                <a:lnTo>
                  <a:pt x="127742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857825" y="3233466"/>
            <a:ext cx="3401475" cy="6024834"/>
          </a:xfrm>
          <a:custGeom>
            <a:avLst/>
            <a:gdLst/>
            <a:ahLst/>
            <a:cxnLst/>
            <a:rect l="l" t="t" r="r" b="b"/>
            <a:pathLst>
              <a:path w="3401475" h="6024834">
                <a:moveTo>
                  <a:pt x="0" y="0"/>
                </a:moveTo>
                <a:lnTo>
                  <a:pt x="3401475" y="0"/>
                </a:lnTo>
                <a:lnTo>
                  <a:pt x="3401475" y="6024834"/>
                </a:lnTo>
                <a:lnTo>
                  <a:pt x="0" y="60248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611170" y="510209"/>
            <a:ext cx="3787346" cy="1329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80"/>
              </a:lnSpc>
            </a:pPr>
            <a:r>
              <a:rPr lang="en-US" sz="7771" b="1">
                <a:solidFill>
                  <a:srgbClr val="6C044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Insumos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175" y="0"/>
            <a:ext cx="18624349" cy="11184149"/>
          </a:xfrm>
          <a:custGeom>
            <a:avLst/>
            <a:gdLst/>
            <a:ahLst/>
            <a:cxnLst/>
            <a:rect l="l" t="t" r="r" b="b"/>
            <a:pathLst>
              <a:path w="18624349" h="11184149">
                <a:moveTo>
                  <a:pt x="0" y="0"/>
                </a:moveTo>
                <a:lnTo>
                  <a:pt x="18624350" y="0"/>
                </a:lnTo>
                <a:lnTo>
                  <a:pt x="18624350" y="11184149"/>
                </a:lnTo>
                <a:lnTo>
                  <a:pt x="0" y="11184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262" b="-332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77615" y="-2870264"/>
            <a:ext cx="18865615" cy="13696227"/>
          </a:xfrm>
          <a:custGeom>
            <a:avLst/>
            <a:gdLst/>
            <a:ahLst/>
            <a:cxnLst/>
            <a:rect l="l" t="t" r="r" b="b"/>
            <a:pathLst>
              <a:path w="18865615" h="13696227">
                <a:moveTo>
                  <a:pt x="0" y="0"/>
                </a:moveTo>
                <a:lnTo>
                  <a:pt x="18865615" y="0"/>
                </a:lnTo>
                <a:lnTo>
                  <a:pt x="18865615" y="13696227"/>
                </a:lnTo>
                <a:lnTo>
                  <a:pt x="0" y="13696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871" b="-1887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09038" y="410302"/>
            <a:ext cx="7315200" cy="179222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9658350" y="35243"/>
            <a:ext cx="1277420" cy="1986914"/>
          </a:xfrm>
          <a:custGeom>
            <a:avLst/>
            <a:gdLst/>
            <a:ahLst/>
            <a:cxnLst/>
            <a:rect l="l" t="t" r="r" b="b"/>
            <a:pathLst>
              <a:path w="1277420" h="1986914">
                <a:moveTo>
                  <a:pt x="1277420" y="0"/>
                </a:moveTo>
                <a:lnTo>
                  <a:pt x="0" y="0"/>
                </a:lnTo>
                <a:lnTo>
                  <a:pt x="0" y="1986914"/>
                </a:lnTo>
                <a:lnTo>
                  <a:pt x="1277420" y="1986914"/>
                </a:lnTo>
                <a:lnTo>
                  <a:pt x="127742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79485" y="5357071"/>
            <a:ext cx="4240466" cy="3901229"/>
          </a:xfrm>
          <a:custGeom>
            <a:avLst/>
            <a:gdLst/>
            <a:ahLst/>
            <a:cxnLst/>
            <a:rect l="l" t="t" r="r" b="b"/>
            <a:pathLst>
              <a:path w="4240466" h="3901229">
                <a:moveTo>
                  <a:pt x="0" y="0"/>
                </a:moveTo>
                <a:lnTo>
                  <a:pt x="4240466" y="0"/>
                </a:lnTo>
                <a:lnTo>
                  <a:pt x="4240466" y="3901229"/>
                </a:lnTo>
                <a:lnTo>
                  <a:pt x="0" y="39012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589275" y="548224"/>
            <a:ext cx="6554725" cy="1487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4"/>
              </a:lnSpc>
            </a:pPr>
            <a:r>
              <a:rPr lang="en-US" sz="4821" b="1">
                <a:solidFill>
                  <a:srgbClr val="6C044D"/>
                </a:solidFill>
                <a:latin typeface="Arimo Bold"/>
                <a:ea typeface="Arimo Bold"/>
                <a:cs typeface="Arimo Bold"/>
                <a:sym typeface="Arimo Bold"/>
              </a:rPr>
              <a:t>Video del Secretario de Educación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19096" y="3882600"/>
            <a:ext cx="16092241" cy="1474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Ver y comentar el mensaje del Mtro. Mario Delgado Carrillo, Secretario de Educación Pública.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19096" y="5755294"/>
            <a:ext cx="13430006" cy="2217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Pregunta para plenaria:</a:t>
            </a:r>
          </a:p>
          <a:p>
            <a:pPr algn="l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idea del mensaje se relaciona con la mejora continua de nuestra escuela?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175" y="0"/>
            <a:ext cx="18624349" cy="11184149"/>
          </a:xfrm>
          <a:custGeom>
            <a:avLst/>
            <a:gdLst/>
            <a:ahLst/>
            <a:cxnLst/>
            <a:rect l="l" t="t" r="r" b="b"/>
            <a:pathLst>
              <a:path w="18624349" h="11184149">
                <a:moveTo>
                  <a:pt x="0" y="0"/>
                </a:moveTo>
                <a:lnTo>
                  <a:pt x="18624350" y="0"/>
                </a:lnTo>
                <a:lnTo>
                  <a:pt x="18624350" y="11184149"/>
                </a:lnTo>
                <a:lnTo>
                  <a:pt x="0" y="11184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262" b="-332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77615" y="-2870264"/>
            <a:ext cx="18865615" cy="13696227"/>
          </a:xfrm>
          <a:custGeom>
            <a:avLst/>
            <a:gdLst/>
            <a:ahLst/>
            <a:cxnLst/>
            <a:rect l="l" t="t" r="r" b="b"/>
            <a:pathLst>
              <a:path w="18865615" h="13696227">
                <a:moveTo>
                  <a:pt x="0" y="0"/>
                </a:moveTo>
                <a:lnTo>
                  <a:pt x="18865615" y="0"/>
                </a:lnTo>
                <a:lnTo>
                  <a:pt x="18865615" y="13696227"/>
                </a:lnTo>
                <a:lnTo>
                  <a:pt x="0" y="13696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871" b="-1887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069605" y="399908"/>
            <a:ext cx="7315200" cy="179222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9563100" y="35243"/>
            <a:ext cx="1277420" cy="1986914"/>
          </a:xfrm>
          <a:custGeom>
            <a:avLst/>
            <a:gdLst/>
            <a:ahLst/>
            <a:cxnLst/>
            <a:rect l="l" t="t" r="r" b="b"/>
            <a:pathLst>
              <a:path w="1277420" h="1986914">
                <a:moveTo>
                  <a:pt x="1277420" y="0"/>
                </a:moveTo>
                <a:lnTo>
                  <a:pt x="0" y="0"/>
                </a:lnTo>
                <a:lnTo>
                  <a:pt x="0" y="1986914"/>
                </a:lnTo>
                <a:lnTo>
                  <a:pt x="1277420" y="1986914"/>
                </a:lnTo>
                <a:lnTo>
                  <a:pt x="127742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99295" y="1960925"/>
            <a:ext cx="4560005" cy="5744888"/>
          </a:xfrm>
          <a:custGeom>
            <a:avLst/>
            <a:gdLst/>
            <a:ahLst/>
            <a:cxnLst/>
            <a:rect l="l" t="t" r="r" b="b"/>
            <a:pathLst>
              <a:path w="4560005" h="5744888">
                <a:moveTo>
                  <a:pt x="0" y="0"/>
                </a:moveTo>
                <a:lnTo>
                  <a:pt x="4560005" y="0"/>
                </a:lnTo>
                <a:lnTo>
                  <a:pt x="4560005" y="5744888"/>
                </a:lnTo>
                <a:lnTo>
                  <a:pt x="0" y="574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569316" y="598463"/>
            <a:ext cx="6315779" cy="1385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9"/>
              </a:lnSpc>
            </a:pPr>
            <a:r>
              <a:rPr lang="en-US" sz="4628" b="1">
                <a:solidFill>
                  <a:srgbClr val="6C044D"/>
                </a:solidFill>
                <a:latin typeface="Arimo Bold"/>
                <a:ea typeface="Arimo Bold"/>
                <a:cs typeface="Arimo Bold"/>
                <a:sym typeface="Arimo Bold"/>
              </a:rPr>
              <a:t>La mejora no ocurre de forma automática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23925" y="2899709"/>
            <a:ext cx="11572974" cy="4920404"/>
            <a:chOff x="0" y="0"/>
            <a:chExt cx="3048026" cy="12959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48026" cy="1295909"/>
            </a:xfrm>
            <a:custGeom>
              <a:avLst/>
              <a:gdLst/>
              <a:ahLst/>
              <a:cxnLst/>
              <a:rect l="l" t="t" r="r" b="b"/>
              <a:pathLst>
                <a:path w="3048026" h="1295909">
                  <a:moveTo>
                    <a:pt x="11372" y="0"/>
                  </a:moveTo>
                  <a:lnTo>
                    <a:pt x="3036654" y="0"/>
                  </a:lnTo>
                  <a:cubicBezTo>
                    <a:pt x="3039670" y="0"/>
                    <a:pt x="3042562" y="1198"/>
                    <a:pt x="3044695" y="3331"/>
                  </a:cubicBezTo>
                  <a:cubicBezTo>
                    <a:pt x="3046828" y="5464"/>
                    <a:pt x="3048026" y="8356"/>
                    <a:pt x="3048026" y="11372"/>
                  </a:cubicBezTo>
                  <a:lnTo>
                    <a:pt x="3048026" y="1284537"/>
                  </a:lnTo>
                  <a:cubicBezTo>
                    <a:pt x="3048026" y="1287553"/>
                    <a:pt x="3046828" y="1290445"/>
                    <a:pt x="3044695" y="1292578"/>
                  </a:cubicBezTo>
                  <a:cubicBezTo>
                    <a:pt x="3042562" y="1294711"/>
                    <a:pt x="3039670" y="1295909"/>
                    <a:pt x="3036654" y="1295909"/>
                  </a:cubicBezTo>
                  <a:lnTo>
                    <a:pt x="11372" y="1295909"/>
                  </a:lnTo>
                  <a:cubicBezTo>
                    <a:pt x="8356" y="1295909"/>
                    <a:pt x="5464" y="1294711"/>
                    <a:pt x="3331" y="1292578"/>
                  </a:cubicBezTo>
                  <a:cubicBezTo>
                    <a:pt x="1198" y="1290445"/>
                    <a:pt x="0" y="1287553"/>
                    <a:pt x="0" y="1284537"/>
                  </a:cubicBezTo>
                  <a:lnTo>
                    <a:pt x="0" y="11372"/>
                  </a:lnTo>
                  <a:cubicBezTo>
                    <a:pt x="0" y="8356"/>
                    <a:pt x="1198" y="5464"/>
                    <a:pt x="3331" y="3331"/>
                  </a:cubicBezTo>
                  <a:cubicBezTo>
                    <a:pt x="5464" y="1198"/>
                    <a:pt x="8356" y="0"/>
                    <a:pt x="11372" y="0"/>
                  </a:cubicBezTo>
                  <a:close/>
                </a:path>
              </a:pathLst>
            </a:custGeom>
            <a:solidFill>
              <a:srgbClr val="A1E3FF">
                <a:alpha val="40784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048026" cy="1343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83782" y="2973034"/>
            <a:ext cx="11163728" cy="4732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53"/>
              </a:lnSpc>
              <a:spcBef>
                <a:spcPct val="0"/>
              </a:spcBef>
            </a:pPr>
            <a:r>
              <a:rPr lang="en-US" sz="382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Durante las últimas décadas, las comunidades educativas han vivido diversas reformas curriculares, pero no siempre sus elementos centrales se han concretado en las aulas.</a:t>
            </a:r>
          </a:p>
          <a:p>
            <a:pPr algn="l">
              <a:lnSpc>
                <a:spcPts val="5353"/>
              </a:lnSpc>
              <a:spcBef>
                <a:spcPct val="0"/>
              </a:spcBef>
            </a:pPr>
            <a:r>
              <a:rPr lang="en-US" sz="382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Esto muestra que no existe una relación lineal entre formular un proyecto educativo y adoptarlo en la escuela.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5225167" y="6894784"/>
            <a:ext cx="4883244" cy="4928044"/>
          </a:xfrm>
          <a:custGeom>
            <a:avLst/>
            <a:gdLst/>
            <a:ahLst/>
            <a:cxnLst/>
            <a:rect l="l" t="t" r="r" b="b"/>
            <a:pathLst>
              <a:path w="4883244" h="4928044">
                <a:moveTo>
                  <a:pt x="0" y="0"/>
                </a:moveTo>
                <a:lnTo>
                  <a:pt x="4883244" y="0"/>
                </a:lnTo>
                <a:lnTo>
                  <a:pt x="4883244" y="4928044"/>
                </a:lnTo>
                <a:lnTo>
                  <a:pt x="0" y="49280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49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175" y="0"/>
            <a:ext cx="18624349" cy="11184149"/>
          </a:xfrm>
          <a:custGeom>
            <a:avLst/>
            <a:gdLst/>
            <a:ahLst/>
            <a:cxnLst/>
            <a:rect l="l" t="t" r="r" b="b"/>
            <a:pathLst>
              <a:path w="18624349" h="11184149">
                <a:moveTo>
                  <a:pt x="0" y="0"/>
                </a:moveTo>
                <a:lnTo>
                  <a:pt x="18624350" y="0"/>
                </a:lnTo>
                <a:lnTo>
                  <a:pt x="18624350" y="11184149"/>
                </a:lnTo>
                <a:lnTo>
                  <a:pt x="0" y="11184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262" b="-332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77615" y="-2870264"/>
            <a:ext cx="18865615" cy="13696227"/>
          </a:xfrm>
          <a:custGeom>
            <a:avLst/>
            <a:gdLst/>
            <a:ahLst/>
            <a:cxnLst/>
            <a:rect l="l" t="t" r="r" b="b"/>
            <a:pathLst>
              <a:path w="18865615" h="13696227">
                <a:moveTo>
                  <a:pt x="0" y="0"/>
                </a:moveTo>
                <a:lnTo>
                  <a:pt x="18865615" y="0"/>
                </a:lnTo>
                <a:lnTo>
                  <a:pt x="18865615" y="13696227"/>
                </a:lnTo>
                <a:lnTo>
                  <a:pt x="0" y="13696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871" b="-1887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08552" y="395563"/>
            <a:ext cx="7315200" cy="179222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9658350" y="35243"/>
            <a:ext cx="1277420" cy="1986914"/>
          </a:xfrm>
          <a:custGeom>
            <a:avLst/>
            <a:gdLst/>
            <a:ahLst/>
            <a:cxnLst/>
            <a:rect l="l" t="t" r="r" b="b"/>
            <a:pathLst>
              <a:path w="1277420" h="1986914">
                <a:moveTo>
                  <a:pt x="1277420" y="0"/>
                </a:moveTo>
                <a:lnTo>
                  <a:pt x="0" y="0"/>
                </a:lnTo>
                <a:lnTo>
                  <a:pt x="0" y="1986914"/>
                </a:lnTo>
                <a:lnTo>
                  <a:pt x="1277420" y="1986914"/>
                </a:lnTo>
                <a:lnTo>
                  <a:pt x="127742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96078" y="2206889"/>
            <a:ext cx="12173603" cy="667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Impulsar procesos de transformación escolar requiere:</a:t>
            </a:r>
          </a:p>
          <a:p>
            <a:pPr marL="906767" lvl="1" indent="-453384" algn="l">
              <a:lnSpc>
                <a:spcPts val="5879"/>
              </a:lnSpc>
              <a:buFont typeface="Arial"/>
              <a:buChar char="•"/>
            </a:pPr>
            <a:r>
              <a:rPr lang="en-US" sz="41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voluntad de hacer las cosas de manera diferente</a:t>
            </a:r>
          </a:p>
          <a:p>
            <a:pPr marL="906767" lvl="1" indent="-453384" algn="l">
              <a:lnSpc>
                <a:spcPts val="5879"/>
              </a:lnSpc>
              <a:buFont typeface="Arial"/>
              <a:buChar char="•"/>
            </a:pPr>
            <a:r>
              <a:rPr lang="en-US" sz="41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compromiso por mejorar lo que se hace</a:t>
            </a:r>
          </a:p>
          <a:p>
            <a:pPr marL="906767" lvl="1" indent="-453384" algn="l">
              <a:lnSpc>
                <a:spcPts val="5879"/>
              </a:lnSpc>
              <a:buFont typeface="Arial"/>
              <a:buChar char="•"/>
            </a:pPr>
            <a:r>
              <a:rPr lang="en-US" sz="41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desarrollo de capacidades en la comunidad escolar</a:t>
            </a:r>
          </a:p>
          <a:p>
            <a:pPr marL="906767" lvl="1" indent="-453384" algn="l">
              <a:lnSpc>
                <a:spcPts val="5879"/>
              </a:lnSpc>
              <a:buFont typeface="Arial"/>
              <a:buChar char="•"/>
            </a:pPr>
            <a:r>
              <a:rPr lang="en-US" sz="41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mantener la mejora como práctica permanente de la cultura escolar</a:t>
            </a:r>
          </a:p>
        </p:txBody>
      </p:sp>
      <p:sp>
        <p:nvSpPr>
          <p:cNvPr id="7" name="Freeform 7"/>
          <p:cNvSpPr/>
          <p:nvPr/>
        </p:nvSpPr>
        <p:spPr>
          <a:xfrm>
            <a:off x="13202303" y="2484344"/>
            <a:ext cx="4826369" cy="5318313"/>
          </a:xfrm>
          <a:custGeom>
            <a:avLst/>
            <a:gdLst/>
            <a:ahLst/>
            <a:cxnLst/>
            <a:rect l="l" t="t" r="r" b="b"/>
            <a:pathLst>
              <a:path w="4826369" h="5318313">
                <a:moveTo>
                  <a:pt x="0" y="0"/>
                </a:moveTo>
                <a:lnTo>
                  <a:pt x="4826369" y="0"/>
                </a:lnTo>
                <a:lnTo>
                  <a:pt x="4826369" y="5318312"/>
                </a:lnTo>
                <a:lnTo>
                  <a:pt x="0" y="53183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134973" y="626874"/>
            <a:ext cx="7462357" cy="1310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2"/>
              </a:lnSpc>
            </a:pPr>
            <a:r>
              <a:rPr lang="en-US" sz="4295" b="1">
                <a:solidFill>
                  <a:srgbClr val="6C044D"/>
                </a:solidFill>
                <a:latin typeface="Arimo Bold"/>
                <a:ea typeface="Arimo Bold"/>
                <a:cs typeface="Arimo Bold"/>
                <a:sym typeface="Arimo Bold"/>
              </a:rPr>
              <a:t>Transformar requiere voluntad y capacidades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175" y="0"/>
            <a:ext cx="18624349" cy="11184149"/>
          </a:xfrm>
          <a:custGeom>
            <a:avLst/>
            <a:gdLst/>
            <a:ahLst/>
            <a:cxnLst/>
            <a:rect l="l" t="t" r="r" b="b"/>
            <a:pathLst>
              <a:path w="18624349" h="11184149">
                <a:moveTo>
                  <a:pt x="0" y="0"/>
                </a:moveTo>
                <a:lnTo>
                  <a:pt x="18624350" y="0"/>
                </a:lnTo>
                <a:lnTo>
                  <a:pt x="18624350" y="11184149"/>
                </a:lnTo>
                <a:lnTo>
                  <a:pt x="0" y="11184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262" b="-332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77615" y="-2870264"/>
            <a:ext cx="18865615" cy="13696227"/>
          </a:xfrm>
          <a:custGeom>
            <a:avLst/>
            <a:gdLst/>
            <a:ahLst/>
            <a:cxnLst/>
            <a:rect l="l" t="t" r="r" b="b"/>
            <a:pathLst>
              <a:path w="18865615" h="13696227">
                <a:moveTo>
                  <a:pt x="0" y="0"/>
                </a:moveTo>
                <a:lnTo>
                  <a:pt x="18865615" y="0"/>
                </a:lnTo>
                <a:lnTo>
                  <a:pt x="18865615" y="13696227"/>
                </a:lnTo>
                <a:lnTo>
                  <a:pt x="0" y="13696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871" b="-1887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127110" y="406284"/>
            <a:ext cx="7315200" cy="179222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9658350" y="35243"/>
            <a:ext cx="1277420" cy="1986914"/>
          </a:xfrm>
          <a:custGeom>
            <a:avLst/>
            <a:gdLst/>
            <a:ahLst/>
            <a:cxnLst/>
            <a:rect l="l" t="t" r="r" b="b"/>
            <a:pathLst>
              <a:path w="1277420" h="1986914">
                <a:moveTo>
                  <a:pt x="1277420" y="0"/>
                </a:moveTo>
                <a:lnTo>
                  <a:pt x="0" y="0"/>
                </a:lnTo>
                <a:lnTo>
                  <a:pt x="0" y="1986914"/>
                </a:lnTo>
                <a:lnTo>
                  <a:pt x="1277420" y="1986914"/>
                </a:lnTo>
                <a:lnTo>
                  <a:pt x="127742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962025" y="2596514"/>
            <a:ext cx="13346979" cy="7435642"/>
            <a:chOff x="0" y="0"/>
            <a:chExt cx="3515254" cy="195835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15254" cy="1958358"/>
            </a:xfrm>
            <a:custGeom>
              <a:avLst/>
              <a:gdLst/>
              <a:ahLst/>
              <a:cxnLst/>
              <a:rect l="l" t="t" r="r" b="b"/>
              <a:pathLst>
                <a:path w="3515254" h="1958358">
                  <a:moveTo>
                    <a:pt x="9861" y="0"/>
                  </a:moveTo>
                  <a:lnTo>
                    <a:pt x="3505393" y="0"/>
                  </a:lnTo>
                  <a:cubicBezTo>
                    <a:pt x="3508008" y="0"/>
                    <a:pt x="3510516" y="1039"/>
                    <a:pt x="3512365" y="2888"/>
                  </a:cubicBezTo>
                  <a:cubicBezTo>
                    <a:pt x="3514215" y="4737"/>
                    <a:pt x="3515254" y="7246"/>
                    <a:pt x="3515254" y="9861"/>
                  </a:cubicBezTo>
                  <a:lnTo>
                    <a:pt x="3515254" y="1948498"/>
                  </a:lnTo>
                  <a:cubicBezTo>
                    <a:pt x="3515254" y="1953944"/>
                    <a:pt x="3510839" y="1958358"/>
                    <a:pt x="3505393" y="1958358"/>
                  </a:cubicBezTo>
                  <a:lnTo>
                    <a:pt x="9861" y="1958358"/>
                  </a:lnTo>
                  <a:cubicBezTo>
                    <a:pt x="7246" y="1958358"/>
                    <a:pt x="4737" y="1957319"/>
                    <a:pt x="2888" y="1955470"/>
                  </a:cubicBezTo>
                  <a:cubicBezTo>
                    <a:pt x="1039" y="1953621"/>
                    <a:pt x="0" y="1951113"/>
                    <a:pt x="0" y="1948498"/>
                  </a:cubicBezTo>
                  <a:lnTo>
                    <a:pt x="0" y="9861"/>
                  </a:lnTo>
                  <a:cubicBezTo>
                    <a:pt x="0" y="7246"/>
                    <a:pt x="1039" y="4737"/>
                    <a:pt x="2888" y="2888"/>
                  </a:cubicBezTo>
                  <a:cubicBezTo>
                    <a:pt x="4737" y="1039"/>
                    <a:pt x="7246" y="0"/>
                    <a:pt x="9861" y="0"/>
                  </a:cubicBezTo>
                  <a:close/>
                </a:path>
              </a:pathLst>
            </a:custGeom>
            <a:solidFill>
              <a:srgbClr val="A1E3FF">
                <a:alpha val="40784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3515254" cy="2005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2501264"/>
            <a:ext cx="13280304" cy="7418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Para avanzar, el colectivo docente y la comunidad escolar necesitan construir una perspectiva clara sobre los principios educativos con los que están comprometidos.</a:t>
            </a:r>
          </a:p>
          <a:p>
            <a:pPr algn="l">
              <a:lnSpc>
                <a:spcPts val="5879"/>
              </a:lnSpc>
              <a:spcBef>
                <a:spcPct val="0"/>
              </a:spcBef>
            </a:pPr>
            <a:endParaRPr lang="en-US" sz="4199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</a:t>
            </a:r>
            <a:r>
              <a:rPr lang="en-US" sz="4199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Proceso de Mejora Continua</a:t>
            </a:r>
            <a:r>
              <a:rPr lang="en-US" sz="41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permite transitar hacia una educación que promueva conocimientos, habilidades y capacidades humanas para vivir y convivir en una sociedad democrática y con justicia social.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36425" y="589303"/>
            <a:ext cx="6096570" cy="1397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5"/>
              </a:lnSpc>
            </a:pPr>
            <a:r>
              <a:rPr lang="en-US" sz="4504" b="1">
                <a:solidFill>
                  <a:srgbClr val="6C044D"/>
                </a:solidFill>
                <a:latin typeface="Arimo Bold"/>
                <a:ea typeface="Arimo Bold"/>
                <a:cs typeface="Arimo Bold"/>
                <a:sym typeface="Arimo Bold"/>
              </a:rPr>
              <a:t>Una perspectiva compartida</a:t>
            </a:r>
          </a:p>
        </p:txBody>
      </p:sp>
      <p:sp>
        <p:nvSpPr>
          <p:cNvPr id="11" name="Freeform 11"/>
          <p:cNvSpPr/>
          <p:nvPr/>
        </p:nvSpPr>
        <p:spPr>
          <a:xfrm>
            <a:off x="13928778" y="5769672"/>
            <a:ext cx="4359222" cy="4517328"/>
          </a:xfrm>
          <a:custGeom>
            <a:avLst/>
            <a:gdLst/>
            <a:ahLst/>
            <a:cxnLst/>
            <a:rect l="l" t="t" r="r" b="b"/>
            <a:pathLst>
              <a:path w="4359222" h="4517328">
                <a:moveTo>
                  <a:pt x="0" y="0"/>
                </a:moveTo>
                <a:lnTo>
                  <a:pt x="4359222" y="0"/>
                </a:lnTo>
                <a:lnTo>
                  <a:pt x="4359222" y="4517328"/>
                </a:lnTo>
                <a:lnTo>
                  <a:pt x="0" y="45173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175" y="0"/>
            <a:ext cx="18624349" cy="11184149"/>
          </a:xfrm>
          <a:custGeom>
            <a:avLst/>
            <a:gdLst/>
            <a:ahLst/>
            <a:cxnLst/>
            <a:rect l="l" t="t" r="r" b="b"/>
            <a:pathLst>
              <a:path w="18624349" h="11184149">
                <a:moveTo>
                  <a:pt x="0" y="0"/>
                </a:moveTo>
                <a:lnTo>
                  <a:pt x="18624350" y="0"/>
                </a:lnTo>
                <a:lnTo>
                  <a:pt x="18624350" y="11184149"/>
                </a:lnTo>
                <a:lnTo>
                  <a:pt x="0" y="11184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262" b="-332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77615" y="-2870264"/>
            <a:ext cx="18865615" cy="13696227"/>
          </a:xfrm>
          <a:custGeom>
            <a:avLst/>
            <a:gdLst/>
            <a:ahLst/>
            <a:cxnLst/>
            <a:rect l="l" t="t" r="r" b="b"/>
            <a:pathLst>
              <a:path w="18865615" h="13696227">
                <a:moveTo>
                  <a:pt x="0" y="0"/>
                </a:moveTo>
                <a:lnTo>
                  <a:pt x="18865615" y="0"/>
                </a:lnTo>
                <a:lnTo>
                  <a:pt x="18865615" y="13696227"/>
                </a:lnTo>
                <a:lnTo>
                  <a:pt x="0" y="13696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871" b="-1887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39237" y="444952"/>
            <a:ext cx="7315200" cy="179222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29629" y="3650385"/>
            <a:ext cx="8357393" cy="5411412"/>
          </a:xfrm>
          <a:custGeom>
            <a:avLst/>
            <a:gdLst/>
            <a:ahLst/>
            <a:cxnLst/>
            <a:rect l="l" t="t" r="r" b="b"/>
            <a:pathLst>
              <a:path w="8357393" h="5411412">
                <a:moveTo>
                  <a:pt x="0" y="0"/>
                </a:moveTo>
                <a:lnTo>
                  <a:pt x="8357393" y="0"/>
                </a:lnTo>
                <a:lnTo>
                  <a:pt x="8357393" y="5411412"/>
                </a:lnTo>
                <a:lnTo>
                  <a:pt x="0" y="54114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849674" y="642341"/>
            <a:ext cx="6294326" cy="137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0"/>
              </a:lnSpc>
            </a:pPr>
            <a:r>
              <a:rPr lang="en-US" sz="4521" b="1">
                <a:solidFill>
                  <a:srgbClr val="6C044D"/>
                </a:solidFill>
                <a:latin typeface="Arimo Bold"/>
                <a:ea typeface="Arimo Bold"/>
                <a:cs typeface="Arimo Bold"/>
                <a:sym typeface="Arimo Bold"/>
              </a:rPr>
              <a:t>Fases del Proceso de Mejora Continua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74737" y="2890171"/>
            <a:ext cx="9622323" cy="5306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0"/>
              </a:lnSpc>
              <a:spcBef>
                <a:spcPct val="0"/>
              </a:spcBef>
            </a:pPr>
            <a:r>
              <a:rPr lang="en-US" sz="335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Proceso de Mejora Continua es gradual e involucra a toda la comunidad.</a:t>
            </a:r>
          </a:p>
          <a:p>
            <a:pPr algn="l">
              <a:lnSpc>
                <a:spcPts val="4690"/>
              </a:lnSpc>
              <a:spcBef>
                <a:spcPct val="0"/>
              </a:spcBef>
            </a:pPr>
            <a:r>
              <a:rPr lang="en-US" sz="335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Sus fases son:</a:t>
            </a:r>
          </a:p>
          <a:p>
            <a:pPr marL="723340" lvl="1" indent="-361670" algn="l">
              <a:lnSpc>
                <a:spcPts val="4690"/>
              </a:lnSpc>
              <a:buAutoNum type="arabicPeriod"/>
            </a:pPr>
            <a:r>
              <a:rPr lang="en-US" sz="335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Lectura de la realidad y diagnóstico socioeducativo</a:t>
            </a:r>
          </a:p>
          <a:p>
            <a:pPr marL="723340" lvl="1" indent="-361670" algn="l">
              <a:lnSpc>
                <a:spcPts val="4690"/>
              </a:lnSpc>
              <a:buAutoNum type="arabicPeriod"/>
            </a:pPr>
            <a:r>
              <a:rPr lang="en-US" sz="335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Planeación</a:t>
            </a:r>
          </a:p>
          <a:p>
            <a:pPr marL="723340" lvl="1" indent="-361670" algn="l">
              <a:lnSpc>
                <a:spcPts val="4690"/>
              </a:lnSpc>
              <a:buAutoNum type="arabicPeriod"/>
            </a:pPr>
            <a:r>
              <a:rPr lang="en-US" sz="335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Implementación</a:t>
            </a:r>
          </a:p>
          <a:p>
            <a:pPr marL="723340" lvl="1" indent="-361670" algn="l">
              <a:lnSpc>
                <a:spcPts val="4690"/>
              </a:lnSpc>
              <a:buAutoNum type="arabicPeriod"/>
            </a:pPr>
            <a:r>
              <a:rPr lang="en-US" sz="335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Seguimiento y evaluación</a:t>
            </a:r>
          </a:p>
          <a:p>
            <a:pPr marL="723340" lvl="1" indent="-361670" algn="l">
              <a:lnSpc>
                <a:spcPts val="4690"/>
              </a:lnSpc>
              <a:buAutoNum type="arabicPeriod"/>
            </a:pPr>
            <a:r>
              <a:rPr lang="en-US" sz="335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Comunicación de avances y logros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9658350" y="35243"/>
            <a:ext cx="1277420" cy="1986914"/>
          </a:xfrm>
          <a:custGeom>
            <a:avLst/>
            <a:gdLst/>
            <a:ahLst/>
            <a:cxnLst/>
            <a:rect l="l" t="t" r="r" b="b"/>
            <a:pathLst>
              <a:path w="1277420" h="1986914">
                <a:moveTo>
                  <a:pt x="1277420" y="0"/>
                </a:moveTo>
                <a:lnTo>
                  <a:pt x="0" y="0"/>
                </a:lnTo>
                <a:lnTo>
                  <a:pt x="0" y="1986914"/>
                </a:lnTo>
                <a:lnTo>
                  <a:pt x="1277420" y="1986914"/>
                </a:lnTo>
                <a:lnTo>
                  <a:pt x="127742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529716" y="-1631366"/>
            <a:ext cx="4883244" cy="4928044"/>
          </a:xfrm>
          <a:custGeom>
            <a:avLst/>
            <a:gdLst/>
            <a:ahLst/>
            <a:cxnLst/>
            <a:rect l="l" t="t" r="r" b="b"/>
            <a:pathLst>
              <a:path w="4883244" h="4928044">
                <a:moveTo>
                  <a:pt x="0" y="0"/>
                </a:moveTo>
                <a:lnTo>
                  <a:pt x="4883244" y="0"/>
                </a:lnTo>
                <a:lnTo>
                  <a:pt x="4883244" y="4928044"/>
                </a:lnTo>
                <a:lnTo>
                  <a:pt x="0" y="49280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49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858</Words>
  <Application>Microsoft Office PowerPoint</Application>
  <PresentationFormat>Personalizado</PresentationFormat>
  <Paragraphs>100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Arimo Bold</vt:lpstr>
      <vt:lpstr>Arial</vt:lpstr>
      <vt:lpstr>Calibri</vt:lpstr>
      <vt:lpstr>Arimo</vt:lpstr>
      <vt:lpstr>Fira Sans Bold</vt:lpstr>
      <vt:lpstr>Arimo Bold Italics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“Pequeños pasos que transforman”</dc:title>
  <cp:lastModifiedBy>JORGE ALBERTO GUERRERO HERNANDEZ</cp:lastModifiedBy>
  <cp:revision>2</cp:revision>
  <dcterms:created xsi:type="dcterms:W3CDTF">2006-08-16T00:00:00Z</dcterms:created>
  <dcterms:modified xsi:type="dcterms:W3CDTF">2026-06-17T00:14:34Z</dcterms:modified>
  <dc:identifier>DAHKKR1zXCA</dc:identifier>
</cp:coreProperties>
</file>