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</p:sldIdLst>
  <p:sldSz cx="18288000" cy="10287000"/>
  <p:notesSz cx="6858000" cy="9144000"/>
  <p:embeddedFontLst>
    <p:embeddedFont>
      <p:font typeface="Calibri" panose="020F0502020204030204" pitchFamily="34" charset="0"/>
      <p:regular r:id="rId18"/>
      <p:bold r:id="rId19"/>
      <p:italic r:id="rId20"/>
      <p:boldItalic r:id="rId21"/>
    </p:embeddedFont>
    <p:embeddedFont>
      <p:font typeface="29LT Baseet Bold" panose="020B0604020202020204" charset="-78"/>
      <p:regular r:id="rId22"/>
    </p:embeddedFont>
    <p:embeddedFont>
      <p:font typeface="Fira Sans Bold" panose="020B0604020202020204" charset="0"/>
      <p:regular r:id="rId23"/>
    </p:embeddedFont>
    <p:embeddedFont>
      <p:font typeface="Arimo" panose="020B0604020202020204" charset="0"/>
      <p:regular r:id="rId24"/>
    </p:embeddedFont>
    <p:embeddedFont>
      <p:font typeface="Arimo Bold Italics" panose="020B0604020202020204" charset="0"/>
      <p:regular r:id="rId25"/>
    </p:embeddedFont>
    <p:embeddedFont>
      <p:font typeface="Arimo Bold" panose="020B0604020202020204" charset="0"/>
      <p:regular r:id="rId26"/>
    </p:embeddedFont>
    <p:embeddedFont>
      <p:font typeface="29LT Baseet" panose="020B0604020202020204" charset="-78"/>
      <p:regular r:id="rId2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54" d="100"/>
          <a:sy n="54" d="100"/>
        </p:scale>
        <p:origin x="754" y="43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26" Type="http://schemas.openxmlformats.org/officeDocument/2006/relationships/font" Target="fonts/font9.fntdata"/><Relationship Id="rId3" Type="http://schemas.openxmlformats.org/officeDocument/2006/relationships/slide" Target="slides/slide2.xml"/><Relationship Id="rId21" Type="http://schemas.openxmlformats.org/officeDocument/2006/relationships/font" Target="fonts/font4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8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3.fntdata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7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6.fntdata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5.fntdata"/><Relationship Id="rId27" Type="http://schemas.openxmlformats.org/officeDocument/2006/relationships/font" Target="fonts/font10.fntdata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7/4/2026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7/4/2026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7/4/2026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7/4/2026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svg"/><Relationship Id="rId2" Type="http://schemas.openxmlformats.org/officeDocument/2006/relationships/image" Target="../media/image1.jpeg"/><Relationship Id="rId16" Type="http://schemas.openxmlformats.org/officeDocument/2006/relationships/image" Target="../media/image15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4" Type="http://schemas.openxmlformats.org/officeDocument/2006/relationships/image" Target="../media/image3.svg"/><Relationship Id="rId9" Type="http://schemas.openxmlformats.org/officeDocument/2006/relationships/image" Target="../media/image8.svg"/><Relationship Id="rId14" Type="http://schemas.openxmlformats.org/officeDocument/2006/relationships/image" Target="../media/image13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79.svg"/><Relationship Id="rId3" Type="http://schemas.openxmlformats.org/officeDocument/2006/relationships/image" Target="../media/image71.png"/><Relationship Id="rId7" Type="http://schemas.openxmlformats.org/officeDocument/2006/relationships/image" Target="../media/image75.svg"/><Relationship Id="rId12" Type="http://schemas.openxmlformats.org/officeDocument/2006/relationships/image" Target="../media/image7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4.png"/><Relationship Id="rId11" Type="http://schemas.openxmlformats.org/officeDocument/2006/relationships/image" Target="../media/image77.svg"/><Relationship Id="rId5" Type="http://schemas.openxmlformats.org/officeDocument/2006/relationships/image" Target="../media/image73.svg"/><Relationship Id="rId10" Type="http://schemas.openxmlformats.org/officeDocument/2006/relationships/image" Target="../media/image76.png"/><Relationship Id="rId4" Type="http://schemas.openxmlformats.org/officeDocument/2006/relationships/image" Target="../media/image72.png"/><Relationship Id="rId9" Type="http://schemas.openxmlformats.org/officeDocument/2006/relationships/image" Target="../media/image22.svg"/><Relationship Id="rId14" Type="http://schemas.openxmlformats.org/officeDocument/2006/relationships/image" Target="../media/image8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svg"/><Relationship Id="rId3" Type="http://schemas.openxmlformats.org/officeDocument/2006/relationships/image" Target="../media/image81.png"/><Relationship Id="rId7" Type="http://schemas.openxmlformats.org/officeDocument/2006/relationships/image" Target="../media/image2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4.svg"/><Relationship Id="rId11" Type="http://schemas.openxmlformats.org/officeDocument/2006/relationships/image" Target="../media/image85.png"/><Relationship Id="rId5" Type="http://schemas.openxmlformats.org/officeDocument/2006/relationships/image" Target="../media/image83.png"/><Relationship Id="rId10" Type="http://schemas.openxmlformats.org/officeDocument/2006/relationships/image" Target="../media/image79.svg"/><Relationship Id="rId4" Type="http://schemas.openxmlformats.org/officeDocument/2006/relationships/image" Target="../media/image82.svg"/><Relationship Id="rId9" Type="http://schemas.openxmlformats.org/officeDocument/2006/relationships/image" Target="../media/image7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svg"/><Relationship Id="rId13" Type="http://schemas.openxmlformats.org/officeDocument/2006/relationships/image" Target="../media/image79.svg"/><Relationship Id="rId3" Type="http://schemas.openxmlformats.org/officeDocument/2006/relationships/image" Target="../media/image86.png"/><Relationship Id="rId7" Type="http://schemas.openxmlformats.org/officeDocument/2006/relationships/image" Target="../media/image88.png"/><Relationship Id="rId12" Type="http://schemas.openxmlformats.org/officeDocument/2006/relationships/image" Target="../media/image7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0.svg"/><Relationship Id="rId11" Type="http://schemas.openxmlformats.org/officeDocument/2006/relationships/image" Target="../media/image90.png"/><Relationship Id="rId5" Type="http://schemas.openxmlformats.org/officeDocument/2006/relationships/image" Target="../media/image69.png"/><Relationship Id="rId15" Type="http://schemas.openxmlformats.org/officeDocument/2006/relationships/image" Target="../media/image55.svg"/><Relationship Id="rId10" Type="http://schemas.openxmlformats.org/officeDocument/2006/relationships/image" Target="../media/image22.svg"/><Relationship Id="rId4" Type="http://schemas.openxmlformats.org/officeDocument/2006/relationships/image" Target="../media/image87.svg"/><Relationship Id="rId9" Type="http://schemas.openxmlformats.org/officeDocument/2006/relationships/image" Target="../media/image21.png"/><Relationship Id="rId14" Type="http://schemas.openxmlformats.org/officeDocument/2006/relationships/image" Target="../media/image5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svg"/><Relationship Id="rId3" Type="http://schemas.openxmlformats.org/officeDocument/2006/relationships/image" Target="../media/image71.png"/><Relationship Id="rId7" Type="http://schemas.openxmlformats.org/officeDocument/2006/relationships/image" Target="../media/image2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3.svg"/><Relationship Id="rId5" Type="http://schemas.openxmlformats.org/officeDocument/2006/relationships/image" Target="../media/image92.png"/><Relationship Id="rId10" Type="http://schemas.openxmlformats.org/officeDocument/2006/relationships/image" Target="../media/image79.svg"/><Relationship Id="rId4" Type="http://schemas.openxmlformats.org/officeDocument/2006/relationships/image" Target="../media/image91.png"/><Relationship Id="rId9" Type="http://schemas.openxmlformats.org/officeDocument/2006/relationships/image" Target="../media/image7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3" Type="http://schemas.openxmlformats.org/officeDocument/2006/relationships/image" Target="../media/image78.png"/><Relationship Id="rId7" Type="http://schemas.openxmlformats.org/officeDocument/2006/relationships/image" Target="../media/image71.png"/><Relationship Id="rId12" Type="http://schemas.openxmlformats.org/officeDocument/2006/relationships/image" Target="../media/image9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svg"/><Relationship Id="rId11" Type="http://schemas.openxmlformats.org/officeDocument/2006/relationships/image" Target="../media/image95.svg"/><Relationship Id="rId5" Type="http://schemas.openxmlformats.org/officeDocument/2006/relationships/image" Target="../media/image21.png"/><Relationship Id="rId10" Type="http://schemas.openxmlformats.org/officeDocument/2006/relationships/image" Target="../media/image94.png"/><Relationship Id="rId4" Type="http://schemas.openxmlformats.org/officeDocument/2006/relationships/image" Target="../media/image79.svg"/><Relationship Id="rId9" Type="http://schemas.openxmlformats.org/officeDocument/2006/relationships/image" Target="../media/image82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svg"/><Relationship Id="rId3" Type="http://schemas.openxmlformats.org/officeDocument/2006/relationships/image" Target="../media/image21.png"/><Relationship Id="rId7" Type="http://schemas.openxmlformats.org/officeDocument/2006/relationships/image" Target="../media/image9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9.svg"/><Relationship Id="rId5" Type="http://schemas.openxmlformats.org/officeDocument/2006/relationships/image" Target="../media/image78.png"/><Relationship Id="rId10" Type="http://schemas.openxmlformats.org/officeDocument/2006/relationships/image" Target="../media/image99.png"/><Relationship Id="rId4" Type="http://schemas.openxmlformats.org/officeDocument/2006/relationships/image" Target="../media/image22.svg"/><Relationship Id="rId9" Type="http://schemas.openxmlformats.org/officeDocument/2006/relationships/image" Target="../media/image7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svg"/><Relationship Id="rId13" Type="http://schemas.openxmlformats.org/officeDocument/2006/relationships/image" Target="../media/image106.png"/><Relationship Id="rId3" Type="http://schemas.openxmlformats.org/officeDocument/2006/relationships/image" Target="../media/image100.png"/><Relationship Id="rId7" Type="http://schemas.openxmlformats.org/officeDocument/2006/relationships/image" Target="../media/image78.png"/><Relationship Id="rId12" Type="http://schemas.openxmlformats.org/officeDocument/2006/relationships/image" Target="../media/image105.sv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svg"/><Relationship Id="rId11" Type="http://schemas.openxmlformats.org/officeDocument/2006/relationships/image" Target="../media/image104.png"/><Relationship Id="rId5" Type="http://schemas.openxmlformats.org/officeDocument/2006/relationships/image" Target="../media/image21.png"/><Relationship Id="rId10" Type="http://schemas.openxmlformats.org/officeDocument/2006/relationships/image" Target="../media/image103.svg"/><Relationship Id="rId4" Type="http://schemas.openxmlformats.org/officeDocument/2006/relationships/image" Target="../media/image101.svg"/><Relationship Id="rId9" Type="http://schemas.openxmlformats.org/officeDocument/2006/relationships/image" Target="../media/image10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hyperlink" Target="https://gestion.cte.sep.gob.mx/insumos/docs/2526_s81_Taller_material_2.pdf?1783132959510" TargetMode="External"/><Relationship Id="rId3" Type="http://schemas.openxmlformats.org/officeDocument/2006/relationships/image" Target="../media/image16.png"/><Relationship Id="rId7" Type="http://schemas.openxmlformats.org/officeDocument/2006/relationships/image" Target="../media/image20.svg"/><Relationship Id="rId12" Type="http://schemas.openxmlformats.org/officeDocument/2006/relationships/hyperlink" Target="https://gestion.cte.sep.gob.mx/insumos/docs/2526_s81_Taller_material_1.pdf?1783132959510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11" Type="http://schemas.openxmlformats.org/officeDocument/2006/relationships/image" Target="../media/image24.svg"/><Relationship Id="rId5" Type="http://schemas.openxmlformats.org/officeDocument/2006/relationships/image" Target="../media/image18.svg"/><Relationship Id="rId10" Type="http://schemas.openxmlformats.org/officeDocument/2006/relationships/image" Target="../media/image23.png"/><Relationship Id="rId4" Type="http://schemas.openxmlformats.org/officeDocument/2006/relationships/image" Target="../media/image17.png"/><Relationship Id="rId9" Type="http://schemas.openxmlformats.org/officeDocument/2006/relationships/image" Target="../media/image22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5.png"/><Relationship Id="rId7" Type="http://schemas.openxmlformats.org/officeDocument/2006/relationships/image" Target="../media/image22.svg"/><Relationship Id="rId12" Type="http://schemas.openxmlformats.org/officeDocument/2006/relationships/image" Target="../media/image29.sv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11" Type="http://schemas.openxmlformats.org/officeDocument/2006/relationships/image" Target="../media/image28.png"/><Relationship Id="rId5" Type="http://schemas.openxmlformats.org/officeDocument/2006/relationships/image" Target="../media/image16.png"/><Relationship Id="rId10" Type="http://schemas.openxmlformats.org/officeDocument/2006/relationships/image" Target="../media/image18.svg"/><Relationship Id="rId4" Type="http://schemas.openxmlformats.org/officeDocument/2006/relationships/image" Target="../media/image26.svg"/><Relationship Id="rId9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37.png"/><Relationship Id="rId3" Type="http://schemas.openxmlformats.org/officeDocument/2006/relationships/image" Target="../media/image30.png"/><Relationship Id="rId7" Type="http://schemas.openxmlformats.org/officeDocument/2006/relationships/image" Target="../media/image33.svg"/><Relationship Id="rId12" Type="http://schemas.openxmlformats.org/officeDocument/2006/relationships/image" Target="../media/image3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11" Type="http://schemas.openxmlformats.org/officeDocument/2006/relationships/image" Target="../media/image35.svg"/><Relationship Id="rId5" Type="http://schemas.openxmlformats.org/officeDocument/2006/relationships/image" Target="../media/image16.png"/><Relationship Id="rId10" Type="http://schemas.openxmlformats.org/officeDocument/2006/relationships/image" Target="../media/image34.png"/><Relationship Id="rId4" Type="http://schemas.openxmlformats.org/officeDocument/2006/relationships/image" Target="../media/image31.svg"/><Relationship Id="rId9" Type="http://schemas.openxmlformats.org/officeDocument/2006/relationships/image" Target="../media/image22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34.png"/><Relationship Id="rId3" Type="http://schemas.openxmlformats.org/officeDocument/2006/relationships/image" Target="../media/image38.png"/><Relationship Id="rId7" Type="http://schemas.openxmlformats.org/officeDocument/2006/relationships/image" Target="../media/image16.png"/><Relationship Id="rId12" Type="http://schemas.openxmlformats.org/officeDocument/2006/relationships/image" Target="../media/image22.sv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svg"/><Relationship Id="rId11" Type="http://schemas.openxmlformats.org/officeDocument/2006/relationships/image" Target="../media/image21.png"/><Relationship Id="rId5" Type="http://schemas.openxmlformats.org/officeDocument/2006/relationships/image" Target="../media/image40.png"/><Relationship Id="rId10" Type="http://schemas.openxmlformats.org/officeDocument/2006/relationships/image" Target="../media/image44.svg"/><Relationship Id="rId4" Type="http://schemas.openxmlformats.org/officeDocument/2006/relationships/image" Target="../media/image39.svg"/><Relationship Id="rId9" Type="http://schemas.openxmlformats.org/officeDocument/2006/relationships/image" Target="../media/image43.png"/><Relationship Id="rId14" Type="http://schemas.openxmlformats.org/officeDocument/2006/relationships/image" Target="../media/image35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48.svg"/><Relationship Id="rId3" Type="http://schemas.openxmlformats.org/officeDocument/2006/relationships/image" Target="../media/image16.png"/><Relationship Id="rId7" Type="http://schemas.openxmlformats.org/officeDocument/2006/relationships/image" Target="../media/image18.svg"/><Relationship Id="rId12" Type="http://schemas.openxmlformats.org/officeDocument/2006/relationships/image" Target="../media/image4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11" Type="http://schemas.openxmlformats.org/officeDocument/2006/relationships/image" Target="../media/image35.svg"/><Relationship Id="rId5" Type="http://schemas.openxmlformats.org/officeDocument/2006/relationships/image" Target="../media/image22.svg"/><Relationship Id="rId10" Type="http://schemas.openxmlformats.org/officeDocument/2006/relationships/image" Target="../media/image34.png"/><Relationship Id="rId4" Type="http://schemas.openxmlformats.org/officeDocument/2006/relationships/image" Target="../media/image21.png"/><Relationship Id="rId9" Type="http://schemas.openxmlformats.org/officeDocument/2006/relationships/image" Target="../media/image46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svg"/><Relationship Id="rId13" Type="http://schemas.openxmlformats.org/officeDocument/2006/relationships/image" Target="../media/image53.svg"/><Relationship Id="rId3" Type="http://schemas.openxmlformats.org/officeDocument/2006/relationships/image" Target="../media/image40.png"/><Relationship Id="rId7" Type="http://schemas.openxmlformats.org/officeDocument/2006/relationships/image" Target="../media/image21.png"/><Relationship Id="rId12" Type="http://schemas.openxmlformats.org/officeDocument/2006/relationships/image" Target="../media/image5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svg"/><Relationship Id="rId11" Type="http://schemas.openxmlformats.org/officeDocument/2006/relationships/image" Target="../media/image51.svg"/><Relationship Id="rId5" Type="http://schemas.openxmlformats.org/officeDocument/2006/relationships/image" Target="../media/image25.png"/><Relationship Id="rId15" Type="http://schemas.openxmlformats.org/officeDocument/2006/relationships/image" Target="../media/image55.svg"/><Relationship Id="rId10" Type="http://schemas.openxmlformats.org/officeDocument/2006/relationships/image" Target="../media/image50.png"/><Relationship Id="rId4" Type="http://schemas.openxmlformats.org/officeDocument/2006/relationships/image" Target="../media/image41.svg"/><Relationship Id="rId9" Type="http://schemas.openxmlformats.org/officeDocument/2006/relationships/image" Target="../media/image49.png"/><Relationship Id="rId14" Type="http://schemas.openxmlformats.org/officeDocument/2006/relationships/image" Target="../media/image5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56.png"/><Relationship Id="rId7" Type="http://schemas.openxmlformats.org/officeDocument/2006/relationships/image" Target="../media/image60.sv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png"/><Relationship Id="rId11" Type="http://schemas.openxmlformats.org/officeDocument/2006/relationships/image" Target="../media/image35.svg"/><Relationship Id="rId5" Type="http://schemas.openxmlformats.org/officeDocument/2006/relationships/image" Target="../media/image58.png"/><Relationship Id="rId10" Type="http://schemas.openxmlformats.org/officeDocument/2006/relationships/image" Target="../media/image34.png"/><Relationship Id="rId4" Type="http://schemas.openxmlformats.org/officeDocument/2006/relationships/image" Target="../media/image57.svg"/><Relationship Id="rId9" Type="http://schemas.openxmlformats.org/officeDocument/2006/relationships/image" Target="../media/image22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svg"/><Relationship Id="rId13" Type="http://schemas.openxmlformats.org/officeDocument/2006/relationships/image" Target="../media/image67.png"/><Relationship Id="rId3" Type="http://schemas.openxmlformats.org/officeDocument/2006/relationships/image" Target="../media/image61.png"/><Relationship Id="rId7" Type="http://schemas.openxmlformats.org/officeDocument/2006/relationships/image" Target="../media/image65.png"/><Relationship Id="rId12" Type="http://schemas.openxmlformats.org/officeDocument/2006/relationships/image" Target="../media/image35.svg"/><Relationship Id="rId2" Type="http://schemas.openxmlformats.org/officeDocument/2006/relationships/image" Target="../media/image1.jpeg"/><Relationship Id="rId16" Type="http://schemas.openxmlformats.org/officeDocument/2006/relationships/image" Target="../media/image70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svg"/><Relationship Id="rId11" Type="http://schemas.openxmlformats.org/officeDocument/2006/relationships/image" Target="../media/image34.png"/><Relationship Id="rId5" Type="http://schemas.openxmlformats.org/officeDocument/2006/relationships/image" Target="../media/image63.png"/><Relationship Id="rId15" Type="http://schemas.openxmlformats.org/officeDocument/2006/relationships/image" Target="../media/image69.png"/><Relationship Id="rId10" Type="http://schemas.openxmlformats.org/officeDocument/2006/relationships/image" Target="../media/image22.svg"/><Relationship Id="rId4" Type="http://schemas.openxmlformats.org/officeDocument/2006/relationships/image" Target="../media/image62.svg"/><Relationship Id="rId9" Type="http://schemas.openxmlformats.org/officeDocument/2006/relationships/image" Target="../media/image21.png"/><Relationship Id="rId14" Type="http://schemas.openxmlformats.org/officeDocument/2006/relationships/image" Target="../media/image6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6666" b="-16666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6691312" y="5924550"/>
            <a:ext cx="7315200" cy="1152144"/>
          </a:xfrm>
          <a:custGeom>
            <a:avLst/>
            <a:gdLst/>
            <a:ahLst/>
            <a:cxnLst/>
            <a:rect l="l" t="t" r="r" b="b"/>
            <a:pathLst>
              <a:path w="7315200" h="1152144">
                <a:moveTo>
                  <a:pt x="0" y="0"/>
                </a:moveTo>
                <a:lnTo>
                  <a:pt x="7315200" y="0"/>
                </a:lnTo>
                <a:lnTo>
                  <a:pt x="7315200" y="1152144"/>
                </a:lnTo>
                <a:lnTo>
                  <a:pt x="0" y="115214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2407600" y="5724430"/>
            <a:ext cx="777397" cy="1480756"/>
          </a:xfrm>
          <a:custGeom>
            <a:avLst/>
            <a:gdLst/>
            <a:ahLst/>
            <a:cxnLst/>
            <a:rect l="l" t="t" r="r" b="b"/>
            <a:pathLst>
              <a:path w="777397" h="1480756">
                <a:moveTo>
                  <a:pt x="0" y="0"/>
                </a:moveTo>
                <a:lnTo>
                  <a:pt x="777397" y="0"/>
                </a:lnTo>
                <a:lnTo>
                  <a:pt x="777397" y="1480756"/>
                </a:lnTo>
                <a:lnTo>
                  <a:pt x="0" y="148075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-404194" y="9324975"/>
            <a:ext cx="18749344" cy="423865"/>
            <a:chOff x="0" y="0"/>
            <a:chExt cx="4938099" cy="11163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938099" cy="111635"/>
            </a:xfrm>
            <a:custGeom>
              <a:avLst/>
              <a:gdLst/>
              <a:ahLst/>
              <a:cxnLst/>
              <a:rect l="l" t="t" r="r" b="b"/>
              <a:pathLst>
                <a:path w="4938099" h="111635">
                  <a:moveTo>
                    <a:pt x="0" y="0"/>
                  </a:moveTo>
                  <a:lnTo>
                    <a:pt x="4938099" y="0"/>
                  </a:lnTo>
                  <a:lnTo>
                    <a:pt x="4938099" y="111635"/>
                  </a:lnTo>
                  <a:lnTo>
                    <a:pt x="0" y="111635"/>
                  </a:lnTo>
                  <a:close/>
                </a:path>
              </a:pathLst>
            </a:custGeom>
            <a:solidFill>
              <a:srgbClr val="FBFDFD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47625"/>
              <a:ext cx="4938099" cy="15926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14134624" y="5143500"/>
            <a:ext cx="4153376" cy="5143500"/>
          </a:xfrm>
          <a:custGeom>
            <a:avLst/>
            <a:gdLst/>
            <a:ahLst/>
            <a:cxnLst/>
            <a:rect l="l" t="t" r="r" b="b"/>
            <a:pathLst>
              <a:path w="4153376" h="5143500">
                <a:moveTo>
                  <a:pt x="0" y="0"/>
                </a:moveTo>
                <a:lnTo>
                  <a:pt x="4153376" y="0"/>
                </a:lnTo>
                <a:lnTo>
                  <a:pt x="4153376" y="5143500"/>
                </a:lnTo>
                <a:lnTo>
                  <a:pt x="0" y="51435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flipH="1">
            <a:off x="1028700" y="3353184"/>
            <a:ext cx="4371193" cy="6933816"/>
          </a:xfrm>
          <a:custGeom>
            <a:avLst/>
            <a:gdLst/>
            <a:ahLst/>
            <a:cxnLst/>
            <a:rect l="l" t="t" r="r" b="b"/>
            <a:pathLst>
              <a:path w="4371193" h="6933816">
                <a:moveTo>
                  <a:pt x="4371193" y="0"/>
                </a:moveTo>
                <a:lnTo>
                  <a:pt x="0" y="0"/>
                </a:lnTo>
                <a:lnTo>
                  <a:pt x="0" y="6933816"/>
                </a:lnTo>
                <a:lnTo>
                  <a:pt x="4371193" y="6933816"/>
                </a:lnTo>
                <a:lnTo>
                  <a:pt x="4371193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4375571" y="467808"/>
            <a:ext cx="13369494" cy="5030272"/>
          </a:xfrm>
          <a:custGeom>
            <a:avLst/>
            <a:gdLst/>
            <a:ahLst/>
            <a:cxnLst/>
            <a:rect l="l" t="t" r="r" b="b"/>
            <a:pathLst>
              <a:path w="13369494" h="5030272">
                <a:moveTo>
                  <a:pt x="0" y="0"/>
                </a:moveTo>
                <a:lnTo>
                  <a:pt x="13369494" y="0"/>
                </a:lnTo>
                <a:lnTo>
                  <a:pt x="13369494" y="5030272"/>
                </a:lnTo>
                <a:lnTo>
                  <a:pt x="0" y="5030272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235535" y="-1238243"/>
            <a:ext cx="4256459" cy="2476485"/>
          </a:xfrm>
          <a:custGeom>
            <a:avLst/>
            <a:gdLst/>
            <a:ahLst/>
            <a:cxnLst/>
            <a:rect l="l" t="t" r="r" b="b"/>
            <a:pathLst>
              <a:path w="4256459" h="2476485">
                <a:moveTo>
                  <a:pt x="0" y="0"/>
                </a:moveTo>
                <a:lnTo>
                  <a:pt x="4256459" y="0"/>
                </a:lnTo>
                <a:lnTo>
                  <a:pt x="4256459" y="2476486"/>
                </a:lnTo>
                <a:lnTo>
                  <a:pt x="0" y="2476486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5302900" y="0"/>
            <a:ext cx="1956400" cy="2057400"/>
          </a:xfrm>
          <a:custGeom>
            <a:avLst/>
            <a:gdLst/>
            <a:ahLst/>
            <a:cxnLst/>
            <a:rect l="l" t="t" r="r" b="b"/>
            <a:pathLst>
              <a:path w="1956400" h="2057400">
                <a:moveTo>
                  <a:pt x="0" y="0"/>
                </a:moveTo>
                <a:lnTo>
                  <a:pt x="1956400" y="0"/>
                </a:lnTo>
                <a:lnTo>
                  <a:pt x="1956400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-2252165">
            <a:off x="4170000" y="962259"/>
            <a:ext cx="3792695" cy="2190281"/>
          </a:xfrm>
          <a:custGeom>
            <a:avLst/>
            <a:gdLst/>
            <a:ahLst/>
            <a:cxnLst/>
            <a:rect l="l" t="t" r="r" b="b"/>
            <a:pathLst>
              <a:path w="3792695" h="2190281">
                <a:moveTo>
                  <a:pt x="0" y="0"/>
                </a:moveTo>
                <a:lnTo>
                  <a:pt x="3792695" y="0"/>
                </a:lnTo>
                <a:lnTo>
                  <a:pt x="3792695" y="2190282"/>
                </a:lnTo>
                <a:lnTo>
                  <a:pt x="0" y="2190282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4" name="TextBox 14"/>
          <p:cNvSpPr txBox="1"/>
          <p:nvPr/>
        </p:nvSpPr>
        <p:spPr>
          <a:xfrm>
            <a:off x="5909324" y="1230638"/>
            <a:ext cx="10301988" cy="32071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354"/>
              </a:lnSpc>
              <a:spcBef>
                <a:spcPct val="0"/>
              </a:spcBef>
            </a:pPr>
            <a:r>
              <a:rPr lang="en-US" sz="5340" b="1" u="none" strike="noStrike">
                <a:solidFill>
                  <a:srgbClr val="000000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TALLER INTENSIVO PARA PERSONAL DOCENTE</a:t>
            </a:r>
          </a:p>
          <a:p>
            <a:pPr marL="0" lvl="0" indent="0" algn="ctr">
              <a:lnSpc>
                <a:spcPts val="6354"/>
              </a:lnSpc>
              <a:spcBef>
                <a:spcPct val="0"/>
              </a:spcBef>
            </a:pPr>
            <a:r>
              <a:rPr lang="en-US" sz="5340" b="1" u="none" strike="noStrike">
                <a:solidFill>
                  <a:srgbClr val="FBFDFD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"Estar siendo en comunidad de aprendizaje"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8734425" y="5781675"/>
            <a:ext cx="3228975" cy="12283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9996"/>
              </a:lnSpc>
              <a:spcBef>
                <a:spcPct val="0"/>
              </a:spcBef>
            </a:pPr>
            <a:r>
              <a:rPr lang="en-US" sz="7140" b="1" u="none" strike="noStrike">
                <a:solidFill>
                  <a:srgbClr val="FBFDFD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Sesión 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6666" b="-16666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363629" y="706606"/>
            <a:ext cx="6275008" cy="1720398"/>
          </a:xfrm>
          <a:custGeom>
            <a:avLst/>
            <a:gdLst/>
            <a:ahLst/>
            <a:cxnLst/>
            <a:rect l="l" t="t" r="r" b="b"/>
            <a:pathLst>
              <a:path w="6275008" h="1720398">
                <a:moveTo>
                  <a:pt x="0" y="0"/>
                </a:moveTo>
                <a:lnTo>
                  <a:pt x="6275008" y="0"/>
                </a:lnTo>
                <a:lnTo>
                  <a:pt x="6275008" y="1720398"/>
                </a:lnTo>
                <a:lnTo>
                  <a:pt x="0" y="172039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3467873" y="4869408"/>
            <a:ext cx="5311715" cy="5628985"/>
          </a:xfrm>
          <a:custGeom>
            <a:avLst/>
            <a:gdLst/>
            <a:ahLst/>
            <a:cxnLst/>
            <a:rect l="l" t="t" r="r" b="b"/>
            <a:pathLst>
              <a:path w="5311715" h="5628985">
                <a:moveTo>
                  <a:pt x="0" y="0"/>
                </a:moveTo>
                <a:lnTo>
                  <a:pt x="5311715" y="0"/>
                </a:lnTo>
                <a:lnTo>
                  <a:pt x="5311715" y="5628985"/>
                </a:lnTo>
                <a:lnTo>
                  <a:pt x="0" y="562898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2920460" y="2379379"/>
            <a:ext cx="10999474" cy="4472876"/>
          </a:xfrm>
          <a:custGeom>
            <a:avLst/>
            <a:gdLst/>
            <a:ahLst/>
            <a:cxnLst/>
            <a:rect l="l" t="t" r="r" b="b"/>
            <a:pathLst>
              <a:path w="10999474" h="4472876">
                <a:moveTo>
                  <a:pt x="0" y="0"/>
                </a:moveTo>
                <a:lnTo>
                  <a:pt x="10999474" y="0"/>
                </a:lnTo>
                <a:lnTo>
                  <a:pt x="10999474" y="4472876"/>
                </a:lnTo>
                <a:lnTo>
                  <a:pt x="0" y="447287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9144000" y="0"/>
            <a:ext cx="7315200" cy="2103120"/>
          </a:xfrm>
          <a:custGeom>
            <a:avLst/>
            <a:gdLst/>
            <a:ahLst/>
            <a:cxnLst/>
            <a:rect l="l" t="t" r="r" b="b"/>
            <a:pathLst>
              <a:path w="7315200" h="2103120">
                <a:moveTo>
                  <a:pt x="0" y="0"/>
                </a:moveTo>
                <a:lnTo>
                  <a:pt x="7315200" y="0"/>
                </a:lnTo>
                <a:lnTo>
                  <a:pt x="7315200" y="2103120"/>
                </a:lnTo>
                <a:lnTo>
                  <a:pt x="0" y="210312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4380934" y="5476995"/>
            <a:ext cx="4922065" cy="5765230"/>
          </a:xfrm>
          <a:custGeom>
            <a:avLst/>
            <a:gdLst/>
            <a:ahLst/>
            <a:cxnLst/>
            <a:rect l="l" t="t" r="r" b="b"/>
            <a:pathLst>
              <a:path w="4922065" h="5765230">
                <a:moveTo>
                  <a:pt x="0" y="0"/>
                </a:moveTo>
                <a:lnTo>
                  <a:pt x="4922065" y="0"/>
                </a:lnTo>
                <a:lnTo>
                  <a:pt x="4922065" y="5765231"/>
                </a:lnTo>
                <a:lnTo>
                  <a:pt x="0" y="576523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0" y="5143500"/>
            <a:ext cx="5568065" cy="5143500"/>
          </a:xfrm>
          <a:custGeom>
            <a:avLst/>
            <a:gdLst/>
            <a:ahLst/>
            <a:cxnLst/>
            <a:rect l="l" t="t" r="r" b="b"/>
            <a:pathLst>
              <a:path w="5568065" h="5143500">
                <a:moveTo>
                  <a:pt x="0" y="0"/>
                </a:moveTo>
                <a:lnTo>
                  <a:pt x="5568065" y="0"/>
                </a:lnTo>
                <a:lnTo>
                  <a:pt x="5568065" y="5143500"/>
                </a:lnTo>
                <a:lnTo>
                  <a:pt x="0" y="51435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5733469" y="6688889"/>
            <a:ext cx="6821063" cy="3598111"/>
          </a:xfrm>
          <a:custGeom>
            <a:avLst/>
            <a:gdLst/>
            <a:ahLst/>
            <a:cxnLst/>
            <a:rect l="l" t="t" r="r" b="b"/>
            <a:pathLst>
              <a:path w="6821063" h="3598111">
                <a:moveTo>
                  <a:pt x="0" y="0"/>
                </a:moveTo>
                <a:lnTo>
                  <a:pt x="6821062" y="0"/>
                </a:lnTo>
                <a:lnTo>
                  <a:pt x="6821062" y="3598111"/>
                </a:lnTo>
                <a:lnTo>
                  <a:pt x="0" y="3598111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4032459" y="2915375"/>
            <a:ext cx="9435413" cy="29297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03"/>
              </a:lnSpc>
              <a:spcBef>
                <a:spcPct val="0"/>
              </a:spcBef>
            </a:pPr>
            <a:r>
              <a:rPr lang="en-US" sz="3600" dirty="0" err="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Cada</a:t>
            </a:r>
            <a:r>
              <a:rPr lang="en-US" sz="3600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equipo</a:t>
            </a:r>
            <a:r>
              <a:rPr lang="en-US" sz="3600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comparte</a:t>
            </a:r>
            <a:r>
              <a:rPr lang="en-US" sz="3600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:</a:t>
            </a:r>
          </a:p>
          <a:p>
            <a:pPr algn="l">
              <a:lnSpc>
                <a:spcPts val="5803"/>
              </a:lnSpc>
              <a:spcBef>
                <a:spcPct val="0"/>
              </a:spcBef>
            </a:pPr>
            <a:r>
              <a:rPr lang="en-US" sz="3600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✔ Una </a:t>
            </a:r>
            <a:r>
              <a:rPr lang="en-US" sz="3600" dirty="0" err="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fortaleza</a:t>
            </a:r>
            <a:r>
              <a:rPr lang="en-US" sz="3600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del </a:t>
            </a:r>
            <a:r>
              <a:rPr lang="en-US" sz="3600" dirty="0" err="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colectivo</a:t>
            </a:r>
            <a:r>
              <a:rPr lang="en-US" sz="3600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.</a:t>
            </a:r>
          </a:p>
          <a:p>
            <a:pPr algn="l">
              <a:lnSpc>
                <a:spcPts val="5803"/>
              </a:lnSpc>
              <a:spcBef>
                <a:spcPct val="0"/>
              </a:spcBef>
            </a:pPr>
            <a:r>
              <a:rPr lang="en-US" sz="3600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✔ Un </a:t>
            </a:r>
            <a:r>
              <a:rPr lang="en-US" sz="3600" dirty="0" err="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reto</a:t>
            </a:r>
            <a:r>
              <a:rPr lang="en-US" sz="3600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identificado</a:t>
            </a:r>
            <a:r>
              <a:rPr lang="en-US" sz="3600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.</a:t>
            </a:r>
          </a:p>
          <a:p>
            <a:pPr algn="l">
              <a:lnSpc>
                <a:spcPts val="5803"/>
              </a:lnSpc>
              <a:spcBef>
                <a:spcPct val="0"/>
              </a:spcBef>
            </a:pPr>
            <a:r>
              <a:rPr lang="en-US" sz="3600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✔ Una </a:t>
            </a:r>
            <a:r>
              <a:rPr lang="en-US" sz="3600" dirty="0" err="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acción</a:t>
            </a:r>
            <a:r>
              <a:rPr lang="en-US" sz="3600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que </a:t>
            </a:r>
            <a:r>
              <a:rPr lang="en-US" sz="3600" dirty="0" err="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consideran</a:t>
            </a:r>
            <a:r>
              <a:rPr lang="en-US" sz="3600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prioritaria</a:t>
            </a:r>
            <a:r>
              <a:rPr lang="en-US" sz="3600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.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2000820" y="982249"/>
            <a:ext cx="5000625" cy="10548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693"/>
              </a:lnSpc>
              <a:spcBef>
                <a:spcPct val="0"/>
              </a:spcBef>
            </a:pPr>
            <a:r>
              <a:rPr lang="en-US" sz="6209" b="1" u="none" strike="noStrike">
                <a:solidFill>
                  <a:srgbClr val="771259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Socialización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6666" b="-16666"/>
            </a:stretch>
          </a:blipFill>
        </p:spPr>
      </p:sp>
      <p:sp>
        <p:nvSpPr>
          <p:cNvPr id="3" name="Freeform 3"/>
          <p:cNvSpPr/>
          <p:nvPr/>
        </p:nvSpPr>
        <p:spPr>
          <a:xfrm flipH="1" flipV="1">
            <a:off x="413505" y="2745882"/>
            <a:ext cx="7960588" cy="7283938"/>
          </a:xfrm>
          <a:custGeom>
            <a:avLst/>
            <a:gdLst/>
            <a:ahLst/>
            <a:cxnLst/>
            <a:rect l="l" t="t" r="r" b="b"/>
            <a:pathLst>
              <a:path w="7960588" h="7283938">
                <a:moveTo>
                  <a:pt x="7960588" y="7283938"/>
                </a:moveTo>
                <a:lnTo>
                  <a:pt x="0" y="7283938"/>
                </a:lnTo>
                <a:lnTo>
                  <a:pt x="0" y="0"/>
                </a:lnTo>
                <a:lnTo>
                  <a:pt x="7960588" y="0"/>
                </a:lnTo>
                <a:lnTo>
                  <a:pt x="7960588" y="7283938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flipH="1">
            <a:off x="8010593" y="0"/>
            <a:ext cx="10512942" cy="11401293"/>
          </a:xfrm>
          <a:custGeom>
            <a:avLst/>
            <a:gdLst/>
            <a:ahLst/>
            <a:cxnLst/>
            <a:rect l="l" t="t" r="r" b="b"/>
            <a:pathLst>
              <a:path w="10512942" h="11401293">
                <a:moveTo>
                  <a:pt x="10512942" y="0"/>
                </a:moveTo>
                <a:lnTo>
                  <a:pt x="0" y="0"/>
                </a:lnTo>
                <a:lnTo>
                  <a:pt x="0" y="11401293"/>
                </a:lnTo>
                <a:lnTo>
                  <a:pt x="10512942" y="11401293"/>
                </a:lnTo>
                <a:lnTo>
                  <a:pt x="10512942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413505" y="0"/>
            <a:ext cx="7315200" cy="2103120"/>
          </a:xfrm>
          <a:custGeom>
            <a:avLst/>
            <a:gdLst/>
            <a:ahLst/>
            <a:cxnLst/>
            <a:rect l="l" t="t" r="r" b="b"/>
            <a:pathLst>
              <a:path w="7315200" h="2103120">
                <a:moveTo>
                  <a:pt x="0" y="0"/>
                </a:moveTo>
                <a:lnTo>
                  <a:pt x="7315200" y="0"/>
                </a:lnTo>
                <a:lnTo>
                  <a:pt x="7315200" y="2103120"/>
                </a:lnTo>
                <a:lnTo>
                  <a:pt x="0" y="210312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flipH="1">
            <a:off x="12719935" y="5143500"/>
            <a:ext cx="5568065" cy="5143500"/>
          </a:xfrm>
          <a:custGeom>
            <a:avLst/>
            <a:gdLst/>
            <a:ahLst/>
            <a:cxnLst/>
            <a:rect l="l" t="t" r="r" b="b"/>
            <a:pathLst>
              <a:path w="5568065" h="5143500">
                <a:moveTo>
                  <a:pt x="5568065" y="0"/>
                </a:moveTo>
                <a:lnTo>
                  <a:pt x="0" y="0"/>
                </a:lnTo>
                <a:lnTo>
                  <a:pt x="0" y="5143500"/>
                </a:lnTo>
                <a:lnTo>
                  <a:pt x="5568065" y="5143500"/>
                </a:lnTo>
                <a:lnTo>
                  <a:pt x="5568065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1246565" y="3057558"/>
            <a:ext cx="6294469" cy="58666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15"/>
              </a:lnSpc>
              <a:spcBef>
                <a:spcPct val="0"/>
              </a:spcBef>
            </a:pPr>
            <a:r>
              <a:rPr lang="en-US" sz="4153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De pie.</a:t>
            </a:r>
          </a:p>
          <a:p>
            <a:pPr algn="ctr">
              <a:lnSpc>
                <a:spcPts val="5815"/>
              </a:lnSpc>
              <a:spcBef>
                <a:spcPct val="0"/>
              </a:spcBef>
            </a:pPr>
            <a:r>
              <a:rPr lang="en-US" sz="4153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Busca una persona distinta.</a:t>
            </a:r>
          </a:p>
          <a:p>
            <a:pPr algn="ctr">
              <a:lnSpc>
                <a:spcPts val="5815"/>
              </a:lnSpc>
              <a:spcBef>
                <a:spcPct val="0"/>
              </a:spcBef>
            </a:pPr>
            <a:r>
              <a:rPr lang="en-US" sz="4153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Completa la frase:</a:t>
            </a:r>
          </a:p>
          <a:p>
            <a:pPr algn="ctr">
              <a:lnSpc>
                <a:spcPts val="5815"/>
              </a:lnSpc>
              <a:spcBef>
                <a:spcPct val="0"/>
              </a:spcBef>
            </a:pPr>
            <a:r>
              <a:rPr lang="en-US" sz="4153" b="1">
                <a:solidFill>
                  <a:srgbClr val="0D648A"/>
                </a:solidFill>
                <a:latin typeface="Arimo Bold"/>
                <a:ea typeface="Arimo Bold"/>
                <a:cs typeface="Arimo Bold"/>
                <a:sym typeface="Arimo Bold"/>
              </a:rPr>
              <a:t>"Algo que valoro del trabajo de mis compañeros es..."</a:t>
            </a:r>
          </a:p>
          <a:p>
            <a:pPr algn="ctr">
              <a:lnSpc>
                <a:spcPts val="5815"/>
              </a:lnSpc>
              <a:spcBef>
                <a:spcPct val="0"/>
              </a:spcBef>
            </a:pPr>
            <a:r>
              <a:rPr lang="en-US" sz="4153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Cambien de pareja.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0280714" y="1502097"/>
            <a:ext cx="7640898" cy="22866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r">
              <a:lnSpc>
                <a:spcPts val="8889"/>
              </a:lnSpc>
              <a:spcBef>
                <a:spcPct val="0"/>
              </a:spcBef>
            </a:pPr>
            <a:r>
              <a:rPr lang="en-US" sz="6349" b="1" u="none" strike="noStrike">
                <a:solidFill>
                  <a:srgbClr val="FF7A00"/>
                </a:solidFill>
                <a:latin typeface="29LT Baseet Bold"/>
                <a:ea typeface="29LT Baseet Bold"/>
                <a:cs typeface="29LT Baseet Bold"/>
                <a:sym typeface="29LT Baseet Bold"/>
              </a:rPr>
              <a:t>"Conectando comunidades"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9144000" y="69528"/>
            <a:ext cx="7640898" cy="16325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2389"/>
              </a:lnSpc>
              <a:spcBef>
                <a:spcPct val="0"/>
              </a:spcBef>
            </a:pPr>
            <a:r>
              <a:rPr lang="en-US" sz="8849" b="1">
                <a:solidFill>
                  <a:srgbClr val="000000"/>
                </a:solidFill>
                <a:latin typeface="29LT Baseet Bold"/>
                <a:ea typeface="29LT Baseet Bold"/>
                <a:cs typeface="29LT Baseet Bold"/>
                <a:sym typeface="29LT Baseet Bold"/>
              </a:rPr>
              <a:t>P</a:t>
            </a:r>
            <a:r>
              <a:rPr lang="en-US" sz="8849" b="1" u="none" strike="noStrike">
                <a:solidFill>
                  <a:srgbClr val="000000"/>
                </a:solidFill>
                <a:latin typeface="29LT Baseet Bold"/>
                <a:ea typeface="29LT Baseet Bold"/>
                <a:cs typeface="29LT Baseet Bold"/>
                <a:sym typeface="29LT Baseet Bold"/>
              </a:rPr>
              <a:t>ausa activa</a:t>
            </a:r>
          </a:p>
        </p:txBody>
      </p:sp>
      <p:sp>
        <p:nvSpPr>
          <p:cNvPr id="10" name="Freeform 10"/>
          <p:cNvSpPr/>
          <p:nvPr/>
        </p:nvSpPr>
        <p:spPr>
          <a:xfrm>
            <a:off x="8046463" y="3569588"/>
            <a:ext cx="6536381" cy="5993937"/>
          </a:xfrm>
          <a:custGeom>
            <a:avLst/>
            <a:gdLst/>
            <a:ahLst/>
            <a:cxnLst/>
            <a:rect l="l" t="t" r="r" b="b"/>
            <a:pathLst>
              <a:path w="6536381" h="5993937">
                <a:moveTo>
                  <a:pt x="0" y="0"/>
                </a:moveTo>
                <a:lnTo>
                  <a:pt x="6536381" y="0"/>
                </a:lnTo>
                <a:lnTo>
                  <a:pt x="6536381" y="5993937"/>
                </a:lnTo>
                <a:lnTo>
                  <a:pt x="0" y="5993937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-1803" t="-491" r="-1803" b="-1801"/>
            </a:stretch>
          </a:blipFill>
        </p:spPr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6666" b="-16666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0" y="0"/>
            <a:ext cx="10153473" cy="5774788"/>
          </a:xfrm>
          <a:custGeom>
            <a:avLst/>
            <a:gdLst/>
            <a:ahLst/>
            <a:cxnLst/>
            <a:rect l="l" t="t" r="r" b="b"/>
            <a:pathLst>
              <a:path w="10153473" h="5774788">
                <a:moveTo>
                  <a:pt x="0" y="0"/>
                </a:moveTo>
                <a:lnTo>
                  <a:pt x="10153473" y="0"/>
                </a:lnTo>
                <a:lnTo>
                  <a:pt x="10153473" y="5774788"/>
                </a:lnTo>
                <a:lnTo>
                  <a:pt x="0" y="577478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504382" y="3549295"/>
            <a:ext cx="4641494" cy="1887438"/>
          </a:xfrm>
          <a:custGeom>
            <a:avLst/>
            <a:gdLst/>
            <a:ahLst/>
            <a:cxnLst/>
            <a:rect l="l" t="t" r="r" b="b"/>
            <a:pathLst>
              <a:path w="4641494" h="1887438">
                <a:moveTo>
                  <a:pt x="0" y="0"/>
                </a:moveTo>
                <a:lnTo>
                  <a:pt x="4641494" y="0"/>
                </a:lnTo>
                <a:lnTo>
                  <a:pt x="4641494" y="1887438"/>
                </a:lnTo>
                <a:lnTo>
                  <a:pt x="0" y="188743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flipH="1">
            <a:off x="8412480" y="0"/>
            <a:ext cx="9875520" cy="10287000"/>
          </a:xfrm>
          <a:custGeom>
            <a:avLst/>
            <a:gdLst/>
            <a:ahLst/>
            <a:cxnLst/>
            <a:rect l="l" t="t" r="r" b="b"/>
            <a:pathLst>
              <a:path w="9875520" h="10287000">
                <a:moveTo>
                  <a:pt x="9875520" y="0"/>
                </a:moveTo>
                <a:lnTo>
                  <a:pt x="0" y="0"/>
                </a:lnTo>
                <a:lnTo>
                  <a:pt x="0" y="10287000"/>
                </a:lnTo>
                <a:lnTo>
                  <a:pt x="9875520" y="10287000"/>
                </a:lnTo>
                <a:lnTo>
                  <a:pt x="987552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0560109" y="0"/>
            <a:ext cx="7315200" cy="2103120"/>
          </a:xfrm>
          <a:custGeom>
            <a:avLst/>
            <a:gdLst/>
            <a:ahLst/>
            <a:cxnLst/>
            <a:rect l="l" t="t" r="r" b="b"/>
            <a:pathLst>
              <a:path w="7315200" h="2103120">
                <a:moveTo>
                  <a:pt x="0" y="0"/>
                </a:moveTo>
                <a:lnTo>
                  <a:pt x="7315200" y="0"/>
                </a:lnTo>
                <a:lnTo>
                  <a:pt x="7315200" y="2103120"/>
                </a:lnTo>
                <a:lnTo>
                  <a:pt x="0" y="210312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4320745" y="3762095"/>
            <a:ext cx="6631922" cy="5496205"/>
          </a:xfrm>
          <a:custGeom>
            <a:avLst/>
            <a:gdLst/>
            <a:ahLst/>
            <a:cxnLst/>
            <a:rect l="l" t="t" r="r" b="b"/>
            <a:pathLst>
              <a:path w="6631922" h="5496205">
                <a:moveTo>
                  <a:pt x="0" y="0"/>
                </a:moveTo>
                <a:lnTo>
                  <a:pt x="6631922" y="0"/>
                </a:lnTo>
                <a:lnTo>
                  <a:pt x="6631922" y="5496205"/>
                </a:lnTo>
                <a:lnTo>
                  <a:pt x="0" y="5496205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1028700" y="429330"/>
            <a:ext cx="5592858" cy="31199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064"/>
              </a:lnSpc>
              <a:spcBef>
                <a:spcPct val="0"/>
              </a:spcBef>
            </a:pPr>
            <a:r>
              <a:rPr lang="en-US" sz="5760" b="1" u="none" strike="noStrike">
                <a:solidFill>
                  <a:srgbClr val="771259"/>
                </a:solidFill>
                <a:latin typeface="29LT Baseet Bold"/>
                <a:ea typeface="29LT Baseet Bold"/>
                <a:cs typeface="29LT Baseet Bold"/>
                <a:sym typeface="29LT Baseet Bold"/>
              </a:rPr>
              <a:t>El aprendizaje colectivo en contexto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1284594" y="2792144"/>
            <a:ext cx="6748762" cy="45016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5978"/>
              </a:lnSpc>
              <a:spcBef>
                <a:spcPct val="0"/>
              </a:spcBef>
            </a:pPr>
            <a:r>
              <a:rPr lang="en-US" sz="427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📖 Páginas 11 a 14</a:t>
            </a:r>
          </a:p>
          <a:p>
            <a:pPr algn="r">
              <a:lnSpc>
                <a:spcPts val="5978"/>
              </a:lnSpc>
              <a:spcBef>
                <a:spcPct val="0"/>
              </a:spcBef>
            </a:pPr>
            <a:r>
              <a:rPr lang="en-US" sz="427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Realicen las actividades de la Carpeta.</a:t>
            </a:r>
          </a:p>
          <a:p>
            <a:pPr algn="r">
              <a:lnSpc>
                <a:spcPts val="5978"/>
              </a:lnSpc>
              <a:spcBef>
                <a:spcPct val="0"/>
              </a:spcBef>
            </a:pPr>
            <a:r>
              <a:rPr lang="en-US" sz="427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Mientras dialogan, recuperen ejemplos concretos de su escuela.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2077292" y="3891392"/>
            <a:ext cx="3495675" cy="10029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245"/>
              </a:lnSpc>
              <a:spcBef>
                <a:spcPct val="0"/>
              </a:spcBef>
            </a:pPr>
            <a:r>
              <a:rPr lang="en-US" sz="5889" b="1" u="none" strike="noStrike">
                <a:solidFill>
                  <a:srgbClr val="FBFDFD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Espacio 2</a:t>
            </a:r>
          </a:p>
        </p:txBody>
      </p:sp>
      <p:sp>
        <p:nvSpPr>
          <p:cNvPr id="11" name="Freeform 11"/>
          <p:cNvSpPr/>
          <p:nvPr/>
        </p:nvSpPr>
        <p:spPr>
          <a:xfrm>
            <a:off x="0" y="5774788"/>
            <a:ext cx="4884668" cy="4512212"/>
          </a:xfrm>
          <a:custGeom>
            <a:avLst/>
            <a:gdLst/>
            <a:ahLst/>
            <a:cxnLst/>
            <a:rect l="l" t="t" r="r" b="b"/>
            <a:pathLst>
              <a:path w="4884668" h="4512212">
                <a:moveTo>
                  <a:pt x="0" y="0"/>
                </a:moveTo>
                <a:lnTo>
                  <a:pt x="4884668" y="0"/>
                </a:lnTo>
                <a:lnTo>
                  <a:pt x="4884668" y="4512212"/>
                </a:lnTo>
                <a:lnTo>
                  <a:pt x="0" y="451221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1001375" y="9385173"/>
            <a:ext cx="7315200" cy="987552"/>
          </a:xfrm>
          <a:custGeom>
            <a:avLst/>
            <a:gdLst/>
            <a:ahLst/>
            <a:cxnLst/>
            <a:rect l="l" t="t" r="r" b="b"/>
            <a:pathLst>
              <a:path w="7315200" h="987552">
                <a:moveTo>
                  <a:pt x="0" y="0"/>
                </a:moveTo>
                <a:lnTo>
                  <a:pt x="7315200" y="0"/>
                </a:lnTo>
                <a:lnTo>
                  <a:pt x="7315200" y="987552"/>
                </a:lnTo>
                <a:lnTo>
                  <a:pt x="0" y="987552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8369352" y="9385173"/>
            <a:ext cx="2670123" cy="987552"/>
          </a:xfrm>
          <a:custGeom>
            <a:avLst/>
            <a:gdLst/>
            <a:ahLst/>
            <a:cxnLst/>
            <a:rect l="l" t="t" r="r" b="b"/>
            <a:pathLst>
              <a:path w="2670123" h="987552">
                <a:moveTo>
                  <a:pt x="0" y="0"/>
                </a:moveTo>
                <a:lnTo>
                  <a:pt x="2670123" y="0"/>
                </a:lnTo>
                <a:lnTo>
                  <a:pt x="2670123" y="987552"/>
                </a:lnTo>
                <a:lnTo>
                  <a:pt x="0" y="987552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l="-173964"/>
            </a:stretch>
          </a:blipFill>
        </p:spPr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6666" b="-16666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0485335" y="2041083"/>
            <a:ext cx="6275008" cy="1720398"/>
          </a:xfrm>
          <a:custGeom>
            <a:avLst/>
            <a:gdLst/>
            <a:ahLst/>
            <a:cxnLst/>
            <a:rect l="l" t="t" r="r" b="b"/>
            <a:pathLst>
              <a:path w="6275008" h="1720398">
                <a:moveTo>
                  <a:pt x="0" y="0"/>
                </a:moveTo>
                <a:lnTo>
                  <a:pt x="6275008" y="0"/>
                </a:lnTo>
                <a:lnTo>
                  <a:pt x="6275008" y="1720398"/>
                </a:lnTo>
                <a:lnTo>
                  <a:pt x="0" y="172039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1206635" y="3761481"/>
            <a:ext cx="5277378" cy="5946342"/>
          </a:xfrm>
          <a:custGeom>
            <a:avLst/>
            <a:gdLst/>
            <a:ahLst/>
            <a:cxnLst/>
            <a:rect l="l" t="t" r="r" b="b"/>
            <a:pathLst>
              <a:path w="5277378" h="5946342">
                <a:moveTo>
                  <a:pt x="0" y="0"/>
                </a:moveTo>
                <a:lnTo>
                  <a:pt x="5277378" y="0"/>
                </a:lnTo>
                <a:lnTo>
                  <a:pt x="5277378" y="5946342"/>
                </a:lnTo>
                <a:lnTo>
                  <a:pt x="0" y="594634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0" y="0"/>
            <a:ext cx="10287000" cy="10287000"/>
          </a:xfrm>
          <a:custGeom>
            <a:avLst/>
            <a:gdLst/>
            <a:ahLst/>
            <a:cxnLst/>
            <a:rect l="l" t="t" r="r" b="b"/>
            <a:pathLst>
              <a:path w="10287000" h="10287000">
                <a:moveTo>
                  <a:pt x="0" y="0"/>
                </a:moveTo>
                <a:lnTo>
                  <a:pt x="10287000" y="0"/>
                </a:lnTo>
                <a:lnTo>
                  <a:pt x="10287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9986378" y="2126588"/>
            <a:ext cx="7272922" cy="15303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938"/>
              </a:lnSpc>
            </a:pPr>
            <a:r>
              <a:rPr lang="en-US" sz="4990" b="1">
                <a:solidFill>
                  <a:srgbClr val="292F4F"/>
                </a:solidFill>
                <a:latin typeface="Arimo Bold"/>
                <a:ea typeface="Arimo Bold"/>
                <a:cs typeface="Arimo Bold"/>
                <a:sym typeface="Arimo Bold"/>
              </a:rPr>
              <a:t>Recuperemos aprendizajes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380118" y="1945833"/>
            <a:ext cx="7160376" cy="54087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331"/>
              </a:lnSpc>
              <a:spcBef>
                <a:spcPct val="0"/>
              </a:spcBef>
            </a:pPr>
            <a:r>
              <a:rPr lang="en-US" sz="3808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En plenaria compartan:</a:t>
            </a:r>
          </a:p>
          <a:p>
            <a:pPr algn="ctr">
              <a:lnSpc>
                <a:spcPts val="5331"/>
              </a:lnSpc>
              <a:spcBef>
                <a:spcPct val="0"/>
              </a:spcBef>
            </a:pPr>
            <a:r>
              <a:rPr lang="en-US" sz="3808" b="1">
                <a:solidFill>
                  <a:srgbClr val="0D648A"/>
                </a:solidFill>
                <a:latin typeface="Arimo Bold"/>
                <a:ea typeface="Arimo Bold"/>
                <a:cs typeface="Arimo Bold"/>
                <a:sym typeface="Arimo Bold"/>
              </a:rPr>
              <a:t>¿Qué acuerdos del ciclo escolar dieron mejores resultados?</a:t>
            </a:r>
          </a:p>
          <a:p>
            <a:pPr algn="ctr">
              <a:lnSpc>
                <a:spcPts val="5331"/>
              </a:lnSpc>
              <a:spcBef>
                <a:spcPct val="0"/>
              </a:spcBef>
            </a:pPr>
            <a:r>
              <a:rPr lang="en-US" sz="3808" b="1">
                <a:solidFill>
                  <a:srgbClr val="0D648A"/>
                </a:solidFill>
                <a:latin typeface="Arimo Bold"/>
                <a:ea typeface="Arimo Bold"/>
                <a:cs typeface="Arimo Bold"/>
                <a:sym typeface="Arimo Bold"/>
              </a:rPr>
              <a:t>¿Qué aprendizajes vale la pena conservar?</a:t>
            </a:r>
          </a:p>
          <a:p>
            <a:pPr algn="ctr">
              <a:lnSpc>
                <a:spcPts val="5331"/>
              </a:lnSpc>
              <a:spcBef>
                <a:spcPct val="0"/>
              </a:spcBef>
            </a:pPr>
            <a:r>
              <a:rPr lang="en-US" sz="3808" b="1">
                <a:solidFill>
                  <a:srgbClr val="0D648A"/>
                </a:solidFill>
                <a:latin typeface="Arimo Bold"/>
                <a:ea typeface="Arimo Bold"/>
                <a:cs typeface="Arimo Bold"/>
                <a:sym typeface="Arimo Bold"/>
              </a:rPr>
              <a:t>¿Qué necesitamos fortalecer el próximo ciclo?</a:t>
            </a:r>
          </a:p>
        </p:txBody>
      </p:sp>
      <p:sp>
        <p:nvSpPr>
          <p:cNvPr id="8" name="Freeform 8"/>
          <p:cNvSpPr/>
          <p:nvPr/>
        </p:nvSpPr>
        <p:spPr>
          <a:xfrm>
            <a:off x="10560109" y="0"/>
            <a:ext cx="7315200" cy="2103120"/>
          </a:xfrm>
          <a:custGeom>
            <a:avLst/>
            <a:gdLst/>
            <a:ahLst/>
            <a:cxnLst/>
            <a:rect l="l" t="t" r="r" b="b"/>
            <a:pathLst>
              <a:path w="7315200" h="2103120">
                <a:moveTo>
                  <a:pt x="0" y="0"/>
                </a:moveTo>
                <a:lnTo>
                  <a:pt x="7315200" y="0"/>
                </a:lnTo>
                <a:lnTo>
                  <a:pt x="7315200" y="2103120"/>
                </a:lnTo>
                <a:lnTo>
                  <a:pt x="0" y="210312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0" y="5143500"/>
            <a:ext cx="5568065" cy="5143500"/>
          </a:xfrm>
          <a:custGeom>
            <a:avLst/>
            <a:gdLst/>
            <a:ahLst/>
            <a:cxnLst/>
            <a:rect l="l" t="t" r="r" b="b"/>
            <a:pathLst>
              <a:path w="5568065" h="5143500">
                <a:moveTo>
                  <a:pt x="0" y="0"/>
                </a:moveTo>
                <a:lnTo>
                  <a:pt x="5568065" y="0"/>
                </a:lnTo>
                <a:lnTo>
                  <a:pt x="5568065" y="5143500"/>
                </a:lnTo>
                <a:lnTo>
                  <a:pt x="0" y="51435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6666" b="-16666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0" y="5143500"/>
            <a:ext cx="5568065" cy="5143500"/>
          </a:xfrm>
          <a:custGeom>
            <a:avLst/>
            <a:gdLst/>
            <a:ahLst/>
            <a:cxnLst/>
            <a:rect l="l" t="t" r="r" b="b"/>
            <a:pathLst>
              <a:path w="5568065" h="5143500">
                <a:moveTo>
                  <a:pt x="0" y="0"/>
                </a:moveTo>
                <a:lnTo>
                  <a:pt x="5568065" y="0"/>
                </a:lnTo>
                <a:lnTo>
                  <a:pt x="5568065" y="5143500"/>
                </a:lnTo>
                <a:lnTo>
                  <a:pt x="0" y="51435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0560109" y="0"/>
            <a:ext cx="7315200" cy="2103120"/>
          </a:xfrm>
          <a:custGeom>
            <a:avLst/>
            <a:gdLst/>
            <a:ahLst/>
            <a:cxnLst/>
            <a:rect l="l" t="t" r="r" b="b"/>
            <a:pathLst>
              <a:path w="7315200" h="2103120">
                <a:moveTo>
                  <a:pt x="0" y="0"/>
                </a:moveTo>
                <a:lnTo>
                  <a:pt x="7315200" y="0"/>
                </a:lnTo>
                <a:lnTo>
                  <a:pt x="7315200" y="2103120"/>
                </a:lnTo>
                <a:lnTo>
                  <a:pt x="0" y="210312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2136920" y="594476"/>
            <a:ext cx="7557367" cy="1720398"/>
          </a:xfrm>
          <a:custGeom>
            <a:avLst/>
            <a:gdLst/>
            <a:ahLst/>
            <a:cxnLst/>
            <a:rect l="l" t="t" r="r" b="b"/>
            <a:pathLst>
              <a:path w="7557367" h="1720398">
                <a:moveTo>
                  <a:pt x="0" y="0"/>
                </a:moveTo>
                <a:lnTo>
                  <a:pt x="7557367" y="0"/>
                </a:lnTo>
                <a:lnTo>
                  <a:pt x="7557367" y="1720398"/>
                </a:lnTo>
                <a:lnTo>
                  <a:pt x="0" y="172039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t="-10217" b="-10217"/>
            </a:stretch>
          </a:blipFill>
        </p:spPr>
      </p:sp>
      <p:sp>
        <p:nvSpPr>
          <p:cNvPr id="6" name="Freeform 6"/>
          <p:cNvSpPr/>
          <p:nvPr/>
        </p:nvSpPr>
        <p:spPr>
          <a:xfrm flipH="1" flipV="1">
            <a:off x="2136920" y="2641200"/>
            <a:ext cx="7960588" cy="7283938"/>
          </a:xfrm>
          <a:custGeom>
            <a:avLst/>
            <a:gdLst/>
            <a:ahLst/>
            <a:cxnLst/>
            <a:rect l="l" t="t" r="r" b="b"/>
            <a:pathLst>
              <a:path w="7960588" h="7283938">
                <a:moveTo>
                  <a:pt x="7960588" y="7283938"/>
                </a:moveTo>
                <a:lnTo>
                  <a:pt x="0" y="7283938"/>
                </a:lnTo>
                <a:lnTo>
                  <a:pt x="0" y="0"/>
                </a:lnTo>
                <a:lnTo>
                  <a:pt x="7960588" y="0"/>
                </a:lnTo>
                <a:lnTo>
                  <a:pt x="7960588" y="7283938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2335617" y="3007588"/>
            <a:ext cx="4459171" cy="4247361"/>
          </a:xfrm>
          <a:custGeom>
            <a:avLst/>
            <a:gdLst/>
            <a:ahLst/>
            <a:cxnLst/>
            <a:rect l="l" t="t" r="r" b="b"/>
            <a:pathLst>
              <a:path w="4459171" h="4247361">
                <a:moveTo>
                  <a:pt x="0" y="0"/>
                </a:moveTo>
                <a:lnTo>
                  <a:pt x="4459171" y="0"/>
                </a:lnTo>
                <a:lnTo>
                  <a:pt x="4459171" y="4247361"/>
                </a:lnTo>
                <a:lnTo>
                  <a:pt x="0" y="424736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7720007" y="5522757"/>
            <a:ext cx="3948560" cy="3899203"/>
          </a:xfrm>
          <a:custGeom>
            <a:avLst/>
            <a:gdLst/>
            <a:ahLst/>
            <a:cxnLst/>
            <a:rect l="l" t="t" r="r" b="b"/>
            <a:pathLst>
              <a:path w="3948560" h="3899203">
                <a:moveTo>
                  <a:pt x="0" y="0"/>
                </a:moveTo>
                <a:lnTo>
                  <a:pt x="3948560" y="0"/>
                </a:lnTo>
                <a:lnTo>
                  <a:pt x="3948560" y="3899203"/>
                </a:lnTo>
                <a:lnTo>
                  <a:pt x="0" y="3899203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2698532" y="908685"/>
            <a:ext cx="6434143" cy="9948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881"/>
              </a:lnSpc>
              <a:spcBef>
                <a:spcPct val="0"/>
              </a:spcBef>
            </a:pPr>
            <a:r>
              <a:rPr lang="en-US" sz="5629" b="1">
                <a:solidFill>
                  <a:srgbClr val="0D648A"/>
                </a:solidFill>
                <a:latin typeface="Arimo Bold"/>
                <a:ea typeface="Arimo Bold"/>
                <a:cs typeface="Arimo Bold"/>
                <a:sym typeface="Arimo Bold"/>
              </a:rPr>
              <a:t>Registro individual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2784032" y="3824374"/>
            <a:ext cx="5620489" cy="44722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92"/>
              </a:lnSpc>
              <a:spcBef>
                <a:spcPct val="0"/>
              </a:spcBef>
            </a:pPr>
            <a:r>
              <a:rPr lang="en-US" sz="5066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📖 Registren en la Carpeta sus principales aprendizajes y compromisos.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6666" b="-16666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0560109" y="0"/>
            <a:ext cx="7315200" cy="2103120"/>
          </a:xfrm>
          <a:custGeom>
            <a:avLst/>
            <a:gdLst/>
            <a:ahLst/>
            <a:cxnLst/>
            <a:rect l="l" t="t" r="r" b="b"/>
            <a:pathLst>
              <a:path w="7315200" h="2103120">
                <a:moveTo>
                  <a:pt x="0" y="0"/>
                </a:moveTo>
                <a:lnTo>
                  <a:pt x="7315200" y="0"/>
                </a:lnTo>
                <a:lnTo>
                  <a:pt x="7315200" y="2103120"/>
                </a:lnTo>
                <a:lnTo>
                  <a:pt x="0" y="210312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0" y="5143500"/>
            <a:ext cx="5568065" cy="5143500"/>
          </a:xfrm>
          <a:custGeom>
            <a:avLst/>
            <a:gdLst/>
            <a:ahLst/>
            <a:cxnLst/>
            <a:rect l="l" t="t" r="r" b="b"/>
            <a:pathLst>
              <a:path w="5568065" h="5143500">
                <a:moveTo>
                  <a:pt x="0" y="0"/>
                </a:moveTo>
                <a:lnTo>
                  <a:pt x="5568065" y="0"/>
                </a:lnTo>
                <a:lnTo>
                  <a:pt x="5568065" y="5143500"/>
                </a:lnTo>
                <a:lnTo>
                  <a:pt x="0" y="51435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3066778" y="2339098"/>
            <a:ext cx="11150931" cy="7155202"/>
          </a:xfrm>
          <a:custGeom>
            <a:avLst/>
            <a:gdLst/>
            <a:ahLst/>
            <a:cxnLst/>
            <a:rect l="l" t="t" r="r" b="b"/>
            <a:pathLst>
              <a:path w="11150931" h="7155202">
                <a:moveTo>
                  <a:pt x="0" y="0"/>
                </a:moveTo>
                <a:lnTo>
                  <a:pt x="11150931" y="0"/>
                </a:lnTo>
                <a:lnTo>
                  <a:pt x="11150931" y="7155202"/>
                </a:lnTo>
                <a:lnTo>
                  <a:pt x="0" y="715520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2136920" y="594476"/>
            <a:ext cx="7557367" cy="1720398"/>
          </a:xfrm>
          <a:custGeom>
            <a:avLst/>
            <a:gdLst/>
            <a:ahLst/>
            <a:cxnLst/>
            <a:rect l="l" t="t" r="r" b="b"/>
            <a:pathLst>
              <a:path w="7557367" h="1720398">
                <a:moveTo>
                  <a:pt x="0" y="0"/>
                </a:moveTo>
                <a:lnTo>
                  <a:pt x="7557367" y="0"/>
                </a:lnTo>
                <a:lnTo>
                  <a:pt x="7557367" y="1720398"/>
                </a:lnTo>
                <a:lnTo>
                  <a:pt x="0" y="1720398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t="-10217" b="-10217"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3144350" y="3551774"/>
            <a:ext cx="4972380" cy="3953042"/>
          </a:xfrm>
          <a:custGeom>
            <a:avLst/>
            <a:gdLst/>
            <a:ahLst/>
            <a:cxnLst/>
            <a:rect l="l" t="t" r="r" b="b"/>
            <a:pathLst>
              <a:path w="4972380" h="3953042">
                <a:moveTo>
                  <a:pt x="0" y="0"/>
                </a:moveTo>
                <a:lnTo>
                  <a:pt x="4972380" y="0"/>
                </a:lnTo>
                <a:lnTo>
                  <a:pt x="4972380" y="3953042"/>
                </a:lnTo>
                <a:lnTo>
                  <a:pt x="0" y="3953042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3465912" y="4214283"/>
            <a:ext cx="9678438" cy="32905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524"/>
              </a:lnSpc>
              <a:spcBef>
                <a:spcPct val="0"/>
              </a:spcBef>
            </a:pPr>
            <a:r>
              <a:rPr lang="en-US" sz="466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En una tarjeta escriban una palabra que describa cómo concluyen esta primera jornada.</a:t>
            </a:r>
          </a:p>
          <a:p>
            <a:pPr algn="ctr">
              <a:lnSpc>
                <a:spcPts val="6524"/>
              </a:lnSpc>
              <a:spcBef>
                <a:spcPct val="0"/>
              </a:spcBef>
            </a:pPr>
            <a:r>
              <a:rPr lang="en-US" sz="466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Compártanla con el colectivo.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3465843" y="591441"/>
            <a:ext cx="4428744" cy="15647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428"/>
              </a:lnSpc>
            </a:pPr>
            <a:r>
              <a:rPr lang="en-US" sz="4400" b="1" dirty="0" err="1">
                <a:solidFill>
                  <a:srgbClr val="292F4F"/>
                </a:solidFill>
                <a:latin typeface="Arimo Bold"/>
                <a:ea typeface="Arimo Bold"/>
                <a:cs typeface="Arimo Bold"/>
                <a:sym typeface="Arimo Bold"/>
              </a:rPr>
              <a:t>Cierre</a:t>
            </a:r>
            <a:r>
              <a:rPr lang="en-US" sz="4400" b="1" dirty="0">
                <a:solidFill>
                  <a:srgbClr val="292F4F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4400" b="1" dirty="0" err="1">
                <a:solidFill>
                  <a:srgbClr val="292F4F"/>
                </a:solidFill>
                <a:latin typeface="Arimo Bold"/>
                <a:ea typeface="Arimo Bold"/>
                <a:cs typeface="Arimo Bold"/>
                <a:sym typeface="Arimo Bold"/>
              </a:rPr>
              <a:t>activo</a:t>
            </a:r>
            <a:endParaRPr lang="en-US" sz="4400" b="1" dirty="0">
              <a:solidFill>
                <a:srgbClr val="292F4F"/>
              </a:solidFill>
              <a:latin typeface="Arimo Bold"/>
              <a:ea typeface="Arimo Bold"/>
              <a:cs typeface="Arimo Bold"/>
              <a:sym typeface="Arimo Bold"/>
            </a:endParaRPr>
          </a:p>
          <a:p>
            <a:pPr algn="ctr">
              <a:lnSpc>
                <a:spcPts val="6428"/>
              </a:lnSpc>
            </a:pPr>
            <a:r>
              <a:rPr lang="en-US" sz="4400" b="1" dirty="0">
                <a:solidFill>
                  <a:srgbClr val="771259"/>
                </a:solidFill>
                <a:latin typeface="Arimo Bold"/>
                <a:ea typeface="Arimo Bold"/>
                <a:cs typeface="Arimo Bold"/>
                <a:sym typeface="Arimo Bold"/>
              </a:rPr>
              <a:t>"Una palabra"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6666" b="-16666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0" y="0"/>
            <a:ext cx="14056830" cy="9716784"/>
          </a:xfrm>
          <a:custGeom>
            <a:avLst/>
            <a:gdLst/>
            <a:ahLst/>
            <a:cxnLst/>
            <a:rect l="l" t="t" r="r" b="b"/>
            <a:pathLst>
              <a:path w="14056830" h="9716784">
                <a:moveTo>
                  <a:pt x="0" y="0"/>
                </a:moveTo>
                <a:lnTo>
                  <a:pt x="14056830" y="0"/>
                </a:lnTo>
                <a:lnTo>
                  <a:pt x="14056830" y="9716784"/>
                </a:lnTo>
                <a:lnTo>
                  <a:pt x="0" y="971678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601883" y="563552"/>
            <a:ext cx="11124512" cy="47037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436"/>
              </a:lnSpc>
              <a:spcBef>
                <a:spcPct val="0"/>
              </a:spcBef>
            </a:pPr>
            <a:r>
              <a:rPr lang="en-US" sz="5312" b="1" i="1">
                <a:solidFill>
                  <a:srgbClr val="292F4F"/>
                </a:solidFill>
                <a:latin typeface="Arimo Bold Italics"/>
                <a:ea typeface="Arimo Bold Italics"/>
                <a:cs typeface="Arimo Bold Italics"/>
                <a:sym typeface="Arimo Bold Italics"/>
              </a:rPr>
              <a:t>"Las comunidades de aprendizaje se fortalecen cuando dialogamos, reflexionamos y aprendemos juntos para transformar nuestra práctica."</a:t>
            </a:r>
          </a:p>
        </p:txBody>
      </p:sp>
      <p:sp>
        <p:nvSpPr>
          <p:cNvPr id="5" name="Freeform 5"/>
          <p:cNvSpPr/>
          <p:nvPr/>
        </p:nvSpPr>
        <p:spPr>
          <a:xfrm>
            <a:off x="11421594" y="-22860"/>
            <a:ext cx="7315200" cy="2103120"/>
          </a:xfrm>
          <a:custGeom>
            <a:avLst/>
            <a:gdLst/>
            <a:ahLst/>
            <a:cxnLst/>
            <a:rect l="l" t="t" r="r" b="b"/>
            <a:pathLst>
              <a:path w="7315200" h="2103120">
                <a:moveTo>
                  <a:pt x="0" y="0"/>
                </a:moveTo>
                <a:lnTo>
                  <a:pt x="7315200" y="0"/>
                </a:lnTo>
                <a:lnTo>
                  <a:pt x="7315200" y="2103120"/>
                </a:lnTo>
                <a:lnTo>
                  <a:pt x="0" y="210312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0" y="5143500"/>
            <a:ext cx="5568065" cy="5143500"/>
          </a:xfrm>
          <a:custGeom>
            <a:avLst/>
            <a:gdLst/>
            <a:ahLst/>
            <a:cxnLst/>
            <a:rect l="l" t="t" r="r" b="b"/>
            <a:pathLst>
              <a:path w="5568065" h="5143500">
                <a:moveTo>
                  <a:pt x="0" y="0"/>
                </a:moveTo>
                <a:lnTo>
                  <a:pt x="5568065" y="0"/>
                </a:lnTo>
                <a:lnTo>
                  <a:pt x="5568065" y="5143500"/>
                </a:lnTo>
                <a:lnTo>
                  <a:pt x="0" y="51435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flipV="1">
            <a:off x="10560109" y="3668470"/>
            <a:ext cx="8176686" cy="8687050"/>
          </a:xfrm>
          <a:custGeom>
            <a:avLst/>
            <a:gdLst/>
            <a:ahLst/>
            <a:cxnLst/>
            <a:rect l="l" t="t" r="r" b="b"/>
            <a:pathLst>
              <a:path w="8176686" h="8687050">
                <a:moveTo>
                  <a:pt x="0" y="8687050"/>
                </a:moveTo>
                <a:lnTo>
                  <a:pt x="8176685" y="8687050"/>
                </a:lnTo>
                <a:lnTo>
                  <a:pt x="8176685" y="0"/>
                </a:lnTo>
                <a:lnTo>
                  <a:pt x="0" y="0"/>
                </a:lnTo>
                <a:lnTo>
                  <a:pt x="0" y="868705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grpSp>
        <p:nvGrpSpPr>
          <p:cNvPr id="8" name="Group 8"/>
          <p:cNvGrpSpPr/>
          <p:nvPr/>
        </p:nvGrpSpPr>
        <p:grpSpPr>
          <a:xfrm>
            <a:off x="10908854" y="7060309"/>
            <a:ext cx="7479194" cy="2656475"/>
            <a:chOff x="0" y="0"/>
            <a:chExt cx="9972259" cy="3541966"/>
          </a:xfrm>
        </p:grpSpPr>
        <p:sp>
          <p:nvSpPr>
            <p:cNvPr id="9" name="Freeform 9"/>
            <p:cNvSpPr/>
            <p:nvPr/>
          </p:nvSpPr>
          <p:spPr>
            <a:xfrm>
              <a:off x="8635888" y="1551782"/>
              <a:ext cx="611529" cy="1990184"/>
            </a:xfrm>
            <a:custGeom>
              <a:avLst/>
              <a:gdLst/>
              <a:ahLst/>
              <a:cxnLst/>
              <a:rect l="l" t="t" r="r" b="b"/>
              <a:pathLst>
                <a:path w="611529" h="1990184">
                  <a:moveTo>
                    <a:pt x="0" y="0"/>
                  </a:moveTo>
                  <a:lnTo>
                    <a:pt x="611530" y="0"/>
                  </a:lnTo>
                  <a:lnTo>
                    <a:pt x="611530" y="1990184"/>
                  </a:lnTo>
                  <a:lnTo>
                    <a:pt x="0" y="199018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0" name="TextBox 10"/>
            <p:cNvSpPr txBox="1"/>
            <p:nvPr/>
          </p:nvSpPr>
          <p:spPr>
            <a:xfrm>
              <a:off x="0" y="462011"/>
              <a:ext cx="9972259" cy="248459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504"/>
                </a:lnSpc>
                <a:spcBef>
                  <a:spcPct val="0"/>
                </a:spcBef>
              </a:pPr>
              <a:r>
                <a:rPr lang="en-US" sz="5360" b="1">
                  <a:solidFill>
                    <a:srgbClr val="0D648A"/>
                  </a:solidFill>
                  <a:latin typeface="Arimo Bold"/>
                  <a:ea typeface="Arimo Bold"/>
                  <a:cs typeface="Arimo Bold"/>
                  <a:sym typeface="Arimo Bold"/>
                </a:rPr>
                <a:t>Nos vemos en la segunda sesión</a:t>
              </a:r>
            </a:p>
          </p:txBody>
        </p:sp>
        <p:sp>
          <p:nvSpPr>
            <p:cNvPr id="11" name="Freeform 11"/>
            <p:cNvSpPr/>
            <p:nvPr/>
          </p:nvSpPr>
          <p:spPr>
            <a:xfrm flipH="1" flipV="1">
              <a:off x="679707" y="0"/>
              <a:ext cx="611529" cy="1990184"/>
            </a:xfrm>
            <a:custGeom>
              <a:avLst/>
              <a:gdLst/>
              <a:ahLst/>
              <a:cxnLst/>
              <a:rect l="l" t="t" r="r" b="b"/>
              <a:pathLst>
                <a:path w="611529" h="1990184">
                  <a:moveTo>
                    <a:pt x="611530" y="1990184"/>
                  </a:moveTo>
                  <a:lnTo>
                    <a:pt x="0" y="1990184"/>
                  </a:lnTo>
                  <a:lnTo>
                    <a:pt x="0" y="0"/>
                  </a:lnTo>
                  <a:lnTo>
                    <a:pt x="611530" y="0"/>
                  </a:lnTo>
                  <a:lnTo>
                    <a:pt x="611530" y="1990184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12" name="Freeform 12"/>
          <p:cNvSpPr/>
          <p:nvPr/>
        </p:nvSpPr>
        <p:spPr>
          <a:xfrm>
            <a:off x="4760264" y="4479896"/>
            <a:ext cx="5799845" cy="5807104"/>
          </a:xfrm>
          <a:custGeom>
            <a:avLst/>
            <a:gdLst/>
            <a:ahLst/>
            <a:cxnLst/>
            <a:rect l="l" t="t" r="r" b="b"/>
            <a:pathLst>
              <a:path w="5799845" h="5807104">
                <a:moveTo>
                  <a:pt x="0" y="0"/>
                </a:moveTo>
                <a:lnTo>
                  <a:pt x="5799845" y="0"/>
                </a:lnTo>
                <a:lnTo>
                  <a:pt x="5799845" y="5807104"/>
                </a:lnTo>
                <a:lnTo>
                  <a:pt x="0" y="5807104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6666" b="-16666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3028059" y="713129"/>
            <a:ext cx="5777812" cy="1584083"/>
          </a:xfrm>
          <a:custGeom>
            <a:avLst/>
            <a:gdLst/>
            <a:ahLst/>
            <a:cxnLst/>
            <a:rect l="l" t="t" r="r" b="b"/>
            <a:pathLst>
              <a:path w="5777812" h="1584083">
                <a:moveTo>
                  <a:pt x="0" y="0"/>
                </a:moveTo>
                <a:lnTo>
                  <a:pt x="5777811" y="0"/>
                </a:lnTo>
                <a:lnTo>
                  <a:pt x="5777811" y="1584083"/>
                </a:lnTo>
                <a:lnTo>
                  <a:pt x="0" y="158408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7676622" y="2279082"/>
            <a:ext cx="10345969" cy="6979218"/>
          </a:xfrm>
          <a:custGeom>
            <a:avLst/>
            <a:gdLst/>
            <a:ahLst/>
            <a:cxnLst/>
            <a:rect l="l" t="t" r="r" b="b"/>
            <a:pathLst>
              <a:path w="10345969" h="6979218">
                <a:moveTo>
                  <a:pt x="0" y="0"/>
                </a:moveTo>
                <a:lnTo>
                  <a:pt x="10345969" y="0"/>
                </a:lnTo>
                <a:lnTo>
                  <a:pt x="10345969" y="6979218"/>
                </a:lnTo>
                <a:lnTo>
                  <a:pt x="0" y="697921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813817" y="3212509"/>
            <a:ext cx="5409908" cy="5112363"/>
          </a:xfrm>
          <a:custGeom>
            <a:avLst/>
            <a:gdLst/>
            <a:ahLst/>
            <a:cxnLst/>
            <a:rect l="l" t="t" r="r" b="b"/>
            <a:pathLst>
              <a:path w="5409908" h="5112363">
                <a:moveTo>
                  <a:pt x="0" y="0"/>
                </a:moveTo>
                <a:lnTo>
                  <a:pt x="5409909" y="0"/>
                </a:lnTo>
                <a:lnTo>
                  <a:pt x="5409909" y="5112364"/>
                </a:lnTo>
                <a:lnTo>
                  <a:pt x="0" y="511236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9303067" y="0"/>
            <a:ext cx="7315200" cy="2103120"/>
          </a:xfrm>
          <a:custGeom>
            <a:avLst/>
            <a:gdLst/>
            <a:ahLst/>
            <a:cxnLst/>
            <a:rect l="l" t="t" r="r" b="b"/>
            <a:pathLst>
              <a:path w="7315200" h="2103120">
                <a:moveTo>
                  <a:pt x="0" y="0"/>
                </a:moveTo>
                <a:lnTo>
                  <a:pt x="7315200" y="0"/>
                </a:lnTo>
                <a:lnTo>
                  <a:pt x="7315200" y="2103120"/>
                </a:lnTo>
                <a:lnTo>
                  <a:pt x="0" y="210312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5405321" y="6915520"/>
            <a:ext cx="2882679" cy="3323844"/>
          </a:xfrm>
          <a:custGeom>
            <a:avLst/>
            <a:gdLst/>
            <a:ahLst/>
            <a:cxnLst/>
            <a:rect l="l" t="t" r="r" b="b"/>
            <a:pathLst>
              <a:path w="2882679" h="3323844">
                <a:moveTo>
                  <a:pt x="0" y="0"/>
                </a:moveTo>
                <a:lnTo>
                  <a:pt x="2882679" y="0"/>
                </a:lnTo>
                <a:lnTo>
                  <a:pt x="2882679" y="3323844"/>
                </a:lnTo>
                <a:lnTo>
                  <a:pt x="0" y="332384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4002261" y="747724"/>
            <a:ext cx="3829407" cy="13529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001"/>
              </a:lnSpc>
            </a:pPr>
            <a:r>
              <a:rPr lang="en-US" sz="7858" b="1">
                <a:solidFill>
                  <a:srgbClr val="0D648A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Insumos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9080946" y="3983345"/>
            <a:ext cx="7537321" cy="34563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890"/>
              </a:lnSpc>
              <a:spcBef>
                <a:spcPct val="0"/>
              </a:spcBef>
            </a:pPr>
            <a:r>
              <a:rPr lang="en-US" sz="4921" u="sng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  <a:hlinkClick r:id="rId12" tooltip="https://gestion.cte.sep.gob.mx/insumos/docs/2526_s81_Taller_material_1.pdf?1783132959510"/>
              </a:rPr>
              <a:t>Carpeta para la reflexión</a:t>
            </a:r>
          </a:p>
          <a:p>
            <a:pPr algn="ctr">
              <a:lnSpc>
                <a:spcPts val="6890"/>
              </a:lnSpc>
              <a:spcBef>
                <a:spcPct val="0"/>
              </a:spcBef>
            </a:pPr>
            <a:r>
              <a:rPr lang="en-US" sz="4921" u="sng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  <a:hlinkClick r:id="rId13" tooltip="https://gestion.cte.sep.gob.mx/insumos/docs/2526_s81_Taller_material_2.pdf?1783132959510"/>
              </a:rPr>
              <a:t>Material de consulta</a:t>
            </a:r>
          </a:p>
          <a:p>
            <a:pPr algn="ctr">
              <a:lnSpc>
                <a:spcPts val="6890"/>
              </a:lnSpc>
              <a:spcBef>
                <a:spcPct val="0"/>
              </a:spcBef>
            </a:pPr>
            <a:r>
              <a:rPr lang="en-US" sz="492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Video del Secretario de Educación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6666" b="-16666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0196424" y="-601788"/>
            <a:ext cx="8631414" cy="11578726"/>
          </a:xfrm>
          <a:custGeom>
            <a:avLst/>
            <a:gdLst/>
            <a:ahLst/>
            <a:cxnLst/>
            <a:rect l="l" t="t" r="r" b="b"/>
            <a:pathLst>
              <a:path w="8631414" h="11578726">
                <a:moveTo>
                  <a:pt x="0" y="0"/>
                </a:moveTo>
                <a:lnTo>
                  <a:pt x="8631414" y="0"/>
                </a:lnTo>
                <a:lnTo>
                  <a:pt x="8631414" y="11578726"/>
                </a:lnTo>
                <a:lnTo>
                  <a:pt x="0" y="1157872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3028059" y="576814"/>
            <a:ext cx="6275008" cy="1720398"/>
          </a:xfrm>
          <a:custGeom>
            <a:avLst/>
            <a:gdLst/>
            <a:ahLst/>
            <a:cxnLst/>
            <a:rect l="l" t="t" r="r" b="b"/>
            <a:pathLst>
              <a:path w="6275008" h="1720398">
                <a:moveTo>
                  <a:pt x="0" y="0"/>
                </a:moveTo>
                <a:lnTo>
                  <a:pt x="6275008" y="0"/>
                </a:lnTo>
                <a:lnTo>
                  <a:pt x="6275008" y="1720398"/>
                </a:lnTo>
                <a:lnTo>
                  <a:pt x="0" y="172039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2847975" y="952500"/>
            <a:ext cx="6486525" cy="10737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750"/>
              </a:lnSpc>
              <a:spcBef>
                <a:spcPct val="0"/>
              </a:spcBef>
            </a:pPr>
            <a:r>
              <a:rPr lang="en-US" sz="6250" b="1" u="none" strike="noStrike">
                <a:solidFill>
                  <a:srgbClr val="0D648A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Activación inicial</a:t>
            </a:r>
          </a:p>
        </p:txBody>
      </p:sp>
      <p:grpSp>
        <p:nvGrpSpPr>
          <p:cNvPr id="6" name="Group 6"/>
          <p:cNvGrpSpPr/>
          <p:nvPr/>
        </p:nvGrpSpPr>
        <p:grpSpPr>
          <a:xfrm>
            <a:off x="-404194" y="8133722"/>
            <a:ext cx="18749344" cy="1680053"/>
            <a:chOff x="0" y="0"/>
            <a:chExt cx="4938099" cy="442483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938099" cy="442483"/>
            </a:xfrm>
            <a:custGeom>
              <a:avLst/>
              <a:gdLst/>
              <a:ahLst/>
              <a:cxnLst/>
              <a:rect l="l" t="t" r="r" b="b"/>
              <a:pathLst>
                <a:path w="4938099" h="442483">
                  <a:moveTo>
                    <a:pt x="0" y="0"/>
                  </a:moveTo>
                  <a:lnTo>
                    <a:pt x="4938099" y="0"/>
                  </a:lnTo>
                  <a:lnTo>
                    <a:pt x="4938099" y="442483"/>
                  </a:lnTo>
                  <a:lnTo>
                    <a:pt x="0" y="442483"/>
                  </a:lnTo>
                  <a:close/>
                </a:path>
              </a:pathLst>
            </a:custGeom>
            <a:solidFill>
              <a:srgbClr val="FBFDFD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47625"/>
              <a:ext cx="4938099" cy="4901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>
            <a:off x="9303067" y="0"/>
            <a:ext cx="7315200" cy="2103120"/>
          </a:xfrm>
          <a:custGeom>
            <a:avLst/>
            <a:gdLst/>
            <a:ahLst/>
            <a:cxnLst/>
            <a:rect l="l" t="t" r="r" b="b"/>
            <a:pathLst>
              <a:path w="7315200" h="2103120">
                <a:moveTo>
                  <a:pt x="0" y="0"/>
                </a:moveTo>
                <a:lnTo>
                  <a:pt x="7315200" y="0"/>
                </a:lnTo>
                <a:lnTo>
                  <a:pt x="7315200" y="2103120"/>
                </a:lnTo>
                <a:lnTo>
                  <a:pt x="0" y="210312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0984421" y="2297212"/>
            <a:ext cx="4678467" cy="5354468"/>
          </a:xfrm>
          <a:custGeom>
            <a:avLst/>
            <a:gdLst/>
            <a:ahLst/>
            <a:cxnLst/>
            <a:rect l="l" t="t" r="r" b="b"/>
            <a:pathLst>
              <a:path w="4678467" h="5354468">
                <a:moveTo>
                  <a:pt x="0" y="0"/>
                </a:moveTo>
                <a:lnTo>
                  <a:pt x="4678466" y="0"/>
                </a:lnTo>
                <a:lnTo>
                  <a:pt x="4678466" y="5354469"/>
                </a:lnTo>
                <a:lnTo>
                  <a:pt x="0" y="5354469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758284" y="2404110"/>
            <a:ext cx="8121725" cy="5478780"/>
          </a:xfrm>
          <a:custGeom>
            <a:avLst/>
            <a:gdLst/>
            <a:ahLst/>
            <a:cxnLst/>
            <a:rect l="l" t="t" r="r" b="b"/>
            <a:pathLst>
              <a:path w="8121725" h="5478780">
                <a:moveTo>
                  <a:pt x="0" y="0"/>
                </a:moveTo>
                <a:lnTo>
                  <a:pt x="8121724" y="0"/>
                </a:lnTo>
                <a:lnTo>
                  <a:pt x="8121724" y="5478780"/>
                </a:lnTo>
                <a:lnTo>
                  <a:pt x="0" y="547878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2352046" y="3064516"/>
            <a:ext cx="6934200" cy="40684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322"/>
              </a:lnSpc>
              <a:spcBef>
                <a:spcPct val="0"/>
              </a:spcBef>
            </a:pPr>
            <a:r>
              <a:rPr lang="en-US" sz="3801" b="1" u="none" strike="noStrike">
                <a:solidFill>
                  <a:srgbClr val="771259"/>
                </a:solidFill>
                <a:latin typeface="29LT Baseet Bold"/>
                <a:ea typeface="29LT Baseet Bold"/>
                <a:cs typeface="29LT Baseet Bold"/>
                <a:sym typeface="29LT Baseet Bold"/>
              </a:rPr>
              <a:t>"Aprendemos con otros"</a:t>
            </a:r>
          </a:p>
          <a:p>
            <a:pPr marL="0" lvl="0" indent="0" algn="ctr">
              <a:lnSpc>
                <a:spcPts val="5322"/>
              </a:lnSpc>
              <a:spcBef>
                <a:spcPct val="0"/>
              </a:spcBef>
            </a:pPr>
            <a:r>
              <a:rPr lang="en-US" sz="3801" u="none" strike="noStrike">
                <a:solidFill>
                  <a:srgbClr val="000000"/>
                </a:solidFill>
                <a:latin typeface="29LT Baseet"/>
                <a:ea typeface="29LT Baseet"/>
                <a:cs typeface="29LT Baseet"/>
                <a:sym typeface="29LT Baseet"/>
              </a:rPr>
              <a:t>Piensa en un compañero o compañera de quien hayas aprendido algo importante.</a:t>
            </a:r>
          </a:p>
          <a:p>
            <a:pPr marL="0" lvl="0" indent="0" algn="ctr">
              <a:lnSpc>
                <a:spcPts val="5322"/>
              </a:lnSpc>
              <a:spcBef>
                <a:spcPct val="0"/>
              </a:spcBef>
            </a:pPr>
            <a:r>
              <a:rPr lang="en-US" sz="3801" u="none" strike="noStrike">
                <a:solidFill>
                  <a:srgbClr val="000000"/>
                </a:solidFill>
                <a:latin typeface="29LT Baseet"/>
                <a:ea typeface="29LT Baseet"/>
                <a:cs typeface="29LT Baseet"/>
                <a:sym typeface="29LT Baseet"/>
              </a:rPr>
              <a:t>Compártelo con la persona de al lado.</a:t>
            </a:r>
          </a:p>
        </p:txBody>
      </p:sp>
      <p:sp>
        <p:nvSpPr>
          <p:cNvPr id="13" name="Freeform 13"/>
          <p:cNvSpPr/>
          <p:nvPr/>
        </p:nvSpPr>
        <p:spPr>
          <a:xfrm>
            <a:off x="1768206" y="2953615"/>
            <a:ext cx="1167681" cy="1511561"/>
          </a:xfrm>
          <a:custGeom>
            <a:avLst/>
            <a:gdLst/>
            <a:ahLst/>
            <a:cxnLst/>
            <a:rect l="l" t="t" r="r" b="b"/>
            <a:pathLst>
              <a:path w="1167681" h="1511561">
                <a:moveTo>
                  <a:pt x="0" y="0"/>
                </a:moveTo>
                <a:lnTo>
                  <a:pt x="1167680" y="0"/>
                </a:lnTo>
                <a:lnTo>
                  <a:pt x="1167680" y="1511561"/>
                </a:lnTo>
                <a:lnTo>
                  <a:pt x="0" y="1511561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4" name="TextBox 14"/>
          <p:cNvSpPr txBox="1"/>
          <p:nvPr/>
        </p:nvSpPr>
        <p:spPr>
          <a:xfrm>
            <a:off x="1381125" y="8430049"/>
            <a:ext cx="15916275" cy="10397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998"/>
              </a:lnSpc>
              <a:spcBef>
                <a:spcPct val="0"/>
              </a:spcBef>
            </a:pPr>
            <a:r>
              <a:rPr lang="en-US" sz="3304" b="1" u="none" strike="noStrike">
                <a:solidFill>
                  <a:srgbClr val="771259"/>
                </a:solidFill>
                <a:latin typeface="29LT Baseet Bold"/>
                <a:ea typeface="29LT Baseet Bold"/>
                <a:cs typeface="29LT Baseet Bold"/>
                <a:sym typeface="29LT Baseet Bold"/>
              </a:rPr>
              <a:t>Reflexión</a:t>
            </a:r>
          </a:p>
          <a:p>
            <a:pPr marL="0" lvl="0" indent="0" algn="ctr">
              <a:lnSpc>
                <a:spcPts val="3998"/>
              </a:lnSpc>
              <a:spcBef>
                <a:spcPct val="0"/>
              </a:spcBef>
            </a:pPr>
            <a:r>
              <a:rPr lang="en-US" sz="3304" u="none" strike="noStrike">
                <a:solidFill>
                  <a:srgbClr val="000000"/>
                </a:solidFill>
                <a:latin typeface="29LT Baseet"/>
                <a:ea typeface="29LT Baseet"/>
                <a:cs typeface="29LT Baseet"/>
                <a:sym typeface="29LT Baseet"/>
              </a:rPr>
              <a:t>Toda comunidad de aprendizaje nace cuando reconocemos que nadie aprende solo.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6666" b="-16666"/>
            </a:stretch>
          </a:blipFill>
        </p:spPr>
      </p:sp>
      <p:sp>
        <p:nvSpPr>
          <p:cNvPr id="3" name="Freeform 3"/>
          <p:cNvSpPr/>
          <p:nvPr/>
        </p:nvSpPr>
        <p:spPr>
          <a:xfrm rot="5400000">
            <a:off x="1533727" y="129870"/>
            <a:ext cx="9020063" cy="11198724"/>
          </a:xfrm>
          <a:custGeom>
            <a:avLst/>
            <a:gdLst/>
            <a:ahLst/>
            <a:cxnLst/>
            <a:rect l="l" t="t" r="r" b="b"/>
            <a:pathLst>
              <a:path w="9020063" h="11198724">
                <a:moveTo>
                  <a:pt x="0" y="0"/>
                </a:moveTo>
                <a:lnTo>
                  <a:pt x="9020063" y="0"/>
                </a:lnTo>
                <a:lnTo>
                  <a:pt x="9020063" y="11198724"/>
                </a:lnTo>
                <a:lnTo>
                  <a:pt x="0" y="1119872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1721287" y="787779"/>
            <a:ext cx="6275008" cy="1720398"/>
          </a:xfrm>
          <a:custGeom>
            <a:avLst/>
            <a:gdLst/>
            <a:ahLst/>
            <a:cxnLst/>
            <a:rect l="l" t="t" r="r" b="b"/>
            <a:pathLst>
              <a:path w="6275008" h="1720398">
                <a:moveTo>
                  <a:pt x="0" y="0"/>
                </a:moveTo>
                <a:lnTo>
                  <a:pt x="6275009" y="0"/>
                </a:lnTo>
                <a:lnTo>
                  <a:pt x="6275009" y="1720398"/>
                </a:lnTo>
                <a:lnTo>
                  <a:pt x="0" y="172039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2051796" y="8875720"/>
            <a:ext cx="7983924" cy="538915"/>
          </a:xfrm>
          <a:custGeom>
            <a:avLst/>
            <a:gdLst/>
            <a:ahLst/>
            <a:cxnLst/>
            <a:rect l="l" t="t" r="r" b="b"/>
            <a:pathLst>
              <a:path w="7983924" h="538915">
                <a:moveTo>
                  <a:pt x="0" y="0"/>
                </a:moveTo>
                <a:lnTo>
                  <a:pt x="7983925" y="0"/>
                </a:lnTo>
                <a:lnTo>
                  <a:pt x="7983925" y="538915"/>
                </a:lnTo>
                <a:lnTo>
                  <a:pt x="0" y="53891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0" y="-22860"/>
            <a:ext cx="7315200" cy="2103120"/>
          </a:xfrm>
          <a:custGeom>
            <a:avLst/>
            <a:gdLst/>
            <a:ahLst/>
            <a:cxnLst/>
            <a:rect l="l" t="t" r="r" b="b"/>
            <a:pathLst>
              <a:path w="7315200" h="2103120">
                <a:moveTo>
                  <a:pt x="0" y="0"/>
                </a:moveTo>
                <a:lnTo>
                  <a:pt x="7315200" y="0"/>
                </a:lnTo>
                <a:lnTo>
                  <a:pt x="7315200" y="2103120"/>
                </a:lnTo>
                <a:lnTo>
                  <a:pt x="0" y="210312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flipV="1">
            <a:off x="13831538" y="6172200"/>
            <a:ext cx="4456462" cy="4114800"/>
          </a:xfrm>
          <a:custGeom>
            <a:avLst/>
            <a:gdLst/>
            <a:ahLst/>
            <a:cxnLst/>
            <a:rect l="l" t="t" r="r" b="b"/>
            <a:pathLst>
              <a:path w="4456462" h="4114800">
                <a:moveTo>
                  <a:pt x="0" y="4114800"/>
                </a:moveTo>
                <a:lnTo>
                  <a:pt x="4456462" y="4114800"/>
                </a:lnTo>
                <a:lnTo>
                  <a:pt x="4456462" y="0"/>
                </a:lnTo>
                <a:lnTo>
                  <a:pt x="0" y="0"/>
                </a:lnTo>
                <a:lnTo>
                  <a:pt x="0" y="411480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8782373" y="8229600"/>
            <a:ext cx="2065558" cy="1568103"/>
          </a:xfrm>
          <a:custGeom>
            <a:avLst/>
            <a:gdLst/>
            <a:ahLst/>
            <a:cxnLst/>
            <a:rect l="l" t="t" r="r" b="b"/>
            <a:pathLst>
              <a:path w="2065558" h="1568103">
                <a:moveTo>
                  <a:pt x="0" y="0"/>
                </a:moveTo>
                <a:lnTo>
                  <a:pt x="2065559" y="0"/>
                </a:lnTo>
                <a:lnTo>
                  <a:pt x="2065559" y="1568103"/>
                </a:lnTo>
                <a:lnTo>
                  <a:pt x="0" y="1568103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1717909" y="3445887"/>
            <a:ext cx="5700199" cy="5009050"/>
          </a:xfrm>
          <a:custGeom>
            <a:avLst/>
            <a:gdLst/>
            <a:ahLst/>
            <a:cxnLst/>
            <a:rect l="l" t="t" r="r" b="b"/>
            <a:pathLst>
              <a:path w="5700199" h="5009050">
                <a:moveTo>
                  <a:pt x="0" y="0"/>
                </a:moveTo>
                <a:lnTo>
                  <a:pt x="5700199" y="0"/>
                </a:lnTo>
                <a:lnTo>
                  <a:pt x="5700199" y="5009050"/>
                </a:lnTo>
                <a:lnTo>
                  <a:pt x="0" y="5009050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931949" y="2412927"/>
            <a:ext cx="10397813" cy="60420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995"/>
              </a:lnSpc>
              <a:spcBef>
                <a:spcPct val="0"/>
              </a:spcBef>
            </a:pPr>
            <a:r>
              <a:rPr lang="en-US" sz="4282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Que maestras y maestros fortalezcan su comunidad de aprendizaje, a través de analizar los procesos que dinamizan su conformación desde la reflexión colectiva, crítica y situada de sus experiencias y saberes, con la finalidad de transformar su práctica en concordancia con su contexto y realidad educativa.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1643121" y="1119519"/>
            <a:ext cx="6353175" cy="9904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078"/>
              </a:lnSpc>
              <a:spcBef>
                <a:spcPct val="0"/>
              </a:spcBef>
            </a:pPr>
            <a:r>
              <a:rPr lang="en-US" sz="5770" b="1" u="none" strike="noStrike">
                <a:solidFill>
                  <a:srgbClr val="0D648A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Propósito General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6666" b="-16666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7615589" y="8976360"/>
            <a:ext cx="7315200" cy="563880"/>
          </a:xfrm>
          <a:custGeom>
            <a:avLst/>
            <a:gdLst/>
            <a:ahLst/>
            <a:cxnLst/>
            <a:rect l="l" t="t" r="r" b="b"/>
            <a:pathLst>
              <a:path w="7315200" h="563880">
                <a:moveTo>
                  <a:pt x="0" y="0"/>
                </a:moveTo>
                <a:lnTo>
                  <a:pt x="7315200" y="0"/>
                </a:lnTo>
                <a:lnTo>
                  <a:pt x="7315200" y="563880"/>
                </a:lnTo>
                <a:lnTo>
                  <a:pt x="0" y="56388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6914699" y="-1439470"/>
            <a:ext cx="18264995" cy="12146222"/>
          </a:xfrm>
          <a:custGeom>
            <a:avLst/>
            <a:gdLst/>
            <a:ahLst/>
            <a:cxnLst/>
            <a:rect l="l" t="t" r="r" b="b"/>
            <a:pathLst>
              <a:path w="18264995" h="12146222">
                <a:moveTo>
                  <a:pt x="0" y="0"/>
                </a:moveTo>
                <a:lnTo>
                  <a:pt x="18264995" y="0"/>
                </a:lnTo>
                <a:lnTo>
                  <a:pt x="18264995" y="12146221"/>
                </a:lnTo>
                <a:lnTo>
                  <a:pt x="0" y="1214622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340581" y="676380"/>
            <a:ext cx="6275008" cy="1720398"/>
          </a:xfrm>
          <a:custGeom>
            <a:avLst/>
            <a:gdLst/>
            <a:ahLst/>
            <a:cxnLst/>
            <a:rect l="l" t="t" r="r" b="b"/>
            <a:pathLst>
              <a:path w="6275008" h="1720398">
                <a:moveTo>
                  <a:pt x="0" y="0"/>
                </a:moveTo>
                <a:lnTo>
                  <a:pt x="6275008" y="0"/>
                </a:lnTo>
                <a:lnTo>
                  <a:pt x="6275008" y="1720398"/>
                </a:lnTo>
                <a:lnTo>
                  <a:pt x="0" y="172039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545714" y="2710255"/>
            <a:ext cx="5206189" cy="5958443"/>
          </a:xfrm>
          <a:custGeom>
            <a:avLst/>
            <a:gdLst/>
            <a:ahLst/>
            <a:cxnLst/>
            <a:rect l="l" t="t" r="r" b="b"/>
            <a:pathLst>
              <a:path w="5206189" h="5958443">
                <a:moveTo>
                  <a:pt x="0" y="0"/>
                </a:moveTo>
                <a:lnTo>
                  <a:pt x="5206189" y="0"/>
                </a:lnTo>
                <a:lnTo>
                  <a:pt x="5206189" y="5958443"/>
                </a:lnTo>
                <a:lnTo>
                  <a:pt x="0" y="595844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8082358" y="3134943"/>
            <a:ext cx="9837135" cy="56623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5002"/>
              </a:lnSpc>
              <a:spcBef>
                <a:spcPct val="0"/>
              </a:spcBef>
            </a:pPr>
            <a:r>
              <a:rPr lang="en-US" sz="3573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Que maestras y maestros: </a:t>
            </a:r>
          </a:p>
          <a:p>
            <a:pPr algn="r">
              <a:lnSpc>
                <a:spcPts val="5002"/>
              </a:lnSpc>
              <a:spcBef>
                <a:spcPct val="0"/>
              </a:spcBef>
            </a:pPr>
            <a:r>
              <a:rPr lang="en-US" sz="3573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•Desarrollen capacidades para contextualizar los aprendizajes profesionales en la práctica educativa que orienten la atención a las problemáticas del aula y de la escuela. </a:t>
            </a:r>
          </a:p>
          <a:p>
            <a:pPr algn="r">
              <a:lnSpc>
                <a:spcPts val="5002"/>
              </a:lnSpc>
              <a:spcBef>
                <a:spcPct val="0"/>
              </a:spcBef>
            </a:pPr>
            <a:r>
              <a:rPr lang="en-US" sz="3573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•Fortalezcan los distintos elementos que han construido como sentidos de pertenencia e identidad colectiva para realizar un trazo prospectivo sobre su comunidad de aprendizaje.</a:t>
            </a:r>
          </a:p>
        </p:txBody>
      </p:sp>
      <p:sp>
        <p:nvSpPr>
          <p:cNvPr id="8" name="Freeform 8"/>
          <p:cNvSpPr/>
          <p:nvPr/>
        </p:nvSpPr>
        <p:spPr>
          <a:xfrm>
            <a:off x="8983864" y="868366"/>
            <a:ext cx="1336028" cy="2182755"/>
          </a:xfrm>
          <a:custGeom>
            <a:avLst/>
            <a:gdLst/>
            <a:ahLst/>
            <a:cxnLst/>
            <a:rect l="l" t="t" r="r" b="b"/>
            <a:pathLst>
              <a:path w="1336028" h="2182755">
                <a:moveTo>
                  <a:pt x="0" y="0"/>
                </a:moveTo>
                <a:lnTo>
                  <a:pt x="1336028" y="0"/>
                </a:lnTo>
                <a:lnTo>
                  <a:pt x="1336028" y="2182755"/>
                </a:lnTo>
                <a:lnTo>
                  <a:pt x="0" y="2182755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1545714" y="743055"/>
            <a:ext cx="5864742" cy="16350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374"/>
              </a:lnSpc>
            </a:pPr>
            <a:r>
              <a:rPr lang="en-US" sz="5957" b="1">
                <a:solidFill>
                  <a:srgbClr val="0D648A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Propósitos específicos</a:t>
            </a:r>
          </a:p>
        </p:txBody>
      </p:sp>
      <p:sp>
        <p:nvSpPr>
          <p:cNvPr id="10" name="Freeform 10"/>
          <p:cNvSpPr/>
          <p:nvPr/>
        </p:nvSpPr>
        <p:spPr>
          <a:xfrm>
            <a:off x="10972800" y="-183194"/>
            <a:ext cx="7315200" cy="2103120"/>
          </a:xfrm>
          <a:custGeom>
            <a:avLst/>
            <a:gdLst/>
            <a:ahLst/>
            <a:cxnLst/>
            <a:rect l="l" t="t" r="r" b="b"/>
            <a:pathLst>
              <a:path w="7315200" h="2103120">
                <a:moveTo>
                  <a:pt x="0" y="0"/>
                </a:moveTo>
                <a:lnTo>
                  <a:pt x="7315200" y="0"/>
                </a:lnTo>
                <a:lnTo>
                  <a:pt x="7315200" y="2103120"/>
                </a:lnTo>
                <a:lnTo>
                  <a:pt x="0" y="210312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flipH="1" flipV="1">
            <a:off x="0" y="6172200"/>
            <a:ext cx="4456462" cy="4114800"/>
          </a:xfrm>
          <a:custGeom>
            <a:avLst/>
            <a:gdLst/>
            <a:ahLst/>
            <a:cxnLst/>
            <a:rect l="l" t="t" r="r" b="b"/>
            <a:pathLst>
              <a:path w="4456462" h="4114800">
                <a:moveTo>
                  <a:pt x="4456462" y="4114800"/>
                </a:moveTo>
                <a:lnTo>
                  <a:pt x="0" y="4114800"/>
                </a:lnTo>
                <a:lnTo>
                  <a:pt x="0" y="0"/>
                </a:lnTo>
                <a:lnTo>
                  <a:pt x="4456462" y="0"/>
                </a:lnTo>
                <a:lnTo>
                  <a:pt x="4456462" y="411480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6666" b="-16666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2983292" y="683575"/>
            <a:ext cx="6275008" cy="1720398"/>
          </a:xfrm>
          <a:custGeom>
            <a:avLst/>
            <a:gdLst/>
            <a:ahLst/>
            <a:cxnLst/>
            <a:rect l="l" t="t" r="r" b="b"/>
            <a:pathLst>
              <a:path w="6275008" h="1720398">
                <a:moveTo>
                  <a:pt x="0" y="0"/>
                </a:moveTo>
                <a:lnTo>
                  <a:pt x="6275008" y="0"/>
                </a:lnTo>
                <a:lnTo>
                  <a:pt x="6275008" y="1720399"/>
                </a:lnTo>
                <a:lnTo>
                  <a:pt x="0" y="172039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0972800" y="-183194"/>
            <a:ext cx="7315200" cy="2103120"/>
          </a:xfrm>
          <a:custGeom>
            <a:avLst/>
            <a:gdLst/>
            <a:ahLst/>
            <a:cxnLst/>
            <a:rect l="l" t="t" r="r" b="b"/>
            <a:pathLst>
              <a:path w="7315200" h="2103120">
                <a:moveTo>
                  <a:pt x="0" y="0"/>
                </a:moveTo>
                <a:lnTo>
                  <a:pt x="7315200" y="0"/>
                </a:lnTo>
                <a:lnTo>
                  <a:pt x="7315200" y="2103120"/>
                </a:lnTo>
                <a:lnTo>
                  <a:pt x="0" y="210312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657353" y="2242049"/>
            <a:ext cx="11547285" cy="7789606"/>
          </a:xfrm>
          <a:custGeom>
            <a:avLst/>
            <a:gdLst/>
            <a:ahLst/>
            <a:cxnLst/>
            <a:rect l="l" t="t" r="r" b="b"/>
            <a:pathLst>
              <a:path w="11547285" h="7789606">
                <a:moveTo>
                  <a:pt x="0" y="0"/>
                </a:moveTo>
                <a:lnTo>
                  <a:pt x="11547285" y="0"/>
                </a:lnTo>
                <a:lnTo>
                  <a:pt x="11547285" y="7789605"/>
                </a:lnTo>
                <a:lnTo>
                  <a:pt x="0" y="778960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1926238" y="3218975"/>
            <a:ext cx="9009515" cy="5877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171"/>
              </a:lnSpc>
              <a:spcBef>
                <a:spcPct val="0"/>
              </a:spcBef>
            </a:pPr>
            <a:r>
              <a:rPr lang="en-US" sz="3694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Hoy trabajaremos:</a:t>
            </a:r>
          </a:p>
          <a:p>
            <a:pPr algn="l">
              <a:lnSpc>
                <a:spcPts val="5171"/>
              </a:lnSpc>
              <a:spcBef>
                <a:spcPct val="0"/>
              </a:spcBef>
            </a:pPr>
            <a:r>
              <a:rPr lang="en-US" sz="3694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📖 Antes de comenzar</a:t>
            </a:r>
          </a:p>
          <a:p>
            <a:pPr algn="l">
              <a:lnSpc>
                <a:spcPts val="5171"/>
              </a:lnSpc>
              <a:spcBef>
                <a:spcPct val="0"/>
              </a:spcBef>
            </a:pPr>
            <a:r>
              <a:rPr lang="en-US" sz="3694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📖 Bienvenida</a:t>
            </a:r>
          </a:p>
          <a:p>
            <a:pPr algn="l">
              <a:lnSpc>
                <a:spcPts val="5171"/>
              </a:lnSpc>
              <a:spcBef>
                <a:spcPct val="0"/>
              </a:spcBef>
            </a:pPr>
            <a:r>
              <a:rPr lang="en-US" sz="3694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📖 Espacio 1. Movilizar las comunidades de aprendizaje</a:t>
            </a:r>
          </a:p>
          <a:p>
            <a:pPr algn="l">
              <a:lnSpc>
                <a:spcPts val="5171"/>
              </a:lnSpc>
              <a:spcBef>
                <a:spcPct val="0"/>
              </a:spcBef>
            </a:pPr>
            <a:r>
              <a:rPr lang="en-US" sz="3694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📖 Espacio 2. El aprendizaje colectivo en contexto</a:t>
            </a:r>
          </a:p>
          <a:p>
            <a:pPr algn="l">
              <a:lnSpc>
                <a:spcPts val="5171"/>
              </a:lnSpc>
              <a:spcBef>
                <a:spcPct val="0"/>
              </a:spcBef>
            </a:pPr>
            <a:r>
              <a:rPr lang="en-US" sz="3694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Todos los productos se registrarán en la Carpeta para la reflexión.</a:t>
            </a:r>
          </a:p>
        </p:txBody>
      </p:sp>
      <p:sp>
        <p:nvSpPr>
          <p:cNvPr id="7" name="Freeform 7"/>
          <p:cNvSpPr/>
          <p:nvPr/>
        </p:nvSpPr>
        <p:spPr>
          <a:xfrm>
            <a:off x="11610632" y="2798224"/>
            <a:ext cx="6535025" cy="6694007"/>
          </a:xfrm>
          <a:custGeom>
            <a:avLst/>
            <a:gdLst/>
            <a:ahLst/>
            <a:cxnLst/>
            <a:rect l="l" t="t" r="r" b="b"/>
            <a:pathLst>
              <a:path w="6535025" h="6694007">
                <a:moveTo>
                  <a:pt x="0" y="0"/>
                </a:moveTo>
                <a:lnTo>
                  <a:pt x="6535025" y="0"/>
                </a:lnTo>
                <a:lnTo>
                  <a:pt x="6535025" y="6694007"/>
                </a:lnTo>
                <a:lnTo>
                  <a:pt x="0" y="669400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flipH="1" flipV="1">
            <a:off x="0" y="6172200"/>
            <a:ext cx="4456462" cy="4114800"/>
          </a:xfrm>
          <a:custGeom>
            <a:avLst/>
            <a:gdLst/>
            <a:ahLst/>
            <a:cxnLst/>
            <a:rect l="l" t="t" r="r" b="b"/>
            <a:pathLst>
              <a:path w="4456462" h="4114800">
                <a:moveTo>
                  <a:pt x="4456462" y="4114800"/>
                </a:moveTo>
                <a:lnTo>
                  <a:pt x="0" y="4114800"/>
                </a:lnTo>
                <a:lnTo>
                  <a:pt x="0" y="0"/>
                </a:lnTo>
                <a:lnTo>
                  <a:pt x="4456462" y="0"/>
                </a:lnTo>
                <a:lnTo>
                  <a:pt x="4456462" y="411480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7893928" y="2922715"/>
            <a:ext cx="2051197" cy="2220785"/>
          </a:xfrm>
          <a:custGeom>
            <a:avLst/>
            <a:gdLst/>
            <a:ahLst/>
            <a:cxnLst/>
            <a:rect l="l" t="t" r="r" b="b"/>
            <a:pathLst>
              <a:path w="2051197" h="2220785">
                <a:moveTo>
                  <a:pt x="0" y="0"/>
                </a:moveTo>
                <a:lnTo>
                  <a:pt x="2051197" y="0"/>
                </a:lnTo>
                <a:lnTo>
                  <a:pt x="2051197" y="2220785"/>
                </a:lnTo>
                <a:lnTo>
                  <a:pt x="0" y="222078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2847975" y="876300"/>
            <a:ext cx="6410325" cy="11920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9702"/>
              </a:lnSpc>
              <a:spcBef>
                <a:spcPct val="0"/>
              </a:spcBef>
            </a:pPr>
            <a:r>
              <a:rPr lang="en-US" sz="6930" b="1" u="none" strike="noStrike">
                <a:solidFill>
                  <a:srgbClr val="0D648A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Ruta de trabajo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6666" b="-16666"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-7541243" y="-929611"/>
            <a:ext cx="18264995" cy="12146222"/>
          </a:xfrm>
          <a:custGeom>
            <a:avLst/>
            <a:gdLst/>
            <a:ahLst/>
            <a:cxnLst/>
            <a:rect l="l" t="t" r="r" b="b"/>
            <a:pathLst>
              <a:path w="18264995" h="12146222">
                <a:moveTo>
                  <a:pt x="18264995" y="0"/>
                </a:moveTo>
                <a:lnTo>
                  <a:pt x="0" y="0"/>
                </a:lnTo>
                <a:lnTo>
                  <a:pt x="0" y="12146222"/>
                </a:lnTo>
                <a:lnTo>
                  <a:pt x="18264995" y="12146222"/>
                </a:lnTo>
                <a:lnTo>
                  <a:pt x="18264995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0196424" y="-601788"/>
            <a:ext cx="8631414" cy="11578726"/>
          </a:xfrm>
          <a:custGeom>
            <a:avLst/>
            <a:gdLst/>
            <a:ahLst/>
            <a:cxnLst/>
            <a:rect l="l" t="t" r="r" b="b"/>
            <a:pathLst>
              <a:path w="8631414" h="11578726">
                <a:moveTo>
                  <a:pt x="0" y="0"/>
                </a:moveTo>
                <a:lnTo>
                  <a:pt x="8631414" y="0"/>
                </a:lnTo>
                <a:lnTo>
                  <a:pt x="8631414" y="11578726"/>
                </a:lnTo>
                <a:lnTo>
                  <a:pt x="0" y="1157872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599617" y="2655281"/>
            <a:ext cx="6572250" cy="1488844"/>
            <a:chOff x="0" y="0"/>
            <a:chExt cx="1731010" cy="392119"/>
          </a:xfrm>
        </p:grpSpPr>
        <p:sp>
          <p:nvSpPr>
            <p:cNvPr id="6" name="Freeform 6"/>
            <p:cNvSpPr/>
            <p:nvPr/>
          </p:nvSpPr>
          <p:spPr>
            <a:xfrm>
              <a:off x="51832" y="0"/>
              <a:ext cx="1627346" cy="392119"/>
            </a:xfrm>
            <a:custGeom>
              <a:avLst/>
              <a:gdLst/>
              <a:ahLst/>
              <a:cxnLst/>
              <a:rect l="l" t="t" r="r" b="b"/>
              <a:pathLst>
                <a:path w="1627346" h="392119">
                  <a:moveTo>
                    <a:pt x="1197520" y="20035"/>
                  </a:moveTo>
                  <a:lnTo>
                    <a:pt x="1413367" y="57288"/>
                  </a:lnTo>
                  <a:cubicBezTo>
                    <a:pt x="1479678" y="68733"/>
                    <a:pt x="1542429" y="95407"/>
                    <a:pt x="1596685" y="135213"/>
                  </a:cubicBezTo>
                  <a:lnTo>
                    <a:pt x="1596685" y="135213"/>
                  </a:lnTo>
                  <a:cubicBezTo>
                    <a:pt x="1615959" y="149355"/>
                    <a:pt x="1627346" y="171831"/>
                    <a:pt x="1627346" y="195737"/>
                  </a:cubicBezTo>
                  <a:cubicBezTo>
                    <a:pt x="1627346" y="219643"/>
                    <a:pt x="1615959" y="242120"/>
                    <a:pt x="1596685" y="256262"/>
                  </a:cubicBezTo>
                  <a:lnTo>
                    <a:pt x="1596685" y="256262"/>
                  </a:lnTo>
                  <a:cubicBezTo>
                    <a:pt x="1542425" y="296071"/>
                    <a:pt x="1479692" y="322791"/>
                    <a:pt x="1413392" y="334333"/>
                  </a:cubicBezTo>
                  <a:lnTo>
                    <a:pt x="1197490" y="371917"/>
                  </a:lnTo>
                  <a:cubicBezTo>
                    <a:pt x="1120266" y="385360"/>
                    <a:pt x="1042027" y="392119"/>
                    <a:pt x="963642" y="392119"/>
                  </a:cubicBezTo>
                  <a:lnTo>
                    <a:pt x="663705" y="392119"/>
                  </a:lnTo>
                  <a:cubicBezTo>
                    <a:pt x="585319" y="392119"/>
                    <a:pt x="507080" y="385360"/>
                    <a:pt x="429856" y="371917"/>
                  </a:cubicBezTo>
                  <a:lnTo>
                    <a:pt x="213954" y="334333"/>
                  </a:lnTo>
                  <a:cubicBezTo>
                    <a:pt x="147654" y="322791"/>
                    <a:pt x="84921" y="296071"/>
                    <a:pt x="30661" y="256262"/>
                  </a:cubicBezTo>
                  <a:lnTo>
                    <a:pt x="30661" y="256262"/>
                  </a:lnTo>
                  <a:cubicBezTo>
                    <a:pt x="11387" y="242120"/>
                    <a:pt x="0" y="219643"/>
                    <a:pt x="0" y="195737"/>
                  </a:cubicBezTo>
                  <a:cubicBezTo>
                    <a:pt x="0" y="171831"/>
                    <a:pt x="11387" y="149355"/>
                    <a:pt x="30661" y="135213"/>
                  </a:cubicBezTo>
                  <a:lnTo>
                    <a:pt x="30661" y="135213"/>
                  </a:lnTo>
                  <a:cubicBezTo>
                    <a:pt x="84917" y="95407"/>
                    <a:pt x="147668" y="68733"/>
                    <a:pt x="213979" y="57288"/>
                  </a:cubicBezTo>
                  <a:lnTo>
                    <a:pt x="429826" y="20035"/>
                  </a:lnTo>
                  <a:cubicBezTo>
                    <a:pt x="507072" y="6703"/>
                    <a:pt x="585317" y="0"/>
                    <a:pt x="663705" y="0"/>
                  </a:cubicBezTo>
                  <a:lnTo>
                    <a:pt x="963642" y="0"/>
                  </a:lnTo>
                  <a:cubicBezTo>
                    <a:pt x="1042029" y="0"/>
                    <a:pt x="1120274" y="6703"/>
                    <a:pt x="1197520" y="20035"/>
                  </a:cubicBezTo>
                  <a:close/>
                </a:path>
              </a:pathLst>
            </a:custGeom>
            <a:solidFill>
              <a:srgbClr val="D2FF91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275781" y="7942"/>
              <a:ext cx="1179448" cy="32824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9869927" y="-183194"/>
            <a:ext cx="8418073" cy="2420196"/>
          </a:xfrm>
          <a:custGeom>
            <a:avLst/>
            <a:gdLst/>
            <a:ahLst/>
            <a:cxnLst/>
            <a:rect l="l" t="t" r="r" b="b"/>
            <a:pathLst>
              <a:path w="8418073" h="2420196">
                <a:moveTo>
                  <a:pt x="0" y="0"/>
                </a:moveTo>
                <a:lnTo>
                  <a:pt x="8418073" y="0"/>
                </a:lnTo>
                <a:lnTo>
                  <a:pt x="8418073" y="2420196"/>
                </a:lnTo>
                <a:lnTo>
                  <a:pt x="0" y="242019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flipH="1">
            <a:off x="10022332" y="3168194"/>
            <a:ext cx="8265668" cy="7118806"/>
          </a:xfrm>
          <a:custGeom>
            <a:avLst/>
            <a:gdLst/>
            <a:ahLst/>
            <a:cxnLst/>
            <a:rect l="l" t="t" r="r" b="b"/>
            <a:pathLst>
              <a:path w="8265668" h="7118806">
                <a:moveTo>
                  <a:pt x="8265668" y="0"/>
                </a:moveTo>
                <a:lnTo>
                  <a:pt x="0" y="0"/>
                </a:lnTo>
                <a:lnTo>
                  <a:pt x="0" y="7118806"/>
                </a:lnTo>
                <a:lnTo>
                  <a:pt x="8265668" y="7118806"/>
                </a:lnTo>
                <a:lnTo>
                  <a:pt x="8265668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2398348" y="524589"/>
            <a:ext cx="2974788" cy="2130692"/>
          </a:xfrm>
          <a:custGeom>
            <a:avLst/>
            <a:gdLst/>
            <a:ahLst/>
            <a:cxnLst/>
            <a:rect l="l" t="t" r="r" b="b"/>
            <a:pathLst>
              <a:path w="2974788" h="2130692">
                <a:moveTo>
                  <a:pt x="0" y="0"/>
                </a:moveTo>
                <a:lnTo>
                  <a:pt x="2974788" y="0"/>
                </a:lnTo>
                <a:lnTo>
                  <a:pt x="2974788" y="2130692"/>
                </a:lnTo>
                <a:lnTo>
                  <a:pt x="0" y="213069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6090051" y="1873045"/>
            <a:ext cx="1661319" cy="1099491"/>
          </a:xfrm>
          <a:custGeom>
            <a:avLst/>
            <a:gdLst/>
            <a:ahLst/>
            <a:cxnLst/>
            <a:rect l="l" t="t" r="r" b="b"/>
            <a:pathLst>
              <a:path w="1661319" h="1099491">
                <a:moveTo>
                  <a:pt x="0" y="0"/>
                </a:moveTo>
                <a:lnTo>
                  <a:pt x="1661318" y="0"/>
                </a:lnTo>
                <a:lnTo>
                  <a:pt x="1661318" y="1099491"/>
                </a:lnTo>
                <a:lnTo>
                  <a:pt x="0" y="1099491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0" y="9413748"/>
            <a:ext cx="7315200" cy="987552"/>
          </a:xfrm>
          <a:custGeom>
            <a:avLst/>
            <a:gdLst/>
            <a:ahLst/>
            <a:cxnLst/>
            <a:rect l="l" t="t" r="r" b="b"/>
            <a:pathLst>
              <a:path w="7315200" h="987552">
                <a:moveTo>
                  <a:pt x="0" y="0"/>
                </a:moveTo>
                <a:lnTo>
                  <a:pt x="7315200" y="0"/>
                </a:lnTo>
                <a:lnTo>
                  <a:pt x="7315200" y="987552"/>
                </a:lnTo>
                <a:lnTo>
                  <a:pt x="0" y="987552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647242" y="4058400"/>
            <a:ext cx="9307181" cy="49236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291"/>
              </a:lnSpc>
              <a:spcBef>
                <a:spcPct val="0"/>
              </a:spcBef>
            </a:pPr>
            <a:r>
              <a:rPr lang="en-US" sz="3779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📖</a:t>
            </a:r>
            <a:r>
              <a:rPr lang="en-US" sz="3779" b="1">
                <a:solidFill>
                  <a:srgbClr val="771259"/>
                </a:solidFill>
                <a:latin typeface="Arimo Bold"/>
                <a:ea typeface="Arimo Bold"/>
                <a:cs typeface="Arimo Bold"/>
                <a:sym typeface="Arimo Bold"/>
              </a:rPr>
              <a:t> Carpeta para la reflexión</a:t>
            </a:r>
          </a:p>
          <a:p>
            <a:pPr algn="l">
              <a:lnSpc>
                <a:spcPts val="5291"/>
              </a:lnSpc>
              <a:spcBef>
                <a:spcPct val="0"/>
              </a:spcBef>
            </a:pPr>
            <a:r>
              <a:rPr lang="en-US" sz="3779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Página 3</a:t>
            </a:r>
          </a:p>
          <a:p>
            <a:pPr algn="l">
              <a:lnSpc>
                <a:spcPts val="5291"/>
              </a:lnSpc>
              <a:spcBef>
                <a:spcPct val="0"/>
              </a:spcBef>
            </a:pPr>
            <a:r>
              <a:rPr lang="en-US" sz="3779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Lean el apartado y acuerden la forma de organización del trabajo.</a:t>
            </a:r>
          </a:p>
          <a:p>
            <a:pPr algn="l">
              <a:lnSpc>
                <a:spcPts val="2100"/>
              </a:lnSpc>
              <a:spcBef>
                <a:spcPct val="0"/>
              </a:spcBef>
            </a:pPr>
            <a:endParaRPr lang="en-US" sz="3779">
              <a:solidFill>
                <a:srgbClr val="000000"/>
              </a:solidFill>
              <a:latin typeface="Arimo"/>
              <a:ea typeface="Arimo"/>
              <a:cs typeface="Arimo"/>
              <a:sym typeface="Arimo"/>
            </a:endParaRPr>
          </a:p>
          <a:p>
            <a:pPr algn="l">
              <a:lnSpc>
                <a:spcPts val="5291"/>
              </a:lnSpc>
              <a:spcBef>
                <a:spcPct val="0"/>
              </a:spcBef>
            </a:pPr>
            <a:r>
              <a:rPr lang="en-US" sz="3779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Pregunta para dialogar</a:t>
            </a:r>
          </a:p>
          <a:p>
            <a:pPr algn="l">
              <a:lnSpc>
                <a:spcPts val="5291"/>
              </a:lnSpc>
              <a:spcBef>
                <a:spcPct val="0"/>
              </a:spcBef>
            </a:pPr>
            <a:r>
              <a:rPr lang="en-US" sz="3779" b="1">
                <a:solidFill>
                  <a:srgbClr val="0D648A"/>
                </a:solidFill>
                <a:latin typeface="Arimo Bold"/>
                <a:ea typeface="Arimo Bold"/>
                <a:cs typeface="Arimo Bold"/>
                <a:sym typeface="Arimo Bold"/>
              </a:rPr>
              <a:t>¿Qué necesitamos hacer para que todas y todos participemos durante el Taller?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599617" y="2858236"/>
            <a:ext cx="6572250" cy="9686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7895"/>
              </a:lnSpc>
              <a:spcBef>
                <a:spcPct val="0"/>
              </a:spcBef>
            </a:pPr>
            <a:r>
              <a:rPr lang="en-US" sz="5639" b="1" u="none" strike="noStrike">
                <a:solidFill>
                  <a:srgbClr val="292F4F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Antes de comenzar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6666" b="-16666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257175" y="2346824"/>
            <a:ext cx="11995021" cy="7696828"/>
          </a:xfrm>
          <a:custGeom>
            <a:avLst/>
            <a:gdLst/>
            <a:ahLst/>
            <a:cxnLst/>
            <a:rect l="l" t="t" r="r" b="b"/>
            <a:pathLst>
              <a:path w="11995021" h="7696828">
                <a:moveTo>
                  <a:pt x="0" y="0"/>
                </a:moveTo>
                <a:lnTo>
                  <a:pt x="11995021" y="0"/>
                </a:lnTo>
                <a:lnTo>
                  <a:pt x="11995021" y="7696828"/>
                </a:lnTo>
                <a:lnTo>
                  <a:pt x="0" y="769682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1285416" y="3620293"/>
            <a:ext cx="11004880" cy="44452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462"/>
              </a:lnSpc>
              <a:spcBef>
                <a:spcPct val="0"/>
              </a:spcBef>
            </a:pPr>
            <a:r>
              <a:rPr lang="en-US" sz="4616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📖 Página 4</a:t>
            </a:r>
          </a:p>
          <a:p>
            <a:pPr algn="l">
              <a:lnSpc>
                <a:spcPts val="6462"/>
              </a:lnSpc>
              <a:spcBef>
                <a:spcPct val="0"/>
              </a:spcBef>
            </a:pPr>
            <a:r>
              <a:rPr lang="en-US" sz="4616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Lean el mensaje y los propósitos.</a:t>
            </a:r>
          </a:p>
          <a:p>
            <a:pPr algn="l">
              <a:lnSpc>
                <a:spcPts val="6462"/>
              </a:lnSpc>
              <a:spcBef>
                <a:spcPct val="0"/>
              </a:spcBef>
            </a:pPr>
            <a:r>
              <a:rPr lang="en-US" sz="4616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Al finalizar, comenten:</a:t>
            </a:r>
          </a:p>
          <a:p>
            <a:pPr algn="l">
              <a:lnSpc>
                <a:spcPts val="2800"/>
              </a:lnSpc>
              <a:spcBef>
                <a:spcPct val="0"/>
              </a:spcBef>
            </a:pPr>
            <a:endParaRPr lang="en-US" sz="4616">
              <a:solidFill>
                <a:srgbClr val="000000"/>
              </a:solidFill>
              <a:latin typeface="Arimo"/>
              <a:ea typeface="Arimo"/>
              <a:cs typeface="Arimo"/>
              <a:sym typeface="Arimo"/>
            </a:endParaRPr>
          </a:p>
          <a:p>
            <a:pPr algn="l">
              <a:lnSpc>
                <a:spcPts val="6462"/>
              </a:lnSpc>
              <a:spcBef>
                <a:spcPct val="0"/>
              </a:spcBef>
            </a:pPr>
            <a:r>
              <a:rPr lang="en-US" sz="4616" b="1">
                <a:solidFill>
                  <a:srgbClr val="0D648A"/>
                </a:solidFill>
                <a:latin typeface="Arimo Bold"/>
                <a:ea typeface="Arimo Bold"/>
                <a:cs typeface="Arimo Bold"/>
                <a:sym typeface="Arimo Bold"/>
              </a:rPr>
              <a:t>¿Cuál de los propósitos representa el mayor reto para nuestro colectivo?</a:t>
            </a:r>
          </a:p>
        </p:txBody>
      </p:sp>
      <p:sp>
        <p:nvSpPr>
          <p:cNvPr id="5" name="Freeform 5"/>
          <p:cNvSpPr/>
          <p:nvPr/>
        </p:nvSpPr>
        <p:spPr>
          <a:xfrm>
            <a:off x="2983292" y="683575"/>
            <a:ext cx="6275008" cy="1720398"/>
          </a:xfrm>
          <a:custGeom>
            <a:avLst/>
            <a:gdLst/>
            <a:ahLst/>
            <a:cxnLst/>
            <a:rect l="l" t="t" r="r" b="b"/>
            <a:pathLst>
              <a:path w="6275008" h="1720398">
                <a:moveTo>
                  <a:pt x="0" y="0"/>
                </a:moveTo>
                <a:lnTo>
                  <a:pt x="6275008" y="0"/>
                </a:lnTo>
                <a:lnTo>
                  <a:pt x="6275008" y="1720399"/>
                </a:lnTo>
                <a:lnTo>
                  <a:pt x="0" y="172039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0070482" y="2346824"/>
            <a:ext cx="8217518" cy="7940176"/>
          </a:xfrm>
          <a:custGeom>
            <a:avLst/>
            <a:gdLst/>
            <a:ahLst/>
            <a:cxnLst/>
            <a:rect l="l" t="t" r="r" b="b"/>
            <a:pathLst>
              <a:path w="8217518" h="7940176">
                <a:moveTo>
                  <a:pt x="0" y="0"/>
                </a:moveTo>
                <a:lnTo>
                  <a:pt x="8217518" y="0"/>
                </a:lnTo>
                <a:lnTo>
                  <a:pt x="8217518" y="7940176"/>
                </a:lnTo>
                <a:lnTo>
                  <a:pt x="0" y="794017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3286125" y="771525"/>
            <a:ext cx="5534025" cy="13879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1396"/>
              </a:lnSpc>
              <a:spcBef>
                <a:spcPct val="0"/>
              </a:spcBef>
            </a:pPr>
            <a:r>
              <a:rPr lang="en-US" sz="8140" b="1" u="none" strike="noStrike">
                <a:solidFill>
                  <a:srgbClr val="0D648A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Bienvenida</a:t>
            </a:r>
          </a:p>
        </p:txBody>
      </p:sp>
      <p:sp>
        <p:nvSpPr>
          <p:cNvPr id="8" name="Freeform 8"/>
          <p:cNvSpPr/>
          <p:nvPr/>
        </p:nvSpPr>
        <p:spPr>
          <a:xfrm>
            <a:off x="10972800" y="-183194"/>
            <a:ext cx="7315200" cy="2103120"/>
          </a:xfrm>
          <a:custGeom>
            <a:avLst/>
            <a:gdLst/>
            <a:ahLst/>
            <a:cxnLst/>
            <a:rect l="l" t="t" r="r" b="b"/>
            <a:pathLst>
              <a:path w="7315200" h="2103120">
                <a:moveTo>
                  <a:pt x="0" y="0"/>
                </a:moveTo>
                <a:lnTo>
                  <a:pt x="7315200" y="0"/>
                </a:lnTo>
                <a:lnTo>
                  <a:pt x="7315200" y="2103120"/>
                </a:lnTo>
                <a:lnTo>
                  <a:pt x="0" y="210312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flipH="1" flipV="1">
            <a:off x="0" y="6172200"/>
            <a:ext cx="4456462" cy="4114800"/>
          </a:xfrm>
          <a:custGeom>
            <a:avLst/>
            <a:gdLst/>
            <a:ahLst/>
            <a:cxnLst/>
            <a:rect l="l" t="t" r="r" b="b"/>
            <a:pathLst>
              <a:path w="4456462" h="4114800">
                <a:moveTo>
                  <a:pt x="4456462" y="4114800"/>
                </a:moveTo>
                <a:lnTo>
                  <a:pt x="0" y="4114800"/>
                </a:lnTo>
                <a:lnTo>
                  <a:pt x="0" y="0"/>
                </a:lnTo>
                <a:lnTo>
                  <a:pt x="4456462" y="0"/>
                </a:lnTo>
                <a:lnTo>
                  <a:pt x="4456462" y="411480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6666" b="-16666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9692323" y="3513586"/>
            <a:ext cx="7315200" cy="2328672"/>
          </a:xfrm>
          <a:custGeom>
            <a:avLst/>
            <a:gdLst/>
            <a:ahLst/>
            <a:cxnLst/>
            <a:rect l="l" t="t" r="r" b="b"/>
            <a:pathLst>
              <a:path w="7315200" h="2328672">
                <a:moveTo>
                  <a:pt x="0" y="0"/>
                </a:moveTo>
                <a:lnTo>
                  <a:pt x="7315200" y="0"/>
                </a:lnTo>
                <a:lnTo>
                  <a:pt x="7315200" y="2328672"/>
                </a:lnTo>
                <a:lnTo>
                  <a:pt x="0" y="232867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flipH="1" flipV="1">
            <a:off x="9692323" y="2776527"/>
            <a:ext cx="8595677" cy="7510473"/>
          </a:xfrm>
          <a:custGeom>
            <a:avLst/>
            <a:gdLst/>
            <a:ahLst/>
            <a:cxnLst/>
            <a:rect l="l" t="t" r="r" b="b"/>
            <a:pathLst>
              <a:path w="8595677" h="7510473">
                <a:moveTo>
                  <a:pt x="8595677" y="7510473"/>
                </a:moveTo>
                <a:lnTo>
                  <a:pt x="0" y="7510473"/>
                </a:lnTo>
                <a:lnTo>
                  <a:pt x="0" y="0"/>
                </a:lnTo>
                <a:lnTo>
                  <a:pt x="8595677" y="0"/>
                </a:lnTo>
                <a:lnTo>
                  <a:pt x="8595677" y="7510473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5400000">
            <a:off x="-2973966" y="-1194297"/>
            <a:ext cx="15530081" cy="12288177"/>
          </a:xfrm>
          <a:custGeom>
            <a:avLst/>
            <a:gdLst/>
            <a:ahLst/>
            <a:cxnLst/>
            <a:rect l="l" t="t" r="r" b="b"/>
            <a:pathLst>
              <a:path w="15530081" h="12288177">
                <a:moveTo>
                  <a:pt x="0" y="0"/>
                </a:moveTo>
                <a:lnTo>
                  <a:pt x="15530082" y="0"/>
                </a:lnTo>
                <a:lnTo>
                  <a:pt x="15530082" y="12288177"/>
                </a:lnTo>
                <a:lnTo>
                  <a:pt x="0" y="1228817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0972800" y="-183194"/>
            <a:ext cx="7315200" cy="2103120"/>
          </a:xfrm>
          <a:custGeom>
            <a:avLst/>
            <a:gdLst/>
            <a:ahLst/>
            <a:cxnLst/>
            <a:rect l="l" t="t" r="r" b="b"/>
            <a:pathLst>
              <a:path w="7315200" h="2103120">
                <a:moveTo>
                  <a:pt x="0" y="0"/>
                </a:moveTo>
                <a:lnTo>
                  <a:pt x="7315200" y="0"/>
                </a:lnTo>
                <a:lnTo>
                  <a:pt x="7315200" y="2103120"/>
                </a:lnTo>
                <a:lnTo>
                  <a:pt x="0" y="210312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flipV="1">
            <a:off x="13831538" y="6172200"/>
            <a:ext cx="4456462" cy="4114800"/>
          </a:xfrm>
          <a:custGeom>
            <a:avLst/>
            <a:gdLst/>
            <a:ahLst/>
            <a:cxnLst/>
            <a:rect l="l" t="t" r="r" b="b"/>
            <a:pathLst>
              <a:path w="4456462" h="4114800">
                <a:moveTo>
                  <a:pt x="0" y="4114800"/>
                </a:moveTo>
                <a:lnTo>
                  <a:pt x="4456462" y="4114800"/>
                </a:lnTo>
                <a:lnTo>
                  <a:pt x="4456462" y="0"/>
                </a:lnTo>
                <a:lnTo>
                  <a:pt x="0" y="0"/>
                </a:lnTo>
                <a:lnTo>
                  <a:pt x="0" y="411480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9509246" y="3513586"/>
            <a:ext cx="962121" cy="1825367"/>
          </a:xfrm>
          <a:custGeom>
            <a:avLst/>
            <a:gdLst/>
            <a:ahLst/>
            <a:cxnLst/>
            <a:rect l="l" t="t" r="r" b="b"/>
            <a:pathLst>
              <a:path w="962121" h="1825367">
                <a:moveTo>
                  <a:pt x="0" y="0"/>
                </a:moveTo>
                <a:lnTo>
                  <a:pt x="962120" y="0"/>
                </a:lnTo>
                <a:lnTo>
                  <a:pt x="962120" y="1825367"/>
                </a:lnTo>
                <a:lnTo>
                  <a:pt x="0" y="1825367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0634464" y="5842258"/>
            <a:ext cx="4342969" cy="3653523"/>
          </a:xfrm>
          <a:custGeom>
            <a:avLst/>
            <a:gdLst/>
            <a:ahLst/>
            <a:cxnLst/>
            <a:rect l="l" t="t" r="r" b="b"/>
            <a:pathLst>
              <a:path w="4342969" h="3653523">
                <a:moveTo>
                  <a:pt x="0" y="0"/>
                </a:moveTo>
                <a:lnTo>
                  <a:pt x="4342970" y="0"/>
                </a:lnTo>
                <a:lnTo>
                  <a:pt x="4342970" y="3653523"/>
                </a:lnTo>
                <a:lnTo>
                  <a:pt x="0" y="3653523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876888" y="32488"/>
            <a:ext cx="4641494" cy="1887438"/>
          </a:xfrm>
          <a:custGeom>
            <a:avLst/>
            <a:gdLst/>
            <a:ahLst/>
            <a:cxnLst/>
            <a:rect l="l" t="t" r="r" b="b"/>
            <a:pathLst>
              <a:path w="4641494" h="1887438">
                <a:moveTo>
                  <a:pt x="0" y="0"/>
                </a:moveTo>
                <a:lnTo>
                  <a:pt x="4641495" y="0"/>
                </a:lnTo>
                <a:lnTo>
                  <a:pt x="4641495" y="1887438"/>
                </a:lnTo>
                <a:lnTo>
                  <a:pt x="0" y="1887438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1028700" y="1982111"/>
            <a:ext cx="8470481" cy="76155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021"/>
              </a:lnSpc>
              <a:spcBef>
                <a:spcPct val="0"/>
              </a:spcBef>
            </a:pPr>
            <a:r>
              <a:rPr lang="en-US" sz="430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📖 Páginas 6 a 8</a:t>
            </a:r>
          </a:p>
          <a:p>
            <a:pPr algn="l">
              <a:lnSpc>
                <a:spcPts val="6021"/>
              </a:lnSpc>
              <a:spcBef>
                <a:spcPct val="0"/>
              </a:spcBef>
            </a:pPr>
            <a:r>
              <a:rPr lang="en-US" sz="430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Realicen las actividades propuestas en la Carpeta.</a:t>
            </a:r>
          </a:p>
          <a:p>
            <a:pPr algn="l">
              <a:lnSpc>
                <a:spcPts val="6021"/>
              </a:lnSpc>
              <a:spcBef>
                <a:spcPct val="0"/>
              </a:spcBef>
            </a:pPr>
            <a:r>
              <a:rPr lang="en-US" sz="430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Durante el trabajo reflexionen:</a:t>
            </a:r>
          </a:p>
          <a:p>
            <a:pPr algn="l">
              <a:lnSpc>
                <a:spcPts val="6021"/>
              </a:lnSpc>
              <a:spcBef>
                <a:spcPct val="0"/>
              </a:spcBef>
            </a:pPr>
            <a:r>
              <a:rPr lang="en-US" sz="4301" b="1">
                <a:solidFill>
                  <a:srgbClr val="0D648A"/>
                </a:solidFill>
                <a:latin typeface="Arimo Bold"/>
                <a:ea typeface="Arimo Bold"/>
                <a:cs typeface="Arimo Bold"/>
                <a:sym typeface="Arimo Bold"/>
              </a:rPr>
              <a:t>¿Qué caracteriza a una comunidad de aprendizaje?</a:t>
            </a:r>
          </a:p>
          <a:p>
            <a:pPr algn="l">
              <a:lnSpc>
                <a:spcPts val="6021"/>
              </a:lnSpc>
              <a:spcBef>
                <a:spcPct val="0"/>
              </a:spcBef>
            </a:pPr>
            <a:r>
              <a:rPr lang="en-US" sz="4301" b="1">
                <a:solidFill>
                  <a:srgbClr val="0D648A"/>
                </a:solidFill>
                <a:latin typeface="Arimo Bold"/>
                <a:ea typeface="Arimo Bold"/>
                <a:cs typeface="Arimo Bold"/>
                <a:sym typeface="Arimo Bold"/>
              </a:rPr>
              <a:t>¿Qué fortalezas reconocemos en nuestro colectivo?</a:t>
            </a:r>
          </a:p>
          <a:p>
            <a:pPr algn="l">
              <a:lnSpc>
                <a:spcPts val="6021"/>
              </a:lnSpc>
              <a:spcBef>
                <a:spcPct val="0"/>
              </a:spcBef>
            </a:pPr>
            <a:r>
              <a:rPr lang="en-US" sz="4301" b="1">
                <a:solidFill>
                  <a:srgbClr val="0D648A"/>
                </a:solidFill>
                <a:latin typeface="Arimo Bold"/>
                <a:ea typeface="Arimo Bold"/>
                <a:cs typeface="Arimo Bold"/>
                <a:sym typeface="Arimo Bold"/>
              </a:rPr>
              <a:t>¿Qué necesitamos seguir construyendo?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876888" y="360478"/>
            <a:ext cx="4781550" cy="10098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287"/>
              </a:lnSpc>
              <a:spcBef>
                <a:spcPct val="0"/>
              </a:spcBef>
            </a:pPr>
            <a:r>
              <a:rPr lang="en-US" sz="5919" b="1" u="none" strike="noStrike">
                <a:solidFill>
                  <a:srgbClr val="FBFDFD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Espacio 1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0471366" y="3959243"/>
            <a:ext cx="6076950" cy="13521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236"/>
              </a:lnSpc>
              <a:spcBef>
                <a:spcPct val="0"/>
              </a:spcBef>
            </a:pPr>
            <a:r>
              <a:rPr lang="en-US" sz="3740" b="1" u="none" strike="noStrike">
                <a:solidFill>
                  <a:srgbClr val="771259"/>
                </a:solidFill>
                <a:latin typeface="29LT Baseet Bold"/>
                <a:ea typeface="29LT Baseet Bold"/>
                <a:cs typeface="29LT Baseet Bold"/>
                <a:sym typeface="29LT Baseet Bold"/>
              </a:rPr>
              <a:t>Movilizar las comunidades de aprendizaje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518</Words>
  <Application>Microsoft Office PowerPoint</Application>
  <PresentationFormat>Personalizado</PresentationFormat>
  <Paragraphs>77</Paragraphs>
  <Slides>16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8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16</vt:i4>
      </vt:variant>
    </vt:vector>
  </HeadingPairs>
  <TitlesOfParts>
    <vt:vector size="25" baseType="lpstr">
      <vt:lpstr>Calibri</vt:lpstr>
      <vt:lpstr>Arial</vt:lpstr>
      <vt:lpstr>29LT Baseet Bold</vt:lpstr>
      <vt:lpstr>Fira Sans Bold</vt:lpstr>
      <vt:lpstr>Arimo</vt:lpstr>
      <vt:lpstr>Arimo Bold Italics</vt:lpstr>
      <vt:lpstr>Arimo Bold</vt:lpstr>
      <vt:lpstr>29LT Baseet</vt:lpstr>
      <vt:lpstr>Office Theme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TALLER INTENSIVO PARA PERSONAL DOCENTE "Estar siendo en comunidad de aprendizaje"</dc:title>
  <cp:lastModifiedBy>JORGE ALBERTO GUERRERO HERNANDEZ</cp:lastModifiedBy>
  <cp:revision>2</cp:revision>
  <dcterms:created xsi:type="dcterms:W3CDTF">2006-08-16T00:00:00Z</dcterms:created>
  <dcterms:modified xsi:type="dcterms:W3CDTF">2026-07-04T23:10:25Z</dcterms:modified>
  <dc:identifier>DAHOc7R9tRE</dc:identifier>
</cp:coreProperties>
</file>