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Arimo Bold" charset="1" panose="020B0704020202020204"/>
      <p:regular r:id="rId28"/>
    </p:embeddedFont>
    <p:embeddedFont>
      <p:font typeface="Fira Sans Bold" charset="1" panose="020B0803050000020004"/>
      <p:regular r:id="rId29"/>
    </p:embeddedFont>
    <p:embeddedFont>
      <p:font typeface="Arimo" charset="1" panose="020B0604020202020204"/>
      <p:regular r:id="rId30"/>
    </p:embeddedFont>
    <p:embeddedFont>
      <p:font typeface="Arimo Italics" charset="1" panose="020B060402020209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5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11" Target="../media/image64.png" Type="http://schemas.openxmlformats.org/officeDocument/2006/relationships/image"/><Relationship Id="rId12" Target="../media/image65.svg" Type="http://schemas.openxmlformats.org/officeDocument/2006/relationships/image"/><Relationship Id="rId2" Target="../media/image1.pn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58.png" Type="http://schemas.openxmlformats.org/officeDocument/2006/relationships/image"/><Relationship Id="rId6" Target="../media/image59.svg" Type="http://schemas.openxmlformats.org/officeDocument/2006/relationships/image"/><Relationship Id="rId7" Target="../media/image60.png" Type="http://schemas.openxmlformats.org/officeDocument/2006/relationships/image"/><Relationship Id="rId8" Target="../media/image61.sv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7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7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2" Target="../media/image1.png" Type="http://schemas.openxmlformats.org/officeDocument/2006/relationships/image"/><Relationship Id="rId3" Target="../media/image73.png" Type="http://schemas.openxmlformats.org/officeDocument/2006/relationships/image"/><Relationship Id="rId4" Target="../media/image74.svg" Type="http://schemas.openxmlformats.org/officeDocument/2006/relationships/image"/><Relationship Id="rId5" Target="../media/image75.png" Type="http://schemas.openxmlformats.org/officeDocument/2006/relationships/image"/><Relationship Id="rId6" Target="../media/image76.svg" Type="http://schemas.openxmlformats.org/officeDocument/2006/relationships/image"/><Relationship Id="rId7" Target="../media/image77.pn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https://gestion.cte.sep.gob.mx/insumos/docs/2526_s81_Taller_material_1.pdf?1783132959510" TargetMode="External" Type="http://schemas.openxmlformats.org/officeDocument/2006/relationships/hyperlink"/><Relationship Id="rId8" Target="https://gestion.cte.sep.gob.mx/insumos/docs/2526_s81_Taller_material_2.pdf?1783132959510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954878" y="449712"/>
            <a:ext cx="4246041" cy="4114800"/>
          </a:xfrm>
          <a:custGeom>
            <a:avLst/>
            <a:gdLst/>
            <a:ahLst/>
            <a:cxnLst/>
            <a:rect r="r" b="b" t="t" l="l"/>
            <a:pathLst>
              <a:path h="4114800" w="4246041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58560" y="5886964"/>
            <a:ext cx="2403195" cy="3769718"/>
          </a:xfrm>
          <a:custGeom>
            <a:avLst/>
            <a:gdLst/>
            <a:ahLst/>
            <a:cxnLst/>
            <a:rect r="r" b="b" t="t" l="l"/>
            <a:pathLst>
              <a:path h="3769718" w="2403195">
                <a:moveTo>
                  <a:pt x="0" y="0"/>
                </a:moveTo>
                <a:lnTo>
                  <a:pt x="2403196" y="0"/>
                </a:lnTo>
                <a:lnTo>
                  <a:pt x="2403196" y="3769719"/>
                </a:lnTo>
                <a:lnTo>
                  <a:pt x="0" y="37697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14792" y="5143500"/>
            <a:ext cx="7573208" cy="5017251"/>
          </a:xfrm>
          <a:custGeom>
            <a:avLst/>
            <a:gdLst/>
            <a:ahLst/>
            <a:cxnLst/>
            <a:rect r="r" b="b" t="t" l="l"/>
            <a:pathLst>
              <a:path h="5017251" w="7573208">
                <a:moveTo>
                  <a:pt x="0" y="0"/>
                </a:moveTo>
                <a:lnTo>
                  <a:pt x="7573208" y="0"/>
                </a:lnTo>
                <a:lnTo>
                  <a:pt x="7573208" y="5017251"/>
                </a:lnTo>
                <a:lnTo>
                  <a:pt x="0" y="50172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5280" y="1529226"/>
            <a:ext cx="8954878" cy="7228548"/>
          </a:xfrm>
          <a:custGeom>
            <a:avLst/>
            <a:gdLst/>
            <a:ahLst/>
            <a:cxnLst/>
            <a:rect r="r" b="b" t="t" l="l"/>
            <a:pathLst>
              <a:path h="7228548" w="8954878">
                <a:moveTo>
                  <a:pt x="0" y="0"/>
                </a:moveTo>
                <a:lnTo>
                  <a:pt x="8954878" y="0"/>
                </a:lnTo>
                <a:lnTo>
                  <a:pt x="8954878" y="7228548"/>
                </a:lnTo>
                <a:lnTo>
                  <a:pt x="0" y="722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79045" y="3293066"/>
            <a:ext cx="7007349" cy="400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0"/>
              </a:lnSpc>
              <a:spcBef>
                <a:spcPct val="0"/>
              </a:spcBef>
            </a:pPr>
            <a:r>
              <a:rPr lang="en-US" b="true" sz="4514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Taller Intensivo para Personal Docente</a:t>
            </a:r>
          </a:p>
          <a:p>
            <a:pPr algn="ctr">
              <a:lnSpc>
                <a:spcPts val="6320"/>
              </a:lnSpc>
              <a:spcBef>
                <a:spcPct val="0"/>
              </a:spcBef>
            </a:pPr>
            <a:r>
              <a:rPr lang="en-US" b="true" sz="4514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“Estar siendo en comunidad de aprendizaje”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01954" y="1929999"/>
            <a:ext cx="2951890" cy="1039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4"/>
              </a:lnSpc>
            </a:pPr>
            <a:r>
              <a:rPr lang="en-US" b="true" sz="6110">
                <a:solidFill>
                  <a:srgbClr val="477308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Sesión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36908" y="2194521"/>
            <a:ext cx="19709439" cy="1922803"/>
            <a:chOff x="0" y="0"/>
            <a:chExt cx="4845053" cy="4726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45053" cy="472671"/>
            </a:xfrm>
            <a:custGeom>
              <a:avLst/>
              <a:gdLst/>
              <a:ahLst/>
              <a:cxnLst/>
              <a:rect r="r" b="b" t="t" l="l"/>
              <a:pathLst>
                <a:path h="472671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472671"/>
                  </a:lnTo>
                  <a:lnTo>
                    <a:pt x="0" y="472671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45053" cy="520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56674" y="4117324"/>
            <a:ext cx="10365854" cy="6660104"/>
          </a:xfrm>
          <a:custGeom>
            <a:avLst/>
            <a:gdLst/>
            <a:ahLst/>
            <a:cxnLst/>
            <a:rect r="r" b="b" t="t" l="l"/>
            <a:pathLst>
              <a:path h="6660104" w="10365854">
                <a:moveTo>
                  <a:pt x="0" y="0"/>
                </a:moveTo>
                <a:lnTo>
                  <a:pt x="10365854" y="0"/>
                </a:lnTo>
                <a:lnTo>
                  <a:pt x="10365854" y="6660104"/>
                </a:lnTo>
                <a:lnTo>
                  <a:pt x="0" y="6660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44459" y="4279249"/>
            <a:ext cx="10365854" cy="6660104"/>
          </a:xfrm>
          <a:custGeom>
            <a:avLst/>
            <a:gdLst/>
            <a:ahLst/>
            <a:cxnLst/>
            <a:rect r="r" b="b" t="t" l="l"/>
            <a:pathLst>
              <a:path h="6660104" w="10365854">
                <a:moveTo>
                  <a:pt x="0" y="0"/>
                </a:moveTo>
                <a:lnTo>
                  <a:pt x="10365854" y="0"/>
                </a:lnTo>
                <a:lnTo>
                  <a:pt x="10365854" y="6660104"/>
                </a:lnTo>
                <a:lnTo>
                  <a:pt x="0" y="6660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204201" y="4279249"/>
            <a:ext cx="6083799" cy="6007751"/>
          </a:xfrm>
          <a:custGeom>
            <a:avLst/>
            <a:gdLst/>
            <a:ahLst/>
            <a:cxnLst/>
            <a:rect r="r" b="b" t="t" l="l"/>
            <a:pathLst>
              <a:path h="6007751" w="6083799">
                <a:moveTo>
                  <a:pt x="0" y="0"/>
                </a:moveTo>
                <a:lnTo>
                  <a:pt x="6083799" y="0"/>
                </a:lnTo>
                <a:lnTo>
                  <a:pt x="6083799" y="6007751"/>
                </a:lnTo>
                <a:lnTo>
                  <a:pt x="0" y="60077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13639" y="5143500"/>
            <a:ext cx="5305728" cy="4397122"/>
          </a:xfrm>
          <a:custGeom>
            <a:avLst/>
            <a:gdLst/>
            <a:ahLst/>
            <a:cxnLst/>
            <a:rect r="r" b="b" t="t" l="l"/>
            <a:pathLst>
              <a:path h="4397122" w="5305728">
                <a:moveTo>
                  <a:pt x="0" y="0"/>
                </a:moveTo>
                <a:lnTo>
                  <a:pt x="5305728" y="0"/>
                </a:lnTo>
                <a:lnTo>
                  <a:pt x="5305728" y="4397122"/>
                </a:lnTo>
                <a:lnTo>
                  <a:pt x="0" y="43971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80033" y="2390109"/>
            <a:ext cx="14288095" cy="138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páginas 17 y 18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colectivo, dibujen una espiral que represente el ciclo escolar.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80759" y="4469749"/>
            <a:ext cx="9746866" cy="555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tarjetas, escriban eventos significativos: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festividades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problemas atendidos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evaluación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Programa Analítico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sesiones de CTE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proyectos o acuerdos importantes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Colóquenlos en la espiral.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09382" y="809579"/>
            <a:ext cx="6518243" cy="857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5"/>
              </a:lnSpc>
              <a:spcBef>
                <a:spcPct val="0"/>
              </a:spcBef>
            </a:pPr>
            <a:r>
              <a:rPr lang="en-US" b="true" sz="48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Espiral de aprendizaje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710719" y="2530438"/>
            <a:ext cx="19709439" cy="3680394"/>
            <a:chOff x="0" y="0"/>
            <a:chExt cx="4845053" cy="9047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45053" cy="904729"/>
            </a:xfrm>
            <a:custGeom>
              <a:avLst/>
              <a:gdLst/>
              <a:ahLst/>
              <a:cxnLst/>
              <a:rect r="r" b="b" t="t" l="l"/>
              <a:pathLst>
                <a:path h="904729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904729"/>
                  </a:lnTo>
                  <a:lnTo>
                    <a:pt x="0" y="904729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845053" cy="952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558319" y="6597382"/>
            <a:ext cx="19709439" cy="2103731"/>
            <a:chOff x="0" y="0"/>
            <a:chExt cx="4845053" cy="5171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45053" cy="517148"/>
            </a:xfrm>
            <a:custGeom>
              <a:avLst/>
              <a:gdLst/>
              <a:ahLst/>
              <a:cxnLst/>
              <a:rect r="r" b="b" t="t" l="l"/>
              <a:pathLst>
                <a:path h="517148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517148"/>
                  </a:lnTo>
                  <a:lnTo>
                    <a:pt x="0" y="517148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845053" cy="564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144500" y="64056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82726" y="2533545"/>
            <a:ext cx="13443410" cy="347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18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Observen la espiral y dialoguen: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¿Por qué algunos eventos nos marcaron más que otros?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los hizo significativos?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¿Cómo reflejan nuestro aprendizaje colaborativo?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814601"/>
            <a:ext cx="16230600" cy="138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Después, propongan tres elementos que caracterizan a su comunidad de aprendizaje y redacten una frase que los identifique.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99881" y="933450"/>
            <a:ext cx="6248400" cy="70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5"/>
              </a:lnSpc>
              <a:spcBef>
                <a:spcPct val="0"/>
              </a:spcBef>
            </a:pPr>
            <a:r>
              <a:rPr lang="en-US" b="true" sz="40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Reflexión sobre la espiral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true" rot="0">
            <a:off x="0" y="-159739"/>
            <a:ext cx="18367893" cy="10446739"/>
          </a:xfrm>
          <a:custGeom>
            <a:avLst/>
            <a:gdLst/>
            <a:ahLst/>
            <a:cxnLst/>
            <a:rect r="r" b="b" t="t" l="l"/>
            <a:pathLst>
              <a:path h="10446739" w="18367893">
                <a:moveTo>
                  <a:pt x="0" y="10446739"/>
                </a:moveTo>
                <a:lnTo>
                  <a:pt x="18367893" y="10446739"/>
                </a:lnTo>
                <a:lnTo>
                  <a:pt x="18367893" y="0"/>
                </a:lnTo>
                <a:lnTo>
                  <a:pt x="0" y="0"/>
                </a:lnTo>
                <a:lnTo>
                  <a:pt x="0" y="1044673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0163" y="2289798"/>
            <a:ext cx="12107785" cy="7486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Les invito a ponerse de pie.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Sigamos estos movimientos: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🙆‍♀️ Estiren ambos brazos hacia arriba y respiren profundamente (3 veces).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↔️ Estiren los brazos hacia los lados y mantengan la posición durante 10 segundos.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🔄 Realicen movimientos suaves de hombros hacia adelante y hacia atrás.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🧍‍♀️ Inclinen lentamente el cuello hacia ambos lados.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🦵 Flexionen ligeramente las rodillas y estiren una pierna y luego la otra.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🚶 Caminen libremente por el espacio durante un minuto.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 encontrarse con una compañera o compañero, salúdenlo y díganle:</a:t>
            </a:r>
          </a:p>
          <a:p>
            <a:pPr algn="l">
              <a:lnSpc>
                <a:spcPts val="4265"/>
              </a:lnSpc>
              <a:spcBef>
                <a:spcPct val="0"/>
              </a:spcBef>
            </a:pPr>
            <a:r>
              <a:rPr lang="en-US" sz="304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"Gracias por ser parte de esta comunidad de aprendizaje."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816020" y="330868"/>
            <a:ext cx="7855381" cy="1395664"/>
            <a:chOff x="0" y="0"/>
            <a:chExt cx="1931041" cy="3430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31041" cy="343088"/>
            </a:xfrm>
            <a:custGeom>
              <a:avLst/>
              <a:gdLst/>
              <a:ahLst/>
              <a:cxnLst/>
              <a:rect r="r" b="b" t="t" l="l"/>
              <a:pathLst>
                <a:path h="343088" w="1931041">
                  <a:moveTo>
                    <a:pt x="98556" y="0"/>
                  </a:moveTo>
                  <a:lnTo>
                    <a:pt x="1832485" y="0"/>
                  </a:lnTo>
                  <a:cubicBezTo>
                    <a:pt x="1886916" y="0"/>
                    <a:pt x="1931041" y="44125"/>
                    <a:pt x="1931041" y="98556"/>
                  </a:cubicBezTo>
                  <a:lnTo>
                    <a:pt x="1931041" y="244532"/>
                  </a:lnTo>
                  <a:cubicBezTo>
                    <a:pt x="1931041" y="270671"/>
                    <a:pt x="1920658" y="295739"/>
                    <a:pt x="1902175" y="314221"/>
                  </a:cubicBezTo>
                  <a:cubicBezTo>
                    <a:pt x="1883692" y="332704"/>
                    <a:pt x="1858624" y="343088"/>
                    <a:pt x="1832485" y="343088"/>
                  </a:cubicBezTo>
                  <a:lnTo>
                    <a:pt x="98556" y="343088"/>
                  </a:lnTo>
                  <a:cubicBezTo>
                    <a:pt x="72417" y="343088"/>
                    <a:pt x="47349" y="332704"/>
                    <a:pt x="28866" y="314221"/>
                  </a:cubicBezTo>
                  <a:cubicBezTo>
                    <a:pt x="10384" y="295739"/>
                    <a:pt x="0" y="270671"/>
                    <a:pt x="0" y="244532"/>
                  </a:cubicBezTo>
                  <a:lnTo>
                    <a:pt x="0" y="98556"/>
                  </a:lnTo>
                  <a:cubicBezTo>
                    <a:pt x="0" y="72417"/>
                    <a:pt x="10384" y="47349"/>
                    <a:pt x="28866" y="28866"/>
                  </a:cubicBezTo>
                  <a:cubicBezTo>
                    <a:pt x="47349" y="10384"/>
                    <a:pt x="72417" y="0"/>
                    <a:pt x="98556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931041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205423" y="3660689"/>
            <a:ext cx="6162469" cy="6626311"/>
          </a:xfrm>
          <a:custGeom>
            <a:avLst/>
            <a:gdLst/>
            <a:ahLst/>
            <a:cxnLst/>
            <a:rect r="r" b="b" t="t" l="l"/>
            <a:pathLst>
              <a:path h="6626311" w="6162469">
                <a:moveTo>
                  <a:pt x="0" y="0"/>
                </a:moveTo>
                <a:lnTo>
                  <a:pt x="6162470" y="0"/>
                </a:lnTo>
                <a:lnTo>
                  <a:pt x="6162470" y="6626311"/>
                </a:lnTo>
                <a:lnTo>
                  <a:pt x="0" y="662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997862" y="288427"/>
            <a:ext cx="7491698" cy="138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Pausa activa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"Nos ponemos en movimiento"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756356"/>
            <a:ext cx="10227958" cy="9688666"/>
          </a:xfrm>
          <a:custGeom>
            <a:avLst/>
            <a:gdLst/>
            <a:ahLst/>
            <a:cxnLst/>
            <a:rect r="r" b="b" t="t" l="l"/>
            <a:pathLst>
              <a:path h="9688666" w="10227958">
                <a:moveTo>
                  <a:pt x="0" y="0"/>
                </a:moveTo>
                <a:lnTo>
                  <a:pt x="10227958" y="0"/>
                </a:lnTo>
                <a:lnTo>
                  <a:pt x="10227958" y="9688666"/>
                </a:lnTo>
                <a:lnTo>
                  <a:pt x="0" y="9688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11062238" y="2760165"/>
            <a:ext cx="7225762" cy="7526835"/>
          </a:xfrm>
          <a:custGeom>
            <a:avLst/>
            <a:gdLst/>
            <a:ahLst/>
            <a:cxnLst/>
            <a:rect r="r" b="b" t="t" l="l"/>
            <a:pathLst>
              <a:path h="7526835" w="7225762">
                <a:moveTo>
                  <a:pt x="7225762" y="0"/>
                </a:moveTo>
                <a:lnTo>
                  <a:pt x="0" y="0"/>
                </a:lnTo>
                <a:lnTo>
                  <a:pt x="0" y="7526835"/>
                </a:lnTo>
                <a:lnTo>
                  <a:pt x="7225762" y="7526835"/>
                </a:lnTo>
                <a:lnTo>
                  <a:pt x="72257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88985" y="0"/>
            <a:ext cx="6799015" cy="5600689"/>
          </a:xfrm>
          <a:custGeom>
            <a:avLst/>
            <a:gdLst/>
            <a:ahLst/>
            <a:cxnLst/>
            <a:rect r="r" b="b" t="t" l="l"/>
            <a:pathLst>
              <a:path h="5600689" w="6799015">
                <a:moveTo>
                  <a:pt x="0" y="0"/>
                </a:moveTo>
                <a:lnTo>
                  <a:pt x="6799015" y="0"/>
                </a:lnTo>
                <a:lnTo>
                  <a:pt x="6799015" y="5600689"/>
                </a:lnTo>
                <a:lnTo>
                  <a:pt x="0" y="5600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087297" y="6763093"/>
            <a:ext cx="3811612" cy="3162050"/>
          </a:xfrm>
          <a:custGeom>
            <a:avLst/>
            <a:gdLst/>
            <a:ahLst/>
            <a:cxnLst/>
            <a:rect r="r" b="b" t="t" l="l"/>
            <a:pathLst>
              <a:path h="3162050" w="3811612">
                <a:moveTo>
                  <a:pt x="0" y="0"/>
                </a:moveTo>
                <a:lnTo>
                  <a:pt x="3811612" y="0"/>
                </a:lnTo>
                <a:lnTo>
                  <a:pt x="3811612" y="3162050"/>
                </a:lnTo>
                <a:lnTo>
                  <a:pt x="0" y="316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5490" y="3179311"/>
            <a:ext cx="7988591" cy="625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páginas 19 y 20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pares, reflexionen: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puedo ofrecer a favor de la comunidad de aprendizaje?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Consideren: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Saberes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Energía/Tiempo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Intereses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57354" y="6257971"/>
            <a:ext cx="6630646" cy="2080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Después, en colectivo, enlistan por lo menos tres aportaciones en cada rubro.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57995" y="904875"/>
            <a:ext cx="6329180" cy="86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  <a:spcBef>
                <a:spcPct val="0"/>
              </a:spcBef>
            </a:pPr>
            <a:r>
              <a:rPr lang="en-US" b="true" sz="4928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¿Qué puedo ofrecer?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70965" y="555879"/>
            <a:ext cx="18365576" cy="11784613"/>
          </a:xfrm>
          <a:custGeom>
            <a:avLst/>
            <a:gdLst/>
            <a:ahLst/>
            <a:cxnLst/>
            <a:rect r="r" b="b" t="t" l="l"/>
            <a:pathLst>
              <a:path h="11784613" w="18365576">
                <a:moveTo>
                  <a:pt x="0" y="0"/>
                </a:moveTo>
                <a:lnTo>
                  <a:pt x="18365576" y="0"/>
                </a:lnTo>
                <a:lnTo>
                  <a:pt x="18365576" y="11784612"/>
                </a:lnTo>
                <a:lnTo>
                  <a:pt x="0" y="1178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488871" y="640565"/>
            <a:ext cx="8475707" cy="1395664"/>
            <a:chOff x="0" y="0"/>
            <a:chExt cx="2083532" cy="343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3532" cy="343088"/>
            </a:xfrm>
            <a:custGeom>
              <a:avLst/>
              <a:gdLst/>
              <a:ahLst/>
              <a:cxnLst/>
              <a:rect r="r" b="b" t="t" l="l"/>
              <a:pathLst>
                <a:path h="343088" w="2083532">
                  <a:moveTo>
                    <a:pt x="91342" y="0"/>
                  </a:moveTo>
                  <a:lnTo>
                    <a:pt x="1992190" y="0"/>
                  </a:lnTo>
                  <a:cubicBezTo>
                    <a:pt x="2042637" y="0"/>
                    <a:pt x="2083532" y="40895"/>
                    <a:pt x="2083532" y="91342"/>
                  </a:cubicBezTo>
                  <a:lnTo>
                    <a:pt x="2083532" y="251745"/>
                  </a:lnTo>
                  <a:cubicBezTo>
                    <a:pt x="2083532" y="302192"/>
                    <a:pt x="2042637" y="343088"/>
                    <a:pt x="1992190" y="343088"/>
                  </a:cubicBezTo>
                  <a:lnTo>
                    <a:pt x="91342" y="343088"/>
                  </a:lnTo>
                  <a:cubicBezTo>
                    <a:pt x="40895" y="343088"/>
                    <a:pt x="0" y="302192"/>
                    <a:pt x="0" y="251745"/>
                  </a:cubicBezTo>
                  <a:lnTo>
                    <a:pt x="0" y="91342"/>
                  </a:lnTo>
                  <a:cubicBezTo>
                    <a:pt x="0" y="40895"/>
                    <a:pt x="40895" y="0"/>
                    <a:pt x="91342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3532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924272" y="2907740"/>
            <a:ext cx="7363728" cy="7363728"/>
          </a:xfrm>
          <a:custGeom>
            <a:avLst/>
            <a:gdLst/>
            <a:ahLst/>
            <a:cxnLst/>
            <a:rect r="r" b="b" t="t" l="l"/>
            <a:pathLst>
              <a:path h="7363728" w="7363728">
                <a:moveTo>
                  <a:pt x="0" y="0"/>
                </a:moveTo>
                <a:lnTo>
                  <a:pt x="7363728" y="0"/>
                </a:lnTo>
                <a:lnTo>
                  <a:pt x="7363728" y="7363728"/>
                </a:lnTo>
                <a:lnTo>
                  <a:pt x="0" y="7363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17659" y="2207273"/>
            <a:ext cx="11331384" cy="7051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20</a:t>
            </a:r>
          </a:p>
          <a:p>
            <a:pPr algn="l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colectivo, decidan cómo representar los elementos que les dan identidad.</a:t>
            </a:r>
          </a:p>
          <a:p>
            <a:pPr algn="l" marL="788047" indent="-394024" lvl="1">
              <a:lnSpc>
                <a:spcPts val="5110"/>
              </a:lnSpc>
              <a:buFont typeface="Arial"/>
              <a:buChar char="•"/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Puede ser mediante:</a:t>
            </a:r>
          </a:p>
          <a:p>
            <a:pPr algn="l" marL="788047" indent="-394024" lvl="1">
              <a:lnSpc>
                <a:spcPts val="5110"/>
              </a:lnSpc>
              <a:buFont typeface="Arial"/>
              <a:buChar char="•"/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una imagen</a:t>
            </a:r>
          </a:p>
          <a:p>
            <a:pPr algn="l" marL="788047" indent="-394024" lvl="1">
              <a:lnSpc>
                <a:spcPts val="5110"/>
              </a:lnSpc>
              <a:buFont typeface="Arial"/>
              <a:buChar char="•"/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 dibujo</a:t>
            </a:r>
          </a:p>
          <a:p>
            <a:pPr algn="l" marL="788047" indent="-394024" lvl="1">
              <a:lnSpc>
                <a:spcPts val="5110"/>
              </a:lnSpc>
              <a:buFont typeface="Arial"/>
              <a:buChar char="•"/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una foto del colectivo</a:t>
            </a:r>
          </a:p>
          <a:p>
            <a:pPr algn="l" marL="788047" indent="-394024" lvl="1">
              <a:lnSpc>
                <a:spcPts val="5110"/>
              </a:lnSpc>
              <a:buFont typeface="Arial"/>
              <a:buChar char="•"/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una frase representativa</a:t>
            </a:r>
          </a:p>
          <a:p>
            <a:pPr algn="l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Pregunta guía:</a:t>
            </a:r>
          </a:p>
          <a:p>
            <a:pPr algn="l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¿Qué imagen refleja mejor lo que somos como comunidad de aprendizaje?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93366" y="945787"/>
            <a:ext cx="7266717" cy="68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Imagen de nuestra comunidad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-4002326"/>
            <a:ext cx="14750272" cy="14289326"/>
          </a:xfrm>
          <a:custGeom>
            <a:avLst/>
            <a:gdLst/>
            <a:ahLst/>
            <a:cxnLst/>
            <a:rect r="r" b="b" t="t" l="l"/>
            <a:pathLst>
              <a:path h="14289326" w="14750272">
                <a:moveTo>
                  <a:pt x="0" y="0"/>
                </a:moveTo>
                <a:lnTo>
                  <a:pt x="14750272" y="0"/>
                </a:lnTo>
                <a:lnTo>
                  <a:pt x="14750272" y="14289326"/>
                </a:lnTo>
                <a:lnTo>
                  <a:pt x="0" y="14289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557620" y="640565"/>
            <a:ext cx="7984615" cy="1809215"/>
            <a:chOff x="0" y="0"/>
            <a:chExt cx="1962810" cy="4447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347788"/>
                  </a:lnTo>
                  <a:cubicBezTo>
                    <a:pt x="1962810" y="373504"/>
                    <a:pt x="1952595" y="398166"/>
                    <a:pt x="1934411" y="416349"/>
                  </a:cubicBezTo>
                  <a:cubicBezTo>
                    <a:pt x="1916227" y="434533"/>
                    <a:pt x="1891565" y="444749"/>
                    <a:pt x="1865850" y="444749"/>
                  </a:cubicBezTo>
                  <a:lnTo>
                    <a:pt x="96960" y="444749"/>
                  </a:lnTo>
                  <a:cubicBezTo>
                    <a:pt x="71245" y="444749"/>
                    <a:pt x="46583" y="434533"/>
                    <a:pt x="28399" y="416349"/>
                  </a:cubicBezTo>
                  <a:cubicBezTo>
                    <a:pt x="10215" y="398166"/>
                    <a:pt x="0" y="373504"/>
                    <a:pt x="0" y="347788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654204" y="2585380"/>
            <a:ext cx="9633796" cy="7759585"/>
          </a:xfrm>
          <a:custGeom>
            <a:avLst/>
            <a:gdLst/>
            <a:ahLst/>
            <a:cxnLst/>
            <a:rect r="r" b="b" t="t" l="l"/>
            <a:pathLst>
              <a:path h="7759585" w="9633796">
                <a:moveTo>
                  <a:pt x="0" y="0"/>
                </a:moveTo>
                <a:lnTo>
                  <a:pt x="9633796" y="0"/>
                </a:lnTo>
                <a:lnTo>
                  <a:pt x="9633796" y="7759585"/>
                </a:lnTo>
                <a:lnTo>
                  <a:pt x="0" y="7759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2910" y="3047087"/>
            <a:ext cx="6889369" cy="625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21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Lean el texto inicial del Espacio 4.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Preparen los materiales: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hojas de tres colores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tijeras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marcadores o colores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cinta adhesiva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74352" y="804900"/>
            <a:ext cx="7099459" cy="138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Espacio 4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Mosaico de la transformación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4557620" y="640565"/>
            <a:ext cx="7984615" cy="1284020"/>
            <a:chOff x="0" y="0"/>
            <a:chExt cx="1962810" cy="3156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2810" cy="315643"/>
            </a:xfrm>
            <a:custGeom>
              <a:avLst/>
              <a:gdLst/>
              <a:ahLst/>
              <a:cxnLst/>
              <a:rect r="r" b="b" t="t" l="l"/>
              <a:pathLst>
                <a:path h="315643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218682"/>
                  </a:lnTo>
                  <a:cubicBezTo>
                    <a:pt x="1962810" y="244398"/>
                    <a:pt x="1952595" y="269060"/>
                    <a:pt x="1934411" y="287244"/>
                  </a:cubicBezTo>
                  <a:cubicBezTo>
                    <a:pt x="1916227" y="305428"/>
                    <a:pt x="1891565" y="315643"/>
                    <a:pt x="1865850" y="315643"/>
                  </a:cubicBezTo>
                  <a:lnTo>
                    <a:pt x="96960" y="315643"/>
                  </a:lnTo>
                  <a:cubicBezTo>
                    <a:pt x="71245" y="315643"/>
                    <a:pt x="46583" y="305428"/>
                    <a:pt x="28399" y="287244"/>
                  </a:cubicBezTo>
                  <a:cubicBezTo>
                    <a:pt x="10215" y="269060"/>
                    <a:pt x="0" y="244398"/>
                    <a:pt x="0" y="218682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962810" cy="363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18857" y="2053292"/>
            <a:ext cx="12363486" cy="5475994"/>
          </a:xfrm>
          <a:custGeom>
            <a:avLst/>
            <a:gdLst/>
            <a:ahLst/>
            <a:cxnLst/>
            <a:rect r="r" b="b" t="t" l="l"/>
            <a:pathLst>
              <a:path h="5475994" w="12363486">
                <a:moveTo>
                  <a:pt x="0" y="0"/>
                </a:moveTo>
                <a:lnTo>
                  <a:pt x="12363485" y="0"/>
                </a:lnTo>
                <a:lnTo>
                  <a:pt x="12363485" y="5475994"/>
                </a:lnTo>
                <a:lnTo>
                  <a:pt x="0" y="5475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1798870" y="3343660"/>
            <a:ext cx="6489130" cy="6943340"/>
          </a:xfrm>
          <a:custGeom>
            <a:avLst/>
            <a:gdLst/>
            <a:ahLst/>
            <a:cxnLst/>
            <a:rect r="r" b="b" t="t" l="l"/>
            <a:pathLst>
              <a:path h="6943340" w="6489130">
                <a:moveTo>
                  <a:pt x="6489130" y="0"/>
                </a:moveTo>
                <a:lnTo>
                  <a:pt x="0" y="0"/>
                </a:lnTo>
                <a:lnTo>
                  <a:pt x="0" y="6943340"/>
                </a:lnTo>
                <a:lnTo>
                  <a:pt x="6489130" y="6943340"/>
                </a:lnTo>
                <a:lnTo>
                  <a:pt x="64891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05777" y="2943675"/>
            <a:ext cx="12358248" cy="347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páginas 21 y 22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Cada participante elaborará hexágonos para escribir: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fortalezas de la identidad del colectivo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prácticas que persisten pero deben modificarse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prácticas que necesitan fortalecerse o integrarse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925798" y="6416191"/>
            <a:ext cx="11780763" cy="2842109"/>
          </a:xfrm>
          <a:custGeom>
            <a:avLst/>
            <a:gdLst/>
            <a:ahLst/>
            <a:cxnLst/>
            <a:rect r="r" b="b" t="t" l="l"/>
            <a:pathLst>
              <a:path h="2842109" w="11780763">
                <a:moveTo>
                  <a:pt x="0" y="0"/>
                </a:moveTo>
                <a:lnTo>
                  <a:pt x="11780763" y="0"/>
                </a:lnTo>
                <a:lnTo>
                  <a:pt x="11780763" y="2842109"/>
                </a:lnTo>
                <a:lnTo>
                  <a:pt x="0" y="2842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42235" y="-4108"/>
            <a:ext cx="5745765" cy="5588150"/>
          </a:xfrm>
          <a:custGeom>
            <a:avLst/>
            <a:gdLst/>
            <a:ahLst/>
            <a:cxnLst/>
            <a:rect r="r" b="b" t="t" l="l"/>
            <a:pathLst>
              <a:path h="5588150" w="5745765">
                <a:moveTo>
                  <a:pt x="0" y="0"/>
                </a:moveTo>
                <a:lnTo>
                  <a:pt x="5745765" y="0"/>
                </a:lnTo>
                <a:lnTo>
                  <a:pt x="5745765" y="5588150"/>
                </a:lnTo>
                <a:lnTo>
                  <a:pt x="0" y="55881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3834916" y="6815330"/>
            <a:ext cx="2665683" cy="3306274"/>
          </a:xfrm>
          <a:custGeom>
            <a:avLst/>
            <a:gdLst/>
            <a:ahLst/>
            <a:cxnLst/>
            <a:rect r="r" b="b" t="t" l="l"/>
            <a:pathLst>
              <a:path h="3306274" w="2665683">
                <a:moveTo>
                  <a:pt x="2665683" y="0"/>
                </a:moveTo>
                <a:lnTo>
                  <a:pt x="0" y="0"/>
                </a:lnTo>
                <a:lnTo>
                  <a:pt x="0" y="3306274"/>
                </a:lnTo>
                <a:lnTo>
                  <a:pt x="2665683" y="3306274"/>
                </a:lnTo>
                <a:lnTo>
                  <a:pt x="266568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849569" y="6789013"/>
            <a:ext cx="10409731" cy="2080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Coloquen al centro: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Nuestra comunidad de aprendizaje: [Nombre de la escuela]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03625" y="779338"/>
            <a:ext cx="7938611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Construcción del mosaico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310163" y="-105997"/>
            <a:ext cx="11636259" cy="11636259"/>
          </a:xfrm>
          <a:custGeom>
            <a:avLst/>
            <a:gdLst/>
            <a:ahLst/>
            <a:cxnLst/>
            <a:rect r="r" b="b" t="t" l="l"/>
            <a:pathLst>
              <a:path h="11636259" w="11636259">
                <a:moveTo>
                  <a:pt x="0" y="0"/>
                </a:moveTo>
                <a:lnTo>
                  <a:pt x="11636258" y="0"/>
                </a:lnTo>
                <a:lnTo>
                  <a:pt x="11636258" y="11636259"/>
                </a:lnTo>
                <a:lnTo>
                  <a:pt x="0" y="11636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11179" y="356249"/>
            <a:ext cx="7984615" cy="1809215"/>
            <a:chOff x="0" y="0"/>
            <a:chExt cx="1962810" cy="4447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347788"/>
                  </a:lnTo>
                  <a:cubicBezTo>
                    <a:pt x="1962810" y="373504"/>
                    <a:pt x="1952595" y="398166"/>
                    <a:pt x="1934411" y="416349"/>
                  </a:cubicBezTo>
                  <a:cubicBezTo>
                    <a:pt x="1916227" y="434533"/>
                    <a:pt x="1891565" y="444749"/>
                    <a:pt x="1865850" y="444749"/>
                  </a:cubicBezTo>
                  <a:lnTo>
                    <a:pt x="96960" y="444749"/>
                  </a:lnTo>
                  <a:cubicBezTo>
                    <a:pt x="71245" y="444749"/>
                    <a:pt x="46583" y="434533"/>
                    <a:pt x="28399" y="416349"/>
                  </a:cubicBezTo>
                  <a:cubicBezTo>
                    <a:pt x="10215" y="398166"/>
                    <a:pt x="0" y="373504"/>
                    <a:pt x="0" y="347788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582124" y="2686539"/>
            <a:ext cx="7613671" cy="6928441"/>
          </a:xfrm>
          <a:custGeom>
            <a:avLst/>
            <a:gdLst/>
            <a:ahLst/>
            <a:cxnLst/>
            <a:rect r="r" b="b" t="t" l="l"/>
            <a:pathLst>
              <a:path h="6928441" w="7613671">
                <a:moveTo>
                  <a:pt x="0" y="0"/>
                </a:moveTo>
                <a:lnTo>
                  <a:pt x="7613671" y="0"/>
                </a:lnTo>
                <a:lnTo>
                  <a:pt x="7613671" y="6928441"/>
                </a:lnTo>
                <a:lnTo>
                  <a:pt x="0" y="6928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550745" y="757619"/>
            <a:ext cx="7305484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Observamos el mosaico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2130" y="1545019"/>
            <a:ext cx="9406427" cy="7643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páginas 22 y 23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Observen cómo se distribuyeron los colores y dialoguen: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¿Cuál color está más presente?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¿Cuál está menos presente?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significan los huecos o piezas sin relación?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nos dice el mosaico sobre nuestra comunidad?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Registren una reflexión final.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710719" y="3303303"/>
            <a:ext cx="19709439" cy="5127823"/>
            <a:chOff x="0" y="0"/>
            <a:chExt cx="4845053" cy="12605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45053" cy="1260542"/>
            </a:xfrm>
            <a:custGeom>
              <a:avLst/>
              <a:gdLst/>
              <a:ahLst/>
              <a:cxnLst/>
              <a:rect r="r" b="b" t="t" l="l"/>
              <a:pathLst>
                <a:path h="1260542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1260542"/>
                  </a:lnTo>
                  <a:lnTo>
                    <a:pt x="0" y="1260542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45053" cy="13081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557620" y="640565"/>
            <a:ext cx="7984615" cy="1809215"/>
            <a:chOff x="0" y="0"/>
            <a:chExt cx="1962810" cy="4447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347788"/>
                  </a:lnTo>
                  <a:cubicBezTo>
                    <a:pt x="1962810" y="373504"/>
                    <a:pt x="1952595" y="398166"/>
                    <a:pt x="1934411" y="416349"/>
                  </a:cubicBezTo>
                  <a:cubicBezTo>
                    <a:pt x="1916227" y="434533"/>
                    <a:pt x="1891565" y="444749"/>
                    <a:pt x="1865850" y="444749"/>
                  </a:cubicBezTo>
                  <a:lnTo>
                    <a:pt x="96960" y="444749"/>
                  </a:lnTo>
                  <a:cubicBezTo>
                    <a:pt x="71245" y="444749"/>
                    <a:pt x="46583" y="434533"/>
                    <a:pt x="28399" y="416349"/>
                  </a:cubicBezTo>
                  <a:cubicBezTo>
                    <a:pt x="10215" y="398166"/>
                    <a:pt x="0" y="373504"/>
                    <a:pt x="0" y="347788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BFE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2761366" y="365161"/>
            <a:ext cx="5526634" cy="4497298"/>
          </a:xfrm>
          <a:custGeom>
            <a:avLst/>
            <a:gdLst/>
            <a:ahLst/>
            <a:cxnLst/>
            <a:rect r="r" b="b" t="t" l="l"/>
            <a:pathLst>
              <a:path h="4497298" w="5526634">
                <a:moveTo>
                  <a:pt x="5526634" y="0"/>
                </a:moveTo>
                <a:lnTo>
                  <a:pt x="0" y="0"/>
                </a:lnTo>
                <a:lnTo>
                  <a:pt x="0" y="4497298"/>
                </a:lnTo>
                <a:lnTo>
                  <a:pt x="5526634" y="4497298"/>
                </a:lnTo>
                <a:lnTo>
                  <a:pt x="552663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47771" y="3388629"/>
            <a:ext cx="16411529" cy="486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23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Comenten: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nos revela este mosaico sobre nuestro sentido de comunidad, apoyo, identidad y pertenencia?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Reflexión breve: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Una comunidad de aprendizaje no se impone; se construye y se contagia al vivenciarla.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07520" y="885825"/>
            <a:ext cx="728481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Cierre del Espacio 4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310163" y="-105997"/>
            <a:ext cx="11636259" cy="11636259"/>
          </a:xfrm>
          <a:custGeom>
            <a:avLst/>
            <a:gdLst/>
            <a:ahLst/>
            <a:cxnLst/>
            <a:rect r="r" b="b" t="t" l="l"/>
            <a:pathLst>
              <a:path h="11636259" w="11636259">
                <a:moveTo>
                  <a:pt x="0" y="0"/>
                </a:moveTo>
                <a:lnTo>
                  <a:pt x="11636258" y="0"/>
                </a:lnTo>
                <a:lnTo>
                  <a:pt x="11636258" y="11636259"/>
                </a:lnTo>
                <a:lnTo>
                  <a:pt x="0" y="11636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53659" y="200292"/>
            <a:ext cx="7984615" cy="1809215"/>
            <a:chOff x="0" y="0"/>
            <a:chExt cx="1962810" cy="4447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347788"/>
                  </a:lnTo>
                  <a:cubicBezTo>
                    <a:pt x="1962810" y="373504"/>
                    <a:pt x="1952595" y="398166"/>
                    <a:pt x="1934411" y="416349"/>
                  </a:cubicBezTo>
                  <a:cubicBezTo>
                    <a:pt x="1916227" y="434533"/>
                    <a:pt x="1891565" y="444749"/>
                    <a:pt x="1865850" y="444749"/>
                  </a:cubicBezTo>
                  <a:lnTo>
                    <a:pt x="96960" y="444749"/>
                  </a:lnTo>
                  <a:cubicBezTo>
                    <a:pt x="71245" y="444749"/>
                    <a:pt x="46583" y="434533"/>
                    <a:pt x="28399" y="416349"/>
                  </a:cubicBezTo>
                  <a:cubicBezTo>
                    <a:pt x="10215" y="398166"/>
                    <a:pt x="0" y="373504"/>
                    <a:pt x="0" y="347788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29659" y="2240862"/>
            <a:ext cx="8508615" cy="625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24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Lean el colofón.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Recuperen las dos ideas centrales del cierre: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contextualización del aprendizaje en colectivo</a:t>
            </a:r>
          </a:p>
          <a:p>
            <a:pPr algn="l" marL="855139" indent="-427569" lvl="1">
              <a:lnSpc>
                <a:spcPts val="5545"/>
              </a:lnSpc>
              <a:buFont typeface="Arial"/>
              <a:buChar char="•"/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sentido de pertenencia e identidad colectiva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8951804" y="579391"/>
            <a:ext cx="9508773" cy="6109426"/>
          </a:xfrm>
          <a:custGeom>
            <a:avLst/>
            <a:gdLst/>
            <a:ahLst/>
            <a:cxnLst/>
            <a:rect r="r" b="b" t="t" l="l"/>
            <a:pathLst>
              <a:path h="6109426" w="9508773">
                <a:moveTo>
                  <a:pt x="9508773" y="0"/>
                </a:moveTo>
                <a:lnTo>
                  <a:pt x="0" y="0"/>
                </a:lnTo>
                <a:lnTo>
                  <a:pt x="0" y="6109426"/>
                </a:lnTo>
                <a:lnTo>
                  <a:pt x="9508773" y="6109426"/>
                </a:lnTo>
                <a:lnTo>
                  <a:pt x="95087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144000" y="5590688"/>
            <a:ext cx="5355805" cy="4576982"/>
          </a:xfrm>
          <a:custGeom>
            <a:avLst/>
            <a:gdLst/>
            <a:ahLst/>
            <a:cxnLst/>
            <a:rect r="r" b="b" t="t" l="l"/>
            <a:pathLst>
              <a:path h="4576982" w="5355805">
                <a:moveTo>
                  <a:pt x="5355805" y="0"/>
                </a:moveTo>
                <a:lnTo>
                  <a:pt x="0" y="0"/>
                </a:lnTo>
                <a:lnTo>
                  <a:pt x="0" y="4576982"/>
                </a:lnTo>
                <a:lnTo>
                  <a:pt x="5355805" y="4576982"/>
                </a:lnTo>
                <a:lnTo>
                  <a:pt x="5355805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26050" y="445552"/>
            <a:ext cx="287759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Colofón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92079" y="2240862"/>
            <a:ext cx="7824471" cy="347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Pregunta final: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necesitamos sostener para que nuestra comunidad de aprendizaje continúe viva el próximo ciclo escolar?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1531291" y="3219034"/>
            <a:ext cx="6100268" cy="6039266"/>
          </a:xfrm>
          <a:custGeom>
            <a:avLst/>
            <a:gdLst/>
            <a:ahLst/>
            <a:cxnLst/>
            <a:rect r="r" b="b" t="t" l="l"/>
            <a:pathLst>
              <a:path h="6039266" w="6100268">
                <a:moveTo>
                  <a:pt x="0" y="0"/>
                </a:moveTo>
                <a:lnTo>
                  <a:pt x="6100269" y="0"/>
                </a:lnTo>
                <a:lnTo>
                  <a:pt x="6100269" y="6039266"/>
                </a:lnTo>
                <a:lnTo>
                  <a:pt x="0" y="6039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0" y="632041"/>
            <a:ext cx="10768993" cy="9654959"/>
          </a:xfrm>
          <a:custGeom>
            <a:avLst/>
            <a:gdLst/>
            <a:ahLst/>
            <a:cxnLst/>
            <a:rect r="r" b="b" t="t" l="l"/>
            <a:pathLst>
              <a:path h="9654959" w="10768993">
                <a:moveTo>
                  <a:pt x="10768993" y="0"/>
                </a:moveTo>
                <a:lnTo>
                  <a:pt x="0" y="0"/>
                </a:lnTo>
                <a:lnTo>
                  <a:pt x="0" y="9654959"/>
                </a:lnTo>
                <a:lnTo>
                  <a:pt x="10768993" y="9654959"/>
                </a:lnTo>
                <a:lnTo>
                  <a:pt x="107689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933783" y="1028700"/>
            <a:ext cx="6795656" cy="1395664"/>
            <a:chOff x="0" y="0"/>
            <a:chExt cx="1670535" cy="3430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0" y="6238667"/>
            <a:ext cx="2839212" cy="4114800"/>
          </a:xfrm>
          <a:custGeom>
            <a:avLst/>
            <a:gdLst/>
            <a:ahLst/>
            <a:cxnLst/>
            <a:rect r="r" b="b" t="t" l="l"/>
            <a:pathLst>
              <a:path h="4114800" w="2839212">
                <a:moveTo>
                  <a:pt x="0" y="0"/>
                </a:moveTo>
                <a:lnTo>
                  <a:pt x="2839212" y="0"/>
                </a:lnTo>
                <a:lnTo>
                  <a:pt x="2839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384897" y="0"/>
            <a:ext cx="1941203" cy="5300212"/>
          </a:xfrm>
          <a:custGeom>
            <a:avLst/>
            <a:gdLst/>
            <a:ahLst/>
            <a:cxnLst/>
            <a:rect r="r" b="b" t="t" l="l"/>
            <a:pathLst>
              <a:path h="5300212" w="1941203">
                <a:moveTo>
                  <a:pt x="0" y="0"/>
                </a:moveTo>
                <a:lnTo>
                  <a:pt x="1941203" y="0"/>
                </a:lnTo>
                <a:lnTo>
                  <a:pt x="1941203" y="5300212"/>
                </a:lnTo>
                <a:lnTo>
                  <a:pt x="0" y="53002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42540" y="2699841"/>
            <a:ext cx="6695128" cy="4368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4"/>
              </a:lnSpc>
              <a:spcBef>
                <a:spcPct val="0"/>
              </a:spcBef>
            </a:pPr>
            <a:r>
              <a:rPr lang="en-US" sz="412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 pie, saluden a tres compañeras o compañeros y completen la frase:</a:t>
            </a:r>
          </a:p>
          <a:p>
            <a:pPr algn="l">
              <a:lnSpc>
                <a:spcPts val="5774"/>
              </a:lnSpc>
              <a:spcBef>
                <a:spcPct val="0"/>
              </a:spcBef>
            </a:pPr>
            <a:r>
              <a:rPr lang="en-US" sz="412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“Hoy llego con la disposición de…”</a:t>
            </a:r>
          </a:p>
          <a:p>
            <a:pPr algn="l">
              <a:lnSpc>
                <a:spcPts val="5774"/>
              </a:lnSpc>
              <a:spcBef>
                <a:spcPct val="0"/>
              </a:spcBef>
            </a:pPr>
            <a:r>
              <a:rPr lang="en-US" sz="412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Escuchar 3 participaciones.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81779" y="1261458"/>
            <a:ext cx="6647660" cy="68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2"/>
              </a:lnSpc>
              <a:spcBef>
                <a:spcPct val="0"/>
              </a:spcBef>
            </a:pPr>
            <a:r>
              <a:rPr lang="en-US" b="true" sz="398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“Volvemos a encontrarnos”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94414" y="4572608"/>
            <a:ext cx="5374023" cy="378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5"/>
              </a:lnSpc>
              <a:spcBef>
                <a:spcPct val="0"/>
              </a:spcBef>
            </a:pPr>
            <a:r>
              <a:rPr lang="en-US" sz="307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Reflexión breve:</a:t>
            </a:r>
          </a:p>
          <a:p>
            <a:pPr algn="ctr">
              <a:lnSpc>
                <a:spcPts val="4305"/>
              </a:lnSpc>
              <a:spcBef>
                <a:spcPct val="0"/>
              </a:spcBef>
            </a:pPr>
            <a:r>
              <a:rPr lang="en-US" sz="307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75" i="true">
                <a:solidFill>
                  <a:srgbClr val="000000"/>
                </a:solidFill>
                <a:latin typeface="Arimo Italics"/>
                <a:ea typeface="Arimo Italics"/>
                <a:cs typeface="Arimo Italics"/>
                <a:sym typeface="Arimo Italics"/>
              </a:rPr>
              <a:t>Una comunidad de aprendizaje se sostiene cuando cada integrante participa desde sus posibilidades, saberes y disposición.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3394508" y="640565"/>
            <a:ext cx="10672697" cy="1240583"/>
            <a:chOff x="0" y="0"/>
            <a:chExt cx="2623605" cy="3049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23605" cy="304965"/>
            </a:xfrm>
            <a:custGeom>
              <a:avLst/>
              <a:gdLst/>
              <a:ahLst/>
              <a:cxnLst/>
              <a:rect r="r" b="b" t="t" l="l"/>
              <a:pathLst>
                <a:path h="304965" w="2623605">
                  <a:moveTo>
                    <a:pt x="72539" y="0"/>
                  </a:moveTo>
                  <a:lnTo>
                    <a:pt x="2551065" y="0"/>
                  </a:lnTo>
                  <a:cubicBezTo>
                    <a:pt x="2591128" y="0"/>
                    <a:pt x="2623605" y="32477"/>
                    <a:pt x="2623605" y="72539"/>
                  </a:cubicBezTo>
                  <a:lnTo>
                    <a:pt x="2623605" y="232425"/>
                  </a:lnTo>
                  <a:cubicBezTo>
                    <a:pt x="2623605" y="272488"/>
                    <a:pt x="2591128" y="304965"/>
                    <a:pt x="2551065" y="304965"/>
                  </a:cubicBezTo>
                  <a:lnTo>
                    <a:pt x="72539" y="304965"/>
                  </a:lnTo>
                  <a:cubicBezTo>
                    <a:pt x="32477" y="304965"/>
                    <a:pt x="0" y="272488"/>
                    <a:pt x="0" y="232425"/>
                  </a:cubicBezTo>
                  <a:lnTo>
                    <a:pt x="0" y="72539"/>
                  </a:lnTo>
                  <a:cubicBezTo>
                    <a:pt x="0" y="32477"/>
                    <a:pt x="32477" y="0"/>
                    <a:pt x="72539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623605" cy="352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6954301" y="1881148"/>
            <a:ext cx="13275817" cy="8529767"/>
          </a:xfrm>
          <a:custGeom>
            <a:avLst/>
            <a:gdLst/>
            <a:ahLst/>
            <a:cxnLst/>
            <a:rect r="r" b="b" t="t" l="l"/>
            <a:pathLst>
              <a:path h="8529767" w="13275817">
                <a:moveTo>
                  <a:pt x="13275817" y="0"/>
                </a:moveTo>
                <a:lnTo>
                  <a:pt x="0" y="0"/>
                </a:lnTo>
                <a:lnTo>
                  <a:pt x="0" y="8529767"/>
                </a:lnTo>
                <a:lnTo>
                  <a:pt x="13275817" y="8529767"/>
                </a:lnTo>
                <a:lnTo>
                  <a:pt x="1327581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36108" y="2031231"/>
            <a:ext cx="8178165" cy="8229600"/>
          </a:xfrm>
          <a:custGeom>
            <a:avLst/>
            <a:gdLst/>
            <a:ahLst/>
            <a:cxnLst/>
            <a:rect r="r" b="b" t="t" l="l"/>
            <a:pathLst>
              <a:path h="8229600" w="8178165">
                <a:moveTo>
                  <a:pt x="0" y="0"/>
                </a:moveTo>
                <a:lnTo>
                  <a:pt x="8178165" y="0"/>
                </a:lnTo>
                <a:lnTo>
                  <a:pt x="8178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52974" y="933450"/>
            <a:ext cx="9364408" cy="68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Pausa activa final: Me llevo y comparto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87805" y="3001548"/>
            <a:ext cx="8105944" cy="5824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 pie, busquen a una persona.</a:t>
            </a:r>
          </a:p>
          <a:p>
            <a:pPr algn="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Compartan:</a:t>
            </a:r>
          </a:p>
          <a:p>
            <a:pPr algn="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 llevo de este Taller…</a:t>
            </a:r>
          </a:p>
          <a:p>
            <a:pPr algn="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y deseo para el colectivo…</a:t>
            </a:r>
          </a:p>
          <a:p>
            <a:pPr algn="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Cambien de pareja una vez más.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4557620" y="640565"/>
            <a:ext cx="7984615" cy="1809215"/>
            <a:chOff x="0" y="0"/>
            <a:chExt cx="1962810" cy="4447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96960" y="0"/>
                  </a:moveTo>
                  <a:lnTo>
                    <a:pt x="1865850" y="0"/>
                  </a:lnTo>
                  <a:cubicBezTo>
                    <a:pt x="1891565" y="0"/>
                    <a:pt x="1916227" y="10215"/>
                    <a:pt x="1934411" y="28399"/>
                  </a:cubicBezTo>
                  <a:cubicBezTo>
                    <a:pt x="1952595" y="46583"/>
                    <a:pt x="1962810" y="71245"/>
                    <a:pt x="1962810" y="96960"/>
                  </a:cubicBezTo>
                  <a:lnTo>
                    <a:pt x="1962810" y="347788"/>
                  </a:lnTo>
                  <a:cubicBezTo>
                    <a:pt x="1962810" y="373504"/>
                    <a:pt x="1952595" y="398166"/>
                    <a:pt x="1934411" y="416349"/>
                  </a:cubicBezTo>
                  <a:cubicBezTo>
                    <a:pt x="1916227" y="434533"/>
                    <a:pt x="1891565" y="444749"/>
                    <a:pt x="1865850" y="444749"/>
                  </a:cubicBezTo>
                  <a:lnTo>
                    <a:pt x="96960" y="444749"/>
                  </a:lnTo>
                  <a:cubicBezTo>
                    <a:pt x="71245" y="444749"/>
                    <a:pt x="46583" y="434533"/>
                    <a:pt x="28399" y="416349"/>
                  </a:cubicBezTo>
                  <a:cubicBezTo>
                    <a:pt x="10215" y="398166"/>
                    <a:pt x="0" y="373504"/>
                    <a:pt x="0" y="347788"/>
                  </a:cubicBezTo>
                  <a:lnTo>
                    <a:pt x="0" y="96960"/>
                  </a:lnTo>
                  <a:cubicBezTo>
                    <a:pt x="0" y="71245"/>
                    <a:pt x="10215" y="46583"/>
                    <a:pt x="28399" y="28399"/>
                  </a:cubicBezTo>
                  <a:cubicBezTo>
                    <a:pt x="46583" y="10215"/>
                    <a:pt x="71245" y="0"/>
                    <a:pt x="969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710719" y="3485299"/>
            <a:ext cx="8910805" cy="6067482"/>
            <a:chOff x="0" y="0"/>
            <a:chExt cx="2190490" cy="14915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0490" cy="1491533"/>
            </a:xfrm>
            <a:custGeom>
              <a:avLst/>
              <a:gdLst/>
              <a:ahLst/>
              <a:cxnLst/>
              <a:rect r="r" b="b" t="t" l="l"/>
              <a:pathLst>
                <a:path h="1491533" w="2190490">
                  <a:moveTo>
                    <a:pt x="0" y="0"/>
                  </a:moveTo>
                  <a:lnTo>
                    <a:pt x="2190490" y="0"/>
                  </a:lnTo>
                  <a:lnTo>
                    <a:pt x="2190490" y="1491533"/>
                  </a:lnTo>
                  <a:lnTo>
                    <a:pt x="0" y="1491533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90490" cy="1539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037448" y="2623305"/>
            <a:ext cx="8221852" cy="7368835"/>
          </a:xfrm>
          <a:custGeom>
            <a:avLst/>
            <a:gdLst/>
            <a:ahLst/>
            <a:cxnLst/>
            <a:rect r="r" b="b" t="t" l="l"/>
            <a:pathLst>
              <a:path h="7368835" w="8221852">
                <a:moveTo>
                  <a:pt x="0" y="0"/>
                </a:moveTo>
                <a:lnTo>
                  <a:pt x="8221852" y="0"/>
                </a:lnTo>
                <a:lnTo>
                  <a:pt x="8221852" y="7368835"/>
                </a:lnTo>
                <a:lnTo>
                  <a:pt x="0" y="7368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834075" y="995898"/>
            <a:ext cx="5086159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Cierre reflexivo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6373" y="3829137"/>
            <a:ext cx="6710446" cy="486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plenaria, completen: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Como comunidad de aprendizaje, nos comprometemos a…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Registrar 2 o 3 compromisos concretos para el próximo ciclo escolar.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581382" y="634888"/>
            <a:ext cx="14440070" cy="8057469"/>
          </a:xfrm>
          <a:custGeom>
            <a:avLst/>
            <a:gdLst/>
            <a:ahLst/>
            <a:cxnLst/>
            <a:rect r="r" b="b" t="t" l="l"/>
            <a:pathLst>
              <a:path h="8057469" w="14440070">
                <a:moveTo>
                  <a:pt x="0" y="0"/>
                </a:moveTo>
                <a:lnTo>
                  <a:pt x="14440070" y="0"/>
                </a:lnTo>
                <a:lnTo>
                  <a:pt x="14440070" y="8057468"/>
                </a:lnTo>
                <a:lnTo>
                  <a:pt x="0" y="8057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54105" y="2487524"/>
            <a:ext cx="10247554" cy="40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7"/>
              </a:lnSpc>
              <a:spcBef>
                <a:spcPct val="0"/>
              </a:spcBef>
            </a:pPr>
            <a:r>
              <a:rPr lang="en-US" sz="4512" i="true">
                <a:solidFill>
                  <a:srgbClr val="000000"/>
                </a:solidFill>
                <a:latin typeface="Arimo Italics"/>
                <a:ea typeface="Arimo Italics"/>
                <a:cs typeface="Arimo Italics"/>
                <a:sym typeface="Arimo Italics"/>
              </a:rPr>
              <a:t>Una comunidad de aprendizaje sigue viva cuando sus integrantes dialogan, se reconocen, aprenden juntos y sostienen acuerdos para transformar su práctica.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030639" y="7163047"/>
            <a:ext cx="9246988" cy="2095253"/>
            <a:chOff x="0" y="0"/>
            <a:chExt cx="1962810" cy="4447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2810" cy="444749"/>
            </a:xfrm>
            <a:custGeom>
              <a:avLst/>
              <a:gdLst/>
              <a:ahLst/>
              <a:cxnLst/>
              <a:rect r="r" b="b" t="t" l="l"/>
              <a:pathLst>
                <a:path h="444749" w="1962810">
                  <a:moveTo>
                    <a:pt x="83724" y="0"/>
                  </a:moveTo>
                  <a:lnTo>
                    <a:pt x="1879086" y="0"/>
                  </a:lnTo>
                  <a:cubicBezTo>
                    <a:pt x="1901291" y="0"/>
                    <a:pt x="1922587" y="8821"/>
                    <a:pt x="1938288" y="24522"/>
                  </a:cubicBezTo>
                  <a:cubicBezTo>
                    <a:pt x="1953989" y="40223"/>
                    <a:pt x="1962810" y="61519"/>
                    <a:pt x="1962810" y="83724"/>
                  </a:cubicBezTo>
                  <a:lnTo>
                    <a:pt x="1962810" y="361025"/>
                  </a:lnTo>
                  <a:cubicBezTo>
                    <a:pt x="1962810" y="407264"/>
                    <a:pt x="1925326" y="444749"/>
                    <a:pt x="1879086" y="444749"/>
                  </a:cubicBezTo>
                  <a:lnTo>
                    <a:pt x="83724" y="444749"/>
                  </a:lnTo>
                  <a:cubicBezTo>
                    <a:pt x="37484" y="444749"/>
                    <a:pt x="0" y="407264"/>
                    <a:pt x="0" y="361025"/>
                  </a:cubicBezTo>
                  <a:lnTo>
                    <a:pt x="0" y="83724"/>
                  </a:lnTo>
                  <a:cubicBezTo>
                    <a:pt x="0" y="61519"/>
                    <a:pt x="8821" y="40223"/>
                    <a:pt x="24522" y="24522"/>
                  </a:cubicBezTo>
                  <a:cubicBezTo>
                    <a:pt x="40223" y="8821"/>
                    <a:pt x="61519" y="0"/>
                    <a:pt x="83724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962810" cy="492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574742" y="4407789"/>
            <a:ext cx="5754278" cy="5879211"/>
          </a:xfrm>
          <a:custGeom>
            <a:avLst/>
            <a:gdLst/>
            <a:ahLst/>
            <a:cxnLst/>
            <a:rect r="r" b="b" t="t" l="l"/>
            <a:pathLst>
              <a:path h="5879211" w="5754278">
                <a:moveTo>
                  <a:pt x="0" y="0"/>
                </a:moveTo>
                <a:lnTo>
                  <a:pt x="5754278" y="0"/>
                </a:lnTo>
                <a:lnTo>
                  <a:pt x="5754278" y="5879211"/>
                </a:lnTo>
                <a:lnTo>
                  <a:pt x="0" y="587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51454" y="4135026"/>
            <a:ext cx="5282093" cy="8502363"/>
          </a:xfrm>
          <a:custGeom>
            <a:avLst/>
            <a:gdLst/>
            <a:ahLst/>
            <a:cxnLst/>
            <a:rect r="r" b="b" t="t" l="l"/>
            <a:pathLst>
              <a:path h="8502363" w="5282093">
                <a:moveTo>
                  <a:pt x="0" y="0"/>
                </a:moveTo>
                <a:lnTo>
                  <a:pt x="5282093" y="0"/>
                </a:lnTo>
                <a:lnTo>
                  <a:pt x="5282093" y="8502363"/>
                </a:lnTo>
                <a:lnTo>
                  <a:pt x="0" y="85023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902" y="-154266"/>
            <a:ext cx="3914204" cy="4114800"/>
          </a:xfrm>
          <a:custGeom>
            <a:avLst/>
            <a:gdLst/>
            <a:ahLst/>
            <a:cxnLst/>
            <a:rect r="r" b="b" t="t" l="l"/>
            <a:pathLst>
              <a:path h="4114800" w="3914204">
                <a:moveTo>
                  <a:pt x="0" y="0"/>
                </a:moveTo>
                <a:lnTo>
                  <a:pt x="3914203" y="0"/>
                </a:lnTo>
                <a:lnTo>
                  <a:pt x="39142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77627" y="85673"/>
            <a:ext cx="2885219" cy="3634922"/>
          </a:xfrm>
          <a:custGeom>
            <a:avLst/>
            <a:gdLst/>
            <a:ahLst/>
            <a:cxnLst/>
            <a:rect r="r" b="b" t="t" l="l"/>
            <a:pathLst>
              <a:path h="3634922" w="2885219">
                <a:moveTo>
                  <a:pt x="0" y="0"/>
                </a:moveTo>
                <a:lnTo>
                  <a:pt x="2885219" y="0"/>
                </a:lnTo>
                <a:lnTo>
                  <a:pt x="2885219" y="3634922"/>
                </a:lnTo>
                <a:lnTo>
                  <a:pt x="0" y="3634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651562" y="7576590"/>
            <a:ext cx="8299710" cy="111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17"/>
              </a:lnSpc>
              <a:spcBef>
                <a:spcPct val="0"/>
              </a:spcBef>
            </a:pPr>
            <a:r>
              <a:rPr lang="en-US" b="true" sz="636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¡Felices vacaciones!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57684" y="7362125"/>
            <a:ext cx="14492624" cy="2924875"/>
          </a:xfrm>
          <a:custGeom>
            <a:avLst/>
            <a:gdLst/>
            <a:ahLst/>
            <a:cxnLst/>
            <a:rect r="r" b="b" t="t" l="l"/>
            <a:pathLst>
              <a:path h="2924875" w="14492624">
                <a:moveTo>
                  <a:pt x="0" y="0"/>
                </a:moveTo>
                <a:lnTo>
                  <a:pt x="14492624" y="0"/>
                </a:lnTo>
                <a:lnTo>
                  <a:pt x="14492624" y="2924875"/>
                </a:lnTo>
                <a:lnTo>
                  <a:pt x="0" y="29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544466" y="2809186"/>
            <a:ext cx="10032894" cy="3636924"/>
          </a:xfrm>
          <a:custGeom>
            <a:avLst/>
            <a:gdLst/>
            <a:ahLst/>
            <a:cxnLst/>
            <a:rect r="r" b="b" t="t" l="l"/>
            <a:pathLst>
              <a:path h="3636924" w="10032894">
                <a:moveTo>
                  <a:pt x="0" y="0"/>
                </a:moveTo>
                <a:lnTo>
                  <a:pt x="10032894" y="0"/>
                </a:lnTo>
                <a:lnTo>
                  <a:pt x="10032894" y="3636924"/>
                </a:lnTo>
                <a:lnTo>
                  <a:pt x="0" y="3636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50043" y="0"/>
            <a:ext cx="6137957" cy="6223530"/>
          </a:xfrm>
          <a:custGeom>
            <a:avLst/>
            <a:gdLst/>
            <a:ahLst/>
            <a:cxnLst/>
            <a:rect r="r" b="b" t="t" l="l"/>
            <a:pathLst>
              <a:path h="6223530" w="6137957">
                <a:moveTo>
                  <a:pt x="0" y="0"/>
                </a:moveTo>
                <a:lnTo>
                  <a:pt x="6137957" y="0"/>
                </a:lnTo>
                <a:lnTo>
                  <a:pt x="6137957" y="6223530"/>
                </a:lnTo>
                <a:lnTo>
                  <a:pt x="0" y="62235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30424" y="8438356"/>
            <a:ext cx="13347145" cy="6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Todos los registros se realizarán en la Carpeta para la reflexión.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37249" y="881387"/>
            <a:ext cx="4173664" cy="799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0"/>
              </a:lnSpc>
              <a:spcBef>
                <a:spcPct val="0"/>
              </a:spcBef>
            </a:pPr>
            <a:r>
              <a:rPr lang="en-US" b="true" sz="4514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Ruta de trabajo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17160" y="2926991"/>
            <a:ext cx="8087506" cy="329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Hoy trabajaremos: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Espacio 3. Ser en lo que somos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📖 Espacio 4. Mosaico de la transformación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📖 Colofón y cierre del Taller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47476" y="3090827"/>
            <a:ext cx="10032894" cy="3636924"/>
          </a:xfrm>
          <a:custGeom>
            <a:avLst/>
            <a:gdLst/>
            <a:ahLst/>
            <a:cxnLst/>
            <a:rect r="r" b="b" t="t" l="l"/>
            <a:pathLst>
              <a:path h="3636924" w="10032894">
                <a:moveTo>
                  <a:pt x="0" y="0"/>
                </a:moveTo>
                <a:lnTo>
                  <a:pt x="10032894" y="0"/>
                </a:lnTo>
                <a:lnTo>
                  <a:pt x="10032894" y="3636924"/>
                </a:lnTo>
                <a:lnTo>
                  <a:pt x="0" y="3636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232072" y="0"/>
            <a:ext cx="5825014" cy="10287000"/>
          </a:xfrm>
          <a:custGeom>
            <a:avLst/>
            <a:gdLst/>
            <a:ahLst/>
            <a:cxnLst/>
            <a:rect r="r" b="b" t="t" l="l"/>
            <a:pathLst>
              <a:path h="10287000" w="5825014">
                <a:moveTo>
                  <a:pt x="0" y="0"/>
                </a:moveTo>
                <a:lnTo>
                  <a:pt x="5825014" y="0"/>
                </a:lnTo>
                <a:lnTo>
                  <a:pt x="58250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04179" y="3814289"/>
            <a:ext cx="7707751" cy="209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7" tooltip="https://gestion.cte.sep.gob.mx/insumos/docs/2526_s81_Taller_material_1.pdf?1783132959510"/>
              </a:rPr>
              <a:t>Carpeta para la reflexión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8" tooltip="https://gestion.cte.sep.gob.mx/insumos/docs/2526_s81_Taller_material_2.pdf?1783132959510"/>
              </a:rPr>
              <a:t>Material de consulta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Video del Secretario de Educación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51713" y="757372"/>
            <a:ext cx="292379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Insumos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3797" y="1795597"/>
            <a:ext cx="8954878" cy="7228548"/>
          </a:xfrm>
          <a:custGeom>
            <a:avLst/>
            <a:gdLst/>
            <a:ahLst/>
            <a:cxnLst/>
            <a:rect r="r" b="b" t="t" l="l"/>
            <a:pathLst>
              <a:path h="7228548" w="8954878">
                <a:moveTo>
                  <a:pt x="0" y="0"/>
                </a:moveTo>
                <a:lnTo>
                  <a:pt x="8954878" y="0"/>
                </a:lnTo>
                <a:lnTo>
                  <a:pt x="8954878" y="7228548"/>
                </a:lnTo>
                <a:lnTo>
                  <a:pt x="0" y="7228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43689" y="2358898"/>
            <a:ext cx="6669437" cy="7168227"/>
          </a:xfrm>
          <a:custGeom>
            <a:avLst/>
            <a:gdLst/>
            <a:ahLst/>
            <a:cxnLst/>
            <a:rect r="r" b="b" t="t" l="l"/>
            <a:pathLst>
              <a:path h="7168227" w="6669437">
                <a:moveTo>
                  <a:pt x="0" y="0"/>
                </a:moveTo>
                <a:lnTo>
                  <a:pt x="6669438" y="0"/>
                </a:lnTo>
                <a:lnTo>
                  <a:pt x="6669438" y="7168226"/>
                </a:lnTo>
                <a:lnTo>
                  <a:pt x="0" y="7168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919997"/>
            <a:ext cx="7205072" cy="4894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0"/>
              </a:lnSpc>
              <a:spcBef>
                <a:spcPct val="0"/>
              </a:spcBef>
            </a:pPr>
            <a:r>
              <a:rPr lang="en-US" sz="307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Que maestras y maestros fortalezcan su comunidad de aprendizaje, a través de analizar los procesos que dinamizan su conformación desde la reflexión colectiva, crítica y situada de sus experiencias y saberes, con la finalidad de transformar su práctica en concordancia con su contexto y realidad educativa.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21382" y="738322"/>
            <a:ext cx="660539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Propósito General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278439" y="3377659"/>
            <a:ext cx="19709439" cy="5024435"/>
            <a:chOff x="0" y="0"/>
            <a:chExt cx="4845053" cy="12351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45053" cy="1235127"/>
            </a:xfrm>
            <a:custGeom>
              <a:avLst/>
              <a:gdLst/>
              <a:ahLst/>
              <a:cxnLst/>
              <a:rect r="r" b="b" t="t" l="l"/>
              <a:pathLst>
                <a:path h="1235127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1235127"/>
                  </a:lnTo>
                  <a:lnTo>
                    <a:pt x="0" y="1235127"/>
                  </a:lnTo>
                  <a:close/>
                </a:path>
              </a:pathLst>
            </a:custGeom>
            <a:solidFill>
              <a:srgbClr val="DFFF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845053" cy="1282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286069" y="2389951"/>
            <a:ext cx="6801522" cy="6999851"/>
          </a:xfrm>
          <a:custGeom>
            <a:avLst/>
            <a:gdLst/>
            <a:ahLst/>
            <a:cxnLst/>
            <a:rect r="r" b="b" t="t" l="l"/>
            <a:pathLst>
              <a:path h="6999851" w="6801522">
                <a:moveTo>
                  <a:pt x="0" y="0"/>
                </a:moveTo>
                <a:lnTo>
                  <a:pt x="6801522" y="0"/>
                </a:lnTo>
                <a:lnTo>
                  <a:pt x="6801522" y="6999851"/>
                </a:lnTo>
                <a:lnTo>
                  <a:pt x="0" y="6999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32954" y="923925"/>
            <a:ext cx="651595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Propósitos específicos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1761" y="3661935"/>
            <a:ext cx="10774308" cy="3808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0"/>
              </a:lnSpc>
              <a:spcBef>
                <a:spcPct val="0"/>
              </a:spcBef>
            </a:pPr>
            <a:r>
              <a:rPr lang="en-US" sz="307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Que maestras y maestros: </a:t>
            </a:r>
          </a:p>
          <a:p>
            <a:pPr algn="l">
              <a:lnSpc>
                <a:spcPts val="4300"/>
              </a:lnSpc>
              <a:spcBef>
                <a:spcPct val="0"/>
              </a:spcBef>
            </a:pPr>
            <a:r>
              <a:rPr lang="en-US" sz="307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•Desarrollen capacidades para contextualizar los aprendizajes profesionales en la práctica educativa que orienten la atención a las problemáticas del aula y de la escuela. </a:t>
            </a:r>
          </a:p>
          <a:p>
            <a:pPr algn="l">
              <a:lnSpc>
                <a:spcPts val="4300"/>
              </a:lnSpc>
              <a:spcBef>
                <a:spcPct val="0"/>
              </a:spcBef>
            </a:pPr>
            <a:r>
              <a:rPr lang="en-US" sz="307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•Fortalezcan los distintos elementos que han construido como sentidos de pertenencia e identidad colectiva para realizar un trazo prospectivo sobre su comunidad de aprendizaje.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BFEC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5280" y="2055279"/>
            <a:ext cx="9993401" cy="8066864"/>
          </a:xfrm>
          <a:custGeom>
            <a:avLst/>
            <a:gdLst/>
            <a:ahLst/>
            <a:cxnLst/>
            <a:rect r="r" b="b" t="t" l="l"/>
            <a:pathLst>
              <a:path h="8066864" w="9993401">
                <a:moveTo>
                  <a:pt x="0" y="0"/>
                </a:moveTo>
                <a:lnTo>
                  <a:pt x="9993401" y="0"/>
                </a:lnTo>
                <a:lnTo>
                  <a:pt x="9993401" y="8066864"/>
                </a:lnTo>
                <a:lnTo>
                  <a:pt x="0" y="806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19437" y="1353276"/>
            <a:ext cx="6956421" cy="7905024"/>
          </a:xfrm>
          <a:custGeom>
            <a:avLst/>
            <a:gdLst/>
            <a:ahLst/>
            <a:cxnLst/>
            <a:rect r="r" b="b" t="t" l="l"/>
            <a:pathLst>
              <a:path h="7905024" w="6956421">
                <a:moveTo>
                  <a:pt x="0" y="0"/>
                </a:moveTo>
                <a:lnTo>
                  <a:pt x="6956421" y="0"/>
                </a:lnTo>
                <a:lnTo>
                  <a:pt x="6956421" y="7905024"/>
                </a:lnTo>
                <a:lnTo>
                  <a:pt x="0" y="7905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55739" y="569379"/>
            <a:ext cx="6212883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b="true" sz="5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Espacio 3</a:t>
            </a:r>
          </a:p>
          <a:p>
            <a:pPr algn="ctr">
              <a:lnSpc>
                <a:spcPts val="5700"/>
              </a:lnSpc>
            </a:pPr>
            <a:r>
              <a:rPr lang="en-US" b="true" sz="5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Ser en lo que somos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56079" y="3314793"/>
            <a:ext cx="7799321" cy="486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15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Lean el texto inicial del Espacio 3.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Comenten brevemente:</a:t>
            </a:r>
          </a:p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significa para nuestro colectivo construir identidad y sentido de pertenencia?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78439" y="3107827"/>
            <a:ext cx="19709439" cy="5024435"/>
            <a:chOff x="0" y="0"/>
            <a:chExt cx="4845053" cy="12351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45053" cy="1235127"/>
            </a:xfrm>
            <a:custGeom>
              <a:avLst/>
              <a:gdLst/>
              <a:ahLst/>
              <a:cxnLst/>
              <a:rect r="r" b="b" t="t" l="l"/>
              <a:pathLst>
                <a:path h="1235127" w="4845053">
                  <a:moveTo>
                    <a:pt x="0" y="0"/>
                  </a:moveTo>
                  <a:lnTo>
                    <a:pt x="4845053" y="0"/>
                  </a:lnTo>
                  <a:lnTo>
                    <a:pt x="4845053" y="1235127"/>
                  </a:lnTo>
                  <a:lnTo>
                    <a:pt x="0" y="1235127"/>
                  </a:lnTo>
                  <a:close/>
                </a:path>
              </a:pathLst>
            </a:custGeom>
            <a:solidFill>
              <a:srgbClr val="BFEC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45053" cy="1282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3489122"/>
            <a:ext cx="16230600" cy="4166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📖 Carpeta para la reflexión: página 16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parejas, realicen la actividad: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 que sí me hace sentir parte de mi comunidad de aprendizaje es…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 que no me hace sentir parte de mi comunidad de aprendizaje es…</a:t>
            </a:r>
          </a:p>
          <a:p>
            <a:pPr algn="l">
              <a:lnSpc>
                <a:spcPts val="5545"/>
              </a:lnSpc>
              <a:spcBef>
                <a:spcPct val="0"/>
              </a:spcBef>
            </a:pPr>
            <a:r>
              <a:rPr lang="en-US" sz="39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Después, identifiquen si se relaciona con vivencias, trayectoria profesional, creencias o prejuicios.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893630" y="640565"/>
            <a:ext cx="7390136" cy="1395664"/>
            <a:chOff x="0" y="0"/>
            <a:chExt cx="1816673" cy="34308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16673" cy="343088"/>
            </a:xfrm>
            <a:custGeom>
              <a:avLst/>
              <a:gdLst/>
              <a:ahLst/>
              <a:cxnLst/>
              <a:rect r="r" b="b" t="t" l="l"/>
              <a:pathLst>
                <a:path h="343088" w="1816673">
                  <a:moveTo>
                    <a:pt x="104760" y="0"/>
                  </a:moveTo>
                  <a:lnTo>
                    <a:pt x="1711913" y="0"/>
                  </a:lnTo>
                  <a:cubicBezTo>
                    <a:pt x="1769770" y="0"/>
                    <a:pt x="1816673" y="46903"/>
                    <a:pt x="1816673" y="104760"/>
                  </a:cubicBezTo>
                  <a:lnTo>
                    <a:pt x="1816673" y="238328"/>
                  </a:lnTo>
                  <a:cubicBezTo>
                    <a:pt x="1816673" y="296185"/>
                    <a:pt x="1769770" y="343088"/>
                    <a:pt x="1711913" y="343088"/>
                  </a:cubicBezTo>
                  <a:lnTo>
                    <a:pt x="104760" y="343088"/>
                  </a:lnTo>
                  <a:cubicBezTo>
                    <a:pt x="46903" y="343088"/>
                    <a:pt x="0" y="296185"/>
                    <a:pt x="0" y="238328"/>
                  </a:cubicBezTo>
                  <a:lnTo>
                    <a:pt x="0" y="104760"/>
                  </a:lnTo>
                  <a:cubicBezTo>
                    <a:pt x="0" y="46903"/>
                    <a:pt x="46903" y="0"/>
                    <a:pt x="104760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816673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519249" y="0"/>
            <a:ext cx="5045045" cy="5026126"/>
          </a:xfrm>
          <a:custGeom>
            <a:avLst/>
            <a:gdLst/>
            <a:ahLst/>
            <a:cxnLst/>
            <a:rect r="r" b="b" t="t" l="l"/>
            <a:pathLst>
              <a:path h="5026126" w="5045045">
                <a:moveTo>
                  <a:pt x="0" y="0"/>
                </a:moveTo>
                <a:lnTo>
                  <a:pt x="5045045" y="0"/>
                </a:lnTo>
                <a:lnTo>
                  <a:pt x="5045045" y="5026126"/>
                </a:lnTo>
                <a:lnTo>
                  <a:pt x="0" y="5026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26253" y="933450"/>
            <a:ext cx="6847713" cy="68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b="true" sz="39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Lo que nos hace sentir parte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000" y="0"/>
            <a:ext cx="20574000" cy="10287000"/>
            <a:chOff x="0" y="0"/>
            <a:chExt cx="2743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160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26204" y="2369628"/>
            <a:ext cx="10792245" cy="6888672"/>
            <a:chOff x="0" y="0"/>
            <a:chExt cx="2652993" cy="16934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2993" cy="1693401"/>
            </a:xfrm>
            <a:custGeom>
              <a:avLst/>
              <a:gdLst/>
              <a:ahLst/>
              <a:cxnLst/>
              <a:rect r="r" b="b" t="t" l="l"/>
              <a:pathLst>
                <a:path h="1693401" w="2652993">
                  <a:moveTo>
                    <a:pt x="0" y="0"/>
                  </a:moveTo>
                  <a:lnTo>
                    <a:pt x="2652993" y="0"/>
                  </a:lnTo>
                  <a:lnTo>
                    <a:pt x="2652993" y="1693401"/>
                  </a:lnTo>
                  <a:lnTo>
                    <a:pt x="0" y="1693401"/>
                  </a:lnTo>
                  <a:close/>
                </a:path>
              </a:pathLst>
            </a:custGeom>
            <a:solidFill>
              <a:srgbClr val="DFFFB1"/>
            </a:solidFill>
            <a:ln w="104775" cap="sq">
              <a:solidFill>
                <a:srgbClr val="477308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652993" cy="1741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126253" y="640565"/>
            <a:ext cx="6795656" cy="1395664"/>
            <a:chOff x="0" y="0"/>
            <a:chExt cx="1670535" cy="3430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70535" cy="343088"/>
            </a:xfrm>
            <a:custGeom>
              <a:avLst/>
              <a:gdLst/>
              <a:ahLst/>
              <a:cxnLst/>
              <a:rect r="r" b="b" t="t" l="l"/>
              <a:pathLst>
                <a:path h="343088" w="1670535">
                  <a:moveTo>
                    <a:pt x="113925" y="0"/>
                  </a:moveTo>
                  <a:lnTo>
                    <a:pt x="1556611" y="0"/>
                  </a:lnTo>
                  <a:cubicBezTo>
                    <a:pt x="1586826" y="0"/>
                    <a:pt x="1615803" y="12003"/>
                    <a:pt x="1637168" y="33368"/>
                  </a:cubicBezTo>
                  <a:cubicBezTo>
                    <a:pt x="1658533" y="54733"/>
                    <a:pt x="1670535" y="83710"/>
                    <a:pt x="1670535" y="113925"/>
                  </a:cubicBezTo>
                  <a:lnTo>
                    <a:pt x="1670535" y="229163"/>
                  </a:lnTo>
                  <a:cubicBezTo>
                    <a:pt x="1670535" y="292082"/>
                    <a:pt x="1619530" y="343088"/>
                    <a:pt x="1556611" y="343088"/>
                  </a:cubicBezTo>
                  <a:lnTo>
                    <a:pt x="113925" y="343088"/>
                  </a:lnTo>
                  <a:cubicBezTo>
                    <a:pt x="51006" y="343088"/>
                    <a:pt x="0" y="292082"/>
                    <a:pt x="0" y="229163"/>
                  </a:cubicBezTo>
                  <a:lnTo>
                    <a:pt x="0" y="113925"/>
                  </a:lnTo>
                  <a:cubicBezTo>
                    <a:pt x="0" y="51006"/>
                    <a:pt x="51006" y="0"/>
                    <a:pt x="113925" y="0"/>
                  </a:cubicBezTo>
                  <a:close/>
                </a:path>
              </a:pathLst>
            </a:custGeom>
            <a:solidFill>
              <a:srgbClr val="F0CB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670535" cy="39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160139" y="1028700"/>
            <a:ext cx="7127861" cy="6875416"/>
          </a:xfrm>
          <a:custGeom>
            <a:avLst/>
            <a:gdLst/>
            <a:ahLst/>
            <a:cxnLst/>
            <a:rect r="r" b="b" t="t" l="l"/>
            <a:pathLst>
              <a:path h="6875416" w="7127861">
                <a:moveTo>
                  <a:pt x="0" y="0"/>
                </a:moveTo>
                <a:lnTo>
                  <a:pt x="7127861" y="0"/>
                </a:lnTo>
                <a:lnTo>
                  <a:pt x="7127861" y="6875416"/>
                </a:lnTo>
                <a:lnTo>
                  <a:pt x="0" y="6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19876" y="2853024"/>
            <a:ext cx="9804901" cy="5830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1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Compartan algunas respuestas con el colectivo.</a:t>
            </a:r>
          </a:p>
          <a:p>
            <a:pPr algn="l">
              <a:lnSpc>
                <a:spcPts val="5161"/>
              </a:lnSpc>
              <a:spcBef>
                <a:spcPct val="0"/>
              </a:spcBef>
            </a:pPr>
            <a:r>
              <a:rPr lang="en-US" b="true" sz="3686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Importante:</a:t>
            </a:r>
          </a:p>
          <a:p>
            <a:pPr algn="l">
              <a:lnSpc>
                <a:spcPts val="5161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No se trata de debatir, sino de escuchar y comprender las vivencias del colectivo.</a:t>
            </a:r>
          </a:p>
          <a:p>
            <a:pPr algn="l">
              <a:lnSpc>
                <a:spcPts val="5161"/>
              </a:lnSpc>
              <a:spcBef>
                <a:spcPct val="0"/>
              </a:spcBef>
            </a:pPr>
            <a:r>
              <a:rPr lang="en-US" b="true" sz="3686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Pregunta de apoyo:</a:t>
            </a:r>
          </a:p>
          <a:p>
            <a:pPr algn="l">
              <a:lnSpc>
                <a:spcPts val="5161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¿Qué podemos aprender de lo que hace sentir parte —o no— a nuestras compañeras y compañeros?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38492" y="903242"/>
            <a:ext cx="6371177" cy="765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5"/>
              </a:lnSpc>
              <a:spcBef>
                <a:spcPct val="0"/>
              </a:spcBef>
            </a:pPr>
            <a:r>
              <a:rPr lang="en-US" b="true" sz="43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Escucha y comprensión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DAHOdPUl0Gc</dc:identifier>
  <dcterms:modified xsi:type="dcterms:W3CDTF">2011-08-01T06:04:30Z</dcterms:modified>
  <cp:revision>1</cp:revision>
  <dc:title>De pie, saluden a tres compañeras o compañeros y completen la frase: “Hoy llego con la disposición de…” Escuchar 3 participaciones.</dc:title>
</cp:coreProperties>
</file>