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Arial Bold" charset="1" panose="020B0704020202020204"/>
      <p:regular r:id="rId21"/>
    </p:embeddedFont>
    <p:embeddedFont>
      <p:font typeface="Arial" charset="1" panose="020B0604020202020204"/>
      <p:regular r:id="rId22"/>
    </p:embeddedFont>
    <p:embeddedFont>
      <p:font typeface="Calibri (MS) Bold" charset="1" panose="020F0702030404030204"/>
      <p:regular r:id="rId23"/>
    </p:embeddedFont>
    <p:embeddedFont>
      <p:font typeface="Calibri (MS)" charset="1" panose="020F050202020403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Relationship Id="rId7" Target="../media/image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libros.conaliteg.gob.mx/2025/K0LPM.htm?#page/47" TargetMode="External" Type="http://schemas.openxmlformats.org/officeDocument/2006/relationships/hyperlink"/><Relationship Id="rId11" Target="https://www.youtube.com/watch?v=9cyD7zAAxQc" TargetMode="External" Type="http://schemas.openxmlformats.org/officeDocument/2006/relationships/hyperlink"/><Relationship Id="rId12" Target="https://gestion.cte.sep.gob.mx/insumos/docs/2425_s0_insumos_direc_proceso_mejora_continua.pdf?1783959338320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https://gestion.cte.sep.gob.mx/insumos/docs/2627_s0_orientaciones_docentes.pdf" TargetMode="External" Type="http://schemas.openxmlformats.org/officeDocument/2006/relationships/hyperlink"/><Relationship Id="rId8" Target="https://educacionbasica.sep.gob.mx/wp-content/uploads/2024/06/Plan-de-Estudio-ISBN-ELECTRONICO.pdf" TargetMode="External" Type="http://schemas.openxmlformats.org/officeDocument/2006/relationships/hyperlink"/><Relationship Id="rId9" Target="https://educacionbasica.sep.gob.mx/wp-content/uploads/2024/06/Programa_Sintetico_Fase_3.pdf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200150" y="2000250"/>
            <a:ext cx="12144375" cy="2571750"/>
            <a:chOff x="0" y="0"/>
            <a:chExt cx="16192500" cy="3429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192500" cy="3429000"/>
            </a:xfrm>
            <a:custGeom>
              <a:avLst/>
              <a:gdLst/>
              <a:ahLst/>
              <a:cxnLst/>
              <a:rect r="r" b="b" t="t" l="l"/>
              <a:pathLst>
                <a:path h="3429000" w="16192500">
                  <a:moveTo>
                    <a:pt x="0" y="0"/>
                  </a:moveTo>
                  <a:lnTo>
                    <a:pt x="16192500" y="0"/>
                  </a:lnTo>
                  <a:lnTo>
                    <a:pt x="16192500" y="3429000"/>
                  </a:lnTo>
                  <a:lnTo>
                    <a:pt x="0" y="3429000"/>
                  </a:lnTo>
                  <a:close/>
                </a:path>
              </a:pathLst>
            </a:custGeom>
            <a:solidFill>
              <a:srgbClr val="F8DDE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50303" y="1028700"/>
            <a:ext cx="1098512" cy="1093470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1697127" y="3625533"/>
            <a:ext cx="4214832" cy="6114300"/>
            <a:chOff x="0" y="0"/>
            <a:chExt cx="3939578" cy="5715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939540" cy="5715000"/>
            </a:xfrm>
            <a:custGeom>
              <a:avLst/>
              <a:gdLst/>
              <a:ahLst/>
              <a:cxnLst/>
              <a:rect r="r" b="b" t="t" l="l"/>
              <a:pathLst>
                <a:path h="5715000" w="3939540">
                  <a:moveTo>
                    <a:pt x="0" y="0"/>
                  </a:moveTo>
                  <a:lnTo>
                    <a:pt x="3939540" y="0"/>
                  </a:lnTo>
                  <a:lnTo>
                    <a:pt x="3939540" y="5715000"/>
                  </a:lnTo>
                  <a:lnTo>
                    <a:pt x="0" y="5715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485900" y="7429500"/>
            <a:ext cx="6143625" cy="142875"/>
            <a:chOff x="0" y="0"/>
            <a:chExt cx="8191500" cy="190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91500" cy="190500"/>
            </a:xfrm>
            <a:custGeom>
              <a:avLst/>
              <a:gdLst/>
              <a:ahLst/>
              <a:cxnLst/>
              <a:rect r="r" b="b" t="t" l="l"/>
              <a:pathLst>
                <a:path h="190500" w="8191500">
                  <a:moveTo>
                    <a:pt x="0" y="0"/>
                  </a:moveTo>
                  <a:lnTo>
                    <a:pt x="8191500" y="0"/>
                  </a:lnTo>
                  <a:lnTo>
                    <a:pt x="8191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F4D92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485900" y="7429500"/>
            <a:ext cx="1857375" cy="142875"/>
            <a:chOff x="0" y="0"/>
            <a:chExt cx="2476500" cy="1905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76500" cy="190500"/>
            </a:xfrm>
            <a:custGeom>
              <a:avLst/>
              <a:gdLst/>
              <a:ahLst/>
              <a:cxnLst/>
              <a:rect r="r" b="b" t="t" l="l"/>
              <a:pathLst>
                <a:path h="190500" w="2476500">
                  <a:moveTo>
                    <a:pt x="0" y="0"/>
                  </a:moveTo>
                  <a:lnTo>
                    <a:pt x="2476500" y="0"/>
                  </a:lnTo>
                  <a:lnTo>
                    <a:pt x="2476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ED4F7B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577340" y="2322195"/>
            <a:ext cx="1124712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89"/>
              </a:lnSpc>
            </a:pPr>
            <a:r>
              <a:rPr lang="en-US" sz="3324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FASE INTENSIVA DEL CONSEJO TÉCNICO ESCOLAR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77340" y="3027045"/>
            <a:ext cx="1067562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9"/>
              </a:lnSpc>
            </a:pPr>
            <a:r>
              <a:rPr lang="en-US" sz="63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Sesión 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77340" y="5089207"/>
            <a:ext cx="9556516" cy="1189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8"/>
              </a:lnSpc>
            </a:pPr>
            <a:r>
              <a:rPr lang="en-US" sz="385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El codiseño del Programa Analítico · Primer plano: lectura de la realidad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470630" y="9340333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238296" y="1152525"/>
            <a:ext cx="14104620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76"/>
              </a:lnSpc>
            </a:pPr>
            <a:r>
              <a:rPr lang="en-US" sz="364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Analicen las problemáticas, situaciones o características que registraron e identifiquen: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1525" y="385193"/>
            <a:ext cx="933541" cy="929257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292615" y="385193"/>
            <a:ext cx="1589495" cy="2305812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42950" y="8623092"/>
            <a:ext cx="16139160" cy="600075"/>
            <a:chOff x="0" y="0"/>
            <a:chExt cx="2151888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518880" cy="800100"/>
            </a:xfrm>
            <a:custGeom>
              <a:avLst/>
              <a:gdLst/>
              <a:ahLst/>
              <a:cxnLst/>
              <a:rect r="r" b="b" t="t" l="l"/>
              <a:pathLst>
                <a:path h="800100" w="21518880">
                  <a:moveTo>
                    <a:pt x="0" y="0"/>
                  </a:moveTo>
                  <a:lnTo>
                    <a:pt x="21518880" y="0"/>
                  </a:lnTo>
                  <a:lnTo>
                    <a:pt x="2151888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20140" y="2812732"/>
            <a:ext cx="15055194" cy="4667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1"/>
              </a:lnSpc>
            </a:pPr>
            <a:r>
              <a:rPr lang="en-US" sz="3459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¿Cuáles resultan más relevantes en este momento?</a:t>
            </a:r>
          </a:p>
          <a:p>
            <a:pPr algn="l">
              <a:lnSpc>
                <a:spcPts val="3870"/>
              </a:lnSpc>
            </a:pPr>
          </a:p>
          <a:p>
            <a:pPr algn="l">
              <a:lnSpc>
                <a:spcPts val="4151"/>
              </a:lnSpc>
            </a:pPr>
            <a:r>
              <a:rPr lang="en-US" sz="3459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situaciones o problemas pueden ser aprovechados para organizar la enseñanza? (Estas servirán para contextualizar los Contenidos en el Programa Analítico).</a:t>
            </a:r>
          </a:p>
          <a:p>
            <a:pPr algn="l">
              <a:lnSpc>
                <a:spcPts val="3870"/>
              </a:lnSpc>
            </a:pPr>
          </a:p>
          <a:p>
            <a:pPr algn="l">
              <a:lnSpc>
                <a:spcPts val="4151"/>
              </a:lnSpc>
            </a:pPr>
            <a:r>
              <a:rPr lang="en-US" sz="3459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situaciones o problemas afectan el aprendizaje de sus estudiantes? (Estas les permitirán realizar ajustes o nuevos planteamientos en su Programa de mejora continua).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8775492"/>
            <a:ext cx="1593342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4"/>
              </a:lnSpc>
            </a:pPr>
            <a:r>
              <a:rPr lang="en-US" sz="28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pp. 18-19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083492" cy="1200150"/>
            <a:chOff x="0" y="0"/>
            <a:chExt cx="21444656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444655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444655">
                  <a:moveTo>
                    <a:pt x="0" y="0"/>
                  </a:moveTo>
                  <a:lnTo>
                    <a:pt x="21444655" y="0"/>
                  </a:lnTo>
                  <a:lnTo>
                    <a:pt x="21444655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377315" y="1398270"/>
            <a:ext cx="14104620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44"/>
              </a:lnSpc>
            </a:pPr>
            <a:r>
              <a:rPr lang="en-US" sz="47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A partir de lo anterior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42950" y="490780"/>
            <a:ext cx="930812" cy="926540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855844" y="282517"/>
            <a:ext cx="1809096" cy="2624379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51535" y="8482012"/>
            <a:ext cx="16287750" cy="600075"/>
            <a:chOff x="0" y="0"/>
            <a:chExt cx="2171700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717000" cy="800100"/>
            </a:xfrm>
            <a:custGeom>
              <a:avLst/>
              <a:gdLst/>
              <a:ahLst/>
              <a:cxnLst/>
              <a:rect r="r" b="b" t="t" l="l"/>
              <a:pathLst>
                <a:path h="8001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028700" y="3189775"/>
            <a:ext cx="13603151" cy="249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19"/>
              </a:lnSpc>
            </a:pPr>
            <a:r>
              <a:rPr lang="en-US" sz="40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A partir de lo anterior, distingan aquellas situaciones o características de su contexto que pueden retomar en el Programa Analítico y cuáles en el Programa de mejora continua.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8505825"/>
            <a:ext cx="1593342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19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64503" y="414796"/>
            <a:ext cx="1007147" cy="1002524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025431" y="414796"/>
            <a:ext cx="1616887" cy="2345549"/>
            <a:chOff x="0" y="0"/>
            <a:chExt cx="945502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71525" y="8658225"/>
            <a:ext cx="16316325" cy="600075"/>
            <a:chOff x="0" y="0"/>
            <a:chExt cx="217551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755100" cy="800100"/>
            </a:xfrm>
            <a:custGeom>
              <a:avLst/>
              <a:gdLst/>
              <a:ahLst/>
              <a:cxnLst/>
              <a:rect r="r" b="b" t="t" l="l"/>
              <a:pathLst>
                <a:path h="800100" w="21755100">
                  <a:moveTo>
                    <a:pt x="0" y="0"/>
                  </a:moveTo>
                  <a:lnTo>
                    <a:pt x="21755100" y="0"/>
                  </a:lnTo>
                  <a:lnTo>
                    <a:pt x="217551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20140" y="1388745"/>
            <a:ext cx="988822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4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La estrella de mar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0140" y="2741295"/>
            <a:ext cx="15544800" cy="516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4"/>
              </a:lnSpc>
            </a:pPr>
            <a:r>
              <a:rPr lang="en-US" sz="3062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Una niña caminaba por una playa donde miles de estrellas de mar habían quedado varadas tras una terrible tormenta. Al acercarse a cada una, la recogía y la devolvía al océano. La gente la observaba divertida.</a:t>
            </a:r>
          </a:p>
          <a:p>
            <a:pPr algn="l">
              <a:lnSpc>
                <a:spcPts val="4079"/>
              </a:lnSpc>
            </a:pPr>
          </a:p>
          <a:p>
            <a:pPr algn="l">
              <a:lnSpc>
                <a:spcPts val="3674"/>
              </a:lnSpc>
            </a:pPr>
            <a:r>
              <a:rPr lang="en-US" sz="3062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Llevaba un tiempo haciendo esto cuando un hombre se le acercó y le dijo: Niña, ¿por qué haces esto? ¡Mira esta playa! No puedes salvar a todas estas estrellas de mar. ¡No puedes marcar la diferencia!</a:t>
            </a:r>
          </a:p>
          <a:p>
            <a:pPr algn="l">
              <a:lnSpc>
                <a:spcPts val="4079"/>
              </a:lnSpc>
            </a:pPr>
          </a:p>
          <a:p>
            <a:pPr algn="l">
              <a:lnSpc>
                <a:spcPts val="3674"/>
              </a:lnSpc>
            </a:pPr>
            <a:r>
              <a:rPr lang="en-US" sz="3062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La niña pareció desanimada repentinamente. Pero después de unos momentos, se agachó, recogió otra estrella de mar y la arrojó lo más lejos que pudo al océano. Luego miró al hombre y respondió: ¡Para esta, sí marqué la diferencia!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8763000"/>
            <a:ext cx="159334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</a:pPr>
            <a:r>
              <a:rPr lang="en-US" sz="31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487775" cy="1200150"/>
            <a:chOff x="0" y="0"/>
            <a:chExt cx="219837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837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38586" y="330807"/>
            <a:ext cx="992844" cy="988287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354825" y="359209"/>
            <a:ext cx="1704450" cy="2472573"/>
            <a:chOff x="0" y="0"/>
            <a:chExt cx="945502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594360" y="8896350"/>
            <a:ext cx="16802100" cy="600075"/>
            <a:chOff x="0" y="0"/>
            <a:chExt cx="224028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402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402800">
                  <a:moveTo>
                    <a:pt x="0" y="0"/>
                  </a:moveTo>
                  <a:lnTo>
                    <a:pt x="22402800" y="0"/>
                  </a:lnTo>
                  <a:lnTo>
                    <a:pt x="22402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20140" y="2803207"/>
            <a:ext cx="15961995" cy="508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09"/>
              </a:lnSpc>
            </a:pPr>
            <a:r>
              <a:rPr lang="en-US" sz="34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problemáticas pueden pasar inadvertidas debido a creencias, supuestos o prejuicios previamente asumidos como ciertos?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4109"/>
              </a:lnSpc>
            </a:pPr>
            <a:r>
              <a:rPr lang="en-US" sz="34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situaciones se dejan de atender al considerarse ajenas a los ámbitos de acción de la escuela?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4109"/>
              </a:lnSpc>
            </a:pPr>
            <a:r>
              <a:rPr lang="en-US" sz="34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¿De qué manera estas percepciones y omisiones limitan los propósitos formativos de la escuela?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4109"/>
              </a:lnSpc>
            </a:pPr>
            <a:r>
              <a:rPr lang="en-US" sz="34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podrían hacer para fortalecer una lectura más crítica de la realidad?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31275" y="1370648"/>
            <a:ext cx="5056947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La estrella de mar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8586" y="8877300"/>
            <a:ext cx="159334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</a:pPr>
            <a:r>
              <a:rPr lang="en-US" sz="31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409700" y="1388745"/>
            <a:ext cx="141046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Pausa activa de cierre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43549" y="404209"/>
            <a:ext cx="889688" cy="885605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043047" y="559619"/>
            <a:ext cx="1599271" cy="2319995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42950" y="2928938"/>
            <a:ext cx="16316325" cy="4500562"/>
            <a:chOff x="0" y="0"/>
            <a:chExt cx="21755100" cy="60007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755100" cy="6000750"/>
            </a:xfrm>
            <a:custGeom>
              <a:avLst/>
              <a:gdLst/>
              <a:ahLst/>
              <a:cxnLst/>
              <a:rect r="r" b="b" t="t" l="l"/>
              <a:pathLst>
                <a:path h="6000750" w="21755100">
                  <a:moveTo>
                    <a:pt x="0" y="0"/>
                  </a:moveTo>
                  <a:lnTo>
                    <a:pt x="21755100" y="0"/>
                  </a:lnTo>
                  <a:lnTo>
                    <a:pt x="21755100" y="6000750"/>
                  </a:lnTo>
                  <a:lnTo>
                    <a:pt x="0" y="600075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04913" y="3205162"/>
            <a:ext cx="15659100" cy="3143250"/>
            <a:chOff x="0" y="0"/>
            <a:chExt cx="20878800" cy="4191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878800" cy="4191000"/>
            </a:xfrm>
            <a:custGeom>
              <a:avLst/>
              <a:gdLst/>
              <a:ahLst/>
              <a:cxnLst/>
              <a:rect r="r" b="b" t="t" l="l"/>
              <a:pathLst>
                <a:path h="4191000" w="20878800">
                  <a:moveTo>
                    <a:pt x="0" y="0"/>
                  </a:moveTo>
                  <a:lnTo>
                    <a:pt x="20878800" y="0"/>
                  </a:lnTo>
                  <a:lnTo>
                    <a:pt x="20878800" y="4191000"/>
                  </a:lnTo>
                  <a:lnTo>
                    <a:pt x="0" y="4191000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7070" r="0" b="-4707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20878800" cy="4219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009"/>
                </a:lnSpc>
              </a:pPr>
              <a:r>
                <a:rPr lang="en-US" sz="4174" b="true">
                  <a:solidFill>
                    <a:srgbClr val="17203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Sacudan suavemente manos y piernas, estiren los brazos hacia arriba y relajen hombros. Al terminar, cada persona comparte una idea que le ayude a fortalecer la lectura crítica de la realidad.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true" flipV="false" rot="0">
            <a:off x="3238163" y="5946459"/>
            <a:ext cx="2530602" cy="4114800"/>
          </a:xfrm>
          <a:custGeom>
            <a:avLst/>
            <a:gdLst/>
            <a:ahLst/>
            <a:cxnLst/>
            <a:rect r="r" b="b" t="t" l="l"/>
            <a:pathLst>
              <a:path h="4114800" w="2530602">
                <a:moveTo>
                  <a:pt x="2530602" y="0"/>
                </a:moveTo>
                <a:lnTo>
                  <a:pt x="0" y="0"/>
                </a:lnTo>
                <a:lnTo>
                  <a:pt x="0" y="4114800"/>
                </a:lnTo>
                <a:lnTo>
                  <a:pt x="2530602" y="4114800"/>
                </a:lnTo>
                <a:lnTo>
                  <a:pt x="253060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512577" y="3185519"/>
            <a:ext cx="1873207" cy="1864610"/>
            <a:chOff x="0" y="0"/>
            <a:chExt cx="990600" cy="9860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805940" y="1507808"/>
            <a:ext cx="1153287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29"/>
              </a:lnSpc>
            </a:pPr>
            <a:r>
              <a:rPr lang="en-US" sz="7274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¡Gracias por su atención!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428750" y="3143250"/>
            <a:ext cx="12287250" cy="2428875"/>
            <a:chOff x="0" y="0"/>
            <a:chExt cx="16383000" cy="3238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383000" cy="3238500"/>
            </a:xfrm>
            <a:custGeom>
              <a:avLst/>
              <a:gdLst/>
              <a:ahLst/>
              <a:cxnLst/>
              <a:rect r="r" b="b" t="t" l="l"/>
              <a:pathLst>
                <a:path h="3238500" w="16383000">
                  <a:moveTo>
                    <a:pt x="0" y="0"/>
                  </a:moveTo>
                  <a:lnTo>
                    <a:pt x="16383000" y="0"/>
                  </a:lnTo>
                  <a:lnTo>
                    <a:pt x="16383000" y="3238500"/>
                  </a:lnTo>
                  <a:lnTo>
                    <a:pt x="0" y="323850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48571" r="0" b="-4857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6383000" cy="3267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075"/>
                </a:lnSpc>
              </a:pPr>
              <a:r>
                <a:rPr lang="en-US" sz="5062" b="true">
                  <a:solidFill>
                    <a:srgbClr val="20B9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Comprender la realidad es el primer paso para transformarla.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64093" y="6245428"/>
            <a:ext cx="1129051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Una mirada crítica y esperanzadora permite tomar decisiones educativas con mayor sentido.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2651599" y="5883478"/>
            <a:ext cx="4607701" cy="3612400"/>
            <a:chOff x="0" y="0"/>
            <a:chExt cx="4762500" cy="373376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62500" cy="3733800"/>
            </a:xfrm>
            <a:custGeom>
              <a:avLst/>
              <a:gdLst/>
              <a:ahLst/>
              <a:cxnLst/>
              <a:rect r="r" b="b" t="t" l="l"/>
              <a:pathLst>
                <a:path h="3733800" w="4762500">
                  <a:moveTo>
                    <a:pt x="0" y="0"/>
                  </a:moveTo>
                  <a:lnTo>
                    <a:pt x="4762500" y="0"/>
                  </a:lnTo>
                  <a:lnTo>
                    <a:pt x="4762500" y="3733800"/>
                  </a:lnTo>
                  <a:lnTo>
                    <a:pt x="0" y="3733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1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714875" y="7929562"/>
            <a:ext cx="6000750" cy="142875"/>
            <a:chOff x="0" y="0"/>
            <a:chExt cx="8001000" cy="190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001000" cy="190500"/>
            </a:xfrm>
            <a:custGeom>
              <a:avLst/>
              <a:gdLst/>
              <a:ahLst/>
              <a:cxnLst/>
              <a:rect r="r" b="b" t="t" l="l"/>
              <a:pathLst>
                <a:path h="190500" w="8001000">
                  <a:moveTo>
                    <a:pt x="0" y="0"/>
                  </a:moveTo>
                  <a:lnTo>
                    <a:pt x="8001000" y="0"/>
                  </a:lnTo>
                  <a:lnTo>
                    <a:pt x="80010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F4D925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4714875" y="7929562"/>
            <a:ext cx="1857375" cy="142875"/>
            <a:chOff x="0" y="0"/>
            <a:chExt cx="2476500" cy="1905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76500" cy="190500"/>
            </a:xfrm>
            <a:custGeom>
              <a:avLst/>
              <a:gdLst/>
              <a:ahLst/>
              <a:cxnLst/>
              <a:rect r="r" b="b" t="t" l="l"/>
              <a:pathLst>
                <a:path h="190500" w="2476500">
                  <a:moveTo>
                    <a:pt x="0" y="0"/>
                  </a:moveTo>
                  <a:lnTo>
                    <a:pt x="2476500" y="0"/>
                  </a:lnTo>
                  <a:lnTo>
                    <a:pt x="2476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ED4F7B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487775" cy="1200150"/>
            <a:chOff x="0" y="0"/>
            <a:chExt cx="219837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837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428750" y="1400304"/>
            <a:ext cx="14104620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44"/>
              </a:lnSpc>
            </a:pPr>
            <a:r>
              <a:rPr lang="en-US" sz="47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Pausa activa: activamos la mirada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49284" y="566802"/>
            <a:ext cx="928056" cy="923796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633219" y="566802"/>
            <a:ext cx="1784859" cy="2589219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028700" y="3228975"/>
            <a:ext cx="16230600" cy="3943350"/>
            <a:chOff x="0" y="0"/>
            <a:chExt cx="21640800" cy="5257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640800" cy="5257800"/>
            </a:xfrm>
            <a:custGeom>
              <a:avLst/>
              <a:gdLst/>
              <a:ahLst/>
              <a:cxnLst/>
              <a:rect r="r" b="b" t="t" l="l"/>
              <a:pathLst>
                <a:path h="5257800" w="21640800">
                  <a:moveTo>
                    <a:pt x="0" y="0"/>
                  </a:moveTo>
                  <a:lnTo>
                    <a:pt x="21640800" y="0"/>
                  </a:lnTo>
                  <a:lnTo>
                    <a:pt x="21640800" y="5257800"/>
                  </a:lnTo>
                  <a:lnTo>
                    <a:pt x="0" y="52578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595863" y="7477125"/>
            <a:ext cx="8261213" cy="1551254"/>
            <a:chOff x="0" y="0"/>
            <a:chExt cx="8685286" cy="16308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685285" cy="1630884"/>
            </a:xfrm>
            <a:custGeom>
              <a:avLst/>
              <a:gdLst/>
              <a:ahLst/>
              <a:cxnLst/>
              <a:rect r="r" b="b" t="t" l="l"/>
              <a:pathLst>
                <a:path h="1630884" w="8685285">
                  <a:moveTo>
                    <a:pt x="0" y="0"/>
                  </a:moveTo>
                  <a:lnTo>
                    <a:pt x="8685285" y="0"/>
                  </a:lnTo>
                  <a:lnTo>
                    <a:pt x="8685285" y="1630884"/>
                  </a:lnTo>
                  <a:lnTo>
                    <a:pt x="0" y="1630884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200253" r="-136883" b="-191363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8685286" cy="164040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599"/>
                </a:lnSpc>
              </a:pPr>
              <a:r>
                <a:rPr lang="en-US" sz="2999" b="true">
                  <a:solidFill>
                    <a:srgbClr val="17203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Para terminar, formen pareja con quien esté más cerca y completen: </a:t>
              </a:r>
            </a:p>
            <a:p>
              <a:pPr algn="ctr">
                <a:lnSpc>
                  <a:spcPts val="3839"/>
                </a:lnSpc>
              </a:pPr>
              <a:r>
                <a:rPr lang="en-US" sz="3199" b="true">
                  <a:solidFill>
                    <a:srgbClr val="17203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“Hoy quiero mirar nuestra realidad con...”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428750" y="3531870"/>
            <a:ext cx="15104745" cy="2590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4"/>
              </a:lnSpc>
            </a:pPr>
            <a:r>
              <a:rPr lang="en-US" sz="34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Caminen libremente por el espacio durante unos segundos.</a:t>
            </a:r>
          </a:p>
          <a:p>
            <a:pPr algn="l">
              <a:lnSpc>
                <a:spcPts val="4094"/>
              </a:lnSpc>
            </a:pPr>
            <a:r>
              <a:rPr lang="en-US" sz="34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Al detenerse, miren suavemente a la derecha, al frente y a la izquierda.</a:t>
            </a:r>
          </a:p>
          <a:p>
            <a:pPr algn="l">
              <a:lnSpc>
                <a:spcPts val="4094"/>
              </a:lnSpc>
            </a:pPr>
            <a:r>
              <a:rPr lang="en-US" sz="34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Estiren los brazos hacia arriba y después hacia los costados.</a:t>
            </a:r>
          </a:p>
          <a:p>
            <a:pPr algn="l">
              <a:lnSpc>
                <a:spcPts val="4094"/>
              </a:lnSpc>
            </a:pPr>
            <a:r>
              <a:rPr lang="en-US" sz="34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Sacudan manos y piernas para liberar tensión.</a:t>
            </a:r>
          </a:p>
          <a:p>
            <a:pPr algn="l">
              <a:lnSpc>
                <a:spcPts val="4094"/>
              </a:lnSpc>
            </a:pPr>
            <a:r>
              <a:rPr lang="en-US" sz="34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Inhalen profundamente y exhalen lentamente tres veces.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20140" y="2646045"/>
            <a:ext cx="158191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4"/>
              </a:lnSpc>
            </a:pPr>
            <a:r>
              <a:rPr lang="en-US" sz="3587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De pie: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864965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071684" cy="1200150"/>
            <a:chOff x="0" y="0"/>
            <a:chExt cx="21428912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428912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428912">
                  <a:moveTo>
                    <a:pt x="0" y="0"/>
                  </a:moveTo>
                  <a:lnTo>
                    <a:pt x="21428912" y="0"/>
                  </a:lnTo>
                  <a:lnTo>
                    <a:pt x="21428912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34390" y="658930"/>
            <a:ext cx="742950" cy="739540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056827" y="440139"/>
            <a:ext cx="1585491" cy="2300005"/>
            <a:chOff x="0" y="0"/>
            <a:chExt cx="945502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09789" y="8501062"/>
            <a:ext cx="15921990" cy="600075"/>
            <a:chOff x="0" y="0"/>
            <a:chExt cx="2122932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229320" cy="800100"/>
            </a:xfrm>
            <a:custGeom>
              <a:avLst/>
              <a:gdLst/>
              <a:ahLst/>
              <a:cxnLst/>
              <a:rect r="r" b="b" t="t" l="l"/>
              <a:pathLst>
                <a:path h="800100" w="21229320">
                  <a:moveTo>
                    <a:pt x="0" y="0"/>
                  </a:moveTo>
                  <a:lnTo>
                    <a:pt x="21229320" y="0"/>
                  </a:lnTo>
                  <a:lnTo>
                    <a:pt x="2122932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20140" y="1388745"/>
            <a:ext cx="1410462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24"/>
              </a:lnSpc>
            </a:pPr>
            <a:r>
              <a:rPr lang="en-US" sz="5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Propósitos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05865" y="2955607"/>
            <a:ext cx="14780540" cy="3705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4"/>
              </a:lnSpc>
            </a:pPr>
            <a:r>
              <a:rPr lang="en-US" sz="3537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Reconocer las características del codiseño y de la lectura de la realidad desde la perspectiva de la NEM.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4244"/>
              </a:lnSpc>
            </a:pPr>
            <a:r>
              <a:rPr lang="en-US" sz="3537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Identificar las situaciones, problemas, acontecimientos, características del contexto comunitario, de la escuela e intereses de niñas, niños y adolescentes, que pueden ser aprovechados para organizar la enseñanza e impulsar la mejora continua de la escuela.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09789" y="8553450"/>
            <a:ext cx="15933420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4"/>
              </a:lnSpc>
            </a:pPr>
            <a:r>
              <a:rPr lang="en-US" sz="30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15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39185" cy="1200150"/>
            <a:chOff x="0" y="0"/>
            <a:chExt cx="2178558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8558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85580">
                  <a:moveTo>
                    <a:pt x="0" y="0"/>
                  </a:moveTo>
                  <a:lnTo>
                    <a:pt x="21785580" y="0"/>
                  </a:lnTo>
                  <a:lnTo>
                    <a:pt x="2178558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05815" y="467686"/>
            <a:ext cx="954013" cy="949634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224760" y="107641"/>
            <a:ext cx="1560730" cy="2264084"/>
            <a:chOff x="0" y="0"/>
            <a:chExt cx="945502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42975" y="8450444"/>
            <a:ext cx="16316325" cy="584563"/>
            <a:chOff x="0" y="0"/>
            <a:chExt cx="223324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3324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332400">
                  <a:moveTo>
                    <a:pt x="0" y="0"/>
                  </a:moveTo>
                  <a:lnTo>
                    <a:pt x="22332400" y="0"/>
                  </a:lnTo>
                  <a:lnTo>
                    <a:pt x="223324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20140" y="1388745"/>
            <a:ext cx="14104620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04"/>
              </a:lnSpc>
            </a:pPr>
            <a:r>
              <a:rPr lang="en-US" sz="50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Insumos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3015" y="2703195"/>
            <a:ext cx="13961745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4"/>
              </a:lnSpc>
            </a:pPr>
            <a:r>
              <a:rPr lang="en-US" sz="3587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Seleccionen el nombre del insumo para abrirlo directamente.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8740" y="3408045"/>
            <a:ext cx="15047156" cy="4335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5235" indent="-282617" lvl="1">
              <a:lnSpc>
                <a:spcPts val="3747"/>
              </a:lnSpc>
              <a:buFont typeface="Arial"/>
              <a:buChar char="•"/>
            </a:pPr>
            <a:r>
              <a:rPr lang="en-US" b="true" sz="3123" u="sng">
                <a:solidFill>
                  <a:srgbClr val="20B9C5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gestion.cte.sep.gob.mx/insumos/docs/2627_s0_orientaciones_docentes.pdf"/>
              </a:rPr>
              <a:t>Orientaciones para la FaseIntensiva del Consejo Técnico Escolar: Centros y escuelas. Educaciónbásica. Ciclo escolar 2026-2027.</a:t>
            </a:r>
            <a:r>
              <a:rPr lang="en-US" sz="3123">
                <a:solidFill>
                  <a:srgbClr val="20B9C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l" marL="565247" indent="-282623" lvl="1">
              <a:lnSpc>
                <a:spcPts val="3747"/>
              </a:lnSpc>
              <a:buFont typeface="Arial"/>
              <a:buChar char="•"/>
            </a:pPr>
            <a:r>
              <a:rPr lang="en-US" b="true" sz="3123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8" tooltip="https://educacionbasica.sep.gob.mx/wp-content/uploads/2024/06/Plan-de-Estudio-ISBN-ELECTRONICO.pdf"/>
              </a:rPr>
              <a:t>Plan de Estudio para la Educación Preescolar, Primaria y Secundaria 2022.</a:t>
            </a:r>
          </a:p>
          <a:p>
            <a:pPr algn="l" marL="565247" indent="-282623" lvl="1">
              <a:lnSpc>
                <a:spcPts val="3747"/>
              </a:lnSpc>
              <a:buFont typeface="Arial"/>
              <a:buChar char="•"/>
            </a:pPr>
            <a:r>
              <a:rPr lang="en-US" b="true" sz="3123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9" tooltip="https://educacionbasica.sep.gob.mx/wp-content/uploads/2024/06/Programa_Sintetico_Fase_3.pdf"/>
              </a:rPr>
              <a:t>El Programa Analítico. En Programa Sintético de la Fase 3. pp. 73-76.</a:t>
            </a:r>
          </a:p>
          <a:p>
            <a:pPr algn="l" marL="565247" indent="-282623" lvl="1">
              <a:lnSpc>
                <a:spcPts val="3747"/>
              </a:lnSpc>
              <a:buFont typeface="Arial"/>
              <a:buChar char="•"/>
            </a:pPr>
            <a:r>
              <a:rPr lang="en-US" b="true" sz="3123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10" tooltip="https://libros.conaliteg.gob.mx/2025/K0LPM.htm?#page/47"/>
              </a:rPr>
              <a:t>Horizonte curricular. En Un libro sin recetas para la maestra y el maestro. Fase 2. pp. 47-68.</a:t>
            </a:r>
          </a:p>
          <a:p>
            <a:pPr algn="l" marL="565247" indent="-282623" lvl="1">
              <a:lnSpc>
                <a:spcPts val="3747"/>
              </a:lnSpc>
              <a:buFont typeface="Arial"/>
              <a:buChar char="•"/>
            </a:pPr>
            <a:r>
              <a:rPr lang="en-US" b="true" sz="3123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11" tooltip="https://www.youtube.com/watch?v=9cyD7zAAxQc"/>
              </a:rPr>
              <a:t>Video: Problematización de la realidad.</a:t>
            </a:r>
          </a:p>
          <a:p>
            <a:pPr algn="l" marL="565247" indent="-282623" lvl="1">
              <a:lnSpc>
                <a:spcPts val="3747"/>
              </a:lnSpc>
              <a:buFont typeface="Arial"/>
              <a:buChar char="•"/>
            </a:pPr>
            <a:r>
              <a:rPr lang="en-US" b="true" sz="3123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12" tooltip="https://gestion.cte.sep.gob.mx/insumos/docs/2425_s0_insumos_direc_proceso_mejora_continua.pdf?1783959338320"/>
              </a:rPr>
              <a:t>Esquema 2. Diagnóstico socioeducativo de la escuela. En El Proceso de Mejora Continua. Orientaciones para las escuelas de Educación Básica. p. 13.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8558757"/>
            <a:ext cx="15933420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4"/>
              </a:lnSpc>
            </a:pPr>
            <a:r>
              <a:rPr lang="en-US" sz="30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828571" y="1228725"/>
            <a:ext cx="1410462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799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El codiseño: elemento de cambio de la propuesta curricular de la NEM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1525" y="505024"/>
            <a:ext cx="897566" cy="893446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685541" y="419421"/>
            <a:ext cx="1373734" cy="1992817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27040" y="8525160"/>
            <a:ext cx="16219170" cy="579256"/>
            <a:chOff x="0" y="0"/>
            <a:chExt cx="2240280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402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402800">
                  <a:moveTo>
                    <a:pt x="0" y="0"/>
                  </a:moveTo>
                  <a:lnTo>
                    <a:pt x="22402800" y="0"/>
                  </a:lnTo>
                  <a:lnTo>
                    <a:pt x="22402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220308" y="3414016"/>
            <a:ext cx="12693003" cy="2337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79"/>
              </a:lnSpc>
            </a:pPr>
            <a:r>
              <a:rPr lang="en-US" sz="3816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Con base en lo anterior, se les propone reflexionar en torno al proceso de codiseño y la manera en que lo han incorporado a su trabajo pedagógico, a partir de los siguientes ejes de análisis: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48690" y="8534400"/>
            <a:ext cx="159334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</a:pPr>
            <a:r>
              <a:rPr lang="en-US" sz="31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16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42950" y="481893"/>
            <a:ext cx="939740" cy="935427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244938" y="316030"/>
            <a:ext cx="1460007" cy="2117970"/>
            <a:chOff x="0" y="0"/>
            <a:chExt cx="945502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20140" y="2731770"/>
            <a:ext cx="16033432" cy="506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9"/>
              </a:lnSpc>
            </a:pPr>
            <a:r>
              <a:rPr lang="en-US" sz="3274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La experiencia de construcción del Programa Analítico en el ciclo escolar anterior: elementos que consideraron, avances y desafíos que enfrentaron.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3929"/>
              </a:lnSpc>
            </a:pPr>
            <a:r>
              <a:rPr lang="en-US" sz="3274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El territorio y el Programa Analítico: contextualización, atención a la diversidad, saberes comunitarios recuperados, vinculación escuela y comunidad.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3929"/>
              </a:lnSpc>
            </a:pPr>
            <a:r>
              <a:rPr lang="en-US" sz="3274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El vínculo entre el Programa Analítico, la planeación didáctica y el uso de los Libros de Texto Gratuitos.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3929"/>
              </a:lnSpc>
            </a:pPr>
            <a:r>
              <a:rPr lang="en-US" sz="3274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Los beneficios del Programa Analítico en los aprendizajes y el trabajo colegiado.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91515" y="8658225"/>
            <a:ext cx="16367760" cy="600075"/>
            <a:chOff x="0" y="0"/>
            <a:chExt cx="2182368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823680" cy="800100"/>
            </a:xfrm>
            <a:custGeom>
              <a:avLst/>
              <a:gdLst/>
              <a:ahLst/>
              <a:cxnLst/>
              <a:rect r="r" b="b" t="t" l="l"/>
              <a:pathLst>
                <a:path h="800100" w="21823680">
                  <a:moveTo>
                    <a:pt x="0" y="0"/>
                  </a:moveTo>
                  <a:lnTo>
                    <a:pt x="21823680" y="0"/>
                  </a:lnTo>
                  <a:lnTo>
                    <a:pt x="2182368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20140" y="1398270"/>
            <a:ext cx="14104620" cy="81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3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Ejes de análisis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1525" y="8763000"/>
            <a:ext cx="159334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</a:pPr>
            <a:r>
              <a:rPr lang="en-US" sz="31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16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80833"/>
            <a:ext cx="18288000" cy="10819571"/>
            <a:chOff x="0" y="0"/>
            <a:chExt cx="24384000" cy="144260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4426095"/>
            </a:xfrm>
            <a:custGeom>
              <a:avLst/>
              <a:gdLst/>
              <a:ahLst/>
              <a:cxnLst/>
              <a:rect r="r" b="b" t="t" l="l"/>
              <a:pathLst>
                <a:path h="1442609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4426095"/>
                  </a:lnTo>
                  <a:lnTo>
                    <a:pt x="0" y="14426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4513" r="0" b="-34513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59175" cy="1200150"/>
            <a:chOff x="0" y="0"/>
            <a:chExt cx="216789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6789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678900">
                  <a:moveTo>
                    <a:pt x="0" y="0"/>
                  </a:moveTo>
                  <a:lnTo>
                    <a:pt x="21678900" y="0"/>
                  </a:lnTo>
                  <a:lnTo>
                    <a:pt x="216789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71525" y="586760"/>
            <a:ext cx="834390" cy="830560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490706" y="316030"/>
            <a:ext cx="1750630" cy="2539565"/>
            <a:chOff x="0" y="0"/>
            <a:chExt cx="945502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42950" y="6198870"/>
            <a:ext cx="16367760" cy="2487930"/>
            <a:chOff x="0" y="0"/>
            <a:chExt cx="21823680" cy="33172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823680" cy="3317240"/>
            </a:xfrm>
            <a:custGeom>
              <a:avLst/>
              <a:gdLst/>
              <a:ahLst/>
              <a:cxnLst/>
              <a:rect r="r" b="b" t="t" l="l"/>
              <a:pathLst>
                <a:path h="3317240" w="21823680">
                  <a:moveTo>
                    <a:pt x="0" y="0"/>
                  </a:moveTo>
                  <a:lnTo>
                    <a:pt x="21823680" y="0"/>
                  </a:lnTo>
                  <a:lnTo>
                    <a:pt x="21823680" y="3317240"/>
                  </a:lnTo>
                  <a:lnTo>
                    <a:pt x="0" y="3317240"/>
                  </a:lnTo>
                  <a:close/>
                </a:path>
              </a:pathLst>
            </a:custGeom>
            <a:solidFill>
              <a:srgbClr val="FFF9D9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71525" y="8734425"/>
            <a:ext cx="16367760" cy="600075"/>
            <a:chOff x="0" y="0"/>
            <a:chExt cx="21823680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823680" cy="800100"/>
            </a:xfrm>
            <a:custGeom>
              <a:avLst/>
              <a:gdLst/>
              <a:ahLst/>
              <a:cxnLst/>
              <a:rect r="r" b="b" t="t" l="l"/>
              <a:pathLst>
                <a:path h="800100" w="21823680">
                  <a:moveTo>
                    <a:pt x="0" y="0"/>
                  </a:moveTo>
                  <a:lnTo>
                    <a:pt x="21823680" y="0"/>
                  </a:lnTo>
                  <a:lnTo>
                    <a:pt x="2182368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261401" y="1436370"/>
            <a:ext cx="1410462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4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Primer plano: lectura de la realidad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05915" y="2956560"/>
            <a:ext cx="12669829" cy="2638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Se les propone enriquecer el proceso de lectura de la realidad. Retomen el diagnóstico socioeducativo del ciclo anterior o la información derivada de la evaluación de su Programa de mejora continua, para incorporar nuevos elementos a partir de este ejercicio colectivo de lectura de la realidad.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34403" y="6423660"/>
            <a:ext cx="15541000" cy="2019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7"/>
              </a:lnSpc>
            </a:pPr>
            <a:r>
              <a:rPr lang="en-US" sz="2631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Para enriquecer esta misma actividad, revisen colaborativamente: Plan de Estudio para la Educación Preescolar, Primaria y Secundaria 2022; El Programa Analítico, pp. 73-76; Horizonte curricular, pp. 47-68; video Problematización de la realidad; y Esquema 2. Diagnóstico socioeducativo de la escuela, p. 13. Distribuyan los referentes entre equipos y utilicen sus aportes para completar las listas, tablas o esquemas de esta actividad.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9981" y="8772525"/>
            <a:ext cx="159334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</a:pPr>
            <a:r>
              <a:rPr lang="en-US" sz="31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18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099714" cy="1200150"/>
            <a:chOff x="0" y="0"/>
            <a:chExt cx="21466286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466287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466287">
                  <a:moveTo>
                    <a:pt x="0" y="0"/>
                  </a:moveTo>
                  <a:lnTo>
                    <a:pt x="21466287" y="0"/>
                  </a:lnTo>
                  <a:lnTo>
                    <a:pt x="21466287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77290" y="1388745"/>
            <a:ext cx="1410462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4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Primer plano: lectura de la realidad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36191" y="453864"/>
            <a:ext cx="967899" cy="963456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281910" y="369664"/>
            <a:ext cx="1680210" cy="2437409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85837" y="8472624"/>
            <a:ext cx="16316325" cy="596809"/>
            <a:chOff x="0" y="0"/>
            <a:chExt cx="21874143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874142" cy="800100"/>
            </a:xfrm>
            <a:custGeom>
              <a:avLst/>
              <a:gdLst/>
              <a:ahLst/>
              <a:cxnLst/>
              <a:rect r="r" b="b" t="t" l="l"/>
              <a:pathLst>
                <a:path h="800100" w="21874142">
                  <a:moveTo>
                    <a:pt x="0" y="0"/>
                  </a:moveTo>
                  <a:lnTo>
                    <a:pt x="21874142" y="0"/>
                  </a:lnTo>
                  <a:lnTo>
                    <a:pt x="21874142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20140" y="3180250"/>
            <a:ext cx="13294172" cy="2888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8"/>
              </a:lnSpc>
            </a:pPr>
            <a:r>
              <a:rPr lang="en-US" sz="3765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En equipos, compartan y registren en listas, tablas o esquemas, lo que saben y la información que tienen acerca de las y los estudiantes que atenderán en este ciclo escolar, así como de las condiciones actuales de la escuela, la comunidad y el contexto social.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8490041"/>
            <a:ext cx="1593342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4"/>
              </a:lnSpc>
            </a:pPr>
            <a:r>
              <a:rPr lang="en-US" sz="34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88745"/>
            <a:ext cx="141046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Categorías de análisis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57225" y="648156"/>
            <a:ext cx="897307" cy="893189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066610" y="474532"/>
            <a:ext cx="1575708" cy="2285813"/>
            <a:chOff x="0" y="0"/>
            <a:chExt cx="945502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5515" cy="1371600"/>
            </a:xfrm>
            <a:custGeom>
              <a:avLst/>
              <a:gdLst/>
              <a:ahLst/>
              <a:cxnLst/>
              <a:rect r="r" b="b" t="t" l="l"/>
              <a:pathLst>
                <a:path h="1371600" w="945515">
                  <a:moveTo>
                    <a:pt x="0" y="0"/>
                  </a:moveTo>
                  <a:lnTo>
                    <a:pt x="945515" y="0"/>
                  </a:lnTo>
                  <a:lnTo>
                    <a:pt x="94551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31520" y="8658225"/>
            <a:ext cx="16367760" cy="600075"/>
            <a:chOff x="0" y="0"/>
            <a:chExt cx="2182368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823680" cy="800100"/>
            </a:xfrm>
            <a:custGeom>
              <a:avLst/>
              <a:gdLst/>
              <a:ahLst/>
              <a:cxnLst/>
              <a:rect r="r" b="b" t="t" l="l"/>
              <a:pathLst>
                <a:path h="800100" w="21823680">
                  <a:moveTo>
                    <a:pt x="0" y="0"/>
                  </a:moveTo>
                  <a:lnTo>
                    <a:pt x="21823680" y="0"/>
                  </a:lnTo>
                  <a:lnTo>
                    <a:pt x="2182368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20140" y="2741295"/>
            <a:ext cx="15522178" cy="3619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3387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Características de las niñas, los niños, las y los adolescentes de la escuela.</a:t>
            </a:r>
          </a:p>
          <a:p>
            <a:pPr algn="l">
              <a:lnSpc>
                <a:spcPts val="4064"/>
              </a:lnSpc>
            </a:pPr>
            <a:r>
              <a:rPr lang="en-US" sz="3387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Situaciones o problemas que se presentan en el aula o la escuela.</a:t>
            </a:r>
          </a:p>
          <a:p>
            <a:pPr algn="l">
              <a:lnSpc>
                <a:spcPts val="4064"/>
              </a:lnSpc>
            </a:pPr>
            <a:r>
              <a:rPr lang="en-US" sz="3387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Problemas familiares, comunitarios o sociales que afectan el desarrollo de niñas, niños y adolescentes.</a:t>
            </a:r>
          </a:p>
          <a:p>
            <a:pPr algn="l">
              <a:lnSpc>
                <a:spcPts val="4064"/>
              </a:lnSpc>
            </a:pPr>
            <a:r>
              <a:rPr lang="en-US" sz="3387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Características de la comunidad.</a:t>
            </a:r>
          </a:p>
          <a:p>
            <a:pPr algn="l">
              <a:lnSpc>
                <a:spcPts val="4064"/>
              </a:lnSpc>
            </a:pPr>
            <a:r>
              <a:rPr lang="en-US" sz="3387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• Situaciones o problemas del contexto social, político, económico, ambiental relevantes.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4519" y="8796338"/>
            <a:ext cx="1593342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4"/>
              </a:lnSpc>
            </a:pPr>
            <a:r>
              <a:rPr lang="en-US" sz="28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18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DAHSBCEZJrw</dc:identifier>
  <dcterms:modified xsi:type="dcterms:W3CDTF">2011-08-01T06:04:30Z</dcterms:modified>
  <cp:revision>1</cp:revision>
  <dc:title>Fase intensiva sesión 2</dc:title>
</cp:coreProperties>
</file>