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Arial Bold" charset="1" panose="020B0704020202020204"/>
      <p:regular r:id="rId24"/>
    </p:embeddedFont>
    <p:embeddedFont>
      <p:font typeface="Arial" charset="1" panose="020B0604020202020204"/>
      <p:regular r:id="rId25"/>
    </p:embeddedFont>
    <p:embeddedFont>
      <p:font typeface="Calibri (MS) Bold" charset="1" panose="020F070203040403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Relationship Id="rId7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ducacionbasica.sep.gob.mx/programas-de-estudio-para-la-educacion-preescolar-primaria-y-secundaria-programas-sinteticos-de-las-fases-2-a-6/" TargetMode="External" Type="http://schemas.openxmlformats.org/officeDocument/2006/relationships/hyperlink"/><Relationship Id="rId11" Target="https://revistas.rcaap.pt/interaccoes/article/view/1534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https://gestion.cte.sep.gob.mx/insumos/docs/2627_s0_orientaciones_docentes.pdf" TargetMode="External" Type="http://schemas.openxmlformats.org/officeDocument/2006/relationships/hyperlink"/><Relationship Id="rId8" Target="https://educacionbasica.sep.gob.mx/wp-content/uploads/2024/06/Plan-de-Estudio-ISBN-ELECTRONICO.pdf" TargetMode="External" Type="http://schemas.openxmlformats.org/officeDocument/2006/relationships/hyperlink"/><Relationship Id="rId9" Target="https://gestion.cte.sep.gob.mx/insumos/docs/2526_s2_t2_orgcompleta_insumo1.pdf?1784045190424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200150" y="2000250"/>
            <a:ext cx="12144375" cy="2571750"/>
            <a:chOff x="0" y="0"/>
            <a:chExt cx="16192500" cy="3429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192500" cy="3429000"/>
            </a:xfrm>
            <a:custGeom>
              <a:avLst/>
              <a:gdLst/>
              <a:ahLst/>
              <a:cxnLst/>
              <a:rect r="r" b="b" t="t" l="l"/>
              <a:pathLst>
                <a:path h="3429000" w="16192500">
                  <a:moveTo>
                    <a:pt x="0" y="0"/>
                  </a:moveTo>
                  <a:lnTo>
                    <a:pt x="16192500" y="0"/>
                  </a:lnTo>
                  <a:lnTo>
                    <a:pt x="16192500" y="3429000"/>
                  </a:lnTo>
                  <a:lnTo>
                    <a:pt x="0" y="3429000"/>
                  </a:lnTo>
                  <a:close/>
                </a:path>
              </a:pathLst>
            </a:custGeom>
            <a:solidFill>
              <a:srgbClr val="F8DDE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577340" y="2303145"/>
            <a:ext cx="1124712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09"/>
              </a:lnSpc>
            </a:pPr>
            <a:r>
              <a:rPr lang="en-US" sz="3424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FASE INTENSIVA DEL CONSEJO TÉCNICO ESCOLAR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4320219" y="2341220"/>
            <a:ext cx="1416251" cy="1409751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577340" y="5098732"/>
            <a:ext cx="10104120" cy="123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4"/>
              </a:lnSpc>
            </a:pPr>
            <a:r>
              <a:rPr lang="en-US" sz="403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La Contextualización y la Formulación del Programa Analítico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581163" y="5282098"/>
            <a:ext cx="5478112" cy="4294803"/>
            <a:chOff x="0" y="0"/>
            <a:chExt cx="5715000" cy="448052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715000" cy="4480560"/>
            </a:xfrm>
            <a:custGeom>
              <a:avLst/>
              <a:gdLst/>
              <a:ahLst/>
              <a:cxnLst/>
              <a:rect r="r" b="b" t="t" l="l"/>
              <a:pathLst>
                <a:path h="448056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4480560"/>
                  </a:lnTo>
                  <a:lnTo>
                    <a:pt x="0" y="4480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485900" y="7429500"/>
            <a:ext cx="6143625" cy="142875"/>
            <a:chOff x="0" y="0"/>
            <a:chExt cx="8191500" cy="1905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91500" cy="190500"/>
            </a:xfrm>
            <a:custGeom>
              <a:avLst/>
              <a:gdLst/>
              <a:ahLst/>
              <a:cxnLst/>
              <a:rect r="r" b="b" t="t" l="l"/>
              <a:pathLst>
                <a:path h="190500" w="8191500">
                  <a:moveTo>
                    <a:pt x="0" y="0"/>
                  </a:moveTo>
                  <a:lnTo>
                    <a:pt x="8191500" y="0"/>
                  </a:lnTo>
                  <a:lnTo>
                    <a:pt x="8191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F4D925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485900" y="7429500"/>
            <a:ext cx="1857375" cy="142875"/>
            <a:chOff x="0" y="0"/>
            <a:chExt cx="2476500" cy="1905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476500" cy="190500"/>
            </a:xfrm>
            <a:custGeom>
              <a:avLst/>
              <a:gdLst/>
              <a:ahLst/>
              <a:cxnLst/>
              <a:rect r="r" b="b" t="t" l="l"/>
              <a:pathLst>
                <a:path h="190500" w="2476500">
                  <a:moveTo>
                    <a:pt x="0" y="0"/>
                  </a:moveTo>
                  <a:lnTo>
                    <a:pt x="2476500" y="0"/>
                  </a:lnTo>
                  <a:lnTo>
                    <a:pt x="2476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ED4F7B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577340" y="3017520"/>
            <a:ext cx="10675620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49"/>
              </a:lnSpc>
            </a:pPr>
            <a:r>
              <a:rPr lang="en-US" sz="61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Sesión 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39185" cy="1200150"/>
            <a:chOff x="0" y="0"/>
            <a:chExt cx="2178558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8558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85580">
                  <a:moveTo>
                    <a:pt x="0" y="0"/>
                  </a:moveTo>
                  <a:lnTo>
                    <a:pt x="21785580" y="0"/>
                  </a:lnTo>
                  <a:lnTo>
                    <a:pt x="2178558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77290" y="1520190"/>
            <a:ext cx="1410462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4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Primer día de clases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77712" y="658930"/>
            <a:ext cx="893938" cy="889835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757107" y="867004"/>
            <a:ext cx="2273593" cy="1782472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20140" y="2813633"/>
            <a:ext cx="15544800" cy="447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89"/>
              </a:lnSpc>
            </a:pPr>
            <a:r>
              <a:rPr lang="en-US" sz="33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¿Esta situación resulta significativa para las niñas, los niños o las y los adolescentes?, ¿por qué?, ¿es relevante para la escuela?</a:t>
            </a:r>
          </a:p>
          <a:p>
            <a:pPr algn="l">
              <a:lnSpc>
                <a:spcPts val="3719"/>
              </a:lnSpc>
            </a:pPr>
          </a:p>
          <a:p>
            <a:pPr algn="l">
              <a:lnSpc>
                <a:spcPts val="3989"/>
              </a:lnSpc>
            </a:pPr>
            <a:r>
              <a:rPr lang="en-US" sz="33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¿De qué manera podría vincularse con los Contenidos del Programa Sintético?</a:t>
            </a:r>
          </a:p>
          <a:p>
            <a:pPr algn="l">
              <a:lnSpc>
                <a:spcPts val="3719"/>
              </a:lnSpc>
            </a:pPr>
          </a:p>
          <a:p>
            <a:pPr algn="l">
              <a:lnSpc>
                <a:spcPts val="3989"/>
              </a:lnSpc>
            </a:pPr>
            <a:r>
              <a:rPr lang="en-US" sz="33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Eje o Ejes Articuladores permitirían establecer dicha vinculación? Por ejemplo, ¿qué aportes podrían ofrecer los Ejes de Inclusión o Vida saludable para comprender y atender esta situación?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71525" y="8734425"/>
            <a:ext cx="16367760" cy="584563"/>
            <a:chOff x="0" y="0"/>
            <a:chExt cx="22402800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2402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402800">
                  <a:moveTo>
                    <a:pt x="0" y="0"/>
                  </a:moveTo>
                  <a:lnTo>
                    <a:pt x="22402800" y="0"/>
                  </a:lnTo>
                  <a:lnTo>
                    <a:pt x="22402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125855" y="8715375"/>
            <a:ext cx="1593342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4"/>
              </a:lnSpc>
            </a:pPr>
            <a:r>
              <a:rPr lang="en-US" sz="34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172297" cy="1200150"/>
            <a:chOff x="0" y="0"/>
            <a:chExt cx="21563063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563064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563064">
                  <a:moveTo>
                    <a:pt x="0" y="0"/>
                  </a:moveTo>
                  <a:lnTo>
                    <a:pt x="21563064" y="0"/>
                  </a:lnTo>
                  <a:lnTo>
                    <a:pt x="21563064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98270"/>
            <a:ext cx="1410462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4"/>
              </a:lnSpc>
            </a:pPr>
            <a:r>
              <a:rPr lang="en-US" sz="49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Primer día de clases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85404" y="624360"/>
            <a:ext cx="742950" cy="739540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969098" y="1171575"/>
            <a:ext cx="2484512" cy="1947830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428470" y="3306604"/>
            <a:ext cx="13046872" cy="434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9"/>
              </a:lnSpc>
            </a:pPr>
            <a:r>
              <a:rPr lang="en-US" sz="36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Contenidos y PDA del Programa Sintético podrían retomarse para abordarla y promover aprendizajes significativos en las y los estudiantes?</a:t>
            </a:r>
          </a:p>
          <a:p>
            <a:pPr algn="l">
              <a:lnSpc>
                <a:spcPts val="4079"/>
              </a:lnSpc>
            </a:pPr>
          </a:p>
          <a:p>
            <a:pPr algn="l">
              <a:lnSpc>
                <a:spcPts val="4349"/>
              </a:lnSpc>
            </a:pPr>
            <a:r>
              <a:rPr lang="en-US" sz="36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¿Sería pertinente incorporar otros contenidos o PDA complementarios a los propuestos en el Programa Sintético? En caso afirmativo, ¿cuáles y con qué propósito?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71525" y="8613458"/>
            <a:ext cx="16200872" cy="600075"/>
            <a:chOff x="0" y="0"/>
            <a:chExt cx="21601163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601164" cy="800100"/>
            </a:xfrm>
            <a:custGeom>
              <a:avLst/>
              <a:gdLst/>
              <a:ahLst/>
              <a:cxnLst/>
              <a:rect r="r" b="b" t="t" l="l"/>
              <a:pathLst>
                <a:path h="800100" w="21601164">
                  <a:moveTo>
                    <a:pt x="0" y="0"/>
                  </a:moveTo>
                  <a:lnTo>
                    <a:pt x="21601164" y="0"/>
                  </a:lnTo>
                  <a:lnTo>
                    <a:pt x="21601164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10402" y="8594408"/>
            <a:ext cx="1593342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4"/>
              </a:lnSpc>
            </a:pPr>
            <a:r>
              <a:rPr lang="en-US" sz="34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172297" cy="1200150"/>
            <a:chOff x="0" y="0"/>
            <a:chExt cx="21563063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563064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563064">
                  <a:moveTo>
                    <a:pt x="0" y="0"/>
                  </a:moveTo>
                  <a:lnTo>
                    <a:pt x="21563064" y="0"/>
                  </a:lnTo>
                  <a:lnTo>
                    <a:pt x="21563064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533525"/>
            <a:ext cx="1410462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4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Integración Curricular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1525" y="402935"/>
            <a:ext cx="1000125" cy="995535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50393" y="900703"/>
            <a:ext cx="2693430" cy="2111620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28619" y="8515090"/>
            <a:ext cx="16129379" cy="600075"/>
            <a:chOff x="0" y="0"/>
            <a:chExt cx="21505839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505839" cy="800100"/>
            </a:xfrm>
            <a:custGeom>
              <a:avLst/>
              <a:gdLst/>
              <a:ahLst/>
              <a:cxnLst/>
              <a:rect r="r" b="b" t="t" l="l"/>
              <a:pathLst>
                <a:path h="800100" w="21505839">
                  <a:moveTo>
                    <a:pt x="0" y="0"/>
                  </a:moveTo>
                  <a:lnTo>
                    <a:pt x="21505839" y="0"/>
                  </a:lnTo>
                  <a:lnTo>
                    <a:pt x="21505839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271588" y="3249393"/>
            <a:ext cx="12515912" cy="3386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6"/>
              </a:lnSpc>
            </a:pPr>
            <a:r>
              <a:rPr lang="en-US" sz="3738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Realicen este ejercicio de Integración Curricular considerando diversas situaciones o problemáticas identificadas a partir de la lectura y análisis de su realidad territorial. Ello les permitirá fortalecer la relación entre el currículo, las experiencias de las y los estudiantes y las necesidades de su comunidad.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26598" y="8572240"/>
            <a:ext cx="1593342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4"/>
              </a:lnSpc>
            </a:pPr>
            <a:r>
              <a:rPr lang="en-US" sz="34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172297" cy="1200150"/>
            <a:chOff x="0" y="0"/>
            <a:chExt cx="21563063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563064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563064">
                  <a:moveTo>
                    <a:pt x="0" y="0"/>
                  </a:moveTo>
                  <a:lnTo>
                    <a:pt x="21563064" y="0"/>
                  </a:lnTo>
                  <a:lnTo>
                    <a:pt x="21563064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88745"/>
            <a:ext cx="141046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Codiseño de contenidos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05815" y="523616"/>
            <a:ext cx="897824" cy="893704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906787" y="792808"/>
            <a:ext cx="2037036" cy="1597014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97280" y="2675572"/>
            <a:ext cx="15961995" cy="577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9"/>
              </a:lnSpc>
            </a:pPr>
            <a:r>
              <a:rPr lang="en-US" sz="32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¿Existen situaciones, problemáticas, acontecimientos, características del contexto comunitario o escolar, así como intereses de niñas, niños y adolescentes, que sean relevantes para el grupo o la comunidad y que no encuentren correspondencia en los Contenidos y PDA propuestos en los Programas Sintéticos?</a:t>
            </a:r>
          </a:p>
          <a:p>
            <a:pPr algn="l">
              <a:lnSpc>
                <a:spcPts val="3599"/>
              </a:lnSpc>
            </a:pPr>
          </a:p>
          <a:p>
            <a:pPr algn="l">
              <a:lnSpc>
                <a:spcPts val="3869"/>
              </a:lnSpc>
            </a:pPr>
            <a:r>
              <a:rPr lang="en-US" sz="32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En esos casos, ¿qué contenidos sería necesario codiseñar, es decir, crear o incorporar como nuevos elementos en su Programa Analítico para atender dichas necesidades de manera contextualizada?</a:t>
            </a:r>
          </a:p>
          <a:p>
            <a:pPr algn="l">
              <a:lnSpc>
                <a:spcPts val="3599"/>
              </a:lnSpc>
            </a:pPr>
          </a:p>
          <a:p>
            <a:pPr algn="l">
              <a:lnSpc>
                <a:spcPts val="3869"/>
              </a:lnSpc>
            </a:pPr>
            <a:r>
              <a:rPr lang="en-US" sz="32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PDA podrían formularse para favorecer el abordaje de esos nuevos contenidos?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70980" y="8749400"/>
            <a:ext cx="16150343" cy="600075"/>
            <a:chOff x="0" y="0"/>
            <a:chExt cx="21533791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533791" cy="800100"/>
            </a:xfrm>
            <a:custGeom>
              <a:avLst/>
              <a:gdLst/>
              <a:ahLst/>
              <a:cxnLst/>
              <a:rect r="r" b="b" t="t" l="l"/>
              <a:pathLst>
                <a:path h="800100" w="21533791">
                  <a:moveTo>
                    <a:pt x="0" y="0"/>
                  </a:moveTo>
                  <a:lnTo>
                    <a:pt x="21533791" y="0"/>
                  </a:lnTo>
                  <a:lnTo>
                    <a:pt x="21533791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59873" y="8797290"/>
            <a:ext cx="1593342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4"/>
              </a:lnSpc>
            </a:pPr>
            <a:r>
              <a:rPr lang="en-US" sz="33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39185" cy="1200150"/>
            <a:chOff x="0" y="0"/>
            <a:chExt cx="2178558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8558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85580">
                  <a:moveTo>
                    <a:pt x="0" y="0"/>
                  </a:moveTo>
                  <a:lnTo>
                    <a:pt x="21785580" y="0"/>
                  </a:lnTo>
                  <a:lnTo>
                    <a:pt x="2178558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05815" y="490752"/>
            <a:ext cx="911904" cy="907718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133320" y="821473"/>
            <a:ext cx="2630119" cy="2061985"/>
            <a:chOff x="0" y="0"/>
            <a:chExt cx="1749514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71525" y="8429625"/>
            <a:ext cx="16802100" cy="600075"/>
            <a:chOff x="0" y="0"/>
            <a:chExt cx="224028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402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402800">
                  <a:moveTo>
                    <a:pt x="0" y="0"/>
                  </a:moveTo>
                  <a:lnTo>
                    <a:pt x="22402800" y="0"/>
                  </a:lnTo>
                  <a:lnTo>
                    <a:pt x="22402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700" y="1412558"/>
            <a:ext cx="14104620" cy="81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3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Tercer plano: Formulación del Programa Analítico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0290" y="3610226"/>
            <a:ext cx="11180041" cy="273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60"/>
              </a:lnSpc>
            </a:pPr>
            <a:r>
              <a:rPr lang="en-US" sz="4467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A partir de los Contenidos que han articulado en torno a las situaciones o problemáticas identificadas, reflexionen sobre las siguientes preguntas: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31520" y="8429625"/>
            <a:ext cx="15933420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4"/>
              </a:lnSpc>
            </a:pPr>
            <a:r>
              <a:rPr lang="en-US" sz="37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39185" cy="1200150"/>
            <a:chOff x="0" y="0"/>
            <a:chExt cx="2178558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8558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85580">
                  <a:moveTo>
                    <a:pt x="0" y="0"/>
                  </a:moveTo>
                  <a:lnTo>
                    <a:pt x="21785580" y="0"/>
                  </a:lnTo>
                  <a:lnTo>
                    <a:pt x="2178558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98270"/>
            <a:ext cx="14104620" cy="81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3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Tercer plano: Formulación del Programa Analítico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05815" y="453992"/>
            <a:ext cx="967769" cy="963328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957791" y="1145245"/>
            <a:ext cx="2720598" cy="2132919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58860" y="8581220"/>
            <a:ext cx="16316325" cy="600075"/>
            <a:chOff x="0" y="0"/>
            <a:chExt cx="2175510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755100" cy="800100"/>
            </a:xfrm>
            <a:custGeom>
              <a:avLst/>
              <a:gdLst/>
              <a:ahLst/>
              <a:cxnLst/>
              <a:rect r="r" b="b" t="t" l="l"/>
              <a:pathLst>
                <a:path h="800100" w="21755100">
                  <a:moveTo>
                    <a:pt x="0" y="0"/>
                  </a:moveTo>
                  <a:lnTo>
                    <a:pt x="21755100" y="0"/>
                  </a:lnTo>
                  <a:lnTo>
                    <a:pt x="217551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20140" y="2812733"/>
            <a:ext cx="14104620" cy="369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31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¿Con cuáles sería pertinente iniciar el ciclo escolar?, ¿por qué?</a:t>
            </a:r>
          </a:p>
          <a:p>
            <a:pPr algn="l">
              <a:lnSpc>
                <a:spcPts val="3479"/>
              </a:lnSpc>
            </a:pPr>
          </a:p>
          <a:p>
            <a:pPr algn="l">
              <a:lnSpc>
                <a:spcPts val="3749"/>
              </a:lnSpc>
            </a:pPr>
            <a:r>
              <a:rPr lang="en-US" sz="31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criterios deben considerarse para establecer una secuencia adecuada de los Contenidos?</a:t>
            </a:r>
          </a:p>
          <a:p>
            <a:pPr algn="l">
              <a:lnSpc>
                <a:spcPts val="3479"/>
              </a:lnSpc>
            </a:pPr>
          </a:p>
          <a:p>
            <a:pPr algn="l">
              <a:lnSpc>
                <a:spcPts val="3749"/>
              </a:lnSpc>
            </a:pPr>
            <a:r>
              <a:rPr lang="en-US" sz="31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temporalidad resulta más pertinente para el desarrollo de los Contenidos y los PDA integrados: semanal, mensual, trimestral, semestral o a lo largo de todo el ciclo escolar?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1525" y="8714570"/>
            <a:ext cx="15933420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9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172297" cy="1200150"/>
            <a:chOff x="0" y="0"/>
            <a:chExt cx="21563063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563064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563064">
                  <a:moveTo>
                    <a:pt x="0" y="0"/>
                  </a:moveTo>
                  <a:lnTo>
                    <a:pt x="21563064" y="0"/>
                  </a:lnTo>
                  <a:lnTo>
                    <a:pt x="21563064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98270"/>
            <a:ext cx="14104620" cy="81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3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Revisión colaborativa de los referentes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1525" y="402935"/>
            <a:ext cx="1000125" cy="995535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916048" y="753397"/>
            <a:ext cx="2027775" cy="1589753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42950" y="8542020"/>
            <a:ext cx="16200872" cy="600075"/>
            <a:chOff x="0" y="0"/>
            <a:chExt cx="21601163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601164" cy="800100"/>
            </a:xfrm>
            <a:custGeom>
              <a:avLst/>
              <a:gdLst/>
              <a:ahLst/>
              <a:cxnLst/>
              <a:rect r="r" b="b" t="t" l="l"/>
              <a:pathLst>
                <a:path h="800100" w="21601164">
                  <a:moveTo>
                    <a:pt x="0" y="0"/>
                  </a:moveTo>
                  <a:lnTo>
                    <a:pt x="21601164" y="0"/>
                  </a:lnTo>
                  <a:lnTo>
                    <a:pt x="21601164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20140" y="2712720"/>
            <a:ext cx="15961995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3387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Si lo consideran pertinente, revisen en equipos los siguientes referentes y compartan una idea que enriquezca las reflexiones y acuerdos de la sesión.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26340" y="4382580"/>
            <a:ext cx="14829894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Plan de Estudio para la Educación Preescolar, Primaria y Secundaria 2022.</a:t>
            </a:r>
          </a:p>
          <a:p>
            <a:pPr algn="l">
              <a:lnSpc>
                <a:spcPts val="1800"/>
              </a:lnSpc>
            </a:pPr>
          </a:p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El Programa Analítico.</a:t>
            </a:r>
          </a:p>
          <a:p>
            <a:pPr algn="l">
              <a:lnSpc>
                <a:spcPts val="1800"/>
              </a:lnSpc>
            </a:pPr>
          </a:p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Programas Sintéticos de la Fase o Fases.</a:t>
            </a:r>
          </a:p>
          <a:p>
            <a:pPr algn="l">
              <a:lnSpc>
                <a:spcPts val="1800"/>
              </a:lnSpc>
            </a:pPr>
          </a:p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Territorio, cultura y contextualización curricular.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90964" y="8542020"/>
            <a:ext cx="15933420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4"/>
              </a:lnSpc>
            </a:pPr>
            <a:r>
              <a:rPr lang="en-US" sz="37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88745"/>
            <a:ext cx="141046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Pausa activa de cierre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1525" y="449029"/>
            <a:ext cx="953819" cy="949441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85621" y="754423"/>
            <a:ext cx="2773654" cy="2174515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42950" y="2928938"/>
            <a:ext cx="16316325" cy="4500562"/>
            <a:chOff x="0" y="0"/>
            <a:chExt cx="21755100" cy="60007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755100" cy="6000750"/>
            </a:xfrm>
            <a:custGeom>
              <a:avLst/>
              <a:gdLst/>
              <a:ahLst/>
              <a:cxnLst/>
              <a:rect r="r" b="b" t="t" l="l"/>
              <a:pathLst>
                <a:path h="6000750" w="21755100">
                  <a:moveTo>
                    <a:pt x="0" y="0"/>
                  </a:moveTo>
                  <a:lnTo>
                    <a:pt x="21755100" y="0"/>
                  </a:lnTo>
                  <a:lnTo>
                    <a:pt x="21755100" y="6000750"/>
                  </a:lnTo>
                  <a:lnTo>
                    <a:pt x="0" y="600075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314450" y="3500438"/>
            <a:ext cx="14285629" cy="3143250"/>
            <a:chOff x="0" y="0"/>
            <a:chExt cx="19047505" cy="4191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9047506" cy="4191000"/>
            </a:xfrm>
            <a:custGeom>
              <a:avLst/>
              <a:gdLst/>
              <a:ahLst/>
              <a:cxnLst/>
              <a:rect r="r" b="b" t="t" l="l"/>
              <a:pathLst>
                <a:path h="4191000" w="19047506">
                  <a:moveTo>
                    <a:pt x="0" y="0"/>
                  </a:moveTo>
                  <a:lnTo>
                    <a:pt x="19047506" y="0"/>
                  </a:lnTo>
                  <a:lnTo>
                    <a:pt x="19047506" y="4191000"/>
                  </a:lnTo>
                  <a:lnTo>
                    <a:pt x="0" y="4191000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7070" r="-9614" b="-4707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9047505" cy="4219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529"/>
                </a:lnSpc>
              </a:pPr>
              <a:r>
                <a:rPr lang="en-US" sz="3774" b="true">
                  <a:solidFill>
                    <a:srgbClr val="17203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Apoyen ambos pies con firmeza, estiren un brazo y luego el otro y relajen cuello y hombros. En una ronda breve, cada persona comparte una idea para fortalecer el Programa Analítico de la escuela.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2858495" y="6197535"/>
            <a:ext cx="2959538" cy="3927540"/>
          </a:xfrm>
          <a:custGeom>
            <a:avLst/>
            <a:gdLst/>
            <a:ahLst/>
            <a:cxnLst/>
            <a:rect r="r" b="b" t="t" l="l"/>
            <a:pathLst>
              <a:path h="3927540" w="2959538">
                <a:moveTo>
                  <a:pt x="0" y="0"/>
                </a:moveTo>
                <a:lnTo>
                  <a:pt x="2959537" y="0"/>
                </a:lnTo>
                <a:lnTo>
                  <a:pt x="2959537" y="3927540"/>
                </a:lnTo>
                <a:lnTo>
                  <a:pt x="0" y="39275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128806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428872" y="2456071"/>
            <a:ext cx="1910384" cy="1901616"/>
            <a:chOff x="0" y="0"/>
            <a:chExt cx="990600" cy="9860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805940" y="1507808"/>
            <a:ext cx="1153287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29"/>
              </a:lnSpc>
            </a:pPr>
            <a:r>
              <a:rPr lang="en-US" sz="7274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¡Gracias por su atención!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42069" y="3094275"/>
            <a:ext cx="10633478" cy="2428875"/>
            <a:chOff x="0" y="0"/>
            <a:chExt cx="14177971" cy="3238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177972" cy="3238500"/>
            </a:xfrm>
            <a:custGeom>
              <a:avLst/>
              <a:gdLst/>
              <a:ahLst/>
              <a:cxnLst/>
              <a:rect r="r" b="b" t="t" l="l"/>
              <a:pathLst>
                <a:path h="3238500" w="14177972">
                  <a:moveTo>
                    <a:pt x="0" y="0"/>
                  </a:moveTo>
                  <a:lnTo>
                    <a:pt x="14177972" y="0"/>
                  </a:lnTo>
                  <a:lnTo>
                    <a:pt x="14177972" y="3238500"/>
                  </a:lnTo>
                  <a:lnTo>
                    <a:pt x="0" y="323850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48571" r="-15552" b="-4857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4177971" cy="3267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075"/>
                </a:lnSpc>
              </a:pPr>
              <a:r>
                <a:rPr lang="en-US" sz="5062" b="true">
                  <a:solidFill>
                    <a:srgbClr val="20B9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Contextualizar el currículo es acercarlo a la vida.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428750" y="5915025"/>
            <a:ext cx="9616142" cy="1528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4"/>
              </a:lnSpc>
            </a:pPr>
            <a:r>
              <a:rPr lang="en-US" sz="3295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El Programa Analítico cobra sentido cuando responde a las características, necesidades e intereses de la comunidad.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1987131" y="5593875"/>
            <a:ext cx="5221132" cy="4367122"/>
            <a:chOff x="0" y="0"/>
            <a:chExt cx="4762500" cy="398350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62500" cy="3983482"/>
            </a:xfrm>
            <a:custGeom>
              <a:avLst/>
              <a:gdLst/>
              <a:ahLst/>
              <a:cxnLst/>
              <a:rect r="r" b="b" t="t" l="l"/>
              <a:pathLst>
                <a:path h="3983482" w="4762500">
                  <a:moveTo>
                    <a:pt x="0" y="0"/>
                  </a:moveTo>
                  <a:lnTo>
                    <a:pt x="4762500" y="0"/>
                  </a:lnTo>
                  <a:lnTo>
                    <a:pt x="4762500" y="3983482"/>
                  </a:lnTo>
                  <a:lnTo>
                    <a:pt x="0" y="39834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3061103" y="7957593"/>
            <a:ext cx="6000750" cy="142875"/>
            <a:chOff x="0" y="0"/>
            <a:chExt cx="8001000" cy="190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001000" cy="190500"/>
            </a:xfrm>
            <a:custGeom>
              <a:avLst/>
              <a:gdLst/>
              <a:ahLst/>
              <a:cxnLst/>
              <a:rect r="r" b="b" t="t" l="l"/>
              <a:pathLst>
                <a:path h="190500" w="8001000">
                  <a:moveTo>
                    <a:pt x="0" y="0"/>
                  </a:moveTo>
                  <a:lnTo>
                    <a:pt x="8001000" y="0"/>
                  </a:lnTo>
                  <a:lnTo>
                    <a:pt x="80010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F4D925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3061103" y="7957593"/>
            <a:ext cx="1857375" cy="142875"/>
            <a:chOff x="0" y="0"/>
            <a:chExt cx="2476500" cy="1905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76500" cy="190500"/>
            </a:xfrm>
            <a:custGeom>
              <a:avLst/>
              <a:gdLst/>
              <a:ahLst/>
              <a:cxnLst/>
              <a:rect r="r" b="b" t="t" l="l"/>
              <a:pathLst>
                <a:path h="190500" w="2476500">
                  <a:moveTo>
                    <a:pt x="0" y="0"/>
                  </a:moveTo>
                  <a:lnTo>
                    <a:pt x="2476500" y="0"/>
                  </a:lnTo>
                  <a:lnTo>
                    <a:pt x="2476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ED4F7B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287750" cy="1200150"/>
            <a:chOff x="0" y="0"/>
            <a:chExt cx="217170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170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17000">
                  <a:moveTo>
                    <a:pt x="0" y="0"/>
                  </a:moveTo>
                  <a:lnTo>
                    <a:pt x="21717000" y="0"/>
                  </a:lnTo>
                  <a:lnTo>
                    <a:pt x="21717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527067" y="1461135"/>
            <a:ext cx="1410462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4"/>
              </a:lnSpc>
            </a:pPr>
            <a:r>
              <a:rPr lang="en-US" sz="49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Pausa activa: conectamos ideas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17224" y="554674"/>
            <a:ext cx="1010073" cy="1005437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009493" y="751154"/>
            <a:ext cx="2849757" cy="2234179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028700" y="3228975"/>
            <a:ext cx="16030575" cy="3943350"/>
            <a:chOff x="0" y="0"/>
            <a:chExt cx="21374100" cy="5257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374100" cy="5257800"/>
            </a:xfrm>
            <a:custGeom>
              <a:avLst/>
              <a:gdLst/>
              <a:ahLst/>
              <a:cxnLst/>
              <a:rect r="r" b="b" t="t" l="l"/>
              <a:pathLst>
                <a:path h="5257800" w="21374100">
                  <a:moveTo>
                    <a:pt x="0" y="0"/>
                  </a:moveTo>
                  <a:lnTo>
                    <a:pt x="21374100" y="0"/>
                  </a:lnTo>
                  <a:lnTo>
                    <a:pt x="21374100" y="5257800"/>
                  </a:lnTo>
                  <a:lnTo>
                    <a:pt x="0" y="52578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3652777" y="7151370"/>
            <a:ext cx="10525245" cy="2037029"/>
            <a:chOff x="0" y="0"/>
            <a:chExt cx="14033660" cy="27160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033660" cy="2716038"/>
            </a:xfrm>
            <a:custGeom>
              <a:avLst/>
              <a:gdLst/>
              <a:ahLst/>
              <a:cxnLst/>
              <a:rect r="r" b="b" t="t" l="l"/>
              <a:pathLst>
                <a:path h="2716038" w="14033660">
                  <a:moveTo>
                    <a:pt x="0" y="0"/>
                  </a:moveTo>
                  <a:lnTo>
                    <a:pt x="14033660" y="0"/>
                  </a:lnTo>
                  <a:lnTo>
                    <a:pt x="14033660" y="2716038"/>
                  </a:lnTo>
                  <a:lnTo>
                    <a:pt x="0" y="2716038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120245" r="-46604" b="-74953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4033660" cy="27446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59"/>
                </a:lnSpc>
              </a:pPr>
              <a:r>
                <a:rPr lang="en-US" sz="3299" b="true">
                  <a:solidFill>
                    <a:srgbClr val="17203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Para terminar, compartan con la persona de al lado: </a:t>
              </a:r>
            </a:p>
            <a:p>
              <a:pPr algn="ctr">
                <a:lnSpc>
                  <a:spcPts val="3959"/>
                </a:lnSpc>
              </a:pPr>
              <a:r>
                <a:rPr lang="en-US" sz="3299" b="true">
                  <a:solidFill>
                    <a:srgbClr val="17203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“Para contextualizar, es importante considerar...”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20140" y="2646045"/>
            <a:ext cx="158191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4"/>
              </a:lnSpc>
            </a:pPr>
            <a:r>
              <a:rPr lang="en-US" sz="3587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De pie: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77340" y="3617595"/>
            <a:ext cx="15104745" cy="322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4"/>
              </a:lnSpc>
            </a:pPr>
            <a:r>
              <a:rPr lang="en-US" sz="35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Formen un círculo y estiren los brazos hacia el centro.</a:t>
            </a:r>
          </a:p>
          <a:p>
            <a:pPr algn="l">
              <a:lnSpc>
                <a:spcPts val="4214"/>
              </a:lnSpc>
            </a:pPr>
            <a:r>
              <a:rPr lang="en-US" sz="35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Den un paso atrás y abran suavemente los brazos.</a:t>
            </a:r>
          </a:p>
          <a:p>
            <a:pPr algn="l">
              <a:lnSpc>
                <a:spcPts val="4214"/>
              </a:lnSpc>
            </a:pPr>
            <a:r>
              <a:rPr lang="en-US" sz="35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Toquen con la mano derecha la rodilla izquierda y alternen cinco veces.</a:t>
            </a:r>
          </a:p>
          <a:p>
            <a:pPr algn="l">
              <a:lnSpc>
                <a:spcPts val="4214"/>
              </a:lnSpc>
            </a:pPr>
            <a:r>
              <a:rPr lang="en-US" sz="35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Realicen círculos suaves con hombros y muñecas.</a:t>
            </a:r>
          </a:p>
          <a:p>
            <a:pPr algn="l">
              <a:lnSpc>
                <a:spcPts val="4214"/>
              </a:lnSpc>
            </a:pPr>
            <a:r>
              <a:rPr lang="en-US" sz="3512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Inhalen profundamente y exhalen lentamente tres veces.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487775" cy="1200150"/>
            <a:chOff x="0" y="0"/>
            <a:chExt cx="219837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837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527067" y="1390650"/>
            <a:ext cx="1410462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46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Propósitos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76300" y="679685"/>
            <a:ext cx="742950" cy="739540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730288" y="760227"/>
            <a:ext cx="2529012" cy="1982718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335945" y="3096848"/>
            <a:ext cx="16277973" cy="3419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98"/>
              </a:lnSpc>
            </a:pPr>
            <a:r>
              <a:rPr lang="en-US" sz="3831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Contextualizar los Contenidos y PDA en función de las características, intereses y necesidades de niñas, niños y adolescentes, así como las características socioeducativas de la escuela para situar los procesos de enseñanza y aprendizaje.</a:t>
            </a:r>
          </a:p>
          <a:p>
            <a:pPr algn="l">
              <a:lnSpc>
                <a:spcPts val="4087"/>
              </a:lnSpc>
            </a:pPr>
          </a:p>
          <a:p>
            <a:pPr algn="l">
              <a:lnSpc>
                <a:spcPts val="4598"/>
              </a:lnSpc>
            </a:pPr>
            <a:r>
              <a:rPr lang="en-US" sz="3831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Avanzar en la formulación del Programa Analítico de la escuela.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71525" y="8429625"/>
            <a:ext cx="16516350" cy="600075"/>
            <a:chOff x="0" y="0"/>
            <a:chExt cx="22021800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2021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021800">
                  <a:moveTo>
                    <a:pt x="0" y="0"/>
                  </a:moveTo>
                  <a:lnTo>
                    <a:pt x="22021800" y="0"/>
                  </a:lnTo>
                  <a:lnTo>
                    <a:pt x="22021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48703" y="8505825"/>
            <a:ext cx="1593342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4"/>
              </a:lnSpc>
            </a:pPr>
            <a:r>
              <a:rPr lang="en-US" sz="33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487775" cy="1200150"/>
            <a:chOff x="0" y="0"/>
            <a:chExt cx="219837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837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05815" y="496101"/>
            <a:ext cx="925466" cy="921219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883518" y="869183"/>
            <a:ext cx="2375782" cy="1862587"/>
            <a:chOff x="0" y="0"/>
            <a:chExt cx="1749514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85825" y="8710612"/>
            <a:ext cx="16516350" cy="600075"/>
            <a:chOff x="0" y="0"/>
            <a:chExt cx="220218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021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021800">
                  <a:moveTo>
                    <a:pt x="0" y="0"/>
                  </a:moveTo>
                  <a:lnTo>
                    <a:pt x="22021800" y="0"/>
                  </a:lnTo>
                  <a:lnTo>
                    <a:pt x="22021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20140" y="1379220"/>
            <a:ext cx="14104620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24"/>
              </a:lnSpc>
            </a:pPr>
            <a:r>
              <a:rPr lang="en-US" sz="51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Insumos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3015" y="2703195"/>
            <a:ext cx="13721156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4"/>
              </a:lnSpc>
            </a:pPr>
            <a:r>
              <a:rPr lang="en-US" sz="3587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Seleccionen el nombre del insumo para abrirlo directamente.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3550920"/>
            <a:ext cx="15837032" cy="357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6751" indent="-348375" lvl="1">
              <a:lnSpc>
                <a:spcPts val="4619"/>
              </a:lnSpc>
              <a:buFont typeface="Arial"/>
              <a:buChar char="•"/>
            </a:pPr>
            <a:r>
              <a:rPr lang="en-US" b="true" sz="3849" u="sng">
                <a:solidFill>
                  <a:srgbClr val="20B9C5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gestion.cte.sep.gob.mx/insumos/docs/2627_s0_orientaciones_docentes.pdf"/>
              </a:rPr>
              <a:t>Orientaciones para la FaseIntensiva del Consejo Técnico Escolar: Centros y escuelas. Educaciónbásica. Ciclo escolar 2026-2027.</a:t>
            </a:r>
          </a:p>
          <a:p>
            <a:pPr algn="l" marL="696765" indent="-348383" lvl="1">
              <a:lnSpc>
                <a:spcPts val="4619"/>
              </a:lnSpc>
              <a:buFont typeface="Arial"/>
              <a:buChar char="•"/>
            </a:pPr>
            <a:r>
              <a:rPr lang="en-US" b="true" sz="3849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8" tooltip="https://educacionbasica.sep.gob.mx/wp-content/uploads/2024/06/Plan-de-Estudio-ISBN-ELECTRONICO.pdf"/>
              </a:rPr>
              <a:t>Plan de Estudio para la Educación Preescolar, Primaria y Secundaria 2022.</a:t>
            </a:r>
          </a:p>
          <a:p>
            <a:pPr algn="l" marL="696765" indent="-348383" lvl="1">
              <a:lnSpc>
                <a:spcPts val="4619"/>
              </a:lnSpc>
              <a:buFont typeface="Arial"/>
              <a:buChar char="•"/>
            </a:pPr>
            <a:r>
              <a:rPr lang="en-US" b="true" sz="3849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9" tooltip="https://gestion.cte.sep.gob.mx/insumos/docs/2526_s2_t2_orgcompleta_insumo1.pdf?1784045190424"/>
              </a:rPr>
              <a:t>El Programa Analítico.</a:t>
            </a:r>
          </a:p>
          <a:p>
            <a:pPr algn="l" marL="696765" indent="-348383" lvl="1">
              <a:lnSpc>
                <a:spcPts val="4619"/>
              </a:lnSpc>
              <a:buFont typeface="Arial"/>
              <a:buChar char="•"/>
            </a:pPr>
            <a:r>
              <a:rPr lang="en-US" b="true" sz="3849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10" tooltip="https://educacionbasica.sep.gob.mx/programas-de-estudio-para-la-educacion-preescolar-primaria-y-secundaria-programas-sinteticos-de-las-fases-2-a-6/"/>
              </a:rPr>
              <a:t>Programas Sintéticos de la Fase o Fases.</a:t>
            </a:r>
          </a:p>
          <a:p>
            <a:pPr algn="l" marL="696765" indent="-348383" lvl="1">
              <a:lnSpc>
                <a:spcPts val="4619"/>
              </a:lnSpc>
              <a:buFont typeface="Arial"/>
              <a:buChar char="•"/>
            </a:pPr>
            <a:r>
              <a:rPr lang="en-US" b="true" sz="3849" u="sng">
                <a:solidFill>
                  <a:srgbClr val="467886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11" tooltip="https://revistas.rcaap.pt/interaccoes/article/view/1534"/>
              </a:rPr>
              <a:t>Territorio, cultura y contextualización curricular.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80506" y="8734425"/>
            <a:ext cx="1593342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487775" cy="1200150"/>
            <a:chOff x="0" y="0"/>
            <a:chExt cx="219837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837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675778" y="418900"/>
            <a:ext cx="1003024" cy="998420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73213" y="761293"/>
            <a:ext cx="2886087" cy="2262661"/>
            <a:chOff x="0" y="0"/>
            <a:chExt cx="1749514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42950" y="6289652"/>
            <a:ext cx="16516350" cy="2397148"/>
            <a:chOff x="0" y="0"/>
            <a:chExt cx="22021800" cy="319619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021800" cy="3196198"/>
            </a:xfrm>
            <a:custGeom>
              <a:avLst/>
              <a:gdLst/>
              <a:ahLst/>
              <a:cxnLst/>
              <a:rect r="r" b="b" t="t" l="l"/>
              <a:pathLst>
                <a:path h="3196198" w="22021800">
                  <a:moveTo>
                    <a:pt x="0" y="0"/>
                  </a:moveTo>
                  <a:lnTo>
                    <a:pt x="22021800" y="0"/>
                  </a:lnTo>
                  <a:lnTo>
                    <a:pt x="22021800" y="3196198"/>
                  </a:lnTo>
                  <a:lnTo>
                    <a:pt x="0" y="3196198"/>
                  </a:lnTo>
                  <a:close/>
                </a:path>
              </a:pathLst>
            </a:custGeom>
            <a:solidFill>
              <a:srgbClr val="FFF9D9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18937" y="8729662"/>
            <a:ext cx="16516350" cy="600075"/>
            <a:chOff x="0" y="0"/>
            <a:chExt cx="22021800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2021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021800">
                  <a:moveTo>
                    <a:pt x="0" y="0"/>
                  </a:moveTo>
                  <a:lnTo>
                    <a:pt x="22021800" y="0"/>
                  </a:lnTo>
                  <a:lnTo>
                    <a:pt x="22021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120140" y="1398270"/>
            <a:ext cx="14104620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44"/>
              </a:lnSpc>
            </a:pPr>
            <a:r>
              <a:rPr lang="en-US" sz="47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Segundo plano: Contextualización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353461" y="3121013"/>
            <a:ext cx="10483487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Avancen en el proceso de contextualización y en la construcción de su Programa Analítico. Para ello, se proponen las siguientes actividades: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0402" y="6489952"/>
            <a:ext cx="15933420" cy="2019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7"/>
              </a:lnSpc>
            </a:pPr>
            <a:r>
              <a:rPr lang="en-US" sz="2631" b="true">
                <a:solidFill>
                  <a:srgbClr val="7C5CCF"/>
                </a:solidFill>
                <a:latin typeface="Arial Bold"/>
                <a:ea typeface="Arial Bold"/>
                <a:cs typeface="Arial Bold"/>
                <a:sym typeface="Arial Bold"/>
              </a:rPr>
              <a:t>Para enriquecer esta misma actividad, revisen colaborativamente: Plan de Estudio para la Educación Preescolar, Primaria y Secundaria 2022; El Programa Analítico; Programas Sintéticos de la Fase o Fases; y Territorio, cultura y contextualización curricular. Organícense por Fase o grado y consulten estos referentes durante los incisos a), b), c) y d), para enriquecer el mismo ejercicio de contextualización.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71525" y="8753475"/>
            <a:ext cx="1593342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39185" cy="1200150"/>
            <a:chOff x="0" y="0"/>
            <a:chExt cx="2178558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8558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85580">
                  <a:moveTo>
                    <a:pt x="0" y="0"/>
                  </a:moveTo>
                  <a:lnTo>
                    <a:pt x="21785580" y="0"/>
                  </a:lnTo>
                  <a:lnTo>
                    <a:pt x="2178558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774549" y="1473403"/>
            <a:ext cx="14482021" cy="844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5"/>
              </a:lnSpc>
            </a:pPr>
            <a:r>
              <a:rPr lang="en-US" sz="4504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Segundo plano: Contextualización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1525" y="529490"/>
            <a:ext cx="1003024" cy="998420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498665" y="776853"/>
            <a:ext cx="2560610" cy="2007491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48678" y="8727128"/>
            <a:ext cx="16410622" cy="586094"/>
            <a:chOff x="0" y="0"/>
            <a:chExt cx="22402800" cy="800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402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402800">
                  <a:moveTo>
                    <a:pt x="0" y="0"/>
                  </a:moveTo>
                  <a:lnTo>
                    <a:pt x="22402800" y="0"/>
                  </a:lnTo>
                  <a:lnTo>
                    <a:pt x="22402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036727" y="3193918"/>
            <a:ext cx="15628213" cy="4691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3"/>
              </a:lnSpc>
            </a:pPr>
            <a:r>
              <a:rPr lang="en-US" sz="3378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a) </a:t>
            </a:r>
            <a:r>
              <a:rPr lang="en-US" sz="3378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Recuperen las situaciones, problemáticas, acontecimientos, características del contexto comunitario y escolar, así como los intereses de niñas, niños y adolescentes que identificaron previamente y que pueden aprovecharse como referentes para la organización de la enseñanza.</a:t>
            </a:r>
          </a:p>
          <a:p>
            <a:pPr algn="l">
              <a:lnSpc>
                <a:spcPts val="4486"/>
              </a:lnSpc>
            </a:pPr>
          </a:p>
          <a:p>
            <a:pPr algn="l">
              <a:lnSpc>
                <a:spcPts val="4053"/>
              </a:lnSpc>
            </a:pPr>
            <a:r>
              <a:rPr lang="en-US" sz="3378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b) </a:t>
            </a:r>
            <a:r>
              <a:rPr lang="en-US" sz="3378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Revisen de manera individual el Programa Sintético correspondiente al grado y Fase, o bien a la disciplina y grado que impartirán durante este ciclo escolar. Se recomienda realizar esta lectura de forma atenta y respetuosa, procurando no interrumpir la concentración de las y los demás integrantes del colectivo.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4407" y="8763000"/>
            <a:ext cx="159334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</a:pPr>
            <a:r>
              <a:rPr lang="en-US" sz="31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487775" cy="1200150"/>
            <a:chOff x="0" y="0"/>
            <a:chExt cx="2198370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837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05815" y="477316"/>
            <a:ext cx="925402" cy="921154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610318" y="1074258"/>
            <a:ext cx="2648982" cy="2076773"/>
            <a:chOff x="0" y="0"/>
            <a:chExt cx="1749514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57250" y="8429625"/>
            <a:ext cx="16316325" cy="600075"/>
            <a:chOff x="0" y="0"/>
            <a:chExt cx="217551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755100" cy="800100"/>
            </a:xfrm>
            <a:custGeom>
              <a:avLst/>
              <a:gdLst/>
              <a:ahLst/>
              <a:cxnLst/>
              <a:rect r="r" b="b" t="t" l="l"/>
              <a:pathLst>
                <a:path h="800100" w="21755100">
                  <a:moveTo>
                    <a:pt x="0" y="0"/>
                  </a:moveTo>
                  <a:lnTo>
                    <a:pt x="21755100" y="0"/>
                  </a:lnTo>
                  <a:lnTo>
                    <a:pt x="217551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20140" y="1388745"/>
            <a:ext cx="141046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Segundo plano: Contextualización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8516" y="3199548"/>
            <a:ext cx="13314520" cy="340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c) </a:t>
            </a:r>
            <a:r>
              <a:rPr lang="en-US" sz="36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Identifiquen los Contenidos que podrían vincularse con alguna de las situaciones o problemáticas previamente reconocidas en su contexto.</a:t>
            </a:r>
          </a:p>
          <a:p>
            <a:pPr algn="l">
              <a:lnSpc>
                <a:spcPts val="4439"/>
              </a:lnSpc>
            </a:pPr>
          </a:p>
          <a:p>
            <a:pPr algn="l">
              <a:lnSpc>
                <a:spcPts val="4439"/>
              </a:lnSpc>
            </a:pPr>
            <a:r>
              <a:rPr lang="en-US" sz="3699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d) </a:t>
            </a:r>
            <a:r>
              <a:rPr lang="en-US" sz="36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A partir de una situación o problemática seleccionada, analicen las siguientes preguntas: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4403" y="8553450"/>
            <a:ext cx="15933420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4"/>
              </a:lnSpc>
            </a:pPr>
            <a:r>
              <a:rPr lang="en-US" sz="30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10610" cy="1200150"/>
            <a:chOff x="0" y="0"/>
            <a:chExt cx="2174748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74748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747480">
                  <a:moveTo>
                    <a:pt x="0" y="0"/>
                  </a:moveTo>
                  <a:lnTo>
                    <a:pt x="21747480" y="0"/>
                  </a:lnTo>
                  <a:lnTo>
                    <a:pt x="2174748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20140" y="1398270"/>
            <a:ext cx="14104620" cy="81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5"/>
              </a:lnSpc>
            </a:pPr>
            <a:r>
              <a:rPr lang="en-US" sz="43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Segundo plano: Contextualización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42950" y="439575"/>
            <a:ext cx="982253" cy="977745"/>
            <a:chOff x="0" y="0"/>
            <a:chExt cx="990600" cy="9860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3716418" y="1242346"/>
            <a:ext cx="3001872" cy="2353435"/>
            <a:chOff x="0" y="0"/>
            <a:chExt cx="1749514" cy="1371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04230" y="3345303"/>
            <a:ext cx="11645371" cy="3638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9"/>
              </a:lnSpc>
            </a:pPr>
            <a:r>
              <a:rPr lang="en-US" sz="40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¿Con qué Eje o Ejes Articuladores se relaciona? Fundamenten su respuesta.</a:t>
            </a:r>
          </a:p>
          <a:p>
            <a:pPr algn="l">
              <a:lnSpc>
                <a:spcPts val="4559"/>
              </a:lnSpc>
            </a:pPr>
          </a:p>
          <a:p>
            <a:pPr algn="l">
              <a:lnSpc>
                <a:spcPts val="4829"/>
              </a:lnSpc>
            </a:pPr>
            <a:r>
              <a:rPr lang="en-US" sz="4024" b="true">
                <a:solidFill>
                  <a:srgbClr val="172033"/>
                </a:solidFill>
                <a:latin typeface="Arial Bold"/>
                <a:ea typeface="Arial Bold"/>
                <a:cs typeface="Arial Bold"/>
                <a:sym typeface="Arial Bold"/>
              </a:rPr>
              <a:t>• ¿Qué Contenido o Contenidos y qué PDA del Programa Sintético pueden vincularse con dicha situación o problemática?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14375" y="8482012"/>
            <a:ext cx="16367760" cy="600075"/>
            <a:chOff x="0" y="0"/>
            <a:chExt cx="21823680" cy="800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823680" cy="800100"/>
            </a:xfrm>
            <a:custGeom>
              <a:avLst/>
              <a:gdLst/>
              <a:ahLst/>
              <a:cxnLst/>
              <a:rect r="r" b="b" t="t" l="l"/>
              <a:pathLst>
                <a:path h="800100" w="21823680">
                  <a:moveTo>
                    <a:pt x="0" y="0"/>
                  </a:moveTo>
                  <a:lnTo>
                    <a:pt x="21823680" y="0"/>
                  </a:lnTo>
                  <a:lnTo>
                    <a:pt x="2182368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125855" y="8505825"/>
            <a:ext cx="1593342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32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888" r="0" b="-3888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4389" y="444608"/>
            <a:ext cx="18273611" cy="9410910"/>
          </a:xfrm>
          <a:custGeom>
            <a:avLst/>
            <a:gdLst/>
            <a:ahLst/>
            <a:cxnLst/>
            <a:rect r="r" b="b" t="t" l="l"/>
            <a:pathLst>
              <a:path h="9410910" w="18273611">
                <a:moveTo>
                  <a:pt x="0" y="0"/>
                </a:moveTo>
                <a:lnTo>
                  <a:pt x="18273611" y="0"/>
                </a:lnTo>
                <a:lnTo>
                  <a:pt x="18273611" y="9410910"/>
                </a:lnTo>
                <a:lnTo>
                  <a:pt x="0" y="9410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1525" y="1171575"/>
            <a:ext cx="16382047" cy="1200150"/>
            <a:chOff x="0" y="0"/>
            <a:chExt cx="21842730" cy="1600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842730" cy="1600200"/>
            </a:xfrm>
            <a:custGeom>
              <a:avLst/>
              <a:gdLst/>
              <a:ahLst/>
              <a:cxnLst/>
              <a:rect r="r" b="b" t="t" l="l"/>
              <a:pathLst>
                <a:path h="1600200" w="21842730">
                  <a:moveTo>
                    <a:pt x="0" y="0"/>
                  </a:moveTo>
                  <a:lnTo>
                    <a:pt x="21842730" y="0"/>
                  </a:lnTo>
                  <a:lnTo>
                    <a:pt x="2184273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05815" y="574910"/>
            <a:ext cx="846294" cy="842410"/>
            <a:chOff x="0" y="0"/>
            <a:chExt cx="990600" cy="98605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90600" cy="986028"/>
            </a:xfrm>
            <a:custGeom>
              <a:avLst/>
              <a:gdLst/>
              <a:ahLst/>
              <a:cxnLst/>
              <a:rect r="r" b="b" t="t" l="l"/>
              <a:pathLst>
                <a:path h="986028" w="990600">
                  <a:moveTo>
                    <a:pt x="493014" y="0"/>
                  </a:moveTo>
                  <a:lnTo>
                    <a:pt x="497586" y="0"/>
                  </a:lnTo>
                  <a:cubicBezTo>
                    <a:pt x="628341" y="0"/>
                    <a:pt x="753741" y="51942"/>
                    <a:pt x="846200" y="144400"/>
                  </a:cubicBezTo>
                  <a:cubicBezTo>
                    <a:pt x="938658" y="236859"/>
                    <a:pt x="990600" y="362259"/>
                    <a:pt x="990600" y="493014"/>
                  </a:cubicBezTo>
                  <a:lnTo>
                    <a:pt x="990600" y="493014"/>
                  </a:lnTo>
                  <a:cubicBezTo>
                    <a:pt x="990600" y="623769"/>
                    <a:pt x="938658" y="749169"/>
                    <a:pt x="846200" y="841628"/>
                  </a:cubicBezTo>
                  <a:cubicBezTo>
                    <a:pt x="753741" y="934086"/>
                    <a:pt x="628341" y="986028"/>
                    <a:pt x="497586" y="986028"/>
                  </a:cubicBezTo>
                  <a:lnTo>
                    <a:pt x="493014" y="986028"/>
                  </a:lnTo>
                  <a:cubicBezTo>
                    <a:pt x="362259" y="986028"/>
                    <a:pt x="236859" y="934086"/>
                    <a:pt x="144400" y="841628"/>
                  </a:cubicBezTo>
                  <a:cubicBezTo>
                    <a:pt x="51942" y="749169"/>
                    <a:pt x="0" y="623769"/>
                    <a:pt x="0" y="493014"/>
                  </a:cubicBezTo>
                  <a:lnTo>
                    <a:pt x="0" y="493014"/>
                  </a:lnTo>
                  <a:cubicBezTo>
                    <a:pt x="0" y="362259"/>
                    <a:pt x="51942" y="236859"/>
                    <a:pt x="144400" y="144400"/>
                  </a:cubicBezTo>
                  <a:cubicBezTo>
                    <a:pt x="236859" y="51942"/>
                    <a:pt x="362259" y="0"/>
                    <a:pt x="493014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2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113433" y="772277"/>
            <a:ext cx="2040140" cy="1599448"/>
            <a:chOff x="0" y="0"/>
            <a:chExt cx="1749514" cy="1371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49552" cy="1371600"/>
            </a:xfrm>
            <a:custGeom>
              <a:avLst/>
              <a:gdLst/>
              <a:ahLst/>
              <a:cxnLst/>
              <a:rect r="r" b="b" t="t" l="l"/>
              <a:pathLst>
                <a:path h="1371600" w="1749552">
                  <a:moveTo>
                    <a:pt x="0" y="0"/>
                  </a:moveTo>
                  <a:lnTo>
                    <a:pt x="1749552" y="0"/>
                  </a:lnTo>
                  <a:lnTo>
                    <a:pt x="1749552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2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614363" y="8387010"/>
            <a:ext cx="16316325" cy="592808"/>
            <a:chOff x="0" y="0"/>
            <a:chExt cx="22021800" cy="800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021800" cy="800100"/>
            </a:xfrm>
            <a:custGeom>
              <a:avLst/>
              <a:gdLst/>
              <a:ahLst/>
              <a:cxnLst/>
              <a:rect r="r" b="b" t="t" l="l"/>
              <a:pathLst>
                <a:path h="800100" w="22021800">
                  <a:moveTo>
                    <a:pt x="0" y="0"/>
                  </a:moveTo>
                  <a:lnTo>
                    <a:pt x="22021800" y="0"/>
                  </a:lnTo>
                  <a:lnTo>
                    <a:pt x="22021800" y="800100"/>
                  </a:lnTo>
                  <a:lnTo>
                    <a:pt x="0" y="800100"/>
                  </a:lnTo>
                  <a:close/>
                </a:path>
              </a:pathLst>
            </a:custGeom>
            <a:solidFill>
              <a:srgbClr val="DDF7F8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77290" y="1395413"/>
            <a:ext cx="141046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4"/>
              </a:lnSpc>
            </a:pPr>
            <a:r>
              <a:rPr lang="en-US" sz="4587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Primer día de clases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0140" y="2741295"/>
            <a:ext cx="14800111" cy="421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Una situación frecuente en las escuelas es la llegada de niñas y niños que ingresan a primer grado o que se incorporan por primera vez a una institución educativa. El comienzo de un nuevo ciclo escolar, grado o escuela puede generar emociones como temor, ansiedad, inseguridad, preocupación o miedo al rechazo.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4199"/>
              </a:lnSpc>
            </a:pPr>
            <a:r>
              <a:rPr lang="en-US" sz="3499">
                <a:solidFill>
                  <a:srgbClr val="172033"/>
                </a:solidFill>
                <a:latin typeface="Arial"/>
                <a:ea typeface="Arial"/>
                <a:cs typeface="Arial"/>
                <a:sym typeface="Arial"/>
              </a:rPr>
              <a:t>A partir de lo anterior, podrían reflexionar sobre cuestiones como las siguientes: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05815" y="8532142"/>
            <a:ext cx="1593342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4"/>
              </a:lnSpc>
            </a:pPr>
            <a:r>
              <a:rPr lang="en-US" sz="2862" b="true">
                <a:solidFill>
                  <a:srgbClr val="20B9C5"/>
                </a:solidFill>
                <a:latin typeface="Arial Bold"/>
                <a:ea typeface="Arial Bold"/>
                <a:cs typeface="Arial Bold"/>
                <a:sym typeface="Arial Bold"/>
              </a:rPr>
              <a:t>Lean en las Orientaciones, p. 23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64940" y="9680257"/>
            <a:ext cx="788670" cy="17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44"/>
              </a:lnSpc>
            </a:pPr>
            <a:r>
              <a:rPr lang="en-US" sz="787">
                <a:solidFill>
                  <a:srgbClr val="5B6472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DAHSBhAmRm0</dc:identifier>
  <dcterms:modified xsi:type="dcterms:W3CDTF">2011-08-01T06:04:30Z</dcterms:modified>
  <cp:revision>1</cp:revision>
  <dc:title>Fase intensiva sesión 3</dc:title>
</cp:coreProperties>
</file>