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embeddedFontLst>
    <p:embeddedFont>
      <p:font typeface="Arial" panose="020B0604020202020204" pitchFamily="34" charset="0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Arial Bold" panose="020B060402020202020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1" d="100"/>
          <a:sy n="81" d="100"/>
        </p:scale>
        <p:origin x="725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4.jpe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gestion.cte.sep.gob.mx/insumos/#!/subPag_elemento/2627/1/s1/sPag_Narrativas_indice" TargetMode="External"/><Relationship Id="rId3" Type="http://schemas.openxmlformats.org/officeDocument/2006/relationships/image" Target="../media/image6.svg"/><Relationship Id="rId7" Type="http://schemas.openxmlformats.org/officeDocument/2006/relationships/hyperlink" Target="https://gestion.cte.sep.gob.mx/insumos/docs/2627_s1_orientaciones_docentes_multigrado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.png"/><Relationship Id="rId9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4.jpeg"/><Relationship Id="rId4" Type="http://schemas.openxmlformats.org/officeDocument/2006/relationships/image" Target="../media/image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30.svg"/><Relationship Id="rId7" Type="http://schemas.openxmlformats.org/officeDocument/2006/relationships/image" Target="../media/image33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4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7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30.svg"/><Relationship Id="rId7" Type="http://schemas.openxmlformats.org/officeDocument/2006/relationships/image" Target="../media/image4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0.svg"/><Relationship Id="rId7" Type="http://schemas.openxmlformats.org/officeDocument/2006/relationships/image" Target="../media/image4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10" Type="http://schemas.openxmlformats.org/officeDocument/2006/relationships/image" Target="../media/image4.jpeg"/><Relationship Id="rId4" Type="http://schemas.openxmlformats.org/officeDocument/2006/relationships/image" Target="../media/image1.png"/><Relationship Id="rId9" Type="http://schemas.openxmlformats.org/officeDocument/2006/relationships/image" Target="../media/image4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47.svg"/><Relationship Id="rId7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7.svg"/><Relationship Id="rId7" Type="http://schemas.openxmlformats.org/officeDocument/2006/relationships/image" Target="../media/image5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1.png"/><Relationship Id="rId9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7" Type="http://schemas.openxmlformats.org/officeDocument/2006/relationships/image" Target="../media/image4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7" Type="http://schemas.openxmlformats.org/officeDocument/2006/relationships/image" Target="../media/image4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7" Type="http://schemas.openxmlformats.org/officeDocument/2006/relationships/image" Target="../media/image4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7" Type="http://schemas.openxmlformats.org/officeDocument/2006/relationships/image" Target="../media/image4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65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66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67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68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online.fliphtml5.com/SEP_JOS/squc/#p=1" TargetMode="External"/><Relationship Id="rId3" Type="http://schemas.openxmlformats.org/officeDocument/2006/relationships/image" Target="../media/image62.svg"/><Relationship Id="rId7" Type="http://schemas.openxmlformats.org/officeDocument/2006/relationships/hyperlink" Target="https://gestion.cte.sep.gob.mx/insumos/#!/subPag_elemento/2627/1/s1/sPag_Narrativas_indice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svg"/><Relationship Id="rId11" Type="http://schemas.openxmlformats.org/officeDocument/2006/relationships/image" Target="../media/image4.jpeg"/><Relationship Id="rId5" Type="http://schemas.openxmlformats.org/officeDocument/2006/relationships/image" Target="../media/image69.png"/><Relationship Id="rId10" Type="http://schemas.openxmlformats.org/officeDocument/2006/relationships/hyperlink" Target="https://gestion.cte.sep.gob.mx/insumos/docs/2627_s1_doc2_resumen_ejecutivo_dispositivos_digitales.pdf" TargetMode="External"/><Relationship Id="rId4" Type="http://schemas.openxmlformats.org/officeDocument/2006/relationships/image" Target="../media/image1.png"/><Relationship Id="rId9" Type="http://schemas.openxmlformats.org/officeDocument/2006/relationships/hyperlink" Target="https://bdchamakes.sep.gob.mx/universos/pdf/CULTURA-DE-PAZ-b.pdf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71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723900" y="4525137"/>
            <a:ext cx="76200" cy="714375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4" name="Group 4"/>
          <p:cNvGrpSpPr/>
          <p:nvPr/>
        </p:nvGrpSpPr>
        <p:grpSpPr>
          <a:xfrm>
            <a:off x="7315200" y="2033397"/>
            <a:ext cx="4152900" cy="2867311"/>
            <a:chOff x="0" y="0"/>
            <a:chExt cx="5537200" cy="38230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37200" cy="3823081"/>
            </a:xfrm>
            <a:custGeom>
              <a:avLst/>
              <a:gdLst/>
              <a:ahLst/>
              <a:cxnLst/>
              <a:rect l="l" t="t" r="r" b="b"/>
              <a:pathLst>
                <a:path w="5537200" h="3823081">
                  <a:moveTo>
                    <a:pt x="1143000" y="0"/>
                  </a:moveTo>
                  <a:lnTo>
                    <a:pt x="5232400" y="0"/>
                  </a:lnTo>
                  <a:cubicBezTo>
                    <a:pt x="5400675" y="0"/>
                    <a:pt x="5537200" y="136525"/>
                    <a:pt x="5537200" y="304800"/>
                  </a:cubicBezTo>
                  <a:lnTo>
                    <a:pt x="5537200" y="2680081"/>
                  </a:lnTo>
                  <a:cubicBezTo>
                    <a:pt x="5537200" y="3311398"/>
                    <a:pt x="5025517" y="3823081"/>
                    <a:pt x="4394200" y="3823081"/>
                  </a:cubicBezTo>
                  <a:lnTo>
                    <a:pt x="304800" y="3823081"/>
                  </a:lnTo>
                  <a:cubicBezTo>
                    <a:pt x="136525" y="3823081"/>
                    <a:pt x="0" y="3686556"/>
                    <a:pt x="0" y="3518281"/>
                  </a:cubicBezTo>
                  <a:lnTo>
                    <a:pt x="0" y="1143000"/>
                  </a:lnTo>
                  <a:cubicBezTo>
                    <a:pt x="0" y="511683"/>
                    <a:pt x="511683" y="0"/>
                    <a:pt x="1143000" y="0"/>
                  </a:cubicBezTo>
                  <a:close/>
                </a:path>
              </a:pathLst>
            </a:custGeom>
            <a:solidFill>
              <a:srgbClr val="E7F6F0"/>
            </a:solidFill>
          </p:spPr>
        </p:sp>
      </p:grpSp>
      <p:sp>
        <p:nvSpPr>
          <p:cNvPr id="6" name="AutoShape 6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grpSp>
        <p:nvGrpSpPr>
          <p:cNvPr id="7" name="Group 7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209550" y="1230695"/>
            <a:ext cx="6905625" cy="1899047"/>
          </a:xfrm>
          <a:custGeom>
            <a:avLst/>
            <a:gdLst/>
            <a:ahLst/>
            <a:cxnLst/>
            <a:rect l="l" t="t" r="r" b="b"/>
            <a:pathLst>
              <a:path w="6905625" h="1899047">
                <a:moveTo>
                  <a:pt x="0" y="0"/>
                </a:moveTo>
                <a:lnTo>
                  <a:pt x="6905625" y="0"/>
                </a:lnTo>
                <a:lnTo>
                  <a:pt x="6905625" y="1899046"/>
                </a:lnTo>
                <a:lnTo>
                  <a:pt x="0" y="1899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85800" y="519938"/>
            <a:ext cx="9296400" cy="3835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09"/>
              </a:lnSpc>
            </a:pPr>
            <a:r>
              <a:rPr lang="en-US" sz="2149" b="1" spc="238" dirty="0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CONSEJO TÉCNICO ESCOLAR · SEPTIEMBRE DE 2026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3900" y="1599121"/>
            <a:ext cx="6229350" cy="104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2"/>
              </a:lnSpc>
            </a:pPr>
            <a:r>
              <a:rPr lang="en-US" sz="40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Preparación de la Primera Sesión Ordinaria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3900" y="3091641"/>
            <a:ext cx="5150346" cy="907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73"/>
              </a:lnSpc>
            </a:pPr>
            <a:r>
              <a:rPr lang="en-US" sz="2791">
                <a:solidFill>
                  <a:srgbClr val="36585A"/>
                </a:solidFill>
                <a:latin typeface="Arial"/>
                <a:ea typeface="Arial"/>
                <a:cs typeface="Arial"/>
                <a:sym typeface="Arial"/>
              </a:rPr>
              <a:t>Directivos y supervisores </a:t>
            </a:r>
          </a:p>
          <a:p>
            <a:pPr algn="l">
              <a:lnSpc>
                <a:spcPts val="3573"/>
              </a:lnSpc>
            </a:pPr>
            <a:r>
              <a:rPr lang="en-US" sz="2791">
                <a:solidFill>
                  <a:srgbClr val="36585A"/>
                </a:solidFill>
                <a:latin typeface="Arial"/>
                <a:ea typeface="Arial"/>
                <a:cs typeface="Arial"/>
                <a:sym typeface="Arial"/>
              </a:rPr>
              <a:t>· Ciclo escolar 2026-2027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2975" y="4496562"/>
            <a:ext cx="6229350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Acompañar es generar condiciones para que el colectivo piense, decida y avance.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505700" y="2271522"/>
            <a:ext cx="3771900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89"/>
              </a:lnSpc>
            </a:pPr>
            <a:r>
              <a:rPr lang="en-US" sz="5850" spc="298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👩🏻‍💼👨🏽‍💼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05700" y="3138297"/>
            <a:ext cx="3771900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89"/>
              </a:lnSpc>
            </a:pPr>
            <a:r>
              <a:rPr lang="en-US" sz="5850" spc="298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👩🏻‍🏫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24342" y="4201160"/>
            <a:ext cx="3334617" cy="609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7"/>
              </a:lnSpc>
            </a:pPr>
            <a:r>
              <a:rPr lang="en-US" sz="184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Diálogo pedagógico y decisiones compartidas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grpSp>
        <p:nvGrpSpPr>
          <p:cNvPr id="3" name="Group 3"/>
          <p:cNvGrpSpPr/>
          <p:nvPr/>
        </p:nvGrpSpPr>
        <p:grpSpPr>
          <a:xfrm>
            <a:off x="723900" y="2779204"/>
            <a:ext cx="3429000" cy="2293144"/>
            <a:chOff x="0" y="0"/>
            <a:chExt cx="4572000" cy="305752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2000" cy="3057525"/>
            </a:xfrm>
            <a:custGeom>
              <a:avLst/>
              <a:gdLst/>
              <a:ahLst/>
              <a:cxnLst/>
              <a:rect l="l" t="t" r="r" b="b"/>
              <a:pathLst>
                <a:path w="4572000" h="3057525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778125"/>
                  </a:lnTo>
                  <a:cubicBezTo>
                    <a:pt x="4572000" y="2932430"/>
                    <a:pt x="4446905" y="3057525"/>
                    <a:pt x="4292600" y="3057525"/>
                  </a:cubicBezTo>
                  <a:lnTo>
                    <a:pt x="279400" y="3057525"/>
                  </a:lnTo>
                  <a:cubicBezTo>
                    <a:pt x="125095" y="3057525"/>
                    <a:pt x="0" y="2932430"/>
                    <a:pt x="0" y="2778125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4572000" cy="3057525"/>
            </a:xfrm>
            <a:custGeom>
              <a:avLst/>
              <a:gdLst/>
              <a:ahLst/>
              <a:cxnLst/>
              <a:rect l="l" t="t" r="r" b="b"/>
              <a:pathLst>
                <a:path w="4572000" h="3057525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778125"/>
                  </a:lnTo>
                  <a:cubicBezTo>
                    <a:pt x="4572000" y="2932430"/>
                    <a:pt x="4446905" y="3057525"/>
                    <a:pt x="4292600" y="3057525"/>
                  </a:cubicBezTo>
                  <a:lnTo>
                    <a:pt x="279400" y="3057525"/>
                  </a:lnTo>
                  <a:cubicBezTo>
                    <a:pt x="125095" y="3057525"/>
                    <a:pt x="0" y="2932430"/>
                    <a:pt x="0" y="2778125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4381500" y="2779204"/>
            <a:ext cx="3429000" cy="2293144"/>
            <a:chOff x="0" y="0"/>
            <a:chExt cx="4572000" cy="30575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72000" cy="3057525"/>
            </a:xfrm>
            <a:custGeom>
              <a:avLst/>
              <a:gdLst/>
              <a:ahLst/>
              <a:cxnLst/>
              <a:rect l="l" t="t" r="r" b="b"/>
              <a:pathLst>
                <a:path w="4572000" h="3057525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778125"/>
                  </a:lnTo>
                  <a:cubicBezTo>
                    <a:pt x="4572000" y="2932430"/>
                    <a:pt x="4446905" y="3057525"/>
                    <a:pt x="4292600" y="3057525"/>
                  </a:cubicBezTo>
                  <a:lnTo>
                    <a:pt x="279400" y="3057525"/>
                  </a:lnTo>
                  <a:cubicBezTo>
                    <a:pt x="125095" y="3057525"/>
                    <a:pt x="0" y="2932430"/>
                    <a:pt x="0" y="2778125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4572000" cy="3057525"/>
            </a:xfrm>
            <a:custGeom>
              <a:avLst/>
              <a:gdLst/>
              <a:ahLst/>
              <a:cxnLst/>
              <a:rect l="l" t="t" r="r" b="b"/>
              <a:pathLst>
                <a:path w="4572000" h="3057525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778125"/>
                  </a:lnTo>
                  <a:cubicBezTo>
                    <a:pt x="4572000" y="2932430"/>
                    <a:pt x="4446905" y="3057525"/>
                    <a:pt x="4292600" y="3057525"/>
                  </a:cubicBezTo>
                  <a:lnTo>
                    <a:pt x="279400" y="3057525"/>
                  </a:lnTo>
                  <a:cubicBezTo>
                    <a:pt x="125095" y="3057525"/>
                    <a:pt x="0" y="2932430"/>
                    <a:pt x="0" y="2778125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F5F54"/>
              </a:solidFill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8039100" y="2779204"/>
            <a:ext cx="3429000" cy="2293144"/>
            <a:chOff x="0" y="0"/>
            <a:chExt cx="4572000" cy="305752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72000" cy="3057525"/>
            </a:xfrm>
            <a:custGeom>
              <a:avLst/>
              <a:gdLst/>
              <a:ahLst/>
              <a:cxnLst/>
              <a:rect l="l" t="t" r="r" b="b"/>
              <a:pathLst>
                <a:path w="4572000" h="3057525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778125"/>
                  </a:lnTo>
                  <a:cubicBezTo>
                    <a:pt x="4572000" y="2932430"/>
                    <a:pt x="4446905" y="3057525"/>
                    <a:pt x="4292600" y="3057525"/>
                  </a:cubicBezTo>
                  <a:lnTo>
                    <a:pt x="279400" y="3057525"/>
                  </a:lnTo>
                  <a:cubicBezTo>
                    <a:pt x="125095" y="3057525"/>
                    <a:pt x="0" y="2932430"/>
                    <a:pt x="0" y="2778125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4572000" cy="3057525"/>
            </a:xfrm>
            <a:custGeom>
              <a:avLst/>
              <a:gdLst/>
              <a:ahLst/>
              <a:cxnLst/>
              <a:rect l="l" t="t" r="r" b="b"/>
              <a:pathLst>
                <a:path w="4572000" h="3057525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778125"/>
                  </a:lnTo>
                  <a:cubicBezTo>
                    <a:pt x="4572000" y="2932430"/>
                    <a:pt x="4446905" y="3057525"/>
                    <a:pt x="4292600" y="3057525"/>
                  </a:cubicBezTo>
                  <a:lnTo>
                    <a:pt x="279400" y="3057525"/>
                  </a:lnTo>
                  <a:cubicBezTo>
                    <a:pt x="125095" y="3057525"/>
                    <a:pt x="0" y="2932430"/>
                    <a:pt x="0" y="2778125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1B83B"/>
              </a:solidFill>
              <a:prstDash val="solid"/>
              <a:miter/>
            </a:ln>
          </p:spPr>
        </p:sp>
      </p:grpSp>
      <p:sp>
        <p:nvSpPr>
          <p:cNvPr id="12" name="AutoShape 12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grpSp>
        <p:nvGrpSpPr>
          <p:cNvPr id="13" name="Group 13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>
            <a:off x="-1038583" y="75261"/>
            <a:ext cx="12074418" cy="1690419"/>
          </a:xfrm>
          <a:custGeom>
            <a:avLst/>
            <a:gdLst/>
            <a:ahLst/>
            <a:cxnLst/>
            <a:rect l="l" t="t" r="r" b="b"/>
            <a:pathLst>
              <a:path w="12074418" h="1690419">
                <a:moveTo>
                  <a:pt x="0" y="0"/>
                </a:moveTo>
                <a:lnTo>
                  <a:pt x="12074419" y="0"/>
                </a:lnTo>
                <a:lnTo>
                  <a:pt x="12074419" y="1690419"/>
                </a:lnTo>
                <a:lnTo>
                  <a:pt x="0" y="16904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338505" y="2602697"/>
            <a:ext cx="852447" cy="835398"/>
          </a:xfrm>
          <a:custGeom>
            <a:avLst/>
            <a:gdLst/>
            <a:ahLst/>
            <a:cxnLst/>
            <a:rect l="l" t="t" r="r" b="b"/>
            <a:pathLst>
              <a:path w="852447" h="835398">
                <a:moveTo>
                  <a:pt x="0" y="0"/>
                </a:moveTo>
                <a:lnTo>
                  <a:pt x="852446" y="0"/>
                </a:lnTo>
                <a:lnTo>
                  <a:pt x="852446" y="835398"/>
                </a:lnTo>
                <a:lnTo>
                  <a:pt x="0" y="8353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619625" y="2950654"/>
            <a:ext cx="2952750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Proceso de Mejora Continua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77225" y="3095195"/>
            <a:ext cx="29527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Itinerario del CTE</a:t>
            </a:r>
          </a:p>
        </p:txBody>
      </p:sp>
      <p:sp>
        <p:nvSpPr>
          <p:cNvPr id="19" name="Freeform 19"/>
          <p:cNvSpPr/>
          <p:nvPr/>
        </p:nvSpPr>
        <p:spPr>
          <a:xfrm>
            <a:off x="6958053" y="2593602"/>
            <a:ext cx="852447" cy="835398"/>
          </a:xfrm>
          <a:custGeom>
            <a:avLst/>
            <a:gdLst/>
            <a:ahLst/>
            <a:cxnLst/>
            <a:rect l="l" t="t" r="r" b="b"/>
            <a:pathLst>
              <a:path w="852447" h="835398">
                <a:moveTo>
                  <a:pt x="0" y="0"/>
                </a:moveTo>
                <a:lnTo>
                  <a:pt x="852447" y="0"/>
                </a:lnTo>
                <a:lnTo>
                  <a:pt x="852447" y="835398"/>
                </a:lnTo>
                <a:lnTo>
                  <a:pt x="0" y="835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577602" y="2584508"/>
            <a:ext cx="852447" cy="835398"/>
          </a:xfrm>
          <a:custGeom>
            <a:avLst/>
            <a:gdLst/>
            <a:ahLst/>
            <a:cxnLst/>
            <a:rect l="l" t="t" r="r" b="b"/>
            <a:pathLst>
              <a:path w="852447" h="835398">
                <a:moveTo>
                  <a:pt x="0" y="0"/>
                </a:moveTo>
                <a:lnTo>
                  <a:pt x="852447" y="0"/>
                </a:lnTo>
                <a:lnTo>
                  <a:pt x="852447" y="835397"/>
                </a:lnTo>
                <a:lnTo>
                  <a:pt x="0" y="83539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374128" y="4473011"/>
            <a:ext cx="1260396" cy="1355265"/>
          </a:xfrm>
          <a:custGeom>
            <a:avLst/>
            <a:gdLst/>
            <a:ahLst/>
            <a:cxnLst/>
            <a:rect l="l" t="t" r="r" b="b"/>
            <a:pathLst>
              <a:path w="1260396" h="1355265">
                <a:moveTo>
                  <a:pt x="0" y="0"/>
                </a:moveTo>
                <a:lnTo>
                  <a:pt x="1260396" y="0"/>
                </a:lnTo>
                <a:lnTo>
                  <a:pt x="1260396" y="1355265"/>
                </a:lnTo>
                <a:lnTo>
                  <a:pt x="0" y="135526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6673119" y="4473011"/>
            <a:ext cx="1118331" cy="1415609"/>
          </a:xfrm>
          <a:custGeom>
            <a:avLst/>
            <a:gdLst/>
            <a:ahLst/>
            <a:cxnLst/>
            <a:rect l="l" t="t" r="r" b="b"/>
            <a:pathLst>
              <a:path w="1118331" h="1415609">
                <a:moveTo>
                  <a:pt x="0" y="0"/>
                </a:moveTo>
                <a:lnTo>
                  <a:pt x="1118331" y="0"/>
                </a:lnTo>
                <a:lnTo>
                  <a:pt x="1118331" y="1415609"/>
                </a:lnTo>
                <a:lnTo>
                  <a:pt x="0" y="141560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9294557" y="4414367"/>
            <a:ext cx="1433260" cy="1532898"/>
          </a:xfrm>
          <a:custGeom>
            <a:avLst/>
            <a:gdLst/>
            <a:ahLst/>
            <a:cxnLst/>
            <a:rect l="l" t="t" r="r" b="b"/>
            <a:pathLst>
              <a:path w="1433260" h="1532898">
                <a:moveTo>
                  <a:pt x="0" y="0"/>
                </a:moveTo>
                <a:lnTo>
                  <a:pt x="1433260" y="0"/>
                </a:lnTo>
                <a:lnTo>
                  <a:pt x="1433260" y="1532898"/>
                </a:lnTo>
                <a:lnTo>
                  <a:pt x="0" y="15328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962025" y="513715"/>
            <a:ext cx="4084602" cy="334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9"/>
              </a:lnSpc>
            </a:pPr>
            <a:r>
              <a:rPr lang="en-US" sz="1849" b="1" spc="205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PROPÓSITO DEL ENCUENTRO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Preparar el acompañamiento a los colectivos docentes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23900" y="1562100"/>
            <a:ext cx="10744200" cy="75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250">
                <a:solidFill>
                  <a:srgbClr val="36585A"/>
                </a:solidFill>
                <a:latin typeface="Arial"/>
                <a:ea typeface="Arial"/>
                <a:cs typeface="Arial"/>
                <a:sym typeface="Arial"/>
              </a:rPr>
              <a:t>El diálogo entre directivos y supervisión permitirá definir cómo apoyar a las escuelas en tres procesos fundamentales.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38212" y="3224213"/>
            <a:ext cx="29527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Programa Analítico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38212" y="3766248"/>
            <a:ext cx="2952750" cy="9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800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Avanzar en el codiseño y fortalecer las decisiones curriculares.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619625" y="3628692"/>
            <a:ext cx="2952750" cy="1226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800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Concretar su fase de planeación mediante el Programa de mejora continua.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277225" y="3666695"/>
            <a:ext cx="2952750" cy="9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800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Favorecer una elección autónoma y argumentada de temas.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23900" y="6467475"/>
            <a:ext cx="2324100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pp. 3-4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709395" y="192723"/>
            <a:ext cx="9441086" cy="1321752"/>
          </a:xfrm>
          <a:custGeom>
            <a:avLst/>
            <a:gdLst/>
            <a:ahLst/>
            <a:cxnLst/>
            <a:rect l="l" t="t" r="r" b="b"/>
            <a:pathLst>
              <a:path w="9441086" h="1321752">
                <a:moveTo>
                  <a:pt x="0" y="0"/>
                </a:moveTo>
                <a:lnTo>
                  <a:pt x="9441085" y="0"/>
                </a:lnTo>
                <a:lnTo>
                  <a:pt x="9441085" y="1321752"/>
                </a:lnTo>
                <a:lnTo>
                  <a:pt x="0" y="13217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23900" y="2203990"/>
            <a:ext cx="5210175" cy="2232088"/>
            <a:chOff x="0" y="0"/>
            <a:chExt cx="6946900" cy="297611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46900" cy="2976118"/>
            </a:xfrm>
            <a:custGeom>
              <a:avLst/>
              <a:gdLst/>
              <a:ahLst/>
              <a:cxnLst/>
              <a:rect l="l" t="t" r="r" b="b"/>
              <a:pathLst>
                <a:path w="6946900" h="2976118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2696718"/>
                  </a:lnTo>
                  <a:cubicBezTo>
                    <a:pt x="6946900" y="2851023"/>
                    <a:pt x="6821805" y="2976118"/>
                    <a:pt x="6667500" y="2976118"/>
                  </a:cubicBezTo>
                  <a:lnTo>
                    <a:pt x="279400" y="2976118"/>
                  </a:lnTo>
                  <a:cubicBezTo>
                    <a:pt x="125095" y="2976118"/>
                    <a:pt x="0" y="2851023"/>
                    <a:pt x="0" y="2696718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6946900" cy="2976118"/>
            </a:xfrm>
            <a:custGeom>
              <a:avLst/>
              <a:gdLst/>
              <a:ahLst/>
              <a:cxnLst/>
              <a:rect l="l" t="t" r="r" b="b"/>
              <a:pathLst>
                <a:path w="6946900" h="2976118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2696718"/>
                  </a:lnTo>
                  <a:cubicBezTo>
                    <a:pt x="6946900" y="2851023"/>
                    <a:pt x="6821805" y="2976118"/>
                    <a:pt x="6667500" y="2976118"/>
                  </a:cubicBezTo>
                  <a:lnTo>
                    <a:pt x="279400" y="2976118"/>
                  </a:lnTo>
                  <a:cubicBezTo>
                    <a:pt x="125095" y="2976118"/>
                    <a:pt x="0" y="2851023"/>
                    <a:pt x="0" y="2696718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B5960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6257925" y="2203990"/>
            <a:ext cx="5210175" cy="2232088"/>
            <a:chOff x="0" y="0"/>
            <a:chExt cx="6946900" cy="2976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946900" cy="2976118"/>
            </a:xfrm>
            <a:custGeom>
              <a:avLst/>
              <a:gdLst/>
              <a:ahLst/>
              <a:cxnLst/>
              <a:rect l="l" t="t" r="r" b="b"/>
              <a:pathLst>
                <a:path w="6946900" h="2976118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2696718"/>
                  </a:lnTo>
                  <a:cubicBezTo>
                    <a:pt x="6946900" y="2851023"/>
                    <a:pt x="6821805" y="2976118"/>
                    <a:pt x="6667500" y="2976118"/>
                  </a:cubicBezTo>
                  <a:lnTo>
                    <a:pt x="279400" y="2976118"/>
                  </a:lnTo>
                  <a:cubicBezTo>
                    <a:pt x="125095" y="2976118"/>
                    <a:pt x="0" y="2851023"/>
                    <a:pt x="0" y="2696718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6946900" cy="2976118"/>
            </a:xfrm>
            <a:custGeom>
              <a:avLst/>
              <a:gdLst/>
              <a:ahLst/>
              <a:cxnLst/>
              <a:rect l="l" t="t" r="r" b="b"/>
              <a:pathLst>
                <a:path w="6946900" h="2976118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2696718"/>
                  </a:lnTo>
                  <a:cubicBezTo>
                    <a:pt x="6946900" y="2851023"/>
                    <a:pt x="6821805" y="2976118"/>
                    <a:pt x="6667500" y="2976118"/>
                  </a:cubicBezTo>
                  <a:lnTo>
                    <a:pt x="279400" y="2976118"/>
                  </a:lnTo>
                  <a:cubicBezTo>
                    <a:pt x="125095" y="2976118"/>
                    <a:pt x="0" y="2851023"/>
                    <a:pt x="0" y="2696718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F5F54"/>
              </a:solidFill>
              <a:prstDash val="solid"/>
              <a:miter/>
            </a:ln>
          </p:spPr>
        </p:sp>
      </p:grpSp>
      <p:sp>
        <p:nvSpPr>
          <p:cNvPr id="11" name="AutoShape 11"/>
          <p:cNvSpPr/>
          <p:nvPr/>
        </p:nvSpPr>
        <p:spPr>
          <a:xfrm>
            <a:off x="723900" y="4702778"/>
            <a:ext cx="76200" cy="714375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12" name="Group 12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8012857" y="118083"/>
            <a:ext cx="2107448" cy="1348767"/>
          </a:xfrm>
          <a:custGeom>
            <a:avLst/>
            <a:gdLst/>
            <a:ahLst/>
            <a:cxnLst/>
            <a:rect l="l" t="t" r="r" b="b"/>
            <a:pathLst>
              <a:path w="2107448" h="1348767">
                <a:moveTo>
                  <a:pt x="0" y="0"/>
                </a:moveTo>
                <a:lnTo>
                  <a:pt x="2107448" y="0"/>
                </a:lnTo>
                <a:lnTo>
                  <a:pt x="2107448" y="1348767"/>
                </a:lnTo>
                <a:lnTo>
                  <a:pt x="0" y="13487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159294" y="498475"/>
            <a:ext cx="3839333" cy="317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749" b="1" spc="194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PRIMERA SESIÓN ORDINARIA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Insumos oficiales para esta sesión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23900" y="1562100"/>
            <a:ext cx="10744200" cy="394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250">
                <a:solidFill>
                  <a:srgbClr val="36585A"/>
                </a:solidFill>
                <a:latin typeface="Arial"/>
                <a:ea typeface="Arial"/>
                <a:cs typeface="Arial"/>
                <a:sym typeface="Arial"/>
              </a:rPr>
              <a:t>La ficha oficial para directivos y supervisores presenta estos materiales de apoyo: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2025" y="2375440"/>
            <a:ext cx="473392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>
                <a:solidFill>
                  <a:srgbClr val="F6CB65"/>
                </a:solidFill>
                <a:latin typeface="Arial Bold"/>
                <a:ea typeface="Arial Bold"/>
                <a:cs typeface="Arial Bold"/>
                <a:sym typeface="Arial Bold"/>
              </a:rPr>
              <a:t>Orientaciones para colectivos docentes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62025" y="2756440"/>
            <a:ext cx="4733925" cy="821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11"/>
              </a:lnSpc>
            </a:pPr>
            <a:r>
              <a:rPr lang="en-US" sz="164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Centros y Escuelas de Organización Completa y Multigrado. Es el documento que utilizarán los colectivos durante la sesión.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85838" y="3900297"/>
            <a:ext cx="4733925" cy="221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 u="sng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  <a:hlinkClick r:id="rId7" tooltip="https://gestion.cte.sep.gob.mx/insumos/docs/2627_s1_orientaciones_docentes_multigrado.pdf"/>
              </a:rPr>
              <a:t>Abrir el documento oficial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96050" y="2318290"/>
            <a:ext cx="4733925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Experiencias de acompañamiento pedagógico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496050" y="3051715"/>
            <a:ext cx="4733925" cy="746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3"/>
              </a:lnSpc>
            </a:pPr>
            <a:r>
              <a:rPr lang="en-US" sz="154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Narrativas de supervisores sobre Escuela y Comunidad, Mejora Continua, Plan de Estudio 2022, Prácticas Educativas y Consejos Técnicos Escolares.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496050" y="3900297"/>
            <a:ext cx="4733925" cy="221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 u="sng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  <a:hlinkClick r:id="rId8" tooltip="https://gestion.cte.sep.gob.mx/insumos/#!/subPag_elemento/2627/1/s1/sPag_Narrativas_indice"/>
              </a:rPr>
              <a:t>Explorar las experiencias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62025" y="4655153"/>
            <a:ext cx="10744200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Las experiencias pueden analizarse para reconocer elementos comunes y enriquecer las prácticas de acompañamiento.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1038583" y="75261"/>
            <a:ext cx="12074418" cy="1690419"/>
          </a:xfrm>
          <a:custGeom>
            <a:avLst/>
            <a:gdLst/>
            <a:ahLst/>
            <a:cxnLst/>
            <a:rect l="l" t="t" r="r" b="b"/>
            <a:pathLst>
              <a:path w="12074418" h="1690419">
                <a:moveTo>
                  <a:pt x="0" y="0"/>
                </a:moveTo>
                <a:lnTo>
                  <a:pt x="12074419" y="0"/>
                </a:lnTo>
                <a:lnTo>
                  <a:pt x="12074419" y="1690419"/>
                </a:lnTo>
                <a:lnTo>
                  <a:pt x="0" y="16904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23900" y="1590675"/>
            <a:ext cx="3429000" cy="1719834"/>
            <a:chOff x="0" y="0"/>
            <a:chExt cx="4572000" cy="22931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72000" cy="2293112"/>
            </a:xfrm>
            <a:custGeom>
              <a:avLst/>
              <a:gdLst/>
              <a:ahLst/>
              <a:cxnLst/>
              <a:rect l="l" t="t" r="r" b="b"/>
              <a:pathLst>
                <a:path w="4572000" h="229311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013712"/>
                  </a:lnTo>
                  <a:cubicBezTo>
                    <a:pt x="4572000" y="2168017"/>
                    <a:pt x="4446905" y="2293112"/>
                    <a:pt x="42926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4572000" cy="2293112"/>
            </a:xfrm>
            <a:custGeom>
              <a:avLst/>
              <a:gdLst/>
              <a:ahLst/>
              <a:cxnLst/>
              <a:rect l="l" t="t" r="r" b="b"/>
              <a:pathLst>
                <a:path w="4572000" h="229311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013712"/>
                  </a:lnTo>
                  <a:cubicBezTo>
                    <a:pt x="4572000" y="2168017"/>
                    <a:pt x="4446905" y="2293112"/>
                    <a:pt x="42926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B5960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4381500" y="1590675"/>
            <a:ext cx="3429000" cy="1719834"/>
            <a:chOff x="0" y="0"/>
            <a:chExt cx="4572000" cy="22931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72000" cy="2293112"/>
            </a:xfrm>
            <a:custGeom>
              <a:avLst/>
              <a:gdLst/>
              <a:ahLst/>
              <a:cxnLst/>
              <a:rect l="l" t="t" r="r" b="b"/>
              <a:pathLst>
                <a:path w="4572000" h="229311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013712"/>
                  </a:lnTo>
                  <a:cubicBezTo>
                    <a:pt x="4572000" y="2168017"/>
                    <a:pt x="4446905" y="2293112"/>
                    <a:pt x="42926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4572000" cy="2293112"/>
            </a:xfrm>
            <a:custGeom>
              <a:avLst/>
              <a:gdLst/>
              <a:ahLst/>
              <a:cxnLst/>
              <a:rect l="l" t="t" r="r" b="b"/>
              <a:pathLst>
                <a:path w="4572000" h="229311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013712"/>
                  </a:lnTo>
                  <a:cubicBezTo>
                    <a:pt x="4572000" y="2168017"/>
                    <a:pt x="4446905" y="2293112"/>
                    <a:pt x="42926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B5960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8039100" y="1590675"/>
            <a:ext cx="3429000" cy="1719834"/>
            <a:chOff x="0" y="0"/>
            <a:chExt cx="4572000" cy="229311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72000" cy="2293112"/>
            </a:xfrm>
            <a:custGeom>
              <a:avLst/>
              <a:gdLst/>
              <a:ahLst/>
              <a:cxnLst/>
              <a:rect l="l" t="t" r="r" b="b"/>
              <a:pathLst>
                <a:path w="4572000" h="229311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013712"/>
                  </a:lnTo>
                  <a:cubicBezTo>
                    <a:pt x="4572000" y="2168017"/>
                    <a:pt x="4446905" y="2293112"/>
                    <a:pt x="42926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4572000" cy="2293112"/>
            </a:xfrm>
            <a:custGeom>
              <a:avLst/>
              <a:gdLst/>
              <a:ahLst/>
              <a:cxnLst/>
              <a:rect l="l" t="t" r="r" b="b"/>
              <a:pathLst>
                <a:path w="4572000" h="229311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013712"/>
                  </a:lnTo>
                  <a:cubicBezTo>
                    <a:pt x="4572000" y="2168017"/>
                    <a:pt x="4446905" y="2293112"/>
                    <a:pt x="42926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B5960"/>
              </a:solidFill>
              <a:prstDash val="solid"/>
              <a:miter/>
            </a:ln>
          </p:spPr>
        </p:sp>
      </p:grpSp>
      <p:sp>
        <p:nvSpPr>
          <p:cNvPr id="14" name="AutoShape 14"/>
          <p:cNvSpPr/>
          <p:nvPr/>
        </p:nvSpPr>
        <p:spPr>
          <a:xfrm>
            <a:off x="723900" y="3710559"/>
            <a:ext cx="76200" cy="714375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15" name="Group 15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7033567" y="4067746"/>
            <a:ext cx="1961388" cy="2743200"/>
          </a:xfrm>
          <a:custGeom>
            <a:avLst/>
            <a:gdLst/>
            <a:ahLst/>
            <a:cxnLst/>
            <a:rect l="l" t="t" r="r" b="b"/>
            <a:pathLst>
              <a:path w="1961388" h="2743200">
                <a:moveTo>
                  <a:pt x="0" y="0"/>
                </a:moveTo>
                <a:lnTo>
                  <a:pt x="1961388" y="0"/>
                </a:lnTo>
                <a:lnTo>
                  <a:pt x="1961388" y="2743201"/>
                </a:lnTo>
                <a:lnTo>
                  <a:pt x="0" y="27432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034800" y="533400"/>
            <a:ext cx="2888781" cy="317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749" b="1" spc="194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AGENDA DE TRABAJO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Tres bloques para preparar la Primera Sesión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2025" y="1781175"/>
            <a:ext cx="2584044" cy="340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4"/>
              </a:lnSpc>
            </a:pPr>
            <a:r>
              <a:rPr lang="en-US" sz="1974" b="1">
                <a:solidFill>
                  <a:srgbClr val="F6CB65"/>
                </a:solidFill>
                <a:latin typeface="Arial Bold"/>
                <a:ea typeface="Arial Bold"/>
                <a:cs typeface="Arial Bold"/>
                <a:sym typeface="Arial Bold"/>
              </a:rPr>
              <a:t>1. Acompañamiento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2025" y="2162175"/>
            <a:ext cx="2952750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sz="19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Programa Analítico y Proceso de Mejora Continua.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619625" y="1781175"/>
            <a:ext cx="1588294" cy="340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4"/>
              </a:lnSpc>
            </a:pPr>
            <a:r>
              <a:rPr lang="en-US" sz="1974" b="1">
                <a:solidFill>
                  <a:srgbClr val="F6CB65"/>
                </a:solidFill>
                <a:latin typeface="Arial Bold"/>
                <a:ea typeface="Arial Bold"/>
                <a:cs typeface="Arial Bold"/>
                <a:sym typeface="Arial Bold"/>
              </a:rPr>
              <a:t>2. Autonomía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619625" y="2162175"/>
            <a:ext cx="2952750" cy="64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sz="19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Definición del Itinerario del CTE para 2026-2027.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277225" y="1781175"/>
            <a:ext cx="1435461" cy="340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4"/>
              </a:lnSpc>
            </a:pPr>
            <a:r>
              <a:rPr lang="en-US" sz="1974" b="1">
                <a:solidFill>
                  <a:srgbClr val="F6CB65"/>
                </a:solidFill>
                <a:latin typeface="Arial Bold"/>
                <a:ea typeface="Arial Bold"/>
                <a:cs typeface="Arial Bold"/>
                <a:sym typeface="Arial Bold"/>
              </a:rPr>
              <a:t>3. Acuerdos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77225" y="2162175"/>
            <a:ext cx="2952750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sz="19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Estrategias de apoyo, responsables y seguimiento.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2025" y="3681984"/>
            <a:ext cx="10744200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Producto del encuentro: acuerdos de acompañamiento pertinentes para las escuelas de la zona.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23900" y="6467475"/>
            <a:ext cx="2247900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p. 4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581378" y="316703"/>
            <a:ext cx="9951506" cy="1393211"/>
          </a:xfrm>
          <a:custGeom>
            <a:avLst/>
            <a:gdLst/>
            <a:ahLst/>
            <a:cxnLst/>
            <a:rect l="l" t="t" r="r" b="b"/>
            <a:pathLst>
              <a:path w="9951506" h="1393211">
                <a:moveTo>
                  <a:pt x="0" y="0"/>
                </a:moveTo>
                <a:lnTo>
                  <a:pt x="9951506" y="0"/>
                </a:lnTo>
                <a:lnTo>
                  <a:pt x="9951506" y="1393211"/>
                </a:lnTo>
                <a:lnTo>
                  <a:pt x="0" y="1393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852764" y="1904330"/>
            <a:ext cx="565724" cy="565724"/>
            <a:chOff x="0" y="0"/>
            <a:chExt cx="609600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52764" y="2719798"/>
            <a:ext cx="565724" cy="565724"/>
            <a:chOff x="0" y="0"/>
            <a:chExt cx="609600" cy="609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52764" y="3619888"/>
            <a:ext cx="565724" cy="565724"/>
            <a:chOff x="0" y="0"/>
            <a:chExt cx="609600" cy="6096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6438900" y="5032216"/>
            <a:ext cx="82911" cy="777292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15" name="Group 15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8156909" y="316703"/>
            <a:ext cx="3014505" cy="2743200"/>
          </a:xfrm>
          <a:custGeom>
            <a:avLst/>
            <a:gdLst/>
            <a:ahLst/>
            <a:cxnLst/>
            <a:rect l="l" t="t" r="r" b="b"/>
            <a:pathLst>
              <a:path w="3014505" h="2743200">
                <a:moveTo>
                  <a:pt x="0" y="0"/>
                </a:moveTo>
                <a:lnTo>
                  <a:pt x="3014505" y="0"/>
                </a:lnTo>
                <a:lnTo>
                  <a:pt x="3014505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066800" y="556109"/>
            <a:ext cx="4119454" cy="30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9"/>
              </a:lnSpc>
            </a:pPr>
            <a:r>
              <a:rPr lang="en-US" sz="1649" b="1" spc="183" dirty="0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DINÁMICA DE INICIO · 4 MINUTOS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66800" y="1022834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 dirty="0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El </a:t>
            </a:r>
            <a:r>
              <a:rPr lang="en-US" sz="3000" b="1" dirty="0" err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reto</a:t>
            </a:r>
            <a:r>
              <a:rPr lang="en-US" sz="3000" b="1" dirty="0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 que </a:t>
            </a:r>
            <a:r>
              <a:rPr lang="en-US" sz="3000" b="1" dirty="0" err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traigo</a:t>
            </a:r>
            <a:endParaRPr lang="en-US" sz="3000" b="1" dirty="0">
              <a:solidFill>
                <a:srgbClr val="0B596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607063" y="1974875"/>
            <a:ext cx="2059588" cy="396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5"/>
              </a:lnSpc>
            </a:pPr>
            <a:r>
              <a:rPr lang="en-US" sz="2227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Formen parejas.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07063" y="2606482"/>
            <a:ext cx="5692596" cy="763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5"/>
              </a:lnSpc>
            </a:pPr>
            <a:r>
              <a:rPr lang="en-US" sz="2227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Cada persona comparte en 45 segundos un reto real al acompañar a sus colectivos.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07063" y="3506690"/>
            <a:ext cx="5692596" cy="763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5"/>
              </a:lnSpc>
            </a:pPr>
            <a:r>
              <a:rPr lang="en-US" sz="2227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Identifiquen una coincidencia y exprésenla en una frase.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438900" y="3632530"/>
            <a:ext cx="5753100" cy="1109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43"/>
              </a:lnSpc>
            </a:pPr>
            <a:r>
              <a:rPr lang="en-US" sz="6459" spc="32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🗣️🤝💬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438900" y="5013166"/>
            <a:ext cx="5669047" cy="796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448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El punto de partida son los retos que ya viven las escuelas.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745972" y="141877"/>
            <a:ext cx="10348554" cy="1448798"/>
          </a:xfrm>
          <a:custGeom>
            <a:avLst/>
            <a:gdLst/>
            <a:ahLst/>
            <a:cxnLst/>
            <a:rect l="l" t="t" r="r" b="b"/>
            <a:pathLst>
              <a:path w="10348554" h="1448798">
                <a:moveTo>
                  <a:pt x="0" y="0"/>
                </a:moveTo>
                <a:lnTo>
                  <a:pt x="10348555" y="0"/>
                </a:lnTo>
                <a:lnTo>
                  <a:pt x="10348555" y="1448798"/>
                </a:lnTo>
                <a:lnTo>
                  <a:pt x="0" y="144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5987013" y="2025470"/>
            <a:ext cx="5927549" cy="2924980"/>
            <a:chOff x="0" y="0"/>
            <a:chExt cx="6946900" cy="342798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46900" cy="3427984"/>
            </a:xfrm>
            <a:custGeom>
              <a:avLst/>
              <a:gdLst/>
              <a:ahLst/>
              <a:cxnLst/>
              <a:rect l="l" t="t" r="r" b="b"/>
              <a:pathLst>
                <a:path w="6946900" h="3427984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3148584"/>
                  </a:lnTo>
                  <a:cubicBezTo>
                    <a:pt x="6946900" y="3302889"/>
                    <a:pt x="6821805" y="3427984"/>
                    <a:pt x="6667500" y="3427984"/>
                  </a:cubicBezTo>
                  <a:lnTo>
                    <a:pt x="279400" y="3427984"/>
                  </a:lnTo>
                  <a:cubicBezTo>
                    <a:pt x="125095" y="3427984"/>
                    <a:pt x="0" y="3302889"/>
                    <a:pt x="0" y="3148584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6946900" cy="3427984"/>
            </a:xfrm>
            <a:custGeom>
              <a:avLst/>
              <a:gdLst/>
              <a:ahLst/>
              <a:cxnLst/>
              <a:rect l="l" t="t" r="r" b="b"/>
              <a:pathLst>
                <a:path w="6946900" h="3427984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3148584"/>
                  </a:lnTo>
                  <a:cubicBezTo>
                    <a:pt x="6946900" y="3302889"/>
                    <a:pt x="6821805" y="3427984"/>
                    <a:pt x="6667500" y="3427984"/>
                  </a:cubicBezTo>
                  <a:lnTo>
                    <a:pt x="279400" y="3427984"/>
                  </a:lnTo>
                  <a:cubicBezTo>
                    <a:pt x="125095" y="3427984"/>
                    <a:pt x="0" y="3302889"/>
                    <a:pt x="0" y="3148584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B5960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9267373" y="293449"/>
            <a:ext cx="1602119" cy="1732020"/>
          </a:xfrm>
          <a:custGeom>
            <a:avLst/>
            <a:gdLst/>
            <a:ahLst/>
            <a:cxnLst/>
            <a:rect l="l" t="t" r="r" b="b"/>
            <a:pathLst>
              <a:path w="1602119" h="1732020">
                <a:moveTo>
                  <a:pt x="0" y="0"/>
                </a:moveTo>
                <a:lnTo>
                  <a:pt x="1602118" y="0"/>
                </a:lnTo>
                <a:lnTo>
                  <a:pt x="1602118" y="1732021"/>
                </a:lnTo>
                <a:lnTo>
                  <a:pt x="0" y="17320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11174" y="463550"/>
            <a:ext cx="2592424" cy="317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749" b="1" spc="194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PUNTO DE PARTIDA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El sentido del acompañamiento pedagógico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59306" y="2256568"/>
            <a:ext cx="5210175" cy="1231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3"/>
              </a:lnSpc>
            </a:pPr>
            <a:r>
              <a:rPr lang="en-US" sz="2549">
                <a:solidFill>
                  <a:srgbClr val="36585A"/>
                </a:solidFill>
                <a:latin typeface="Arial"/>
                <a:ea typeface="Arial"/>
                <a:cs typeface="Arial"/>
                <a:sym typeface="Arial"/>
              </a:rPr>
              <a:t>Acompañar implica sostener un proceso permanente de diálogo, reflexión y aprendizaje compartido.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9306" y="3941171"/>
            <a:ext cx="5210175" cy="1457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sz="21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Su finalidad es fortalecer las prácticas educativas y la capacidad del colectivo para analizar su realidad, establecer prioridades y construir alternativas.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257925" y="2203590"/>
            <a:ext cx="5385725" cy="1138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17"/>
              </a:lnSpc>
            </a:pPr>
            <a:r>
              <a:rPr lang="en-US" sz="6655" spc="33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👂🏼💭🌱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199649" y="3456409"/>
            <a:ext cx="5385725" cy="361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6"/>
              </a:lnSpc>
            </a:pPr>
            <a:r>
              <a:rPr lang="en-US" sz="2133" b="1">
                <a:solidFill>
                  <a:srgbClr val="F6CB65"/>
                </a:solidFill>
                <a:latin typeface="Arial Bold"/>
                <a:ea typeface="Arial Bold"/>
                <a:cs typeface="Arial Bold"/>
                <a:sym typeface="Arial Bold"/>
              </a:rPr>
              <a:t>La pregunta central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257925" y="3950696"/>
            <a:ext cx="5385725" cy="704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2"/>
              </a:lnSpc>
            </a:pPr>
            <a:r>
              <a:rPr lang="en-US" sz="2047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¿Qué condiciones necesita este colectivo para tomar mejores decisiones?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900" y="6410325"/>
            <a:ext cx="2171700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p. 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637440" y="260984"/>
            <a:ext cx="9487595" cy="1328263"/>
          </a:xfrm>
          <a:custGeom>
            <a:avLst/>
            <a:gdLst/>
            <a:ahLst/>
            <a:cxnLst/>
            <a:rect l="l" t="t" r="r" b="b"/>
            <a:pathLst>
              <a:path w="9487595" h="1328263">
                <a:moveTo>
                  <a:pt x="0" y="0"/>
                </a:moveTo>
                <a:lnTo>
                  <a:pt x="9487595" y="0"/>
                </a:lnTo>
                <a:lnTo>
                  <a:pt x="9487595" y="1328263"/>
                </a:lnTo>
                <a:lnTo>
                  <a:pt x="0" y="13282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591347" y="2092445"/>
            <a:ext cx="513894" cy="513894"/>
            <a:chOff x="0" y="0"/>
            <a:chExt cx="609600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1347" y="2833202"/>
            <a:ext cx="513894" cy="513894"/>
            <a:chOff x="0" y="0"/>
            <a:chExt cx="609600" cy="609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1347" y="3573959"/>
            <a:ext cx="513894" cy="513894"/>
            <a:chOff x="0" y="0"/>
            <a:chExt cx="609600" cy="6096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447597" y="2169422"/>
            <a:ext cx="513894" cy="513894"/>
            <a:chOff x="0" y="0"/>
            <a:chExt cx="609600" cy="6096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447597" y="2987049"/>
            <a:ext cx="513894" cy="513894"/>
            <a:chOff x="0" y="0"/>
            <a:chExt cx="609600" cy="6096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5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2" name="Freeform 22"/>
          <p:cNvSpPr/>
          <p:nvPr/>
        </p:nvSpPr>
        <p:spPr>
          <a:xfrm>
            <a:off x="1186252" y="4056986"/>
            <a:ext cx="4871329" cy="2801014"/>
          </a:xfrm>
          <a:custGeom>
            <a:avLst/>
            <a:gdLst/>
            <a:ahLst/>
            <a:cxnLst/>
            <a:rect l="l" t="t" r="r" b="b"/>
            <a:pathLst>
              <a:path w="4871329" h="2801014">
                <a:moveTo>
                  <a:pt x="0" y="0"/>
                </a:moveTo>
                <a:lnTo>
                  <a:pt x="4871329" y="0"/>
                </a:lnTo>
                <a:lnTo>
                  <a:pt x="4871329" y="2801014"/>
                </a:lnTo>
                <a:lnTo>
                  <a:pt x="0" y="28010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990600" y="610791"/>
            <a:ext cx="3115757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CRITERIOS DE ACTUACIÓN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23925" y="934641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Principios para acompañar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76539" y="2153909"/>
            <a:ext cx="3128008" cy="362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0"/>
              </a:lnSpc>
            </a:pPr>
            <a:r>
              <a:rPr lang="en-US" sz="2023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Escuchar antes de orientar.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76539" y="2727650"/>
            <a:ext cx="5171058" cy="696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0"/>
              </a:lnSpc>
            </a:pPr>
            <a:r>
              <a:rPr lang="en-US" sz="2023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Partir de la realidad y del contexto de cada escuela.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76539" y="3635315"/>
            <a:ext cx="4785102" cy="362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0"/>
              </a:lnSpc>
            </a:pPr>
            <a:r>
              <a:rPr lang="en-US" sz="2023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Formular preguntas que ayuden a pensar.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32789" y="2063870"/>
            <a:ext cx="5171058" cy="696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0"/>
              </a:lnSpc>
            </a:pPr>
            <a:r>
              <a:rPr lang="en-US" sz="2023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Favorecer decisiones informadas y colegiadas.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132789" y="2881604"/>
            <a:ext cx="5171058" cy="696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0"/>
              </a:lnSpc>
            </a:pPr>
            <a:r>
              <a:rPr lang="en-US" sz="2023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Evitar formatos y tareas administrativas innecesarias.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447597" y="3740798"/>
            <a:ext cx="5856250" cy="747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7"/>
              </a:lnSpc>
            </a:pPr>
            <a:r>
              <a:rPr lang="en-US" sz="4383" spc="337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🧭📝🌿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724133" y="223317"/>
            <a:ext cx="9959329" cy="1394306"/>
          </a:xfrm>
          <a:custGeom>
            <a:avLst/>
            <a:gdLst/>
            <a:ahLst/>
            <a:cxnLst/>
            <a:rect l="l" t="t" r="r" b="b"/>
            <a:pathLst>
              <a:path w="9959329" h="1394306">
                <a:moveTo>
                  <a:pt x="0" y="0"/>
                </a:moveTo>
                <a:lnTo>
                  <a:pt x="9959329" y="0"/>
                </a:lnTo>
                <a:lnTo>
                  <a:pt x="9959329" y="1394307"/>
                </a:lnTo>
                <a:lnTo>
                  <a:pt x="0" y="1394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23900" y="1866900"/>
            <a:ext cx="3382423" cy="1028700"/>
            <a:chOff x="0" y="0"/>
            <a:chExt cx="4509897" cy="1371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09897" cy="1371600"/>
            </a:xfrm>
            <a:custGeom>
              <a:avLst/>
              <a:gdLst/>
              <a:ahLst/>
              <a:cxnLst/>
              <a:rect l="l" t="t" r="r" b="b"/>
              <a:pathLst>
                <a:path w="4509897" h="1371600">
                  <a:moveTo>
                    <a:pt x="228600" y="0"/>
                  </a:moveTo>
                  <a:lnTo>
                    <a:pt x="4281297" y="0"/>
                  </a:lnTo>
                  <a:cubicBezTo>
                    <a:pt x="4407535" y="0"/>
                    <a:pt x="4509897" y="102362"/>
                    <a:pt x="4509897" y="228600"/>
                  </a:cubicBezTo>
                  <a:lnTo>
                    <a:pt x="4509897" y="1143000"/>
                  </a:lnTo>
                  <a:cubicBezTo>
                    <a:pt x="4509897" y="1269238"/>
                    <a:pt x="4407535" y="1371600"/>
                    <a:pt x="4281297" y="1371600"/>
                  </a:cubicBezTo>
                  <a:lnTo>
                    <a:pt x="228600" y="1371600"/>
                  </a:lnTo>
                  <a:cubicBezTo>
                    <a:pt x="102362" y="1371600"/>
                    <a:pt x="0" y="1269238"/>
                    <a:pt x="0" y="1143000"/>
                  </a:cubicBezTo>
                  <a:lnTo>
                    <a:pt x="0" y="228600"/>
                  </a:lnTo>
                  <a:cubicBezTo>
                    <a:pt x="0" y="102362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4509897" cy="1371600"/>
            </a:xfrm>
            <a:custGeom>
              <a:avLst/>
              <a:gdLst/>
              <a:ahLst/>
              <a:cxnLst/>
              <a:rect l="l" t="t" r="r" b="b"/>
              <a:pathLst>
                <a:path w="4509897" h="1371600">
                  <a:moveTo>
                    <a:pt x="228600" y="0"/>
                  </a:moveTo>
                  <a:lnTo>
                    <a:pt x="4281297" y="0"/>
                  </a:lnTo>
                  <a:cubicBezTo>
                    <a:pt x="4407535" y="0"/>
                    <a:pt x="4509897" y="102362"/>
                    <a:pt x="4509897" y="228600"/>
                  </a:cubicBezTo>
                  <a:lnTo>
                    <a:pt x="4509897" y="1143000"/>
                  </a:lnTo>
                  <a:cubicBezTo>
                    <a:pt x="4509897" y="1269238"/>
                    <a:pt x="4407535" y="1371600"/>
                    <a:pt x="4281297" y="1371600"/>
                  </a:cubicBezTo>
                  <a:lnTo>
                    <a:pt x="228600" y="1371600"/>
                  </a:lnTo>
                  <a:cubicBezTo>
                    <a:pt x="102362" y="1371600"/>
                    <a:pt x="0" y="1269238"/>
                    <a:pt x="0" y="1143000"/>
                  </a:cubicBezTo>
                  <a:lnTo>
                    <a:pt x="0" y="228600"/>
                  </a:lnTo>
                  <a:cubicBezTo>
                    <a:pt x="0" y="102362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4404741" y="1866900"/>
            <a:ext cx="3382613" cy="1028700"/>
            <a:chOff x="0" y="0"/>
            <a:chExt cx="4510151" cy="1371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10151" cy="1371600"/>
            </a:xfrm>
            <a:custGeom>
              <a:avLst/>
              <a:gdLst/>
              <a:ahLst/>
              <a:cxnLst/>
              <a:rect l="l" t="t" r="r" b="b"/>
              <a:pathLst>
                <a:path w="4510151" h="1371600">
                  <a:moveTo>
                    <a:pt x="228600" y="0"/>
                  </a:moveTo>
                  <a:lnTo>
                    <a:pt x="4281551" y="0"/>
                  </a:lnTo>
                  <a:cubicBezTo>
                    <a:pt x="4407789" y="0"/>
                    <a:pt x="4510151" y="102362"/>
                    <a:pt x="4510151" y="228600"/>
                  </a:cubicBezTo>
                  <a:lnTo>
                    <a:pt x="4510151" y="1143000"/>
                  </a:lnTo>
                  <a:cubicBezTo>
                    <a:pt x="4510151" y="1269238"/>
                    <a:pt x="4407789" y="1371600"/>
                    <a:pt x="4281551" y="1371600"/>
                  </a:cubicBezTo>
                  <a:lnTo>
                    <a:pt x="228600" y="1371600"/>
                  </a:lnTo>
                  <a:cubicBezTo>
                    <a:pt x="102362" y="1371600"/>
                    <a:pt x="0" y="1269238"/>
                    <a:pt x="0" y="1143000"/>
                  </a:cubicBezTo>
                  <a:lnTo>
                    <a:pt x="0" y="228600"/>
                  </a:lnTo>
                  <a:cubicBezTo>
                    <a:pt x="0" y="102362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4510151" cy="1371600"/>
            </a:xfrm>
            <a:custGeom>
              <a:avLst/>
              <a:gdLst/>
              <a:ahLst/>
              <a:cxnLst/>
              <a:rect l="l" t="t" r="r" b="b"/>
              <a:pathLst>
                <a:path w="4510151" h="1371600">
                  <a:moveTo>
                    <a:pt x="228600" y="0"/>
                  </a:moveTo>
                  <a:lnTo>
                    <a:pt x="4281551" y="0"/>
                  </a:lnTo>
                  <a:cubicBezTo>
                    <a:pt x="4407789" y="0"/>
                    <a:pt x="4510151" y="102362"/>
                    <a:pt x="4510151" y="228600"/>
                  </a:cubicBezTo>
                  <a:lnTo>
                    <a:pt x="4510151" y="1143000"/>
                  </a:lnTo>
                  <a:cubicBezTo>
                    <a:pt x="4510151" y="1269238"/>
                    <a:pt x="4407789" y="1371600"/>
                    <a:pt x="4281551" y="1371600"/>
                  </a:cubicBezTo>
                  <a:lnTo>
                    <a:pt x="228600" y="1371600"/>
                  </a:lnTo>
                  <a:cubicBezTo>
                    <a:pt x="102362" y="1371600"/>
                    <a:pt x="0" y="1269238"/>
                    <a:pt x="0" y="1143000"/>
                  </a:cubicBezTo>
                  <a:lnTo>
                    <a:pt x="0" y="228600"/>
                  </a:lnTo>
                  <a:cubicBezTo>
                    <a:pt x="0" y="102362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8085677" y="1866900"/>
            <a:ext cx="3382423" cy="1028700"/>
            <a:chOff x="0" y="0"/>
            <a:chExt cx="4509897" cy="13716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09897" cy="1371600"/>
            </a:xfrm>
            <a:custGeom>
              <a:avLst/>
              <a:gdLst/>
              <a:ahLst/>
              <a:cxnLst/>
              <a:rect l="l" t="t" r="r" b="b"/>
              <a:pathLst>
                <a:path w="4509897" h="1371600">
                  <a:moveTo>
                    <a:pt x="228600" y="0"/>
                  </a:moveTo>
                  <a:lnTo>
                    <a:pt x="4281297" y="0"/>
                  </a:lnTo>
                  <a:cubicBezTo>
                    <a:pt x="4407535" y="0"/>
                    <a:pt x="4509897" y="102362"/>
                    <a:pt x="4509897" y="228600"/>
                  </a:cubicBezTo>
                  <a:lnTo>
                    <a:pt x="4509897" y="1143000"/>
                  </a:lnTo>
                  <a:cubicBezTo>
                    <a:pt x="4509897" y="1269238"/>
                    <a:pt x="4407535" y="1371600"/>
                    <a:pt x="4281297" y="1371600"/>
                  </a:cubicBezTo>
                  <a:lnTo>
                    <a:pt x="228600" y="1371600"/>
                  </a:lnTo>
                  <a:cubicBezTo>
                    <a:pt x="102362" y="1371600"/>
                    <a:pt x="0" y="1269238"/>
                    <a:pt x="0" y="1143000"/>
                  </a:cubicBezTo>
                  <a:lnTo>
                    <a:pt x="0" y="228600"/>
                  </a:lnTo>
                  <a:cubicBezTo>
                    <a:pt x="0" y="102362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4509897" cy="1371600"/>
            </a:xfrm>
            <a:custGeom>
              <a:avLst/>
              <a:gdLst/>
              <a:ahLst/>
              <a:cxnLst/>
              <a:rect l="l" t="t" r="r" b="b"/>
              <a:pathLst>
                <a:path w="4509897" h="1371600">
                  <a:moveTo>
                    <a:pt x="228600" y="0"/>
                  </a:moveTo>
                  <a:lnTo>
                    <a:pt x="4281297" y="0"/>
                  </a:lnTo>
                  <a:cubicBezTo>
                    <a:pt x="4407535" y="0"/>
                    <a:pt x="4509897" y="102362"/>
                    <a:pt x="4509897" y="228600"/>
                  </a:cubicBezTo>
                  <a:lnTo>
                    <a:pt x="4509897" y="1143000"/>
                  </a:lnTo>
                  <a:cubicBezTo>
                    <a:pt x="4509897" y="1269238"/>
                    <a:pt x="4407535" y="1371600"/>
                    <a:pt x="4281297" y="1371600"/>
                  </a:cubicBezTo>
                  <a:lnTo>
                    <a:pt x="228600" y="1371600"/>
                  </a:lnTo>
                  <a:cubicBezTo>
                    <a:pt x="102362" y="1371600"/>
                    <a:pt x="0" y="1269238"/>
                    <a:pt x="0" y="1143000"/>
                  </a:cubicBezTo>
                  <a:lnTo>
                    <a:pt x="0" y="228600"/>
                  </a:lnTo>
                  <a:cubicBezTo>
                    <a:pt x="0" y="102362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</p:grpSp>
      <p:sp>
        <p:nvSpPr>
          <p:cNvPr id="14" name="AutoShape 14"/>
          <p:cNvSpPr/>
          <p:nvPr/>
        </p:nvSpPr>
        <p:spPr>
          <a:xfrm>
            <a:off x="657225" y="4294962"/>
            <a:ext cx="76200" cy="714375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15" name="Group 15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1780050" y="2862231"/>
            <a:ext cx="1054190" cy="1133538"/>
          </a:xfrm>
          <a:custGeom>
            <a:avLst/>
            <a:gdLst/>
            <a:ahLst/>
            <a:cxnLst/>
            <a:rect l="l" t="t" r="r" b="b"/>
            <a:pathLst>
              <a:path w="1054190" h="1133538">
                <a:moveTo>
                  <a:pt x="0" y="0"/>
                </a:moveTo>
                <a:lnTo>
                  <a:pt x="1054191" y="0"/>
                </a:lnTo>
                <a:lnTo>
                  <a:pt x="1054191" y="1133538"/>
                </a:lnTo>
                <a:lnTo>
                  <a:pt x="0" y="11335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536835" y="2721196"/>
            <a:ext cx="901006" cy="1140514"/>
          </a:xfrm>
          <a:custGeom>
            <a:avLst/>
            <a:gdLst/>
            <a:ahLst/>
            <a:cxnLst/>
            <a:rect l="l" t="t" r="r" b="b"/>
            <a:pathLst>
              <a:path w="901006" h="1140514">
                <a:moveTo>
                  <a:pt x="0" y="0"/>
                </a:moveTo>
                <a:lnTo>
                  <a:pt x="901006" y="0"/>
                </a:lnTo>
                <a:lnTo>
                  <a:pt x="901006" y="1140514"/>
                </a:lnTo>
                <a:lnTo>
                  <a:pt x="0" y="11405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9358979" y="2821078"/>
            <a:ext cx="1136813" cy="1215843"/>
          </a:xfrm>
          <a:custGeom>
            <a:avLst/>
            <a:gdLst/>
            <a:ahLst/>
            <a:cxnLst/>
            <a:rect l="l" t="t" r="r" b="b"/>
            <a:pathLst>
              <a:path w="1136813" h="1215843">
                <a:moveTo>
                  <a:pt x="0" y="0"/>
                </a:moveTo>
                <a:lnTo>
                  <a:pt x="1136814" y="0"/>
                </a:lnTo>
                <a:lnTo>
                  <a:pt x="1136814" y="1215844"/>
                </a:lnTo>
                <a:lnTo>
                  <a:pt x="0" y="12158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9358979" y="152805"/>
            <a:ext cx="2073285" cy="1637895"/>
          </a:xfrm>
          <a:custGeom>
            <a:avLst/>
            <a:gdLst/>
            <a:ahLst/>
            <a:cxnLst/>
            <a:rect l="l" t="t" r="r" b="b"/>
            <a:pathLst>
              <a:path w="2073285" h="1637895">
                <a:moveTo>
                  <a:pt x="0" y="0"/>
                </a:moveTo>
                <a:lnTo>
                  <a:pt x="2073285" y="0"/>
                </a:lnTo>
                <a:lnTo>
                  <a:pt x="2073285" y="1637895"/>
                </a:lnTo>
                <a:lnTo>
                  <a:pt x="0" y="16378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029462" y="658852"/>
            <a:ext cx="4304538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09"/>
              </a:lnSpc>
            </a:pPr>
            <a:r>
              <a:rPr lang="en-US" sz="1649" b="1" spc="183" dirty="0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PRIMERA SESIÓN ORDINARIA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Tres procesos que retomarán las escuelas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15934" y="1980387"/>
            <a:ext cx="3382423" cy="736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124" b="1">
                <a:solidFill>
                  <a:srgbClr val="17383B"/>
                </a:solidFill>
                <a:latin typeface="Arial Bold"/>
                <a:ea typeface="Arial Bold"/>
                <a:cs typeface="Arial Bold"/>
                <a:sym typeface="Arial Bold"/>
              </a:rPr>
              <a:t>Codiseño del</a:t>
            </a:r>
          </a:p>
          <a:p>
            <a:pPr algn="ctr">
              <a:lnSpc>
                <a:spcPts val="2974"/>
              </a:lnSpc>
            </a:pPr>
            <a:r>
              <a:rPr lang="en-US" sz="2124" b="1">
                <a:solidFill>
                  <a:srgbClr val="17383B"/>
                </a:solidFill>
                <a:latin typeface="Arial Bold"/>
                <a:ea typeface="Arial Bold"/>
                <a:cs typeface="Arial Bold"/>
                <a:sym typeface="Arial Bold"/>
              </a:rPr>
              <a:t>Programa Analítico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201573" y="2138362"/>
            <a:ext cx="107918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2550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›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404741" y="1980387"/>
            <a:ext cx="3382613" cy="665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4"/>
              </a:lnSpc>
            </a:pPr>
            <a:r>
              <a:rPr lang="en-US" sz="1924" b="1">
                <a:solidFill>
                  <a:srgbClr val="17383B"/>
                </a:solidFill>
                <a:latin typeface="Arial Bold"/>
                <a:ea typeface="Arial Bold"/>
                <a:cs typeface="Arial Bold"/>
                <a:sym typeface="Arial Bold"/>
              </a:rPr>
              <a:t>Fase de planeación del</a:t>
            </a:r>
          </a:p>
          <a:p>
            <a:pPr algn="ctr">
              <a:lnSpc>
                <a:spcPts val="2694"/>
              </a:lnSpc>
            </a:pPr>
            <a:r>
              <a:rPr lang="en-US" sz="1924" b="1">
                <a:solidFill>
                  <a:srgbClr val="17383B"/>
                </a:solidFill>
                <a:latin typeface="Arial Bold"/>
                <a:ea typeface="Arial Bold"/>
                <a:cs typeface="Arial Bold"/>
                <a:sym typeface="Arial Bold"/>
              </a:rPr>
              <a:t>Proceso de Mejora Continua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882509" y="2138362"/>
            <a:ext cx="107918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2550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›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990427" y="2005013"/>
            <a:ext cx="3382423" cy="736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124" b="1">
                <a:solidFill>
                  <a:srgbClr val="17383B"/>
                </a:solidFill>
                <a:latin typeface="Arial Bold"/>
                <a:ea typeface="Arial Bold"/>
                <a:cs typeface="Arial Bold"/>
                <a:sym typeface="Arial Bold"/>
              </a:rPr>
              <a:t>Construcción del</a:t>
            </a:r>
          </a:p>
          <a:p>
            <a:pPr algn="ctr">
              <a:lnSpc>
                <a:spcPts val="2974"/>
              </a:lnSpc>
            </a:pPr>
            <a:r>
              <a:rPr lang="en-US" sz="2124" b="1">
                <a:solidFill>
                  <a:srgbClr val="17383B"/>
                </a:solidFill>
                <a:latin typeface="Arial Bold"/>
                <a:ea typeface="Arial Bold"/>
                <a:cs typeface="Arial Bold"/>
                <a:sym typeface="Arial Bold"/>
              </a:rPr>
              <a:t>Itinerario del CTE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62000" y="4228287"/>
            <a:ext cx="10744200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El acompañamiento ayuda a que cada proceso conserve sentido pedagógico y utilidad para la escuela.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EF5F54"/>
          </a:solidFill>
        </p:spPr>
      </p:sp>
      <p:grpSp>
        <p:nvGrpSpPr>
          <p:cNvPr id="4" name="Group 4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2538338" y="3870182"/>
            <a:ext cx="2870105" cy="2740951"/>
          </a:xfrm>
          <a:custGeom>
            <a:avLst/>
            <a:gdLst/>
            <a:ahLst/>
            <a:cxnLst/>
            <a:rect l="l" t="t" r="r" b="b"/>
            <a:pathLst>
              <a:path w="2870105" h="2740951">
                <a:moveTo>
                  <a:pt x="0" y="0"/>
                </a:moveTo>
                <a:lnTo>
                  <a:pt x="2870105" y="0"/>
                </a:lnTo>
                <a:lnTo>
                  <a:pt x="2870105" y="2740950"/>
                </a:lnTo>
                <a:lnTo>
                  <a:pt x="0" y="27409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46723" y="943915"/>
            <a:ext cx="6569038" cy="249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3"/>
              </a:lnSpc>
            </a:pPr>
            <a:r>
              <a:rPr lang="en-US" sz="1423" b="1" spc="158">
                <a:solidFill>
                  <a:srgbClr val="F6CB65"/>
                </a:solidFill>
                <a:latin typeface="Arial Bold"/>
                <a:ea typeface="Arial Bold"/>
                <a:cs typeface="Arial Bold"/>
                <a:sym typeface="Arial Bold"/>
              </a:rPr>
              <a:t>BLOQUE 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6723" y="1381194"/>
            <a:ext cx="6569038" cy="1091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lang="en-US" sz="427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Acompañamiento al Programa Analítico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6723" y="2684793"/>
            <a:ext cx="6569038" cy="1185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372">
                <a:solidFill>
                  <a:srgbClr val="D9F4ED"/>
                </a:solidFill>
                <a:latin typeface="Arial"/>
                <a:ea typeface="Arial"/>
                <a:cs typeface="Arial"/>
                <a:sym typeface="Arial"/>
              </a:rPr>
              <a:t>Analizar los avances, reconocer desafíos y acordar apoyos que fortalezcan las decisiones curriculares.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97448" y="1569267"/>
            <a:ext cx="4379359" cy="105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36"/>
              </a:lnSpc>
            </a:pPr>
            <a:r>
              <a:rPr lang="en-US" sz="6169" spc="31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📚🧩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97448" y="2798496"/>
            <a:ext cx="4379359" cy="341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7"/>
              </a:lnSpc>
            </a:pPr>
            <a:r>
              <a:rPr lang="en-US" sz="189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Codiseño con sentido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670090" y="213248"/>
            <a:ext cx="10028923" cy="1404049"/>
          </a:xfrm>
          <a:custGeom>
            <a:avLst/>
            <a:gdLst/>
            <a:ahLst/>
            <a:cxnLst/>
            <a:rect l="l" t="t" r="r" b="b"/>
            <a:pathLst>
              <a:path w="10028923" h="1404049">
                <a:moveTo>
                  <a:pt x="0" y="0"/>
                </a:moveTo>
                <a:lnTo>
                  <a:pt x="10028923" y="0"/>
                </a:lnTo>
                <a:lnTo>
                  <a:pt x="10028923" y="1404049"/>
                </a:lnTo>
                <a:lnTo>
                  <a:pt x="0" y="14040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23900" y="1590675"/>
            <a:ext cx="3429000" cy="1719834"/>
            <a:chOff x="0" y="0"/>
            <a:chExt cx="4572000" cy="22931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72000" cy="2293112"/>
            </a:xfrm>
            <a:custGeom>
              <a:avLst/>
              <a:gdLst/>
              <a:ahLst/>
              <a:cxnLst/>
              <a:rect l="l" t="t" r="r" b="b"/>
              <a:pathLst>
                <a:path w="4572000" h="229311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013712"/>
                  </a:lnTo>
                  <a:cubicBezTo>
                    <a:pt x="4572000" y="2168017"/>
                    <a:pt x="4446905" y="2293112"/>
                    <a:pt x="42926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4572000" cy="2293112"/>
            </a:xfrm>
            <a:custGeom>
              <a:avLst/>
              <a:gdLst/>
              <a:ahLst/>
              <a:cxnLst/>
              <a:rect l="l" t="t" r="r" b="b"/>
              <a:pathLst>
                <a:path w="4572000" h="229311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013712"/>
                  </a:lnTo>
                  <a:cubicBezTo>
                    <a:pt x="4572000" y="2168017"/>
                    <a:pt x="4446905" y="2293112"/>
                    <a:pt x="42926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4381500" y="1590675"/>
            <a:ext cx="3429000" cy="1719834"/>
            <a:chOff x="0" y="0"/>
            <a:chExt cx="4572000" cy="22931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72000" cy="2293112"/>
            </a:xfrm>
            <a:custGeom>
              <a:avLst/>
              <a:gdLst/>
              <a:ahLst/>
              <a:cxnLst/>
              <a:rect l="l" t="t" r="r" b="b"/>
              <a:pathLst>
                <a:path w="4572000" h="229311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013712"/>
                  </a:lnTo>
                  <a:cubicBezTo>
                    <a:pt x="4572000" y="2168017"/>
                    <a:pt x="4446905" y="2293112"/>
                    <a:pt x="42926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4572000" cy="2293112"/>
            </a:xfrm>
            <a:custGeom>
              <a:avLst/>
              <a:gdLst/>
              <a:ahLst/>
              <a:cxnLst/>
              <a:rect l="l" t="t" r="r" b="b"/>
              <a:pathLst>
                <a:path w="4572000" h="229311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013712"/>
                  </a:lnTo>
                  <a:cubicBezTo>
                    <a:pt x="4572000" y="2168017"/>
                    <a:pt x="4446905" y="2293112"/>
                    <a:pt x="42926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F5F54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8039100" y="1590675"/>
            <a:ext cx="3429000" cy="1719834"/>
            <a:chOff x="0" y="0"/>
            <a:chExt cx="4572000" cy="229311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72000" cy="2293112"/>
            </a:xfrm>
            <a:custGeom>
              <a:avLst/>
              <a:gdLst/>
              <a:ahLst/>
              <a:cxnLst/>
              <a:rect l="l" t="t" r="r" b="b"/>
              <a:pathLst>
                <a:path w="4572000" h="229311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013712"/>
                  </a:lnTo>
                  <a:cubicBezTo>
                    <a:pt x="4572000" y="2168017"/>
                    <a:pt x="4446905" y="2293112"/>
                    <a:pt x="42926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4572000" cy="2293112"/>
            </a:xfrm>
            <a:custGeom>
              <a:avLst/>
              <a:gdLst/>
              <a:ahLst/>
              <a:cxnLst/>
              <a:rect l="l" t="t" r="r" b="b"/>
              <a:pathLst>
                <a:path w="4572000" h="2293112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25095"/>
                    <a:pt x="4572000" y="279400"/>
                  </a:cubicBezTo>
                  <a:lnTo>
                    <a:pt x="4572000" y="2013712"/>
                  </a:lnTo>
                  <a:cubicBezTo>
                    <a:pt x="4572000" y="2168017"/>
                    <a:pt x="4446905" y="2293112"/>
                    <a:pt x="42926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1B83B"/>
              </a:solidFill>
              <a:prstDash val="solid"/>
              <a:miter/>
            </a:ln>
          </p:spPr>
        </p:sp>
      </p:grpSp>
      <p:sp>
        <p:nvSpPr>
          <p:cNvPr id="14" name="AutoShape 14"/>
          <p:cNvSpPr/>
          <p:nvPr/>
        </p:nvSpPr>
        <p:spPr>
          <a:xfrm>
            <a:off x="723900" y="4186809"/>
            <a:ext cx="128669" cy="595312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15" name="Group 15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2981519" y="2055766"/>
            <a:ext cx="1047710" cy="1254743"/>
          </a:xfrm>
          <a:custGeom>
            <a:avLst/>
            <a:gdLst/>
            <a:ahLst/>
            <a:cxnLst/>
            <a:rect l="l" t="t" r="r" b="b"/>
            <a:pathLst>
              <a:path w="1047710" h="1254743">
                <a:moveTo>
                  <a:pt x="0" y="0"/>
                </a:moveTo>
                <a:lnTo>
                  <a:pt x="1047711" y="0"/>
                </a:lnTo>
                <a:lnTo>
                  <a:pt x="1047711" y="1254743"/>
                </a:lnTo>
                <a:lnTo>
                  <a:pt x="0" y="12547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4619625" y="2143125"/>
            <a:ext cx="2952750" cy="63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800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Ejes Articuladores e Integración Curricular.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77225" y="2143125"/>
            <a:ext cx="2952750" cy="9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800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Proyectos, alternativas didácticas y evaluación formativa.</a:t>
            </a:r>
          </a:p>
        </p:txBody>
      </p:sp>
      <p:sp>
        <p:nvSpPr>
          <p:cNvPr id="20" name="Freeform 20"/>
          <p:cNvSpPr/>
          <p:nvPr/>
        </p:nvSpPr>
        <p:spPr>
          <a:xfrm>
            <a:off x="6638965" y="2148023"/>
            <a:ext cx="1047710" cy="1254743"/>
          </a:xfrm>
          <a:custGeom>
            <a:avLst/>
            <a:gdLst/>
            <a:ahLst/>
            <a:cxnLst/>
            <a:rect l="l" t="t" r="r" b="b"/>
            <a:pathLst>
              <a:path w="1047710" h="1254743">
                <a:moveTo>
                  <a:pt x="0" y="0"/>
                </a:moveTo>
                <a:lnTo>
                  <a:pt x="1047710" y="0"/>
                </a:lnTo>
                <a:lnTo>
                  <a:pt x="1047710" y="1254743"/>
                </a:lnTo>
                <a:lnTo>
                  <a:pt x="0" y="12547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296410" y="2240280"/>
            <a:ext cx="1047710" cy="1254743"/>
          </a:xfrm>
          <a:custGeom>
            <a:avLst/>
            <a:gdLst/>
            <a:ahLst/>
            <a:cxnLst/>
            <a:rect l="l" t="t" r="r" b="b"/>
            <a:pathLst>
              <a:path w="1047710" h="1254743">
                <a:moveTo>
                  <a:pt x="0" y="0"/>
                </a:moveTo>
                <a:lnTo>
                  <a:pt x="1047710" y="0"/>
                </a:lnTo>
                <a:lnTo>
                  <a:pt x="1047710" y="1254743"/>
                </a:lnTo>
                <a:lnTo>
                  <a:pt x="0" y="12547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515402" y="3567683"/>
            <a:ext cx="2592324" cy="2743200"/>
          </a:xfrm>
          <a:custGeom>
            <a:avLst/>
            <a:gdLst/>
            <a:ahLst/>
            <a:cxnLst/>
            <a:rect l="l" t="t" r="r" b="b"/>
            <a:pathLst>
              <a:path w="2592324" h="2743200">
                <a:moveTo>
                  <a:pt x="0" y="0"/>
                </a:moveTo>
                <a:lnTo>
                  <a:pt x="2592324" y="0"/>
                </a:lnTo>
                <a:lnTo>
                  <a:pt x="2592324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962025" y="539471"/>
            <a:ext cx="2809767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CONVERSACIÓN INICIAL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62025" y="929996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Avances que conviene recuperar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2025" y="1762125"/>
            <a:ext cx="29527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Contexto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2025" y="2143125"/>
            <a:ext cx="2952750" cy="9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800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Lectura de la realidad y contextualización de Contenidos.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619625" y="1762125"/>
            <a:ext cx="29527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Currículo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277225" y="1762125"/>
            <a:ext cx="29527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Enseñanza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62025" y="4062984"/>
            <a:ext cx="5477196" cy="719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Cada directivo comparte progresos y desafíos enfrentados por su colectivo.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23900" y="6403793"/>
            <a:ext cx="2257619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p. 5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523785" y="274433"/>
            <a:ext cx="9278454" cy="1298984"/>
          </a:xfrm>
          <a:custGeom>
            <a:avLst/>
            <a:gdLst/>
            <a:ahLst/>
            <a:cxnLst/>
            <a:rect l="l" t="t" r="r" b="b"/>
            <a:pathLst>
              <a:path w="9278454" h="1298984">
                <a:moveTo>
                  <a:pt x="0" y="0"/>
                </a:moveTo>
                <a:lnTo>
                  <a:pt x="9278454" y="0"/>
                </a:lnTo>
                <a:lnTo>
                  <a:pt x="9278454" y="1298984"/>
                </a:lnTo>
                <a:lnTo>
                  <a:pt x="0" y="12989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723900" y="2645854"/>
            <a:ext cx="10744200" cy="2316385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6" name="Group 6"/>
          <p:cNvGrpSpPr/>
          <p:nvPr/>
        </p:nvGrpSpPr>
        <p:grpSpPr>
          <a:xfrm>
            <a:off x="733425" y="2655379"/>
            <a:ext cx="3156680" cy="582835"/>
            <a:chOff x="0" y="0"/>
            <a:chExt cx="4208907" cy="7771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08907" cy="777113"/>
            </a:xfrm>
            <a:custGeom>
              <a:avLst/>
              <a:gdLst/>
              <a:ahLst/>
              <a:cxnLst/>
              <a:rect l="l" t="t" r="r" b="b"/>
              <a:pathLst>
                <a:path w="4208907" h="777113">
                  <a:moveTo>
                    <a:pt x="0" y="0"/>
                  </a:moveTo>
                  <a:lnTo>
                    <a:pt x="4208907" y="0"/>
                  </a:lnTo>
                  <a:lnTo>
                    <a:pt x="4208907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4208907" cy="777113"/>
            </a:xfrm>
            <a:custGeom>
              <a:avLst/>
              <a:gdLst/>
              <a:ahLst/>
              <a:cxnLst/>
              <a:rect l="l" t="t" r="r" b="b"/>
              <a:pathLst>
                <a:path w="4208907" h="777113">
                  <a:moveTo>
                    <a:pt x="0" y="0"/>
                  </a:moveTo>
                  <a:lnTo>
                    <a:pt x="4208907" y="0"/>
                  </a:lnTo>
                  <a:lnTo>
                    <a:pt x="4208907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08907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Avance observado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90105" y="2655379"/>
            <a:ext cx="3063812" cy="582835"/>
            <a:chOff x="0" y="0"/>
            <a:chExt cx="4085082" cy="77711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085082" cy="777113"/>
            </a:xfrm>
            <a:custGeom>
              <a:avLst/>
              <a:gdLst/>
              <a:ahLst/>
              <a:cxnLst/>
              <a:rect l="l" t="t" r="r" b="b"/>
              <a:pathLst>
                <a:path w="4085082" h="777113">
                  <a:moveTo>
                    <a:pt x="0" y="0"/>
                  </a:moveTo>
                  <a:lnTo>
                    <a:pt x="4085082" y="0"/>
                  </a:lnTo>
                  <a:lnTo>
                    <a:pt x="4085082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4085082" cy="777113"/>
            </a:xfrm>
            <a:custGeom>
              <a:avLst/>
              <a:gdLst/>
              <a:ahLst/>
              <a:cxnLst/>
              <a:rect l="l" t="t" r="r" b="b"/>
              <a:pathLst>
                <a:path w="4085082" h="777113">
                  <a:moveTo>
                    <a:pt x="0" y="0"/>
                  </a:moveTo>
                  <a:lnTo>
                    <a:pt x="4085082" y="0"/>
                  </a:lnTo>
                  <a:lnTo>
                    <a:pt x="4085082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085082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Reto del colectivo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953821" y="2655379"/>
            <a:ext cx="4504754" cy="582835"/>
            <a:chOff x="0" y="0"/>
            <a:chExt cx="6006338" cy="77711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006338" cy="777113"/>
            </a:xfrm>
            <a:custGeom>
              <a:avLst/>
              <a:gdLst/>
              <a:ahLst/>
              <a:cxnLst/>
              <a:rect l="l" t="t" r="r" b="b"/>
              <a:pathLst>
                <a:path w="6006338" h="777113">
                  <a:moveTo>
                    <a:pt x="0" y="0"/>
                  </a:moveTo>
                  <a:lnTo>
                    <a:pt x="6006338" y="0"/>
                  </a:lnTo>
                  <a:lnTo>
                    <a:pt x="6006338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6006338" cy="777113"/>
            </a:xfrm>
            <a:custGeom>
              <a:avLst/>
              <a:gdLst/>
              <a:ahLst/>
              <a:cxnLst/>
              <a:rect l="l" t="t" r="r" b="b"/>
              <a:pathLst>
                <a:path w="6006338" h="777113">
                  <a:moveTo>
                    <a:pt x="0" y="0"/>
                  </a:moveTo>
                  <a:lnTo>
                    <a:pt x="6006338" y="0"/>
                  </a:lnTo>
                  <a:lnTo>
                    <a:pt x="6006338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6006338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Apoyo que puede ofrecerse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>
            <a:off x="733425" y="3238214"/>
            <a:ext cx="3156680" cy="1714500"/>
          </a:xfrm>
          <a:prstGeom prst="rect">
            <a:avLst/>
          </a:prstGeom>
          <a:solidFill>
            <a:srgbClr val="EEF8F4"/>
          </a:solidFill>
          <a:ln w="19050" cap="sq">
            <a:solidFill>
              <a:srgbClr val="D1DEDB"/>
            </a:solidFill>
            <a:prstDash val="solid"/>
            <a:miter/>
          </a:ln>
        </p:spPr>
      </p:sp>
      <p:sp>
        <p:nvSpPr>
          <p:cNvPr id="19" name="AutoShape 19"/>
          <p:cNvSpPr/>
          <p:nvPr/>
        </p:nvSpPr>
        <p:spPr>
          <a:xfrm>
            <a:off x="3890105" y="3238214"/>
            <a:ext cx="3063812" cy="1714500"/>
          </a:xfrm>
          <a:prstGeom prst="rect">
            <a:avLst/>
          </a:prstGeom>
          <a:solidFill>
            <a:srgbClr val="EEF8F4"/>
          </a:solidFill>
          <a:ln w="19050" cap="sq">
            <a:solidFill>
              <a:srgbClr val="D1DEDB"/>
            </a:solidFill>
            <a:prstDash val="solid"/>
            <a:miter/>
          </a:ln>
        </p:spPr>
      </p:sp>
      <p:sp>
        <p:nvSpPr>
          <p:cNvPr id="20" name="AutoShape 20"/>
          <p:cNvSpPr/>
          <p:nvPr/>
        </p:nvSpPr>
        <p:spPr>
          <a:xfrm>
            <a:off x="6953821" y="3238214"/>
            <a:ext cx="4504754" cy="1714500"/>
          </a:xfrm>
          <a:prstGeom prst="rect">
            <a:avLst/>
          </a:prstGeom>
          <a:solidFill>
            <a:srgbClr val="EEF8F4"/>
          </a:solidFill>
          <a:ln w="19050" cap="sq">
            <a:solidFill>
              <a:srgbClr val="D1DEDB"/>
            </a:solidFill>
            <a:prstDash val="solid"/>
            <a:miter/>
          </a:ln>
        </p:spPr>
      </p:sp>
      <p:grpSp>
        <p:nvGrpSpPr>
          <p:cNvPr id="21" name="Group 21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3" name="Freeform 23"/>
          <p:cNvSpPr/>
          <p:nvPr/>
        </p:nvSpPr>
        <p:spPr>
          <a:xfrm>
            <a:off x="7616804" y="136524"/>
            <a:ext cx="1137865" cy="1362712"/>
          </a:xfrm>
          <a:custGeom>
            <a:avLst/>
            <a:gdLst/>
            <a:ahLst/>
            <a:cxnLst/>
            <a:rect l="l" t="t" r="r" b="b"/>
            <a:pathLst>
              <a:path w="1137865" h="1362712">
                <a:moveTo>
                  <a:pt x="0" y="0"/>
                </a:moveTo>
                <a:lnTo>
                  <a:pt x="1137865" y="0"/>
                </a:lnTo>
                <a:lnTo>
                  <a:pt x="1137865" y="1362712"/>
                </a:lnTo>
                <a:lnTo>
                  <a:pt x="0" y="13627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047750" y="552450"/>
            <a:ext cx="2831631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ACTIVIDAD DE ANÁLISIS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23900" y="933450"/>
            <a:ext cx="4256376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Radiografía de avances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23900" y="1562100"/>
            <a:ext cx="10744200" cy="75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250">
                <a:solidFill>
                  <a:srgbClr val="36585A"/>
                </a:solidFill>
                <a:latin typeface="Arial"/>
                <a:ea typeface="Arial"/>
                <a:cs typeface="Arial"/>
                <a:sym typeface="Arial"/>
              </a:rPr>
              <a:t>Completen la tabla a partir de una escuela y después identifiquen coincidencias en la zona.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23900" y="5105114"/>
            <a:ext cx="10744200" cy="247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8"/>
              </a:lnSpc>
            </a:pPr>
            <a:r>
              <a:rPr lang="en-US" sz="1350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Tiempo sugerido: 10 minutos. El registro debe servir para acordar apoyos, no para calificar el trabajo de la escuela.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468920" y="295706"/>
            <a:ext cx="8613721" cy="1205921"/>
          </a:xfrm>
          <a:custGeom>
            <a:avLst/>
            <a:gdLst/>
            <a:ahLst/>
            <a:cxnLst/>
            <a:rect l="l" t="t" r="r" b="b"/>
            <a:pathLst>
              <a:path w="8613721" h="1205921">
                <a:moveTo>
                  <a:pt x="0" y="0"/>
                </a:moveTo>
                <a:lnTo>
                  <a:pt x="8613721" y="0"/>
                </a:lnTo>
                <a:lnTo>
                  <a:pt x="8613721" y="1205921"/>
                </a:lnTo>
                <a:lnTo>
                  <a:pt x="0" y="1205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723900" y="3780949"/>
            <a:ext cx="76200" cy="1428750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6" name="Group 6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7696246" y="3355566"/>
            <a:ext cx="2463283" cy="2706905"/>
          </a:xfrm>
          <a:custGeom>
            <a:avLst/>
            <a:gdLst/>
            <a:ahLst/>
            <a:cxnLst/>
            <a:rect l="l" t="t" r="r" b="b"/>
            <a:pathLst>
              <a:path w="2463283" h="2706905">
                <a:moveTo>
                  <a:pt x="0" y="0"/>
                </a:moveTo>
                <a:lnTo>
                  <a:pt x="2463284" y="0"/>
                </a:lnTo>
                <a:lnTo>
                  <a:pt x="2463284" y="2706905"/>
                </a:lnTo>
                <a:lnTo>
                  <a:pt x="0" y="27069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16511" y="570738"/>
            <a:ext cx="2142909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CONCEPTO CLAVE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Integración Curricular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3900" y="1562100"/>
            <a:ext cx="5210175" cy="185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250">
                <a:solidFill>
                  <a:srgbClr val="36585A"/>
                </a:solidFill>
                <a:latin typeface="Arial"/>
                <a:ea typeface="Arial"/>
                <a:cs typeface="Arial"/>
                <a:sym typeface="Arial"/>
              </a:rPr>
              <a:t>Consiste en establecer relaciones entre los elementos del currículo para abordar de manera articulada situaciones relevantes para los estudiantes y sus comunidades.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90600" y="3752374"/>
            <a:ext cx="5210175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Favorece experiencias de aprendizaje más significativas y supera el tratamiento aislado de los Contenidos.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257925" y="1447800"/>
            <a:ext cx="5210175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89"/>
              </a:lnSpc>
            </a:pPr>
            <a:r>
              <a:rPr lang="en-US" sz="5850" spc="298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🧩📖🌎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57925" y="2638425"/>
            <a:ext cx="5210175" cy="247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8"/>
              </a:lnSpc>
            </a:pPr>
            <a:r>
              <a:rPr lang="en-US" sz="1350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Contenidos · PDA · Campos Formativos · Ejes Articuladores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3900" y="6410325"/>
            <a:ext cx="2171700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p. 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505496" y="306897"/>
            <a:ext cx="8625560" cy="1207578"/>
          </a:xfrm>
          <a:custGeom>
            <a:avLst/>
            <a:gdLst/>
            <a:ahLst/>
            <a:cxnLst/>
            <a:rect l="l" t="t" r="r" b="b"/>
            <a:pathLst>
              <a:path w="8625560" h="1207578">
                <a:moveTo>
                  <a:pt x="0" y="0"/>
                </a:moveTo>
                <a:lnTo>
                  <a:pt x="8625559" y="0"/>
                </a:lnTo>
                <a:lnTo>
                  <a:pt x="8625559" y="1207578"/>
                </a:lnTo>
                <a:lnTo>
                  <a:pt x="0" y="12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685800" y="2202893"/>
            <a:ext cx="488004" cy="488004"/>
            <a:chOff x="0" y="0"/>
            <a:chExt cx="609600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85800" y="2906331"/>
            <a:ext cx="488004" cy="488004"/>
            <a:chOff x="0" y="0"/>
            <a:chExt cx="609600" cy="609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5800" y="3609667"/>
            <a:ext cx="488004" cy="488004"/>
            <a:chOff x="0" y="0"/>
            <a:chExt cx="609600" cy="6096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592685" y="1987459"/>
            <a:ext cx="5161165" cy="2883082"/>
            <a:chOff x="0" y="0"/>
            <a:chExt cx="6946900" cy="388061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946900" cy="3880612"/>
            </a:xfrm>
            <a:custGeom>
              <a:avLst/>
              <a:gdLst/>
              <a:ahLst/>
              <a:cxnLst/>
              <a:rect l="l" t="t" r="r" b="b"/>
              <a:pathLst>
                <a:path w="6946900" h="3880612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3601212"/>
                  </a:lnTo>
                  <a:cubicBezTo>
                    <a:pt x="6946900" y="3755517"/>
                    <a:pt x="6821805" y="3880612"/>
                    <a:pt x="6667500" y="3880612"/>
                  </a:cubicBezTo>
                  <a:lnTo>
                    <a:pt x="279400" y="3880612"/>
                  </a:lnTo>
                  <a:cubicBezTo>
                    <a:pt x="125095" y="3880612"/>
                    <a:pt x="0" y="3755517"/>
                    <a:pt x="0" y="36012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6946900" cy="3880612"/>
            </a:xfrm>
            <a:custGeom>
              <a:avLst/>
              <a:gdLst/>
              <a:ahLst/>
              <a:cxnLst/>
              <a:rect l="l" t="t" r="r" b="b"/>
              <a:pathLst>
                <a:path w="6946900" h="3880612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3601212"/>
                  </a:lnTo>
                  <a:cubicBezTo>
                    <a:pt x="6946900" y="3755517"/>
                    <a:pt x="6821805" y="3880612"/>
                    <a:pt x="6667500" y="3880612"/>
                  </a:cubicBezTo>
                  <a:lnTo>
                    <a:pt x="279400" y="3880612"/>
                  </a:lnTo>
                  <a:cubicBezTo>
                    <a:pt x="125095" y="3880612"/>
                    <a:pt x="0" y="3755517"/>
                    <a:pt x="0" y="36012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B5960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6876798" y="304863"/>
            <a:ext cx="1020179" cy="999775"/>
          </a:xfrm>
          <a:custGeom>
            <a:avLst/>
            <a:gdLst/>
            <a:ahLst/>
            <a:cxnLst/>
            <a:rect l="l" t="t" r="r" b="b"/>
            <a:pathLst>
              <a:path w="1020179" h="999775">
                <a:moveTo>
                  <a:pt x="0" y="0"/>
                </a:moveTo>
                <a:lnTo>
                  <a:pt x="1020179" y="0"/>
                </a:lnTo>
                <a:lnTo>
                  <a:pt x="1020179" y="999775"/>
                </a:lnTo>
                <a:lnTo>
                  <a:pt x="0" y="9997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047750" y="647700"/>
            <a:ext cx="3224970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INTEGRACIÓN CURRICULAR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¿Qué se requiere para lograrla?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36472" y="2101219"/>
            <a:ext cx="4910543" cy="662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7"/>
              </a:lnSpc>
            </a:pPr>
            <a:r>
              <a:rPr lang="en-US" sz="1921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Conocer los Contenidos y PDA de los Campos Formativos.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6472" y="2963156"/>
            <a:ext cx="4557248" cy="345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7"/>
              </a:lnSpc>
            </a:pPr>
            <a:r>
              <a:rPr lang="en-US" sz="1921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Identificar vínculos pertinentes entre ellos.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36472" y="3508094"/>
            <a:ext cx="4910543" cy="662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7"/>
              </a:lnSpc>
            </a:pPr>
            <a:r>
              <a:rPr lang="en-US" sz="1921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Relacionarlos con los Ejes Articuladores que apoyen la comprensión.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846854" y="2194003"/>
            <a:ext cx="5052877" cy="342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1"/>
              </a:lnSpc>
            </a:pPr>
            <a:r>
              <a:rPr lang="en-US" sz="2001" b="1">
                <a:solidFill>
                  <a:srgbClr val="F6CB65"/>
                </a:solidFill>
                <a:latin typeface="Arial Bold"/>
                <a:ea typeface="Arial Bold"/>
                <a:cs typeface="Arial Bold"/>
                <a:sym typeface="Arial Bold"/>
              </a:rPr>
              <a:t>Cuidado importante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846854" y="2589223"/>
            <a:ext cx="5052877" cy="97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7"/>
              </a:lnSpc>
            </a:pPr>
            <a:r>
              <a:rPr lang="en-US" sz="192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 integración no consiste en agrupar disciplinas ni relacionar Contenidos de manera superficial.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846854" y="3771794"/>
            <a:ext cx="5052877" cy="106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41"/>
              </a:lnSpc>
            </a:pPr>
            <a:r>
              <a:rPr lang="en-US" sz="6244" spc="31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🔎🧠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23900" y="6410325"/>
            <a:ext cx="2476500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pp. 5-6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  <p:txBody>
          <a:bodyPr/>
          <a:lstStyle/>
          <a:p>
            <a:endParaRPr lang="es-MX" dirty="0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501447" y="399808"/>
            <a:ext cx="7961904" cy="1114667"/>
          </a:xfrm>
          <a:custGeom>
            <a:avLst/>
            <a:gdLst/>
            <a:ahLst/>
            <a:cxnLst/>
            <a:rect l="l" t="t" r="r" b="b"/>
            <a:pathLst>
              <a:path w="7961904" h="1114667">
                <a:moveTo>
                  <a:pt x="0" y="0"/>
                </a:moveTo>
                <a:lnTo>
                  <a:pt x="7961903" y="0"/>
                </a:lnTo>
                <a:lnTo>
                  <a:pt x="7961903" y="1114667"/>
                </a:lnTo>
                <a:lnTo>
                  <a:pt x="0" y="1114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23900" y="1590675"/>
            <a:ext cx="2666344" cy="1550054"/>
            <a:chOff x="0" y="0"/>
            <a:chExt cx="3409950" cy="19823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09950" cy="1982343"/>
            </a:xfrm>
            <a:custGeom>
              <a:avLst/>
              <a:gdLst/>
              <a:ahLst/>
              <a:cxnLst/>
              <a:rect l="l" t="t" r="r" b="b"/>
              <a:pathLst>
                <a:path w="3409950" h="1982343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702943"/>
                  </a:lnTo>
                  <a:cubicBezTo>
                    <a:pt x="3409950" y="1857248"/>
                    <a:pt x="3284855" y="1982343"/>
                    <a:pt x="3130550" y="1982343"/>
                  </a:cubicBezTo>
                  <a:lnTo>
                    <a:pt x="279400" y="1982343"/>
                  </a:lnTo>
                  <a:cubicBezTo>
                    <a:pt x="125095" y="1982343"/>
                    <a:pt x="0" y="1857248"/>
                    <a:pt x="0" y="17029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3409950" cy="1982343"/>
            </a:xfrm>
            <a:custGeom>
              <a:avLst/>
              <a:gdLst/>
              <a:ahLst/>
              <a:cxnLst/>
              <a:rect l="l" t="t" r="r" b="b"/>
              <a:pathLst>
                <a:path w="3409950" h="1982343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702943"/>
                  </a:lnTo>
                  <a:cubicBezTo>
                    <a:pt x="3409950" y="1857248"/>
                    <a:pt x="3284855" y="1982343"/>
                    <a:pt x="3130550" y="1982343"/>
                  </a:cubicBezTo>
                  <a:lnTo>
                    <a:pt x="279400" y="1982343"/>
                  </a:lnTo>
                  <a:cubicBezTo>
                    <a:pt x="125095" y="1982343"/>
                    <a:pt x="0" y="1857248"/>
                    <a:pt x="0" y="17029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3568993" y="1590675"/>
            <a:ext cx="2666344" cy="1550054"/>
            <a:chOff x="0" y="0"/>
            <a:chExt cx="3409950" cy="19823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09950" cy="1982343"/>
            </a:xfrm>
            <a:custGeom>
              <a:avLst/>
              <a:gdLst/>
              <a:ahLst/>
              <a:cxnLst/>
              <a:rect l="l" t="t" r="r" b="b"/>
              <a:pathLst>
                <a:path w="3409950" h="1982343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702943"/>
                  </a:lnTo>
                  <a:cubicBezTo>
                    <a:pt x="3409950" y="1857248"/>
                    <a:pt x="3284855" y="1982343"/>
                    <a:pt x="3130550" y="1982343"/>
                  </a:cubicBezTo>
                  <a:lnTo>
                    <a:pt x="279400" y="1982343"/>
                  </a:lnTo>
                  <a:cubicBezTo>
                    <a:pt x="125095" y="1982343"/>
                    <a:pt x="0" y="1857248"/>
                    <a:pt x="0" y="17029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3409950" cy="1982343"/>
            </a:xfrm>
            <a:custGeom>
              <a:avLst/>
              <a:gdLst/>
              <a:ahLst/>
              <a:cxnLst/>
              <a:rect l="l" t="t" r="r" b="b"/>
              <a:pathLst>
                <a:path w="3409950" h="1982343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702943"/>
                  </a:lnTo>
                  <a:cubicBezTo>
                    <a:pt x="3409950" y="1857248"/>
                    <a:pt x="3284855" y="1982343"/>
                    <a:pt x="3130550" y="1982343"/>
                  </a:cubicBezTo>
                  <a:lnTo>
                    <a:pt x="279400" y="1982343"/>
                  </a:lnTo>
                  <a:cubicBezTo>
                    <a:pt x="125095" y="1982343"/>
                    <a:pt x="0" y="1857248"/>
                    <a:pt x="0" y="17029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F5F54"/>
              </a:solidFill>
              <a:prstDash val="solid"/>
              <a:miter/>
            </a:ln>
          </p:spPr>
          <p:txBody>
            <a:bodyPr/>
            <a:lstStyle/>
            <a:p>
              <a:endParaRPr lang="es-MX"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414086" y="1590675"/>
            <a:ext cx="2666344" cy="1550054"/>
            <a:chOff x="0" y="0"/>
            <a:chExt cx="3409950" cy="19823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409950" cy="1982343"/>
            </a:xfrm>
            <a:custGeom>
              <a:avLst/>
              <a:gdLst/>
              <a:ahLst/>
              <a:cxnLst/>
              <a:rect l="l" t="t" r="r" b="b"/>
              <a:pathLst>
                <a:path w="3409950" h="1982343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702943"/>
                  </a:lnTo>
                  <a:cubicBezTo>
                    <a:pt x="3409950" y="1857248"/>
                    <a:pt x="3284855" y="1982343"/>
                    <a:pt x="3130550" y="1982343"/>
                  </a:cubicBezTo>
                  <a:lnTo>
                    <a:pt x="279400" y="1982343"/>
                  </a:lnTo>
                  <a:cubicBezTo>
                    <a:pt x="125095" y="1982343"/>
                    <a:pt x="0" y="1857248"/>
                    <a:pt x="0" y="17029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3409950" cy="1982343"/>
            </a:xfrm>
            <a:custGeom>
              <a:avLst/>
              <a:gdLst/>
              <a:ahLst/>
              <a:cxnLst/>
              <a:rect l="l" t="t" r="r" b="b"/>
              <a:pathLst>
                <a:path w="3409950" h="1982343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702943"/>
                  </a:lnTo>
                  <a:cubicBezTo>
                    <a:pt x="3409950" y="1857248"/>
                    <a:pt x="3284855" y="1982343"/>
                    <a:pt x="3130550" y="1982343"/>
                  </a:cubicBezTo>
                  <a:lnTo>
                    <a:pt x="279400" y="1982343"/>
                  </a:lnTo>
                  <a:cubicBezTo>
                    <a:pt x="125095" y="1982343"/>
                    <a:pt x="0" y="1857248"/>
                    <a:pt x="0" y="17029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1B83B"/>
              </a:solidFill>
              <a:prstDash val="solid"/>
              <a:miter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259179" y="1590675"/>
            <a:ext cx="2666344" cy="1550054"/>
            <a:chOff x="0" y="0"/>
            <a:chExt cx="3409950" cy="198234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09950" cy="1982343"/>
            </a:xfrm>
            <a:custGeom>
              <a:avLst/>
              <a:gdLst/>
              <a:ahLst/>
              <a:cxnLst/>
              <a:rect l="l" t="t" r="r" b="b"/>
              <a:pathLst>
                <a:path w="3409950" h="1982343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702943"/>
                  </a:lnTo>
                  <a:cubicBezTo>
                    <a:pt x="3409950" y="1857248"/>
                    <a:pt x="3284855" y="1982343"/>
                    <a:pt x="3130550" y="1982343"/>
                  </a:cubicBezTo>
                  <a:lnTo>
                    <a:pt x="279400" y="1982343"/>
                  </a:lnTo>
                  <a:cubicBezTo>
                    <a:pt x="125095" y="1982343"/>
                    <a:pt x="0" y="1857248"/>
                    <a:pt x="0" y="17029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409950" cy="1982343"/>
            </a:xfrm>
            <a:custGeom>
              <a:avLst/>
              <a:gdLst/>
              <a:ahLst/>
              <a:cxnLst/>
              <a:rect l="l" t="t" r="r" b="b"/>
              <a:pathLst>
                <a:path w="3409950" h="1982343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702943"/>
                  </a:lnTo>
                  <a:cubicBezTo>
                    <a:pt x="3409950" y="1857248"/>
                    <a:pt x="3284855" y="1982343"/>
                    <a:pt x="3130550" y="1982343"/>
                  </a:cubicBezTo>
                  <a:lnTo>
                    <a:pt x="279400" y="1982343"/>
                  </a:lnTo>
                  <a:cubicBezTo>
                    <a:pt x="125095" y="1982343"/>
                    <a:pt x="0" y="1857248"/>
                    <a:pt x="0" y="1702943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</p:grpSp>
      <p:sp>
        <p:nvSpPr>
          <p:cNvPr id="17" name="AutoShape 17"/>
          <p:cNvSpPr/>
          <p:nvPr/>
        </p:nvSpPr>
        <p:spPr>
          <a:xfrm>
            <a:off x="723900" y="3506057"/>
            <a:ext cx="76200" cy="714375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18" name="Group 18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0" name="Freeform 20"/>
          <p:cNvSpPr/>
          <p:nvPr/>
        </p:nvSpPr>
        <p:spPr>
          <a:xfrm>
            <a:off x="6846577" y="4023907"/>
            <a:ext cx="2101044" cy="2414993"/>
          </a:xfrm>
          <a:custGeom>
            <a:avLst/>
            <a:gdLst/>
            <a:ahLst/>
            <a:cxnLst/>
            <a:rect l="l" t="t" r="r" b="b"/>
            <a:pathLst>
              <a:path w="2101044" h="2414993">
                <a:moveTo>
                  <a:pt x="0" y="0"/>
                </a:moveTo>
                <a:lnTo>
                  <a:pt x="2101044" y="0"/>
                </a:lnTo>
                <a:lnTo>
                  <a:pt x="2101044" y="2414993"/>
                </a:lnTo>
                <a:lnTo>
                  <a:pt x="0" y="24149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047750" y="647700"/>
            <a:ext cx="3072137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EJEMPLO PARA ANALIZAR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98223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Uso y cuidado del agua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8494" y="1659279"/>
            <a:ext cx="2169818" cy="345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1954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Lenguajes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28494" y="2143245"/>
            <a:ext cx="2169818" cy="839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5"/>
              </a:lnSpc>
            </a:pPr>
            <a:r>
              <a:rPr lang="en-US" sz="1707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Comunicar hallazgos y elaborar mensajes para la comunidad.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815643" y="1637795"/>
            <a:ext cx="2169818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1954" b="1" dirty="0" err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Saberes</a:t>
            </a:r>
            <a:r>
              <a:rPr lang="en-US" sz="1954" b="1" dirty="0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 y P.S.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815643" y="2098348"/>
            <a:ext cx="2169818" cy="839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5"/>
              </a:lnSpc>
            </a:pPr>
            <a:r>
              <a:rPr lang="en-US" sz="1707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Analizar consumo, ciclos y disponibilidad del agua.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662349" y="1659279"/>
            <a:ext cx="2169818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1954" b="1" dirty="0" err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Ética</a:t>
            </a:r>
            <a:r>
              <a:rPr lang="en-US" sz="1954" b="1" dirty="0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, N. y 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662349" y="2098348"/>
            <a:ext cx="2169818" cy="839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5"/>
              </a:lnSpc>
            </a:pPr>
            <a:r>
              <a:rPr lang="en-US" sz="1707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Comprender responsabilidades y efectos comunitarios.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328693" y="1688334"/>
            <a:ext cx="2596831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1954" b="1" dirty="0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De lo Humano y lo C.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507441" y="2143245"/>
            <a:ext cx="1960659" cy="839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5"/>
              </a:lnSpc>
            </a:pPr>
            <a:r>
              <a:rPr lang="en-US" sz="1707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Acordar acciones de cuidado y participación.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28494" y="3464579"/>
            <a:ext cx="10744200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Este ejemplo ayuda a dialogar. No constituye un formato obligatorio ni reemplaza las decisiones del colectivo.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505496" y="310561"/>
            <a:ext cx="8762343" cy="1226728"/>
          </a:xfrm>
          <a:custGeom>
            <a:avLst/>
            <a:gdLst/>
            <a:ahLst/>
            <a:cxnLst/>
            <a:rect l="l" t="t" r="r" b="b"/>
            <a:pathLst>
              <a:path w="8762343" h="1226728">
                <a:moveTo>
                  <a:pt x="0" y="0"/>
                </a:moveTo>
                <a:lnTo>
                  <a:pt x="8762343" y="0"/>
                </a:lnTo>
                <a:lnTo>
                  <a:pt x="8762343" y="1226728"/>
                </a:lnTo>
                <a:lnTo>
                  <a:pt x="0" y="12267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483775" y="1991891"/>
            <a:ext cx="497762" cy="497762"/>
            <a:chOff x="0" y="0"/>
            <a:chExt cx="609600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3775" y="2709394"/>
            <a:ext cx="497762" cy="497762"/>
            <a:chOff x="0" y="0"/>
            <a:chExt cx="609600" cy="609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83775" y="3501355"/>
            <a:ext cx="497762" cy="497762"/>
            <a:chOff x="0" y="0"/>
            <a:chExt cx="609600" cy="6096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508775" y="1846710"/>
            <a:ext cx="5413167" cy="2984268"/>
            <a:chOff x="0" y="0"/>
            <a:chExt cx="6946900" cy="382981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946900" cy="3829812"/>
            </a:xfrm>
            <a:custGeom>
              <a:avLst/>
              <a:gdLst/>
              <a:ahLst/>
              <a:cxnLst/>
              <a:rect l="l" t="t" r="r" b="b"/>
              <a:pathLst>
                <a:path w="6946900" h="3829812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3550412"/>
                  </a:lnTo>
                  <a:cubicBezTo>
                    <a:pt x="6946900" y="3704717"/>
                    <a:pt x="6821805" y="3829812"/>
                    <a:pt x="6667500" y="3829812"/>
                  </a:cubicBezTo>
                  <a:lnTo>
                    <a:pt x="279400" y="3829812"/>
                  </a:lnTo>
                  <a:cubicBezTo>
                    <a:pt x="125095" y="3829812"/>
                    <a:pt x="0" y="3704717"/>
                    <a:pt x="0" y="35504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6946900" cy="3829812"/>
            </a:xfrm>
            <a:custGeom>
              <a:avLst/>
              <a:gdLst/>
              <a:ahLst/>
              <a:cxnLst/>
              <a:rect l="l" t="t" r="r" b="b"/>
              <a:pathLst>
                <a:path w="6946900" h="3829812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3550412"/>
                  </a:lnTo>
                  <a:cubicBezTo>
                    <a:pt x="6946900" y="3704717"/>
                    <a:pt x="6821805" y="3829812"/>
                    <a:pt x="6667500" y="3829812"/>
                  </a:cubicBezTo>
                  <a:lnTo>
                    <a:pt x="279400" y="3829812"/>
                  </a:lnTo>
                  <a:cubicBezTo>
                    <a:pt x="125095" y="3829812"/>
                    <a:pt x="0" y="3704717"/>
                    <a:pt x="0" y="35504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B5960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3010772" y="3771917"/>
            <a:ext cx="3490763" cy="2583165"/>
          </a:xfrm>
          <a:custGeom>
            <a:avLst/>
            <a:gdLst/>
            <a:ahLst/>
            <a:cxnLst/>
            <a:rect l="l" t="t" r="r" b="b"/>
            <a:pathLst>
              <a:path w="3490763" h="2583165">
                <a:moveTo>
                  <a:pt x="0" y="0"/>
                </a:moveTo>
                <a:lnTo>
                  <a:pt x="3490763" y="0"/>
                </a:lnTo>
                <a:lnTo>
                  <a:pt x="3490763" y="2583165"/>
                </a:lnTo>
                <a:lnTo>
                  <a:pt x="0" y="25831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998223" y="589026"/>
            <a:ext cx="107442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 spc="149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TRABAJO EN EQUIPOS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Ejercicio de Integración Curricular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47458" y="2041003"/>
            <a:ext cx="4718062" cy="361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7"/>
              </a:lnSpc>
            </a:pPr>
            <a:r>
              <a:rPr lang="en-US" sz="195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Elijan una situación relevante del contexto.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47458" y="2596734"/>
            <a:ext cx="5008735" cy="684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7"/>
              </a:lnSpc>
            </a:pPr>
            <a:r>
              <a:rPr lang="en-US" sz="195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Identifiquen Contenidos y PDA que ayuden a comprenderla.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47458" y="3388798"/>
            <a:ext cx="5008735" cy="684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7"/>
              </a:lnSpc>
            </a:pPr>
            <a:r>
              <a:rPr lang="en-US" sz="195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Expliquen por qué existe un vínculo pertinente.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768026" y="2058336"/>
            <a:ext cx="5153915" cy="348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7"/>
              </a:lnSpc>
            </a:pPr>
            <a:r>
              <a:rPr lang="en-US" sz="2041" b="1">
                <a:solidFill>
                  <a:srgbClr val="F6CB65"/>
                </a:solidFill>
                <a:latin typeface="Arial Bold"/>
                <a:ea typeface="Arial Bold"/>
                <a:cs typeface="Arial Bold"/>
                <a:sym typeface="Arial Bold"/>
              </a:rPr>
              <a:t>Producto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68026" y="2451553"/>
            <a:ext cx="5153915" cy="1008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7"/>
              </a:lnSpc>
            </a:pPr>
            <a:r>
              <a:rPr lang="en-US" sz="195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Una propuesta breve de acompañamiento para que el colectivo analice y construya sus propias relaciones curriculares.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768026" y="3618577"/>
            <a:ext cx="5153915" cy="1096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16"/>
              </a:lnSpc>
            </a:pPr>
            <a:r>
              <a:rPr lang="en-US" sz="6369" spc="32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👥📝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23900" y="6410325"/>
            <a:ext cx="2857500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Actividad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sugerida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p. 6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670090" y="213248"/>
            <a:ext cx="10028923" cy="1404049"/>
          </a:xfrm>
          <a:custGeom>
            <a:avLst/>
            <a:gdLst/>
            <a:ahLst/>
            <a:cxnLst/>
            <a:rect l="l" t="t" r="r" b="b"/>
            <a:pathLst>
              <a:path w="10028923" h="1404049">
                <a:moveTo>
                  <a:pt x="0" y="0"/>
                </a:moveTo>
                <a:lnTo>
                  <a:pt x="10028923" y="0"/>
                </a:lnTo>
                <a:lnTo>
                  <a:pt x="10028923" y="1404049"/>
                </a:lnTo>
                <a:lnTo>
                  <a:pt x="0" y="14040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0137017" y="229482"/>
            <a:ext cx="1122866" cy="1139966"/>
          </a:xfrm>
          <a:custGeom>
            <a:avLst/>
            <a:gdLst/>
            <a:ahLst/>
            <a:cxnLst/>
            <a:rect l="l" t="t" r="r" b="b"/>
            <a:pathLst>
              <a:path w="1122866" h="1139966">
                <a:moveTo>
                  <a:pt x="0" y="0"/>
                </a:moveTo>
                <a:lnTo>
                  <a:pt x="1122866" y="0"/>
                </a:lnTo>
                <a:lnTo>
                  <a:pt x="1122866" y="1139966"/>
                </a:lnTo>
                <a:lnTo>
                  <a:pt x="0" y="11399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83451" y="3831356"/>
            <a:ext cx="4354286" cy="2743200"/>
          </a:xfrm>
          <a:custGeom>
            <a:avLst/>
            <a:gdLst/>
            <a:ahLst/>
            <a:cxnLst/>
            <a:rect l="l" t="t" r="r" b="b"/>
            <a:pathLst>
              <a:path w="4354286" h="2743200">
                <a:moveTo>
                  <a:pt x="0" y="0"/>
                </a:moveTo>
                <a:lnTo>
                  <a:pt x="4354286" y="0"/>
                </a:lnTo>
                <a:lnTo>
                  <a:pt x="4354286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47750" y="647700"/>
            <a:ext cx="3487665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FUNCIÓN DE LA SUPERVISIÓN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Acciones que fortalecen el Programa Analítico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66775" y="1588722"/>
            <a:ext cx="10458450" cy="223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Ayudar al colectivo a </a:t>
            </a:r>
            <a:r>
              <a:rPr lang="en-US" sz="2299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analizar y fundamentar</a:t>
            </a:r>
            <a:r>
              <a:rPr lang="en-US" sz="22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 sus decisiones.</a:t>
            </a:r>
          </a:p>
          <a:p>
            <a:pPr marL="0" lvl="1" indent="0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Plantear preguntas que permitan reconocer la pertinencia de los acuerdos.</a:t>
            </a:r>
          </a:p>
          <a:p>
            <a:pPr marL="0" lvl="1" indent="0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Acompañar la implementación, el seguimiento y los ajustes durante el ciclo escolar.</a:t>
            </a:r>
          </a:p>
          <a:p>
            <a:pPr marL="0" lvl="1" indent="0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Reconocer que cada escuela construye herramientas acordes con sus características y necesidades.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67950" y="5334000"/>
            <a:ext cx="1066800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spc="300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🤝📘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3900" y="6410325"/>
            <a:ext cx="2171700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p. 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487208" y="240148"/>
            <a:ext cx="7990243" cy="1118634"/>
          </a:xfrm>
          <a:custGeom>
            <a:avLst/>
            <a:gdLst/>
            <a:ahLst/>
            <a:cxnLst/>
            <a:rect l="l" t="t" r="r" b="b"/>
            <a:pathLst>
              <a:path w="7990243" h="1118634">
                <a:moveTo>
                  <a:pt x="0" y="0"/>
                </a:moveTo>
                <a:lnTo>
                  <a:pt x="7990243" y="0"/>
                </a:lnTo>
                <a:lnTo>
                  <a:pt x="7990243" y="1118634"/>
                </a:lnTo>
                <a:lnTo>
                  <a:pt x="0" y="1118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23900" y="1590675"/>
            <a:ext cx="5210175" cy="1719834"/>
            <a:chOff x="0" y="0"/>
            <a:chExt cx="6946900" cy="22931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46900" cy="2293112"/>
            </a:xfrm>
            <a:custGeom>
              <a:avLst/>
              <a:gdLst/>
              <a:ahLst/>
              <a:cxnLst/>
              <a:rect l="l" t="t" r="r" b="b"/>
              <a:pathLst>
                <a:path w="6946900" h="2293112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2013712"/>
                  </a:lnTo>
                  <a:cubicBezTo>
                    <a:pt x="6946900" y="2168017"/>
                    <a:pt x="6821805" y="2293112"/>
                    <a:pt x="66675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6946900" cy="2293112"/>
            </a:xfrm>
            <a:custGeom>
              <a:avLst/>
              <a:gdLst/>
              <a:ahLst/>
              <a:cxnLst/>
              <a:rect l="l" t="t" r="r" b="b"/>
              <a:pathLst>
                <a:path w="6946900" h="2293112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2013712"/>
                  </a:lnTo>
                  <a:cubicBezTo>
                    <a:pt x="6946900" y="2168017"/>
                    <a:pt x="6821805" y="2293112"/>
                    <a:pt x="66675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F5F54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6257925" y="1590675"/>
            <a:ext cx="5210175" cy="1719834"/>
            <a:chOff x="0" y="0"/>
            <a:chExt cx="6946900" cy="22931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946900" cy="2293112"/>
            </a:xfrm>
            <a:custGeom>
              <a:avLst/>
              <a:gdLst/>
              <a:ahLst/>
              <a:cxnLst/>
              <a:rect l="l" t="t" r="r" b="b"/>
              <a:pathLst>
                <a:path w="6946900" h="2293112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2013712"/>
                  </a:lnTo>
                  <a:cubicBezTo>
                    <a:pt x="6946900" y="2168017"/>
                    <a:pt x="6821805" y="2293112"/>
                    <a:pt x="66675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6946900" cy="2293112"/>
            </a:xfrm>
            <a:custGeom>
              <a:avLst/>
              <a:gdLst/>
              <a:ahLst/>
              <a:cxnLst/>
              <a:rect l="l" t="t" r="r" b="b"/>
              <a:pathLst>
                <a:path w="6946900" h="2293112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2013712"/>
                  </a:lnTo>
                  <a:cubicBezTo>
                    <a:pt x="6946900" y="2168017"/>
                    <a:pt x="6821805" y="2293112"/>
                    <a:pt x="6667500" y="2293112"/>
                  </a:cubicBezTo>
                  <a:lnTo>
                    <a:pt x="279400" y="2293112"/>
                  </a:lnTo>
                  <a:cubicBezTo>
                    <a:pt x="125095" y="2293112"/>
                    <a:pt x="0" y="2168017"/>
                    <a:pt x="0" y="201371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F5F54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7236588" y="219075"/>
            <a:ext cx="1824507" cy="1295400"/>
          </a:xfrm>
          <a:custGeom>
            <a:avLst/>
            <a:gdLst/>
            <a:ahLst/>
            <a:cxnLst/>
            <a:rect l="l" t="t" r="r" b="b"/>
            <a:pathLst>
              <a:path w="1824507" h="1295400">
                <a:moveTo>
                  <a:pt x="0" y="0"/>
                </a:moveTo>
                <a:lnTo>
                  <a:pt x="1824507" y="0"/>
                </a:lnTo>
                <a:lnTo>
                  <a:pt x="1824507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906551" y="3902254"/>
            <a:ext cx="1699152" cy="2831921"/>
          </a:xfrm>
          <a:custGeom>
            <a:avLst/>
            <a:gdLst/>
            <a:ahLst/>
            <a:cxnLst/>
            <a:rect l="l" t="t" r="r" b="b"/>
            <a:pathLst>
              <a:path w="1699152" h="2831921">
                <a:moveTo>
                  <a:pt x="0" y="0"/>
                </a:moveTo>
                <a:lnTo>
                  <a:pt x="1699152" y="0"/>
                </a:lnTo>
                <a:lnTo>
                  <a:pt x="1699152" y="2831921"/>
                </a:lnTo>
                <a:lnTo>
                  <a:pt x="0" y="28319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 flipV="1">
            <a:off x="1314450" y="3701034"/>
            <a:ext cx="6653598" cy="1863007"/>
          </a:xfrm>
          <a:custGeom>
            <a:avLst/>
            <a:gdLst/>
            <a:ahLst/>
            <a:cxnLst/>
            <a:rect l="l" t="t" r="r" b="b"/>
            <a:pathLst>
              <a:path w="6653598" h="1863007">
                <a:moveTo>
                  <a:pt x="6653598" y="1863007"/>
                </a:moveTo>
                <a:lnTo>
                  <a:pt x="0" y="1863007"/>
                </a:lnTo>
                <a:lnTo>
                  <a:pt x="0" y="0"/>
                </a:lnTo>
                <a:lnTo>
                  <a:pt x="6653598" y="0"/>
                </a:lnTo>
                <a:lnTo>
                  <a:pt x="6653598" y="1863007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AutoShape 16"/>
          <p:cNvSpPr/>
          <p:nvPr/>
        </p:nvSpPr>
        <p:spPr>
          <a:xfrm>
            <a:off x="1903576" y="4129659"/>
            <a:ext cx="85258" cy="1024372"/>
          </a:xfrm>
          <a:prstGeom prst="rect">
            <a:avLst/>
          </a:prstGeom>
          <a:solidFill>
            <a:srgbClr val="F1B83B"/>
          </a:solidFill>
        </p:spPr>
      </p:sp>
      <p:sp>
        <p:nvSpPr>
          <p:cNvPr id="17" name="TextBox 17"/>
          <p:cNvSpPr txBox="1"/>
          <p:nvPr/>
        </p:nvSpPr>
        <p:spPr>
          <a:xfrm>
            <a:off x="981651" y="515620"/>
            <a:ext cx="3487665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FUNCIÓN DE LA SUPERVISIÓN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2000" y="790575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Prácticas que deben evitarse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62025" y="1762125"/>
            <a:ext cx="473392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Verificación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2025" y="2143125"/>
            <a:ext cx="4733925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20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Revisar solamente si la escuela “tiene” el Programa Analítico o si incluye una lista de elementos.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96050" y="1762125"/>
            <a:ext cx="473392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Imposición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496050" y="2143125"/>
            <a:ext cx="4733925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20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Solicitar un formato único, evidencias adicionales o productos que la escuela no necesita.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103821" y="4082469"/>
            <a:ext cx="5074856" cy="1071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El acompañamiento debe fortalecer el trabajo pedagógico, no aumentar la carga administrativa.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23900" y="6324165"/>
            <a:ext cx="2171700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p. 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3" name="TextBox 3"/>
          <p:cNvSpPr txBox="1"/>
          <p:nvPr/>
        </p:nvSpPr>
        <p:spPr>
          <a:xfrm>
            <a:off x="723900" y="1519523"/>
            <a:ext cx="622935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 spc="149">
                <a:solidFill>
                  <a:srgbClr val="F6CB65"/>
                </a:solidFill>
                <a:latin typeface="Arial Bold"/>
                <a:ea typeface="Arial Bold"/>
                <a:cs typeface="Arial Bold"/>
                <a:sym typeface="Arial Bold"/>
              </a:rPr>
              <a:t>BLOQUE 1B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3900" y="1929098"/>
            <a:ext cx="6229350" cy="2121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2"/>
              </a:lnSpc>
            </a:pPr>
            <a:r>
              <a:rPr lang="en-US" sz="405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Acompañamiento a la fase de planeación del Proceso de Mejora Continua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3900" y="4250817"/>
            <a:ext cx="6229350" cy="1125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250">
                <a:solidFill>
                  <a:srgbClr val="D9F4ED"/>
                </a:solidFill>
                <a:latin typeface="Arial"/>
                <a:ea typeface="Arial"/>
                <a:cs typeface="Arial"/>
                <a:sym typeface="Arial"/>
              </a:rPr>
              <a:t>El Programa de mejora continua concreta esta fase y orienta la atención de las problemáticas prioritarias.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650886" y="2035893"/>
            <a:ext cx="7225405" cy="173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49"/>
              </a:lnSpc>
            </a:pPr>
            <a:r>
              <a:rPr lang="en-US" sz="10178" spc="51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🎯📈</a:t>
            </a:r>
          </a:p>
        </p:txBody>
      </p:sp>
      <p:sp>
        <p:nvSpPr>
          <p:cNvPr id="7" name="AutoShape 7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EF5F54"/>
          </a:solidFill>
        </p:spPr>
      </p:sp>
      <p:sp>
        <p:nvSpPr>
          <p:cNvPr id="8" name="TextBox 8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670090" y="213248"/>
            <a:ext cx="10028923" cy="1404049"/>
          </a:xfrm>
          <a:custGeom>
            <a:avLst/>
            <a:gdLst/>
            <a:ahLst/>
            <a:cxnLst/>
            <a:rect l="l" t="t" r="r" b="b"/>
            <a:pathLst>
              <a:path w="10028923" h="1404049">
                <a:moveTo>
                  <a:pt x="0" y="0"/>
                </a:moveTo>
                <a:lnTo>
                  <a:pt x="10028923" y="0"/>
                </a:lnTo>
                <a:lnTo>
                  <a:pt x="10028923" y="1404049"/>
                </a:lnTo>
                <a:lnTo>
                  <a:pt x="0" y="14040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23900" y="1866900"/>
            <a:ext cx="1910048" cy="1028700"/>
            <a:chOff x="0" y="0"/>
            <a:chExt cx="2546731" cy="1371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46731" cy="1371600"/>
            </a:xfrm>
            <a:custGeom>
              <a:avLst/>
              <a:gdLst/>
              <a:ahLst/>
              <a:cxnLst/>
              <a:rect l="l" t="t" r="r" b="b"/>
              <a:pathLst>
                <a:path w="2546731" h="1371600">
                  <a:moveTo>
                    <a:pt x="228600" y="0"/>
                  </a:moveTo>
                  <a:lnTo>
                    <a:pt x="2318131" y="0"/>
                  </a:lnTo>
                  <a:cubicBezTo>
                    <a:pt x="2444369" y="0"/>
                    <a:pt x="2546731" y="102362"/>
                    <a:pt x="2546731" y="228600"/>
                  </a:cubicBezTo>
                  <a:lnTo>
                    <a:pt x="2546731" y="1143000"/>
                  </a:lnTo>
                  <a:cubicBezTo>
                    <a:pt x="2546731" y="1269238"/>
                    <a:pt x="2444369" y="1371600"/>
                    <a:pt x="2318131" y="1371600"/>
                  </a:cubicBezTo>
                  <a:lnTo>
                    <a:pt x="228600" y="1371600"/>
                  </a:lnTo>
                  <a:cubicBezTo>
                    <a:pt x="102362" y="1371600"/>
                    <a:pt x="0" y="1269238"/>
                    <a:pt x="0" y="1143000"/>
                  </a:cubicBezTo>
                  <a:lnTo>
                    <a:pt x="0" y="228600"/>
                  </a:lnTo>
                  <a:cubicBezTo>
                    <a:pt x="0" y="102362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2546731" cy="1371600"/>
            </a:xfrm>
            <a:custGeom>
              <a:avLst/>
              <a:gdLst/>
              <a:ahLst/>
              <a:cxnLst/>
              <a:rect l="l" t="t" r="r" b="b"/>
              <a:pathLst>
                <a:path w="2546731" h="1371600">
                  <a:moveTo>
                    <a:pt x="228600" y="0"/>
                  </a:moveTo>
                  <a:lnTo>
                    <a:pt x="2318131" y="0"/>
                  </a:lnTo>
                  <a:cubicBezTo>
                    <a:pt x="2444369" y="0"/>
                    <a:pt x="2546731" y="102362"/>
                    <a:pt x="2546731" y="228600"/>
                  </a:cubicBezTo>
                  <a:lnTo>
                    <a:pt x="2546731" y="1143000"/>
                  </a:lnTo>
                  <a:cubicBezTo>
                    <a:pt x="2546731" y="1269238"/>
                    <a:pt x="2444369" y="1371600"/>
                    <a:pt x="2318131" y="1371600"/>
                  </a:cubicBezTo>
                  <a:lnTo>
                    <a:pt x="228600" y="1371600"/>
                  </a:lnTo>
                  <a:cubicBezTo>
                    <a:pt x="102362" y="1371600"/>
                    <a:pt x="0" y="1269238"/>
                    <a:pt x="0" y="1143000"/>
                  </a:cubicBezTo>
                  <a:lnTo>
                    <a:pt x="0" y="228600"/>
                  </a:lnTo>
                  <a:cubicBezTo>
                    <a:pt x="0" y="102362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2932366" y="1995488"/>
            <a:ext cx="1910239" cy="904475"/>
            <a:chOff x="0" y="0"/>
            <a:chExt cx="2546985" cy="12059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46985" cy="1205966"/>
            </a:xfrm>
            <a:custGeom>
              <a:avLst/>
              <a:gdLst/>
              <a:ahLst/>
              <a:cxnLst/>
              <a:rect l="l" t="t" r="r" b="b"/>
              <a:pathLst>
                <a:path w="2546985" h="1205966">
                  <a:moveTo>
                    <a:pt x="228600" y="0"/>
                  </a:moveTo>
                  <a:lnTo>
                    <a:pt x="2318385" y="0"/>
                  </a:lnTo>
                  <a:cubicBezTo>
                    <a:pt x="2444623" y="0"/>
                    <a:pt x="2546985" y="120001"/>
                    <a:pt x="2546985" y="267992"/>
                  </a:cubicBezTo>
                  <a:lnTo>
                    <a:pt x="2546985" y="937974"/>
                  </a:lnTo>
                  <a:cubicBezTo>
                    <a:pt x="2546985" y="1085965"/>
                    <a:pt x="2444623" y="1205966"/>
                    <a:pt x="2318385" y="1205966"/>
                  </a:cubicBezTo>
                  <a:lnTo>
                    <a:pt x="228600" y="1205966"/>
                  </a:lnTo>
                  <a:cubicBezTo>
                    <a:pt x="102362" y="1205966"/>
                    <a:pt x="0" y="1085965"/>
                    <a:pt x="0" y="937974"/>
                  </a:cubicBezTo>
                  <a:lnTo>
                    <a:pt x="0" y="267992"/>
                  </a:lnTo>
                  <a:cubicBezTo>
                    <a:pt x="0" y="120001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2546985" cy="1205966"/>
            </a:xfrm>
            <a:custGeom>
              <a:avLst/>
              <a:gdLst/>
              <a:ahLst/>
              <a:cxnLst/>
              <a:rect l="l" t="t" r="r" b="b"/>
              <a:pathLst>
                <a:path w="2546985" h="1205966">
                  <a:moveTo>
                    <a:pt x="228600" y="0"/>
                  </a:moveTo>
                  <a:lnTo>
                    <a:pt x="2318385" y="0"/>
                  </a:lnTo>
                  <a:cubicBezTo>
                    <a:pt x="2444623" y="0"/>
                    <a:pt x="2546985" y="120001"/>
                    <a:pt x="2546985" y="267992"/>
                  </a:cubicBezTo>
                  <a:lnTo>
                    <a:pt x="2546985" y="937974"/>
                  </a:lnTo>
                  <a:cubicBezTo>
                    <a:pt x="2546985" y="1085965"/>
                    <a:pt x="2444623" y="1205966"/>
                    <a:pt x="2318385" y="1205966"/>
                  </a:cubicBezTo>
                  <a:lnTo>
                    <a:pt x="228600" y="1205966"/>
                  </a:lnTo>
                  <a:cubicBezTo>
                    <a:pt x="102362" y="1205966"/>
                    <a:pt x="0" y="1085965"/>
                    <a:pt x="0" y="937974"/>
                  </a:cubicBezTo>
                  <a:lnTo>
                    <a:pt x="0" y="267992"/>
                  </a:lnTo>
                  <a:cubicBezTo>
                    <a:pt x="0" y="120001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546985" cy="1253591"/>
            </a:xfrm>
            <a:prstGeom prst="rect">
              <a:avLst/>
            </a:prstGeom>
          </p:spPr>
          <p:txBody>
            <a:bodyPr lIns="304800" tIns="304800" rIns="304800" bIns="304800" rtlCol="0" anchor="t"/>
            <a:lstStyle/>
            <a:p>
              <a:pPr algn="ctr">
                <a:lnSpc>
                  <a:spcPts val="2694"/>
                </a:lnSpc>
              </a:pPr>
              <a:r>
                <a:rPr lang="en-US" sz="1924" b="1">
                  <a:solidFill>
                    <a:srgbClr val="17383B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Objetivo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140928" y="1995488"/>
            <a:ext cx="1910048" cy="904475"/>
            <a:chOff x="0" y="0"/>
            <a:chExt cx="2546731" cy="120596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546731" cy="1205966"/>
            </a:xfrm>
            <a:custGeom>
              <a:avLst/>
              <a:gdLst/>
              <a:ahLst/>
              <a:cxnLst/>
              <a:rect l="l" t="t" r="r" b="b"/>
              <a:pathLst>
                <a:path w="2546731" h="1205966">
                  <a:moveTo>
                    <a:pt x="228600" y="0"/>
                  </a:moveTo>
                  <a:lnTo>
                    <a:pt x="2318131" y="0"/>
                  </a:lnTo>
                  <a:cubicBezTo>
                    <a:pt x="2444369" y="0"/>
                    <a:pt x="2546731" y="120001"/>
                    <a:pt x="2546731" y="267992"/>
                  </a:cubicBezTo>
                  <a:lnTo>
                    <a:pt x="2546731" y="937974"/>
                  </a:lnTo>
                  <a:cubicBezTo>
                    <a:pt x="2546731" y="1085965"/>
                    <a:pt x="2444369" y="1205966"/>
                    <a:pt x="2318131" y="1205966"/>
                  </a:cubicBezTo>
                  <a:lnTo>
                    <a:pt x="228600" y="1205966"/>
                  </a:lnTo>
                  <a:cubicBezTo>
                    <a:pt x="102362" y="1205966"/>
                    <a:pt x="0" y="1085965"/>
                    <a:pt x="0" y="937974"/>
                  </a:cubicBezTo>
                  <a:lnTo>
                    <a:pt x="0" y="267992"/>
                  </a:lnTo>
                  <a:cubicBezTo>
                    <a:pt x="0" y="120001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2546731" cy="1205966"/>
            </a:xfrm>
            <a:custGeom>
              <a:avLst/>
              <a:gdLst/>
              <a:ahLst/>
              <a:cxnLst/>
              <a:rect l="l" t="t" r="r" b="b"/>
              <a:pathLst>
                <a:path w="2546731" h="1205966">
                  <a:moveTo>
                    <a:pt x="228600" y="0"/>
                  </a:moveTo>
                  <a:lnTo>
                    <a:pt x="2318131" y="0"/>
                  </a:lnTo>
                  <a:cubicBezTo>
                    <a:pt x="2444369" y="0"/>
                    <a:pt x="2546731" y="120001"/>
                    <a:pt x="2546731" y="267992"/>
                  </a:cubicBezTo>
                  <a:lnTo>
                    <a:pt x="2546731" y="937974"/>
                  </a:lnTo>
                  <a:cubicBezTo>
                    <a:pt x="2546731" y="1085965"/>
                    <a:pt x="2444369" y="1205966"/>
                    <a:pt x="2318131" y="1205966"/>
                  </a:cubicBezTo>
                  <a:lnTo>
                    <a:pt x="228600" y="1205966"/>
                  </a:lnTo>
                  <a:cubicBezTo>
                    <a:pt x="102362" y="1205966"/>
                    <a:pt x="0" y="1085965"/>
                    <a:pt x="0" y="937974"/>
                  </a:cubicBezTo>
                  <a:lnTo>
                    <a:pt x="0" y="267992"/>
                  </a:lnTo>
                  <a:cubicBezTo>
                    <a:pt x="0" y="120001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2546731" cy="1253591"/>
            </a:xfrm>
            <a:prstGeom prst="rect">
              <a:avLst/>
            </a:prstGeom>
          </p:spPr>
          <p:txBody>
            <a:bodyPr lIns="304800" tIns="304800" rIns="304800" bIns="304800" rtlCol="0" anchor="t"/>
            <a:lstStyle/>
            <a:p>
              <a:pPr algn="ctr">
                <a:lnSpc>
                  <a:spcPts val="2694"/>
                </a:lnSpc>
              </a:pPr>
              <a:r>
                <a:rPr lang="en-US" sz="1924" b="1">
                  <a:solidFill>
                    <a:srgbClr val="17383B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Meta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349395" y="1995488"/>
            <a:ext cx="1910239" cy="904475"/>
            <a:chOff x="0" y="0"/>
            <a:chExt cx="2546985" cy="120596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546985" cy="1205966"/>
            </a:xfrm>
            <a:custGeom>
              <a:avLst/>
              <a:gdLst/>
              <a:ahLst/>
              <a:cxnLst/>
              <a:rect l="l" t="t" r="r" b="b"/>
              <a:pathLst>
                <a:path w="2546985" h="1205966">
                  <a:moveTo>
                    <a:pt x="228600" y="0"/>
                  </a:moveTo>
                  <a:lnTo>
                    <a:pt x="2318385" y="0"/>
                  </a:lnTo>
                  <a:cubicBezTo>
                    <a:pt x="2444623" y="0"/>
                    <a:pt x="2546985" y="120001"/>
                    <a:pt x="2546985" y="267992"/>
                  </a:cubicBezTo>
                  <a:lnTo>
                    <a:pt x="2546985" y="937974"/>
                  </a:lnTo>
                  <a:cubicBezTo>
                    <a:pt x="2546985" y="1085965"/>
                    <a:pt x="2444623" y="1205966"/>
                    <a:pt x="2318385" y="1205966"/>
                  </a:cubicBezTo>
                  <a:lnTo>
                    <a:pt x="228600" y="1205966"/>
                  </a:lnTo>
                  <a:cubicBezTo>
                    <a:pt x="102362" y="1205966"/>
                    <a:pt x="0" y="1085965"/>
                    <a:pt x="0" y="937974"/>
                  </a:cubicBezTo>
                  <a:lnTo>
                    <a:pt x="0" y="267992"/>
                  </a:lnTo>
                  <a:cubicBezTo>
                    <a:pt x="0" y="120001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0"/>
              <a:ext cx="2546985" cy="1205966"/>
            </a:xfrm>
            <a:custGeom>
              <a:avLst/>
              <a:gdLst/>
              <a:ahLst/>
              <a:cxnLst/>
              <a:rect l="l" t="t" r="r" b="b"/>
              <a:pathLst>
                <a:path w="2546985" h="1205966">
                  <a:moveTo>
                    <a:pt x="228600" y="0"/>
                  </a:moveTo>
                  <a:lnTo>
                    <a:pt x="2318385" y="0"/>
                  </a:lnTo>
                  <a:cubicBezTo>
                    <a:pt x="2444623" y="0"/>
                    <a:pt x="2546985" y="120001"/>
                    <a:pt x="2546985" y="267992"/>
                  </a:cubicBezTo>
                  <a:lnTo>
                    <a:pt x="2546985" y="937974"/>
                  </a:lnTo>
                  <a:cubicBezTo>
                    <a:pt x="2546985" y="1085965"/>
                    <a:pt x="2444623" y="1205966"/>
                    <a:pt x="2318385" y="1205966"/>
                  </a:cubicBezTo>
                  <a:lnTo>
                    <a:pt x="228600" y="1205966"/>
                  </a:lnTo>
                  <a:cubicBezTo>
                    <a:pt x="102362" y="1205966"/>
                    <a:pt x="0" y="1085965"/>
                    <a:pt x="0" y="937974"/>
                  </a:cubicBezTo>
                  <a:lnTo>
                    <a:pt x="0" y="267992"/>
                  </a:lnTo>
                  <a:cubicBezTo>
                    <a:pt x="0" y="120001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546985" cy="1253591"/>
            </a:xfrm>
            <a:prstGeom prst="rect">
              <a:avLst/>
            </a:prstGeom>
          </p:spPr>
          <p:txBody>
            <a:bodyPr lIns="304800" tIns="304800" rIns="304800" bIns="304800" rtlCol="0" anchor="t"/>
            <a:lstStyle/>
            <a:p>
              <a:pPr algn="ctr">
                <a:lnSpc>
                  <a:spcPts val="2694"/>
                </a:lnSpc>
              </a:pPr>
              <a:r>
                <a:rPr lang="en-US" sz="1924" b="1">
                  <a:solidFill>
                    <a:srgbClr val="17383B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Acciones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58052" y="1995488"/>
            <a:ext cx="2233898" cy="904475"/>
            <a:chOff x="0" y="0"/>
            <a:chExt cx="2978531" cy="120596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978531" cy="1205966"/>
            </a:xfrm>
            <a:custGeom>
              <a:avLst/>
              <a:gdLst/>
              <a:ahLst/>
              <a:cxnLst/>
              <a:rect l="l" t="t" r="r" b="b"/>
              <a:pathLst>
                <a:path w="2978531" h="1205966">
                  <a:moveTo>
                    <a:pt x="267359" y="0"/>
                  </a:moveTo>
                  <a:lnTo>
                    <a:pt x="2711172" y="0"/>
                  </a:lnTo>
                  <a:cubicBezTo>
                    <a:pt x="2858813" y="0"/>
                    <a:pt x="2978531" y="120001"/>
                    <a:pt x="2978531" y="267992"/>
                  </a:cubicBezTo>
                  <a:lnTo>
                    <a:pt x="2978531" y="937974"/>
                  </a:lnTo>
                  <a:cubicBezTo>
                    <a:pt x="2978531" y="1085965"/>
                    <a:pt x="2858813" y="1205966"/>
                    <a:pt x="2711172" y="1205966"/>
                  </a:cubicBezTo>
                  <a:lnTo>
                    <a:pt x="267359" y="1205966"/>
                  </a:lnTo>
                  <a:cubicBezTo>
                    <a:pt x="119718" y="1205966"/>
                    <a:pt x="0" y="1085965"/>
                    <a:pt x="0" y="937974"/>
                  </a:cubicBezTo>
                  <a:lnTo>
                    <a:pt x="0" y="267992"/>
                  </a:lnTo>
                  <a:cubicBezTo>
                    <a:pt x="0" y="120001"/>
                    <a:pt x="119718" y="0"/>
                    <a:pt x="26735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2978531" cy="1205966"/>
            </a:xfrm>
            <a:custGeom>
              <a:avLst/>
              <a:gdLst/>
              <a:ahLst/>
              <a:cxnLst/>
              <a:rect l="l" t="t" r="r" b="b"/>
              <a:pathLst>
                <a:path w="2978531" h="1205966">
                  <a:moveTo>
                    <a:pt x="267359" y="0"/>
                  </a:moveTo>
                  <a:lnTo>
                    <a:pt x="2711172" y="0"/>
                  </a:lnTo>
                  <a:cubicBezTo>
                    <a:pt x="2858813" y="0"/>
                    <a:pt x="2978531" y="120001"/>
                    <a:pt x="2978531" y="267992"/>
                  </a:cubicBezTo>
                  <a:lnTo>
                    <a:pt x="2978531" y="937974"/>
                  </a:lnTo>
                  <a:cubicBezTo>
                    <a:pt x="2978531" y="1085965"/>
                    <a:pt x="2858813" y="1205966"/>
                    <a:pt x="2711172" y="1205966"/>
                  </a:cubicBezTo>
                  <a:lnTo>
                    <a:pt x="267359" y="1205966"/>
                  </a:lnTo>
                  <a:cubicBezTo>
                    <a:pt x="119718" y="1205966"/>
                    <a:pt x="0" y="1085965"/>
                    <a:pt x="0" y="937974"/>
                  </a:cubicBezTo>
                  <a:lnTo>
                    <a:pt x="0" y="267992"/>
                  </a:lnTo>
                  <a:cubicBezTo>
                    <a:pt x="0" y="120001"/>
                    <a:pt x="119718" y="0"/>
                    <a:pt x="26735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2978531" cy="1253591"/>
            </a:xfrm>
            <a:prstGeom prst="rect">
              <a:avLst/>
            </a:prstGeom>
          </p:spPr>
          <p:txBody>
            <a:bodyPr lIns="304800" tIns="304800" rIns="304800" bIns="304800" rtlCol="0" anchor="t"/>
            <a:lstStyle/>
            <a:p>
              <a:pPr algn="ctr">
                <a:lnSpc>
                  <a:spcPts val="2694"/>
                </a:lnSpc>
              </a:pPr>
              <a:r>
                <a:rPr lang="en-US" sz="1924" b="1">
                  <a:solidFill>
                    <a:srgbClr val="17383B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Seguimiento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723900" y="3448050"/>
            <a:ext cx="76200" cy="714375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25" name="Group 25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7" name="Freeform 27"/>
          <p:cNvSpPr/>
          <p:nvPr/>
        </p:nvSpPr>
        <p:spPr>
          <a:xfrm>
            <a:off x="7103370" y="282790"/>
            <a:ext cx="4375433" cy="1334507"/>
          </a:xfrm>
          <a:custGeom>
            <a:avLst/>
            <a:gdLst/>
            <a:ahLst/>
            <a:cxnLst/>
            <a:rect l="l" t="t" r="r" b="b"/>
            <a:pathLst>
              <a:path w="4375433" h="1334507">
                <a:moveTo>
                  <a:pt x="0" y="0"/>
                </a:moveTo>
                <a:lnTo>
                  <a:pt x="4375433" y="0"/>
                </a:lnTo>
                <a:lnTo>
                  <a:pt x="4375433" y="1334507"/>
                </a:lnTo>
                <a:lnTo>
                  <a:pt x="0" y="13345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flipH="1">
            <a:off x="9291087" y="3568811"/>
            <a:ext cx="2630230" cy="3227277"/>
          </a:xfrm>
          <a:custGeom>
            <a:avLst/>
            <a:gdLst/>
            <a:ahLst/>
            <a:cxnLst/>
            <a:rect l="l" t="t" r="r" b="b"/>
            <a:pathLst>
              <a:path w="2630230" h="3227277">
                <a:moveTo>
                  <a:pt x="2630230" y="0"/>
                </a:moveTo>
                <a:lnTo>
                  <a:pt x="0" y="0"/>
                </a:lnTo>
                <a:lnTo>
                  <a:pt x="0" y="3227277"/>
                </a:lnTo>
                <a:lnTo>
                  <a:pt x="2630230" y="3227277"/>
                </a:lnTo>
                <a:lnTo>
                  <a:pt x="263023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047750" y="533400"/>
            <a:ext cx="4604580" cy="317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749" b="1" spc="194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PROGRAMA DE MEJORA CONTINUA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De la problemática a la acción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85800" y="2065020"/>
            <a:ext cx="1910048" cy="665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4"/>
              </a:lnSpc>
            </a:pPr>
            <a:r>
              <a:rPr lang="en-US" sz="1924" b="1">
                <a:solidFill>
                  <a:srgbClr val="17383B"/>
                </a:solidFill>
                <a:latin typeface="Arial Bold"/>
                <a:ea typeface="Arial Bold"/>
                <a:cs typeface="Arial Bold"/>
                <a:sym typeface="Arial Bold"/>
              </a:rPr>
              <a:t>Problemática</a:t>
            </a:r>
          </a:p>
          <a:p>
            <a:pPr algn="ctr">
              <a:lnSpc>
                <a:spcPts val="2694"/>
              </a:lnSpc>
            </a:pPr>
            <a:r>
              <a:rPr lang="en-US" sz="1924" b="1">
                <a:solidFill>
                  <a:srgbClr val="17383B"/>
                </a:solidFill>
                <a:latin typeface="Arial Bold"/>
                <a:ea typeface="Arial Bold"/>
                <a:cs typeface="Arial Bold"/>
                <a:sym typeface="Arial Bold"/>
              </a:rPr>
              <a:t>prioritaria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729198" y="2119312"/>
            <a:ext cx="116357" cy="492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›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937855" y="2119312"/>
            <a:ext cx="116357" cy="492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›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46322" y="2119312"/>
            <a:ext cx="116357" cy="492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›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354884" y="2119312"/>
            <a:ext cx="116357" cy="492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9"/>
              </a:lnSpc>
            </a:pPr>
            <a:r>
              <a:rPr lang="en-US" sz="2749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›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20116" y="3419475"/>
            <a:ext cx="9226279" cy="719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El Programa debe orientar acciones pertinentes y viables para atender las problemáticas que la escuela decidió priorizar.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23900" y="6324601"/>
            <a:ext cx="2324100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p. 7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505496" y="323835"/>
            <a:ext cx="8980823" cy="1257315"/>
          </a:xfrm>
          <a:custGeom>
            <a:avLst/>
            <a:gdLst/>
            <a:ahLst/>
            <a:cxnLst/>
            <a:rect l="l" t="t" r="r" b="b"/>
            <a:pathLst>
              <a:path w="8980823" h="1257315">
                <a:moveTo>
                  <a:pt x="0" y="0"/>
                </a:moveTo>
                <a:lnTo>
                  <a:pt x="8980823" y="0"/>
                </a:lnTo>
                <a:lnTo>
                  <a:pt x="8980823" y="1257315"/>
                </a:lnTo>
                <a:lnTo>
                  <a:pt x="0" y="1257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379440" y="1952081"/>
            <a:ext cx="555668" cy="555668"/>
            <a:chOff x="0" y="0"/>
            <a:chExt cx="609600" cy="609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79440" y="2836172"/>
            <a:ext cx="555668" cy="555668"/>
            <a:chOff x="0" y="0"/>
            <a:chExt cx="609600" cy="609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11737" y="1952081"/>
            <a:ext cx="555668" cy="555668"/>
            <a:chOff x="0" y="0"/>
            <a:chExt cx="609600" cy="6096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11737" y="2836172"/>
            <a:ext cx="555668" cy="555668"/>
            <a:chOff x="0" y="0"/>
            <a:chExt cx="609600" cy="6096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cubicBezTo>
                    <a:pt x="473075" y="0"/>
                    <a:pt x="609600" y="136525"/>
                    <a:pt x="609600" y="304800"/>
                  </a:cubicBezTo>
                  <a:cubicBezTo>
                    <a:pt x="609600" y="473075"/>
                    <a:pt x="473075" y="609600"/>
                    <a:pt x="304800" y="609600"/>
                  </a:cubicBezTo>
                  <a:cubicBezTo>
                    <a:pt x="136525" y="609600"/>
                    <a:pt x="0" y="473075"/>
                    <a:pt x="0" y="304800"/>
                  </a:cubicBezTo>
                  <a:cubicBezTo>
                    <a:pt x="0" y="136525"/>
                    <a:pt x="136525" y="0"/>
                    <a:pt x="304800" y="0"/>
                  </a:cubicBezTo>
                  <a:close/>
                </a:path>
              </a:pathLst>
            </a:custGeom>
            <a:solidFill>
              <a:srgbClr val="EF5F54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609600" cy="676275"/>
            </a:xfrm>
            <a:prstGeom prst="rect">
              <a:avLst/>
            </a:prstGeom>
          </p:spPr>
          <p:txBody>
            <a:bodyPr lIns="120650" tIns="120650" rIns="120650" bIns="120650" rtlCol="0" anchor="t"/>
            <a:lstStyle/>
            <a:p>
              <a:pPr algn="l">
                <a:lnSpc>
                  <a:spcPts val="2625"/>
                </a:lnSpc>
              </a:pPr>
              <a:r>
                <a:rPr lang="en-US" sz="1875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?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8475327" y="142510"/>
            <a:ext cx="1990549" cy="1453101"/>
          </a:xfrm>
          <a:custGeom>
            <a:avLst/>
            <a:gdLst/>
            <a:ahLst/>
            <a:cxnLst/>
            <a:rect l="l" t="t" r="r" b="b"/>
            <a:pathLst>
              <a:path w="1990549" h="1453101">
                <a:moveTo>
                  <a:pt x="0" y="0"/>
                </a:moveTo>
                <a:lnTo>
                  <a:pt x="1990549" y="0"/>
                </a:lnTo>
                <a:lnTo>
                  <a:pt x="1990549" y="1453101"/>
                </a:lnTo>
                <a:lnTo>
                  <a:pt x="0" y="14531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429570" y="3856279"/>
            <a:ext cx="4145262" cy="2943136"/>
          </a:xfrm>
          <a:custGeom>
            <a:avLst/>
            <a:gdLst/>
            <a:ahLst/>
            <a:cxnLst/>
            <a:rect l="l" t="t" r="r" b="b"/>
            <a:pathLst>
              <a:path w="4145262" h="2943136">
                <a:moveTo>
                  <a:pt x="0" y="0"/>
                </a:moveTo>
                <a:lnTo>
                  <a:pt x="4145262" y="0"/>
                </a:lnTo>
                <a:lnTo>
                  <a:pt x="4145262" y="2943136"/>
                </a:lnTo>
                <a:lnTo>
                  <a:pt x="0" y="29431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047750" y="552450"/>
            <a:ext cx="5313651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DIÁLOGO ENTRE DIRECTIVOS Y SUPERVISIÓN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25070" y="878585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Preguntas para valorar la coherencia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20331" y="1830747"/>
            <a:ext cx="5591407" cy="760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3"/>
              </a:lnSpc>
            </a:pPr>
            <a:r>
              <a:rPr lang="en-US" sz="2187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¿La problemática es relevante y prioritaria para la escuela?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20331" y="2714953"/>
            <a:ext cx="5591407" cy="760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3"/>
              </a:lnSpc>
            </a:pPr>
            <a:r>
              <a:rPr lang="en-US" sz="2187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¿El objetivo expresa la transformación que se pretende lograr?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52628" y="1830747"/>
            <a:ext cx="4550889" cy="72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3"/>
              </a:lnSpc>
            </a:pPr>
            <a:r>
              <a:rPr lang="en-US" sz="2187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¿Las metas permiten reconocer y valorar los avances?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452628" y="2714953"/>
            <a:ext cx="4550889" cy="72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3"/>
              </a:lnSpc>
            </a:pPr>
            <a:r>
              <a:rPr lang="en-US" sz="2187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¿Las acciones contribuyen al logro de la meta y del objetivo?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23900" y="6410325"/>
            <a:ext cx="2933700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Preguntas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propuestas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p. 7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523785" y="407739"/>
            <a:ext cx="7455731" cy="1043802"/>
          </a:xfrm>
          <a:custGeom>
            <a:avLst/>
            <a:gdLst/>
            <a:ahLst/>
            <a:cxnLst/>
            <a:rect l="l" t="t" r="r" b="b"/>
            <a:pathLst>
              <a:path w="7455731" h="1043802">
                <a:moveTo>
                  <a:pt x="0" y="0"/>
                </a:moveTo>
                <a:lnTo>
                  <a:pt x="7455732" y="0"/>
                </a:lnTo>
                <a:lnTo>
                  <a:pt x="7455732" y="1043802"/>
                </a:lnTo>
                <a:lnTo>
                  <a:pt x="0" y="10438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723900" y="1590675"/>
            <a:ext cx="10744200" cy="2933128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6" name="Group 6"/>
          <p:cNvGrpSpPr/>
          <p:nvPr/>
        </p:nvGrpSpPr>
        <p:grpSpPr>
          <a:xfrm>
            <a:off x="733425" y="1600200"/>
            <a:ext cx="3101435" cy="582835"/>
            <a:chOff x="0" y="0"/>
            <a:chExt cx="4135247" cy="7771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35247" cy="777113"/>
            </a:xfrm>
            <a:custGeom>
              <a:avLst/>
              <a:gdLst/>
              <a:ahLst/>
              <a:cxnLst/>
              <a:rect l="l" t="t" r="r" b="b"/>
              <a:pathLst>
                <a:path w="4135247" h="777113">
                  <a:moveTo>
                    <a:pt x="0" y="0"/>
                  </a:moveTo>
                  <a:lnTo>
                    <a:pt x="4135247" y="0"/>
                  </a:lnTo>
                  <a:lnTo>
                    <a:pt x="4135247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4135247" cy="777113"/>
            </a:xfrm>
            <a:custGeom>
              <a:avLst/>
              <a:gdLst/>
              <a:ahLst/>
              <a:cxnLst/>
              <a:rect l="l" t="t" r="r" b="b"/>
              <a:pathLst>
                <a:path w="4135247" h="777113">
                  <a:moveTo>
                    <a:pt x="0" y="0"/>
                  </a:moveTo>
                  <a:lnTo>
                    <a:pt x="4135247" y="0"/>
                  </a:lnTo>
                  <a:lnTo>
                    <a:pt x="4135247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135247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Elemento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834860" y="1600200"/>
            <a:ext cx="7623715" cy="582835"/>
            <a:chOff x="0" y="0"/>
            <a:chExt cx="10164953" cy="77711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164953" cy="777113"/>
            </a:xfrm>
            <a:custGeom>
              <a:avLst/>
              <a:gdLst/>
              <a:ahLst/>
              <a:cxnLst/>
              <a:rect l="l" t="t" r="r" b="b"/>
              <a:pathLst>
                <a:path w="10164953" h="777113">
                  <a:moveTo>
                    <a:pt x="0" y="0"/>
                  </a:moveTo>
                  <a:lnTo>
                    <a:pt x="10164953" y="0"/>
                  </a:lnTo>
                  <a:lnTo>
                    <a:pt x="10164953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10164953" cy="777113"/>
            </a:xfrm>
            <a:custGeom>
              <a:avLst/>
              <a:gdLst/>
              <a:ahLst/>
              <a:cxnLst/>
              <a:rect l="l" t="t" r="r" b="b"/>
              <a:pathLst>
                <a:path w="10164953" h="777113">
                  <a:moveTo>
                    <a:pt x="0" y="0"/>
                  </a:moveTo>
                  <a:lnTo>
                    <a:pt x="10164953" y="0"/>
                  </a:lnTo>
                  <a:lnTo>
                    <a:pt x="10164953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0164953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Ejemplo para analizar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33425" y="2183035"/>
            <a:ext cx="3101435" cy="582835"/>
            <a:chOff x="0" y="0"/>
            <a:chExt cx="4135247" cy="77711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135247" cy="777113"/>
            </a:xfrm>
            <a:custGeom>
              <a:avLst/>
              <a:gdLst/>
              <a:ahLst/>
              <a:cxnLst/>
              <a:rect l="l" t="t" r="r" b="b"/>
              <a:pathLst>
                <a:path w="4135247" h="777113">
                  <a:moveTo>
                    <a:pt x="0" y="0"/>
                  </a:moveTo>
                  <a:lnTo>
                    <a:pt x="4135247" y="0"/>
                  </a:lnTo>
                  <a:lnTo>
                    <a:pt x="4135247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4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4135247" cy="777113"/>
            </a:xfrm>
            <a:custGeom>
              <a:avLst/>
              <a:gdLst/>
              <a:ahLst/>
              <a:cxnLst/>
              <a:rect l="l" t="t" r="r" b="b"/>
              <a:pathLst>
                <a:path w="4135247" h="777113">
                  <a:moveTo>
                    <a:pt x="0" y="0"/>
                  </a:moveTo>
                  <a:lnTo>
                    <a:pt x="4135247" y="0"/>
                  </a:lnTo>
                  <a:lnTo>
                    <a:pt x="4135247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135247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800">
                  <a:solidFill>
                    <a:srgbClr val="17383B"/>
                  </a:solidFill>
                  <a:latin typeface="Arial"/>
                  <a:ea typeface="Arial"/>
                  <a:cs typeface="Arial"/>
                  <a:sym typeface="Arial"/>
                </a:rPr>
                <a:t>Problemática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834860" y="2183035"/>
            <a:ext cx="7623715" cy="582835"/>
            <a:chOff x="0" y="0"/>
            <a:chExt cx="10164953" cy="77711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164953" cy="777113"/>
            </a:xfrm>
            <a:custGeom>
              <a:avLst/>
              <a:gdLst/>
              <a:ahLst/>
              <a:cxnLst/>
              <a:rect l="l" t="t" r="r" b="b"/>
              <a:pathLst>
                <a:path w="10164953" h="777113">
                  <a:moveTo>
                    <a:pt x="0" y="0"/>
                  </a:moveTo>
                  <a:lnTo>
                    <a:pt x="10164953" y="0"/>
                  </a:lnTo>
                  <a:lnTo>
                    <a:pt x="10164953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4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0" y="0"/>
              <a:ext cx="10164953" cy="777113"/>
            </a:xfrm>
            <a:custGeom>
              <a:avLst/>
              <a:gdLst/>
              <a:ahLst/>
              <a:cxnLst/>
              <a:rect l="l" t="t" r="r" b="b"/>
              <a:pathLst>
                <a:path w="10164953" h="777113">
                  <a:moveTo>
                    <a:pt x="0" y="0"/>
                  </a:moveTo>
                  <a:lnTo>
                    <a:pt x="10164953" y="0"/>
                  </a:lnTo>
                  <a:lnTo>
                    <a:pt x="10164953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0164953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800">
                  <a:solidFill>
                    <a:srgbClr val="17383B"/>
                  </a:solidFill>
                  <a:latin typeface="Arial"/>
                  <a:ea typeface="Arial"/>
                  <a:cs typeface="Arial"/>
                  <a:sym typeface="Arial"/>
                </a:rPr>
                <a:t>Dificultades para comprender y usar información de textos.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33425" y="2765870"/>
            <a:ext cx="3101435" cy="582835"/>
            <a:chOff x="0" y="0"/>
            <a:chExt cx="4135247" cy="77711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135247" cy="777113"/>
            </a:xfrm>
            <a:custGeom>
              <a:avLst/>
              <a:gdLst/>
              <a:ahLst/>
              <a:cxnLst/>
              <a:rect l="l" t="t" r="r" b="b"/>
              <a:pathLst>
                <a:path w="4135247" h="777113">
                  <a:moveTo>
                    <a:pt x="0" y="0"/>
                  </a:moveTo>
                  <a:lnTo>
                    <a:pt x="4135247" y="0"/>
                  </a:lnTo>
                  <a:lnTo>
                    <a:pt x="4135247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4135247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800">
                  <a:solidFill>
                    <a:srgbClr val="17383B"/>
                  </a:solidFill>
                  <a:latin typeface="Arial"/>
                  <a:ea typeface="Arial"/>
                  <a:cs typeface="Arial"/>
                  <a:sym typeface="Arial"/>
                </a:rPr>
                <a:t>Objetivo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834860" y="2765870"/>
            <a:ext cx="7623715" cy="582835"/>
            <a:chOff x="0" y="0"/>
            <a:chExt cx="10164953" cy="77711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64953" cy="777113"/>
            </a:xfrm>
            <a:custGeom>
              <a:avLst/>
              <a:gdLst/>
              <a:ahLst/>
              <a:cxnLst/>
              <a:rect l="l" t="t" r="r" b="b"/>
              <a:pathLst>
                <a:path w="10164953" h="777113">
                  <a:moveTo>
                    <a:pt x="0" y="0"/>
                  </a:moveTo>
                  <a:lnTo>
                    <a:pt x="10164953" y="0"/>
                  </a:lnTo>
                  <a:lnTo>
                    <a:pt x="10164953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0164953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800">
                  <a:solidFill>
                    <a:srgbClr val="17383B"/>
                  </a:solidFill>
                  <a:latin typeface="Arial"/>
                  <a:ea typeface="Arial"/>
                  <a:cs typeface="Arial"/>
                  <a:sym typeface="Arial"/>
                </a:rPr>
                <a:t>Fortalecer la comprensión lectora mediante estrategias comunes.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33425" y="3348609"/>
            <a:ext cx="3101435" cy="582835"/>
            <a:chOff x="0" y="0"/>
            <a:chExt cx="4135247" cy="77711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135247" cy="777113"/>
            </a:xfrm>
            <a:custGeom>
              <a:avLst/>
              <a:gdLst/>
              <a:ahLst/>
              <a:cxnLst/>
              <a:rect l="l" t="t" r="r" b="b"/>
              <a:pathLst>
                <a:path w="4135247" h="777113">
                  <a:moveTo>
                    <a:pt x="0" y="0"/>
                  </a:moveTo>
                  <a:lnTo>
                    <a:pt x="4135247" y="0"/>
                  </a:lnTo>
                  <a:lnTo>
                    <a:pt x="4135247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4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0" y="0"/>
              <a:ext cx="4135247" cy="777113"/>
            </a:xfrm>
            <a:custGeom>
              <a:avLst/>
              <a:gdLst/>
              <a:ahLst/>
              <a:cxnLst/>
              <a:rect l="l" t="t" r="r" b="b"/>
              <a:pathLst>
                <a:path w="4135247" h="777113">
                  <a:moveTo>
                    <a:pt x="0" y="0"/>
                  </a:moveTo>
                  <a:lnTo>
                    <a:pt x="4135247" y="0"/>
                  </a:lnTo>
                  <a:lnTo>
                    <a:pt x="4135247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4135247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800">
                  <a:solidFill>
                    <a:srgbClr val="17383B"/>
                  </a:solidFill>
                  <a:latin typeface="Arial"/>
                  <a:ea typeface="Arial"/>
                  <a:cs typeface="Arial"/>
                  <a:sym typeface="Arial"/>
                </a:rPr>
                <a:t>Meta que requiere ajuste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834860" y="3348609"/>
            <a:ext cx="7623715" cy="582835"/>
            <a:chOff x="0" y="0"/>
            <a:chExt cx="10164953" cy="77711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64953" cy="777113"/>
            </a:xfrm>
            <a:custGeom>
              <a:avLst/>
              <a:gdLst/>
              <a:ahLst/>
              <a:cxnLst/>
              <a:rect l="l" t="t" r="r" b="b"/>
              <a:pathLst>
                <a:path w="10164953" h="777113">
                  <a:moveTo>
                    <a:pt x="0" y="0"/>
                  </a:moveTo>
                  <a:lnTo>
                    <a:pt x="10164953" y="0"/>
                  </a:lnTo>
                  <a:lnTo>
                    <a:pt x="10164953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F8F4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0" y="0"/>
              <a:ext cx="10164953" cy="777113"/>
            </a:xfrm>
            <a:custGeom>
              <a:avLst/>
              <a:gdLst/>
              <a:ahLst/>
              <a:cxnLst/>
              <a:rect l="l" t="t" r="r" b="b"/>
              <a:pathLst>
                <a:path w="10164953" h="777113">
                  <a:moveTo>
                    <a:pt x="0" y="0"/>
                  </a:moveTo>
                  <a:lnTo>
                    <a:pt x="10164953" y="0"/>
                  </a:lnTo>
                  <a:lnTo>
                    <a:pt x="10164953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10164953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800">
                  <a:solidFill>
                    <a:srgbClr val="17383B"/>
                  </a:solidFill>
                  <a:latin typeface="Arial"/>
                  <a:ea typeface="Arial"/>
                  <a:cs typeface="Arial"/>
                  <a:sym typeface="Arial"/>
                </a:rPr>
                <a:t>Realizar actividades de lectura cada semana.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33425" y="3931444"/>
            <a:ext cx="3101435" cy="582835"/>
            <a:chOff x="0" y="0"/>
            <a:chExt cx="4135247" cy="77711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135247" cy="777113"/>
            </a:xfrm>
            <a:custGeom>
              <a:avLst/>
              <a:gdLst/>
              <a:ahLst/>
              <a:cxnLst/>
              <a:rect l="l" t="t" r="r" b="b"/>
              <a:pathLst>
                <a:path w="4135247" h="777113">
                  <a:moveTo>
                    <a:pt x="0" y="0"/>
                  </a:moveTo>
                  <a:lnTo>
                    <a:pt x="4135247" y="0"/>
                  </a:lnTo>
                  <a:lnTo>
                    <a:pt x="4135247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4135247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800">
                  <a:solidFill>
                    <a:srgbClr val="17383B"/>
                  </a:solidFill>
                  <a:latin typeface="Arial"/>
                  <a:ea typeface="Arial"/>
                  <a:cs typeface="Arial"/>
                  <a:sym typeface="Arial"/>
                </a:rPr>
                <a:t>Acción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3834860" y="3931444"/>
            <a:ext cx="7623715" cy="582835"/>
            <a:chOff x="0" y="0"/>
            <a:chExt cx="10164953" cy="77711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64953" cy="777113"/>
            </a:xfrm>
            <a:custGeom>
              <a:avLst/>
              <a:gdLst/>
              <a:ahLst/>
              <a:cxnLst/>
              <a:rect l="l" t="t" r="r" b="b"/>
              <a:pathLst>
                <a:path w="10164953" h="777113">
                  <a:moveTo>
                    <a:pt x="0" y="0"/>
                  </a:moveTo>
                  <a:lnTo>
                    <a:pt x="10164953" y="0"/>
                  </a:lnTo>
                  <a:lnTo>
                    <a:pt x="10164953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10164953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800">
                  <a:solidFill>
                    <a:srgbClr val="17383B"/>
                  </a:solidFill>
                  <a:latin typeface="Arial"/>
                  <a:ea typeface="Arial"/>
                  <a:cs typeface="Arial"/>
                  <a:sym typeface="Arial"/>
                </a:rPr>
                <a:t>Aplicar actividades breves y analizar evidencias mensualmente.</a:t>
              </a:r>
            </a:p>
          </p:txBody>
        </p:sp>
      </p:grpSp>
      <p:sp>
        <p:nvSpPr>
          <p:cNvPr id="42" name="AutoShape 42"/>
          <p:cNvSpPr/>
          <p:nvPr/>
        </p:nvSpPr>
        <p:spPr>
          <a:xfrm>
            <a:off x="723900" y="4790504"/>
            <a:ext cx="76200" cy="714375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43" name="Group 43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45" name="Freeform 45"/>
          <p:cNvSpPr/>
          <p:nvPr/>
        </p:nvSpPr>
        <p:spPr>
          <a:xfrm>
            <a:off x="6200775" y="219552"/>
            <a:ext cx="1123401" cy="1176336"/>
          </a:xfrm>
          <a:custGeom>
            <a:avLst/>
            <a:gdLst/>
            <a:ahLst/>
            <a:cxnLst/>
            <a:rect l="l" t="t" r="r" b="b"/>
            <a:pathLst>
              <a:path w="1123401" h="1176336">
                <a:moveTo>
                  <a:pt x="0" y="0"/>
                </a:moveTo>
                <a:lnTo>
                  <a:pt x="1123401" y="0"/>
                </a:lnTo>
                <a:lnTo>
                  <a:pt x="1123401" y="1176336"/>
                </a:lnTo>
                <a:lnTo>
                  <a:pt x="0" y="11763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6" name="TextBox 46"/>
          <p:cNvSpPr txBox="1"/>
          <p:nvPr/>
        </p:nvSpPr>
        <p:spPr>
          <a:xfrm>
            <a:off x="1047750" y="666178"/>
            <a:ext cx="3219450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09"/>
              </a:lnSpc>
            </a:pPr>
            <a:r>
              <a:rPr lang="en-US" sz="1649" b="1" spc="183" dirty="0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ACTIVIDAD DE ANÁLISIS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 dirty="0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La </a:t>
            </a:r>
            <a:r>
              <a:rPr lang="en-US" sz="3000" b="1" dirty="0" err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cadena</a:t>
            </a:r>
            <a:r>
              <a:rPr lang="en-US" sz="3000" b="1" dirty="0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3000" b="1" dirty="0" err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coherencia</a:t>
            </a:r>
            <a:endParaRPr lang="en-US" sz="3000" b="1" dirty="0">
              <a:solidFill>
                <a:srgbClr val="0B596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828675" y="4761929"/>
            <a:ext cx="10744200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La supuesta meta describe una actividad. Redáctenla de nuevo para que indique el resultado esperado y permita reconocer los avances.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  <p:txBody>
          <a:bodyPr/>
          <a:lstStyle/>
          <a:p>
            <a:endParaRPr lang="es-MX" dirty="0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670090" y="0"/>
            <a:ext cx="11552122" cy="1617297"/>
          </a:xfrm>
          <a:custGeom>
            <a:avLst/>
            <a:gdLst/>
            <a:ahLst/>
            <a:cxnLst/>
            <a:rect l="l" t="t" r="r" b="b"/>
            <a:pathLst>
              <a:path w="11552122" h="1617297">
                <a:moveTo>
                  <a:pt x="0" y="0"/>
                </a:moveTo>
                <a:lnTo>
                  <a:pt x="11552122" y="0"/>
                </a:lnTo>
                <a:lnTo>
                  <a:pt x="11552122" y="1617297"/>
                </a:lnTo>
                <a:lnTo>
                  <a:pt x="0" y="161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6731986" y="1913200"/>
            <a:ext cx="5012001" cy="2339972"/>
            <a:chOff x="0" y="0"/>
            <a:chExt cx="6946900" cy="32433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46900" cy="3243326"/>
            </a:xfrm>
            <a:custGeom>
              <a:avLst/>
              <a:gdLst/>
              <a:ahLst/>
              <a:cxnLst/>
              <a:rect l="l" t="t" r="r" b="b"/>
              <a:pathLst>
                <a:path w="6946900" h="3243326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2963926"/>
                  </a:lnTo>
                  <a:cubicBezTo>
                    <a:pt x="6946900" y="3118231"/>
                    <a:pt x="6821805" y="3243326"/>
                    <a:pt x="6667500" y="3243326"/>
                  </a:cubicBezTo>
                  <a:lnTo>
                    <a:pt x="279400" y="3243326"/>
                  </a:lnTo>
                  <a:cubicBezTo>
                    <a:pt x="125095" y="3243326"/>
                    <a:pt x="0" y="3118231"/>
                    <a:pt x="0" y="2963926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6946900" cy="3243326"/>
            </a:xfrm>
            <a:custGeom>
              <a:avLst/>
              <a:gdLst/>
              <a:ahLst/>
              <a:cxnLst/>
              <a:rect l="l" t="t" r="r" b="b"/>
              <a:pathLst>
                <a:path w="6946900" h="3243326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2963926"/>
                  </a:lnTo>
                  <a:cubicBezTo>
                    <a:pt x="6946900" y="3118231"/>
                    <a:pt x="6821805" y="3243326"/>
                    <a:pt x="6667500" y="3243326"/>
                  </a:cubicBezTo>
                  <a:lnTo>
                    <a:pt x="279400" y="3243326"/>
                  </a:lnTo>
                  <a:cubicBezTo>
                    <a:pt x="125095" y="3243326"/>
                    <a:pt x="0" y="3118231"/>
                    <a:pt x="0" y="2963926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B5960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4341176" y="4052888"/>
            <a:ext cx="2933904" cy="2743200"/>
          </a:xfrm>
          <a:custGeom>
            <a:avLst/>
            <a:gdLst/>
            <a:ahLst/>
            <a:cxnLst/>
            <a:rect l="l" t="t" r="r" b="b"/>
            <a:pathLst>
              <a:path w="2933904" h="2743200">
                <a:moveTo>
                  <a:pt x="0" y="0"/>
                </a:moveTo>
                <a:lnTo>
                  <a:pt x="2933903" y="0"/>
                </a:lnTo>
                <a:lnTo>
                  <a:pt x="2933903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54258" y="497585"/>
            <a:ext cx="2777187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SUPERVISIÓN ESCOLAR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6511" y="907415"/>
            <a:ext cx="9711306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800" b="1" dirty="0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La </a:t>
            </a:r>
            <a:r>
              <a:rPr lang="en-US" sz="2800" b="1" dirty="0" err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función</a:t>
            </a:r>
            <a:r>
              <a:rPr lang="en-US" sz="2800" b="1" dirty="0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 no </a:t>
            </a:r>
            <a:r>
              <a:rPr lang="en-US" sz="2800" b="1" dirty="0" err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es</a:t>
            </a:r>
            <a:r>
              <a:rPr lang="en-US" sz="2800" b="1" dirty="0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800" b="1" dirty="0" err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validar</a:t>
            </a:r>
            <a:r>
              <a:rPr lang="en-US" sz="2800" b="1" dirty="0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 el </a:t>
            </a:r>
            <a:r>
              <a:rPr lang="en-US" sz="2800" b="1" dirty="0" err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Programa</a:t>
            </a:r>
            <a:r>
              <a:rPr lang="en-US" sz="2800" b="1" dirty="0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2800" b="1" dirty="0" err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mejora</a:t>
            </a:r>
            <a:r>
              <a:rPr lang="en-US" sz="2800" b="1" dirty="0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 continua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3900" y="1710346"/>
            <a:ext cx="5687263" cy="1226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3"/>
              </a:lnSpc>
            </a:pPr>
            <a:r>
              <a:rPr lang="en-US" sz="2456">
                <a:solidFill>
                  <a:srgbClr val="36585A"/>
                </a:solidFill>
                <a:latin typeface="Arial"/>
                <a:ea typeface="Arial"/>
                <a:cs typeface="Arial"/>
                <a:sym typeface="Arial"/>
              </a:rPr>
              <a:t>El acompañamiento orienta a las escuelas para construir una planeación útil, pertinente y viable.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7136" y="3224115"/>
            <a:ext cx="5687263" cy="1010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4"/>
              </a:lnSpc>
            </a:pPr>
            <a:r>
              <a:rPr lang="en-US" sz="1964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El diálogo debe favorecer la participación del colectivo y su compromiso con las decisiones acordadas.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731986" y="1899375"/>
            <a:ext cx="5167403" cy="1098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39"/>
              </a:lnSpc>
            </a:pPr>
            <a:r>
              <a:rPr lang="en-US" sz="6385" spc="3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🧭🌱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31986" y="3106252"/>
            <a:ext cx="5167403" cy="349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5"/>
              </a:lnSpc>
            </a:pPr>
            <a:r>
              <a:rPr lang="en-US" sz="2046" b="1">
                <a:solidFill>
                  <a:srgbClr val="F6CB65"/>
                </a:solidFill>
                <a:latin typeface="Arial Bold"/>
                <a:ea typeface="Arial Bold"/>
                <a:cs typeface="Arial Bold"/>
                <a:sym typeface="Arial Bold"/>
              </a:rPr>
              <a:t>Pregunta útil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06055" y="3450567"/>
            <a:ext cx="4619263" cy="657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4"/>
              </a:lnSpc>
            </a:pPr>
            <a:r>
              <a:rPr lang="en-US" sz="196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¿Cómo ayudará esta decisión a transformar la realidad escolar?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3900" y="6360415"/>
            <a:ext cx="2552700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pp. 7-8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414055" y="399663"/>
            <a:ext cx="7489452" cy="1048523"/>
          </a:xfrm>
          <a:custGeom>
            <a:avLst/>
            <a:gdLst/>
            <a:ahLst/>
            <a:cxnLst/>
            <a:rect l="l" t="t" r="r" b="b"/>
            <a:pathLst>
              <a:path w="7489452" h="1048523">
                <a:moveTo>
                  <a:pt x="0" y="0"/>
                </a:moveTo>
                <a:lnTo>
                  <a:pt x="7489452" y="0"/>
                </a:lnTo>
                <a:lnTo>
                  <a:pt x="7489452" y="1048524"/>
                </a:lnTo>
                <a:lnTo>
                  <a:pt x="0" y="10485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5640599" y="3813238"/>
            <a:ext cx="4876800" cy="2706624"/>
          </a:xfrm>
          <a:custGeom>
            <a:avLst/>
            <a:gdLst/>
            <a:ahLst/>
            <a:cxnLst/>
            <a:rect l="l" t="t" r="r" b="b"/>
            <a:pathLst>
              <a:path w="4876800" h="2706624">
                <a:moveTo>
                  <a:pt x="0" y="0"/>
                </a:moveTo>
                <a:lnTo>
                  <a:pt x="4876800" y="0"/>
                </a:lnTo>
                <a:lnTo>
                  <a:pt x="4876800" y="2706624"/>
                </a:lnTo>
                <a:lnTo>
                  <a:pt x="0" y="27066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47750" y="647700"/>
            <a:ext cx="3247051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PAUSA ACTIVA · 3 MINUTOS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Cambio de lugar si…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3900" y="1562100"/>
            <a:ext cx="9467634" cy="412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3"/>
              </a:lnSpc>
            </a:pPr>
            <a:r>
              <a:rPr lang="en-US" sz="2549">
                <a:solidFill>
                  <a:srgbClr val="36585A"/>
                </a:solidFill>
                <a:latin typeface="Arial"/>
                <a:ea typeface="Arial"/>
                <a:cs typeface="Arial"/>
                <a:sym typeface="Arial"/>
              </a:rPr>
              <a:t>Pónganse de pie y cambien de lugar cuando la frase los describa.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09650" y="2375440"/>
            <a:ext cx="4924425" cy="138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729"/>
              </a:lnSpc>
              <a:buFont typeface="Arial"/>
              <a:buChar char="•"/>
            </a:pPr>
            <a:r>
              <a:rPr lang="en-US" sz="20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Tomaron café hoy.</a:t>
            </a:r>
          </a:p>
          <a:p>
            <a:pPr marL="0" lvl="1" indent="0" algn="l">
              <a:lnSpc>
                <a:spcPts val="2729"/>
              </a:lnSpc>
              <a:buFont typeface="Arial"/>
              <a:buChar char="•"/>
            </a:pPr>
            <a:r>
              <a:rPr lang="en-US" sz="20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Han perdido una pluma en una reunión.</a:t>
            </a:r>
          </a:p>
          <a:p>
            <a:pPr marL="0" lvl="1" indent="0" algn="l">
              <a:lnSpc>
                <a:spcPts val="2729"/>
              </a:lnSpc>
              <a:buFont typeface="Arial"/>
              <a:buChar char="•"/>
            </a:pPr>
            <a:r>
              <a:rPr lang="en-US" sz="20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Alguna vez dijeron “solo será un momento”.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43675" y="2375440"/>
            <a:ext cx="4924425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729"/>
              </a:lnSpc>
              <a:buFont typeface="Arial"/>
              <a:buChar char="•"/>
            </a:pPr>
            <a:r>
              <a:rPr lang="en-US" sz="20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Prefieren tomar notas digitales.</a:t>
            </a:r>
          </a:p>
          <a:p>
            <a:pPr marL="0" lvl="1" indent="0" algn="l">
              <a:lnSpc>
                <a:spcPts val="2729"/>
              </a:lnSpc>
              <a:buFont typeface="Arial"/>
              <a:buChar char="•"/>
            </a:pPr>
            <a:r>
              <a:rPr lang="en-US" sz="20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Disfrutan trabajar en equipo.</a:t>
            </a:r>
          </a:p>
          <a:p>
            <a:pPr marL="0" lvl="1" indent="0" algn="l">
              <a:lnSpc>
                <a:spcPts val="2729"/>
              </a:lnSpc>
              <a:buFont typeface="Arial"/>
              <a:buChar char="•"/>
            </a:pPr>
            <a:r>
              <a:rPr lang="en-US" sz="20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Ya necesitan estirarse un poco.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348409" y="4528181"/>
            <a:ext cx="7104847" cy="1032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89"/>
              </a:lnSpc>
            </a:pPr>
            <a:r>
              <a:rPr lang="en-US" sz="5850" spc="298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☕🖊️😄🙆🏻‍♀️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3" name="TextBox 3"/>
          <p:cNvSpPr txBox="1"/>
          <p:nvPr/>
        </p:nvSpPr>
        <p:spPr>
          <a:xfrm>
            <a:off x="338324" y="1336728"/>
            <a:ext cx="7045988" cy="273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lang="en-US" sz="1526" b="1" spc="169">
                <a:solidFill>
                  <a:srgbClr val="F6CB65"/>
                </a:solidFill>
                <a:latin typeface="Arial Bold"/>
                <a:ea typeface="Arial Bold"/>
                <a:cs typeface="Arial Bold"/>
                <a:sym typeface="Arial Bold"/>
              </a:rPr>
              <a:t>BLOQUE 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38324" y="1799532"/>
            <a:ext cx="7045988" cy="118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9"/>
              </a:lnSpc>
            </a:pPr>
            <a:r>
              <a:rPr lang="en-US" sz="458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Acompañamiento al Itinerario del CTE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38324" y="3212946"/>
            <a:ext cx="7045988" cy="855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7"/>
              </a:lnSpc>
            </a:pPr>
            <a:r>
              <a:rPr lang="en-US" sz="2544">
                <a:solidFill>
                  <a:srgbClr val="D9F4ED"/>
                </a:solidFill>
                <a:latin typeface="Arial"/>
                <a:ea typeface="Arial"/>
                <a:cs typeface="Arial"/>
                <a:sym typeface="Arial"/>
              </a:rPr>
              <a:t>Generar condiciones para que el colectivo elija, priorice y calendarice sus temas.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56333" y="1861431"/>
            <a:ext cx="6984431" cy="1686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74"/>
              </a:lnSpc>
            </a:pPr>
            <a:r>
              <a:rPr lang="en-US" sz="9838" spc="50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🗓️🧭</a:t>
            </a:r>
          </a:p>
        </p:txBody>
      </p:sp>
      <p:sp>
        <p:nvSpPr>
          <p:cNvPr id="7" name="AutoShape 7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EF5F54"/>
          </a:solidFill>
        </p:spPr>
      </p:sp>
      <p:sp>
        <p:nvSpPr>
          <p:cNvPr id="8" name="TextBox 8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  <p:txBody>
          <a:bodyPr/>
          <a:lstStyle/>
          <a:p>
            <a:endParaRPr lang="es-MX" dirty="0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505496" y="353559"/>
            <a:ext cx="8148086" cy="1140732"/>
          </a:xfrm>
          <a:custGeom>
            <a:avLst/>
            <a:gdLst/>
            <a:ahLst/>
            <a:cxnLst/>
            <a:rect l="l" t="t" r="r" b="b"/>
            <a:pathLst>
              <a:path w="8148086" h="1140732">
                <a:moveTo>
                  <a:pt x="0" y="0"/>
                </a:moveTo>
                <a:lnTo>
                  <a:pt x="8148086" y="0"/>
                </a:lnTo>
                <a:lnTo>
                  <a:pt x="8148086" y="1140732"/>
                </a:lnTo>
                <a:lnTo>
                  <a:pt x="0" y="114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723900" y="3780949"/>
            <a:ext cx="76200" cy="1071562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6" name="Group 6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6926109" y="3317638"/>
            <a:ext cx="2932537" cy="2844561"/>
          </a:xfrm>
          <a:custGeom>
            <a:avLst/>
            <a:gdLst/>
            <a:ahLst/>
            <a:cxnLst/>
            <a:rect l="l" t="t" r="r" b="b"/>
            <a:pathLst>
              <a:path w="2932537" h="2844561">
                <a:moveTo>
                  <a:pt x="0" y="0"/>
                </a:moveTo>
                <a:lnTo>
                  <a:pt x="2932537" y="0"/>
                </a:lnTo>
                <a:lnTo>
                  <a:pt x="2932537" y="2844561"/>
                </a:lnTo>
                <a:lnTo>
                  <a:pt x="0" y="28445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47750" y="647700"/>
            <a:ext cx="3148554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AUTONOMÍA PROFESIONAL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El Itinerario del CTE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3900" y="1562100"/>
            <a:ext cx="5210175" cy="1856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250">
                <a:solidFill>
                  <a:srgbClr val="36585A"/>
                </a:solidFill>
                <a:latin typeface="Arial"/>
                <a:ea typeface="Arial"/>
                <a:cs typeface="Arial"/>
                <a:sym typeface="Arial"/>
              </a:rPr>
              <a:t>Es una construcción colectiva, abierta y flexible para decidir qué asuntos pedagógicos analizar, aprender o profundizar durante las ocho sesiones ordinarias.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63459" y="3752374"/>
            <a:ext cx="5210175" cy="11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El colectivo delibera, establece prioridades y argumenta sus decisiones.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257925" y="1447800"/>
            <a:ext cx="5210175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89"/>
              </a:lnSpc>
            </a:pPr>
            <a:r>
              <a:rPr lang="en-US" sz="5850" spc="298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👥🗓️💡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682816" y="2657475"/>
            <a:ext cx="4360394" cy="296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74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Puede revisarse y ajustarse durante el ciclo.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3900" y="6410325"/>
            <a:ext cx="2324100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p. 8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505496" y="353559"/>
            <a:ext cx="8148086" cy="1140732"/>
          </a:xfrm>
          <a:custGeom>
            <a:avLst/>
            <a:gdLst/>
            <a:ahLst/>
            <a:cxnLst/>
            <a:rect l="l" t="t" r="r" b="b"/>
            <a:pathLst>
              <a:path w="8148086" h="1140732">
                <a:moveTo>
                  <a:pt x="0" y="0"/>
                </a:moveTo>
                <a:lnTo>
                  <a:pt x="8148086" y="0"/>
                </a:lnTo>
                <a:lnTo>
                  <a:pt x="8148086" y="1140732"/>
                </a:lnTo>
                <a:lnTo>
                  <a:pt x="0" y="114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23900" y="1590675"/>
            <a:ext cx="3429000" cy="1640586"/>
            <a:chOff x="0" y="0"/>
            <a:chExt cx="4572000" cy="21874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72000" cy="2187448"/>
            </a:xfrm>
            <a:custGeom>
              <a:avLst/>
              <a:gdLst/>
              <a:ahLst/>
              <a:cxnLst/>
              <a:rect l="l" t="t" r="r" b="b"/>
              <a:pathLst>
                <a:path w="4572000" h="2187448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38038"/>
                    <a:pt x="4572000" y="308308"/>
                  </a:cubicBezTo>
                  <a:lnTo>
                    <a:pt x="4572000" y="1879140"/>
                  </a:lnTo>
                  <a:cubicBezTo>
                    <a:pt x="4572000" y="2049410"/>
                    <a:pt x="4446905" y="2187448"/>
                    <a:pt x="4292600" y="2187448"/>
                  </a:cubicBezTo>
                  <a:lnTo>
                    <a:pt x="279400" y="2187448"/>
                  </a:lnTo>
                  <a:cubicBezTo>
                    <a:pt x="125095" y="2187448"/>
                    <a:pt x="0" y="2049410"/>
                    <a:pt x="0" y="1879140"/>
                  </a:cubicBezTo>
                  <a:lnTo>
                    <a:pt x="0" y="308308"/>
                  </a:lnTo>
                  <a:cubicBezTo>
                    <a:pt x="0" y="138038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4572000" cy="2187448"/>
            </a:xfrm>
            <a:custGeom>
              <a:avLst/>
              <a:gdLst/>
              <a:ahLst/>
              <a:cxnLst/>
              <a:rect l="l" t="t" r="r" b="b"/>
              <a:pathLst>
                <a:path w="4572000" h="2187448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38038"/>
                    <a:pt x="4572000" y="308308"/>
                  </a:cubicBezTo>
                  <a:lnTo>
                    <a:pt x="4572000" y="1879140"/>
                  </a:lnTo>
                  <a:cubicBezTo>
                    <a:pt x="4572000" y="2049410"/>
                    <a:pt x="4446905" y="2187448"/>
                    <a:pt x="4292600" y="2187448"/>
                  </a:cubicBezTo>
                  <a:lnTo>
                    <a:pt x="279400" y="2187448"/>
                  </a:lnTo>
                  <a:cubicBezTo>
                    <a:pt x="125095" y="2187448"/>
                    <a:pt x="0" y="2049410"/>
                    <a:pt x="0" y="1879140"/>
                  </a:cubicBezTo>
                  <a:lnTo>
                    <a:pt x="0" y="308308"/>
                  </a:lnTo>
                  <a:cubicBezTo>
                    <a:pt x="0" y="138038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4381500" y="1590675"/>
            <a:ext cx="3429000" cy="1640586"/>
            <a:chOff x="0" y="0"/>
            <a:chExt cx="4572000" cy="21874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72000" cy="2187448"/>
            </a:xfrm>
            <a:custGeom>
              <a:avLst/>
              <a:gdLst/>
              <a:ahLst/>
              <a:cxnLst/>
              <a:rect l="l" t="t" r="r" b="b"/>
              <a:pathLst>
                <a:path w="4572000" h="2187448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38038"/>
                    <a:pt x="4572000" y="308308"/>
                  </a:cubicBezTo>
                  <a:lnTo>
                    <a:pt x="4572000" y="1879140"/>
                  </a:lnTo>
                  <a:cubicBezTo>
                    <a:pt x="4572000" y="2049410"/>
                    <a:pt x="4446905" y="2187448"/>
                    <a:pt x="4292600" y="2187448"/>
                  </a:cubicBezTo>
                  <a:lnTo>
                    <a:pt x="279400" y="2187448"/>
                  </a:lnTo>
                  <a:cubicBezTo>
                    <a:pt x="125095" y="2187448"/>
                    <a:pt x="0" y="2049410"/>
                    <a:pt x="0" y="1879140"/>
                  </a:cubicBezTo>
                  <a:lnTo>
                    <a:pt x="0" y="308308"/>
                  </a:lnTo>
                  <a:cubicBezTo>
                    <a:pt x="0" y="138038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4572000" cy="2187448"/>
            </a:xfrm>
            <a:custGeom>
              <a:avLst/>
              <a:gdLst/>
              <a:ahLst/>
              <a:cxnLst/>
              <a:rect l="l" t="t" r="r" b="b"/>
              <a:pathLst>
                <a:path w="4572000" h="2187448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38038"/>
                    <a:pt x="4572000" y="308308"/>
                  </a:cubicBezTo>
                  <a:lnTo>
                    <a:pt x="4572000" y="1879140"/>
                  </a:lnTo>
                  <a:cubicBezTo>
                    <a:pt x="4572000" y="2049410"/>
                    <a:pt x="4446905" y="2187448"/>
                    <a:pt x="4292600" y="2187448"/>
                  </a:cubicBezTo>
                  <a:lnTo>
                    <a:pt x="279400" y="2187448"/>
                  </a:lnTo>
                  <a:cubicBezTo>
                    <a:pt x="125095" y="2187448"/>
                    <a:pt x="0" y="2049410"/>
                    <a:pt x="0" y="1879140"/>
                  </a:cubicBezTo>
                  <a:lnTo>
                    <a:pt x="0" y="308308"/>
                  </a:lnTo>
                  <a:cubicBezTo>
                    <a:pt x="0" y="138038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F5F54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8039100" y="1590675"/>
            <a:ext cx="3429000" cy="1640586"/>
            <a:chOff x="0" y="0"/>
            <a:chExt cx="4572000" cy="218744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72000" cy="2187448"/>
            </a:xfrm>
            <a:custGeom>
              <a:avLst/>
              <a:gdLst/>
              <a:ahLst/>
              <a:cxnLst/>
              <a:rect l="l" t="t" r="r" b="b"/>
              <a:pathLst>
                <a:path w="4572000" h="2187448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38038"/>
                    <a:pt x="4572000" y="308308"/>
                  </a:cubicBezTo>
                  <a:lnTo>
                    <a:pt x="4572000" y="1879140"/>
                  </a:lnTo>
                  <a:cubicBezTo>
                    <a:pt x="4572000" y="2049410"/>
                    <a:pt x="4446905" y="2187448"/>
                    <a:pt x="4292600" y="2187448"/>
                  </a:cubicBezTo>
                  <a:lnTo>
                    <a:pt x="279400" y="2187448"/>
                  </a:lnTo>
                  <a:cubicBezTo>
                    <a:pt x="125095" y="2187448"/>
                    <a:pt x="0" y="2049410"/>
                    <a:pt x="0" y="1879140"/>
                  </a:cubicBezTo>
                  <a:lnTo>
                    <a:pt x="0" y="308308"/>
                  </a:lnTo>
                  <a:cubicBezTo>
                    <a:pt x="0" y="138038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4572000" cy="2187448"/>
            </a:xfrm>
            <a:custGeom>
              <a:avLst/>
              <a:gdLst/>
              <a:ahLst/>
              <a:cxnLst/>
              <a:rect l="l" t="t" r="r" b="b"/>
              <a:pathLst>
                <a:path w="4572000" h="2187448">
                  <a:moveTo>
                    <a:pt x="279400" y="0"/>
                  </a:moveTo>
                  <a:lnTo>
                    <a:pt x="4292600" y="0"/>
                  </a:lnTo>
                  <a:cubicBezTo>
                    <a:pt x="4446905" y="0"/>
                    <a:pt x="4572000" y="138038"/>
                    <a:pt x="4572000" y="308308"/>
                  </a:cubicBezTo>
                  <a:lnTo>
                    <a:pt x="4572000" y="1879140"/>
                  </a:lnTo>
                  <a:cubicBezTo>
                    <a:pt x="4572000" y="2049410"/>
                    <a:pt x="4446905" y="2187448"/>
                    <a:pt x="4292600" y="2187448"/>
                  </a:cubicBezTo>
                  <a:lnTo>
                    <a:pt x="279400" y="2187448"/>
                  </a:lnTo>
                  <a:cubicBezTo>
                    <a:pt x="125095" y="2187448"/>
                    <a:pt x="0" y="2049410"/>
                    <a:pt x="0" y="1879140"/>
                  </a:cubicBezTo>
                  <a:lnTo>
                    <a:pt x="0" y="308308"/>
                  </a:lnTo>
                  <a:cubicBezTo>
                    <a:pt x="0" y="138038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1B83B"/>
              </a:solidFill>
              <a:prstDash val="solid"/>
              <a:miter/>
            </a:ln>
          </p:spPr>
        </p:sp>
      </p:grpSp>
      <p:sp>
        <p:nvSpPr>
          <p:cNvPr id="14" name="AutoShape 14"/>
          <p:cNvSpPr/>
          <p:nvPr/>
        </p:nvSpPr>
        <p:spPr>
          <a:xfrm>
            <a:off x="723900" y="3477482"/>
            <a:ext cx="76200" cy="357188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15" name="Group 15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4231253" y="3855686"/>
            <a:ext cx="2987302" cy="3002314"/>
          </a:xfrm>
          <a:custGeom>
            <a:avLst/>
            <a:gdLst/>
            <a:ahLst/>
            <a:cxnLst/>
            <a:rect l="l" t="t" r="r" b="b"/>
            <a:pathLst>
              <a:path w="2987302" h="3002314">
                <a:moveTo>
                  <a:pt x="0" y="0"/>
                </a:moveTo>
                <a:lnTo>
                  <a:pt x="2987302" y="0"/>
                </a:lnTo>
                <a:lnTo>
                  <a:pt x="2987302" y="3002314"/>
                </a:lnTo>
                <a:lnTo>
                  <a:pt x="0" y="3002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962025" y="647700"/>
            <a:ext cx="3837276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CONSTRUCCIÓN DEL ITINERARIO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¿De dónde pueden surgir los temas?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81965" y="1725930"/>
            <a:ext cx="2627121" cy="560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4"/>
              </a:lnSpc>
            </a:pPr>
            <a:r>
              <a:rPr lang="en-US" sz="2174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Información de la escuela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62025" y="2272665"/>
            <a:ext cx="2952750" cy="821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11"/>
              </a:lnSpc>
            </a:pPr>
            <a:r>
              <a:rPr lang="en-US" sz="164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Lectura de la realidad, Programa Analítico y Programa de mejora continua.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619625" y="1640205"/>
            <a:ext cx="2598930" cy="382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174" b="1" dirty="0" err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Práctica</a:t>
            </a:r>
            <a:r>
              <a:rPr lang="en-US" sz="2174" b="1" dirty="0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174" b="1" dirty="0" err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docente</a:t>
            </a:r>
            <a:endParaRPr lang="en-US" sz="2174" b="1" dirty="0">
              <a:solidFill>
                <a:srgbClr val="EF5F54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667250" y="2009775"/>
            <a:ext cx="2952750" cy="1088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11"/>
              </a:lnSpc>
            </a:pPr>
            <a:r>
              <a:rPr lang="en-US" sz="164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Desafíos pedagógicos y asuntos que el colectivo necesita comprender o transformar.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220975" y="1664970"/>
            <a:ext cx="3038908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174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Referentes disponibles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77225" y="2143125"/>
            <a:ext cx="2952750" cy="821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11"/>
              </a:lnSpc>
            </a:pPr>
            <a:r>
              <a:rPr lang="en-US" sz="164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Temas propuestos por la SEP y otros que el colectivo considere relevantes.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25070" y="3448907"/>
            <a:ext cx="10744200" cy="385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Las propuestas de la SEP son opciones de apoyo, no una lista obligatoria.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23900" y="6324601"/>
            <a:ext cx="2552700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pp. 8-9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505496" y="434618"/>
            <a:ext cx="7569091" cy="1059673"/>
          </a:xfrm>
          <a:custGeom>
            <a:avLst/>
            <a:gdLst/>
            <a:ahLst/>
            <a:cxnLst/>
            <a:rect l="l" t="t" r="r" b="b"/>
            <a:pathLst>
              <a:path w="7569091" h="1059673">
                <a:moveTo>
                  <a:pt x="0" y="0"/>
                </a:moveTo>
                <a:lnTo>
                  <a:pt x="7569090" y="0"/>
                </a:lnTo>
                <a:lnTo>
                  <a:pt x="7569090" y="1059673"/>
                </a:lnTo>
                <a:lnTo>
                  <a:pt x="0" y="10596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23900" y="1590675"/>
            <a:ext cx="2557462" cy="1267396"/>
            <a:chOff x="0" y="0"/>
            <a:chExt cx="3409950" cy="16898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09950" cy="1689862"/>
            </a:xfrm>
            <a:custGeom>
              <a:avLst/>
              <a:gdLst/>
              <a:ahLst/>
              <a:cxnLst/>
              <a:rect l="l" t="t" r="r" b="b"/>
              <a:pathLst>
                <a:path w="3409950" h="1689862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410462"/>
                  </a:lnTo>
                  <a:cubicBezTo>
                    <a:pt x="3409950" y="1564767"/>
                    <a:pt x="3284855" y="1689862"/>
                    <a:pt x="3130550" y="1689862"/>
                  </a:cubicBezTo>
                  <a:lnTo>
                    <a:pt x="279400" y="1689862"/>
                  </a:lnTo>
                  <a:cubicBezTo>
                    <a:pt x="125095" y="1689862"/>
                    <a:pt x="0" y="1564767"/>
                    <a:pt x="0" y="141046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3409950" cy="1689862"/>
            </a:xfrm>
            <a:custGeom>
              <a:avLst/>
              <a:gdLst/>
              <a:ahLst/>
              <a:cxnLst/>
              <a:rect l="l" t="t" r="r" b="b"/>
              <a:pathLst>
                <a:path w="3409950" h="1689862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410462"/>
                  </a:lnTo>
                  <a:cubicBezTo>
                    <a:pt x="3409950" y="1564767"/>
                    <a:pt x="3284855" y="1689862"/>
                    <a:pt x="3130550" y="1689862"/>
                  </a:cubicBezTo>
                  <a:lnTo>
                    <a:pt x="279400" y="1689862"/>
                  </a:lnTo>
                  <a:cubicBezTo>
                    <a:pt x="125095" y="1689862"/>
                    <a:pt x="0" y="1564767"/>
                    <a:pt x="0" y="141046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3452812" y="1590675"/>
            <a:ext cx="2557462" cy="1267396"/>
            <a:chOff x="0" y="0"/>
            <a:chExt cx="3409950" cy="168986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09950" cy="1689862"/>
            </a:xfrm>
            <a:custGeom>
              <a:avLst/>
              <a:gdLst/>
              <a:ahLst/>
              <a:cxnLst/>
              <a:rect l="l" t="t" r="r" b="b"/>
              <a:pathLst>
                <a:path w="3409950" h="1689862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410462"/>
                  </a:lnTo>
                  <a:cubicBezTo>
                    <a:pt x="3409950" y="1564767"/>
                    <a:pt x="3284855" y="1689862"/>
                    <a:pt x="3130550" y="1689862"/>
                  </a:cubicBezTo>
                  <a:lnTo>
                    <a:pt x="279400" y="1689862"/>
                  </a:lnTo>
                  <a:cubicBezTo>
                    <a:pt x="125095" y="1689862"/>
                    <a:pt x="0" y="1564767"/>
                    <a:pt x="0" y="141046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3409950" cy="1689862"/>
            </a:xfrm>
            <a:custGeom>
              <a:avLst/>
              <a:gdLst/>
              <a:ahLst/>
              <a:cxnLst/>
              <a:rect l="l" t="t" r="r" b="b"/>
              <a:pathLst>
                <a:path w="3409950" h="1689862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410462"/>
                  </a:lnTo>
                  <a:cubicBezTo>
                    <a:pt x="3409950" y="1564767"/>
                    <a:pt x="3284855" y="1689862"/>
                    <a:pt x="3130550" y="1689862"/>
                  </a:cubicBezTo>
                  <a:lnTo>
                    <a:pt x="279400" y="1689862"/>
                  </a:lnTo>
                  <a:cubicBezTo>
                    <a:pt x="125095" y="1689862"/>
                    <a:pt x="0" y="1564767"/>
                    <a:pt x="0" y="141046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EF5F54"/>
              </a:solidFill>
              <a:prstDash val="solid"/>
              <a:miter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6181725" y="1590675"/>
            <a:ext cx="2557462" cy="1267396"/>
            <a:chOff x="0" y="0"/>
            <a:chExt cx="3409950" cy="168986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409950" cy="1689862"/>
            </a:xfrm>
            <a:custGeom>
              <a:avLst/>
              <a:gdLst/>
              <a:ahLst/>
              <a:cxnLst/>
              <a:rect l="l" t="t" r="r" b="b"/>
              <a:pathLst>
                <a:path w="3409950" h="1689862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410462"/>
                  </a:lnTo>
                  <a:cubicBezTo>
                    <a:pt x="3409950" y="1564767"/>
                    <a:pt x="3284855" y="1689862"/>
                    <a:pt x="3130550" y="1689862"/>
                  </a:cubicBezTo>
                  <a:lnTo>
                    <a:pt x="279400" y="1689862"/>
                  </a:lnTo>
                  <a:cubicBezTo>
                    <a:pt x="125095" y="1689862"/>
                    <a:pt x="0" y="1564767"/>
                    <a:pt x="0" y="141046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3409950" cy="1689862"/>
            </a:xfrm>
            <a:custGeom>
              <a:avLst/>
              <a:gdLst/>
              <a:ahLst/>
              <a:cxnLst/>
              <a:rect l="l" t="t" r="r" b="b"/>
              <a:pathLst>
                <a:path w="3409950" h="1689862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410462"/>
                  </a:lnTo>
                  <a:cubicBezTo>
                    <a:pt x="3409950" y="1564767"/>
                    <a:pt x="3284855" y="1689862"/>
                    <a:pt x="3130550" y="1689862"/>
                  </a:cubicBezTo>
                  <a:lnTo>
                    <a:pt x="279400" y="1689862"/>
                  </a:lnTo>
                  <a:cubicBezTo>
                    <a:pt x="125095" y="1689862"/>
                    <a:pt x="0" y="1564767"/>
                    <a:pt x="0" y="141046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1B83B"/>
              </a:solidFill>
              <a:prstDash val="solid"/>
              <a:miter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910638" y="1590675"/>
            <a:ext cx="2557462" cy="1267396"/>
            <a:chOff x="0" y="0"/>
            <a:chExt cx="3409950" cy="168986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09950" cy="1689862"/>
            </a:xfrm>
            <a:custGeom>
              <a:avLst/>
              <a:gdLst/>
              <a:ahLst/>
              <a:cxnLst/>
              <a:rect l="l" t="t" r="r" b="b"/>
              <a:pathLst>
                <a:path w="3409950" h="1689862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410462"/>
                  </a:lnTo>
                  <a:cubicBezTo>
                    <a:pt x="3409950" y="1564767"/>
                    <a:pt x="3284855" y="1689862"/>
                    <a:pt x="3130550" y="1689862"/>
                  </a:cubicBezTo>
                  <a:lnTo>
                    <a:pt x="279400" y="1689862"/>
                  </a:lnTo>
                  <a:cubicBezTo>
                    <a:pt x="125095" y="1689862"/>
                    <a:pt x="0" y="1564767"/>
                    <a:pt x="0" y="141046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409950" cy="1689862"/>
            </a:xfrm>
            <a:custGeom>
              <a:avLst/>
              <a:gdLst/>
              <a:ahLst/>
              <a:cxnLst/>
              <a:rect l="l" t="t" r="r" b="b"/>
              <a:pathLst>
                <a:path w="3409950" h="1689862">
                  <a:moveTo>
                    <a:pt x="279400" y="0"/>
                  </a:moveTo>
                  <a:lnTo>
                    <a:pt x="3130550" y="0"/>
                  </a:lnTo>
                  <a:cubicBezTo>
                    <a:pt x="3284855" y="0"/>
                    <a:pt x="3409950" y="125095"/>
                    <a:pt x="3409950" y="279400"/>
                  </a:cubicBezTo>
                  <a:lnTo>
                    <a:pt x="3409950" y="1410462"/>
                  </a:lnTo>
                  <a:cubicBezTo>
                    <a:pt x="3409950" y="1564767"/>
                    <a:pt x="3284855" y="1689862"/>
                    <a:pt x="3130550" y="1689862"/>
                  </a:cubicBezTo>
                  <a:lnTo>
                    <a:pt x="279400" y="1689862"/>
                  </a:lnTo>
                  <a:cubicBezTo>
                    <a:pt x="125095" y="1689862"/>
                    <a:pt x="0" y="1564767"/>
                    <a:pt x="0" y="1410462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</p:grpSp>
      <p:sp>
        <p:nvSpPr>
          <p:cNvPr id="17" name="AutoShape 17"/>
          <p:cNvSpPr/>
          <p:nvPr/>
        </p:nvSpPr>
        <p:spPr>
          <a:xfrm>
            <a:off x="723900" y="3353372"/>
            <a:ext cx="76200" cy="714375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18" name="Group 18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0" name="Freeform 20"/>
          <p:cNvSpPr/>
          <p:nvPr/>
        </p:nvSpPr>
        <p:spPr>
          <a:xfrm>
            <a:off x="5238979" y="3873413"/>
            <a:ext cx="3500208" cy="2922674"/>
          </a:xfrm>
          <a:custGeom>
            <a:avLst/>
            <a:gdLst/>
            <a:ahLst/>
            <a:cxnLst/>
            <a:rect l="l" t="t" r="r" b="b"/>
            <a:pathLst>
              <a:path w="3500208" h="2922674">
                <a:moveTo>
                  <a:pt x="0" y="0"/>
                </a:moveTo>
                <a:lnTo>
                  <a:pt x="3500209" y="0"/>
                </a:lnTo>
                <a:lnTo>
                  <a:pt x="3500209" y="2922675"/>
                </a:lnTo>
                <a:lnTo>
                  <a:pt x="0" y="29226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962025" y="685800"/>
            <a:ext cx="3083178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DECISIÓN DEL COLECTIVO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Autonomía con sentido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62025" y="1757081"/>
            <a:ext cx="790575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84"/>
              </a:lnSpc>
            </a:pPr>
            <a:r>
              <a:rPr lang="en-US" sz="2274" b="1" dirty="0" err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Qué</a:t>
            </a:r>
            <a:endParaRPr lang="en-US" sz="2274" b="1" dirty="0">
              <a:solidFill>
                <a:srgbClr val="EF5F54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879728" y="2118396"/>
            <a:ext cx="2245806" cy="572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74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Temas que responden a necesidades reales.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690938" y="1771650"/>
            <a:ext cx="1075134" cy="399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4"/>
              </a:lnSpc>
            </a:pPr>
            <a:r>
              <a:rPr lang="en-US" sz="2274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Cuándo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690938" y="2143125"/>
            <a:ext cx="2081212" cy="572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74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Sesión o momento más pertinente.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419850" y="1771650"/>
            <a:ext cx="1700970" cy="399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4"/>
              </a:lnSpc>
            </a:pPr>
            <a:r>
              <a:rPr lang="en-US" sz="2274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Profundidad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419850" y="2143125"/>
            <a:ext cx="2081212" cy="572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74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Tiempo y alcance necesarios.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148762" y="1771650"/>
            <a:ext cx="1525299" cy="399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4"/>
              </a:lnSpc>
            </a:pPr>
            <a:r>
              <a:rPr lang="en-US" sz="2274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Relaciones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148762" y="2143125"/>
            <a:ext cx="2081212" cy="572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74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Vínculos entre temas y prioridades.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62025" y="3309303"/>
            <a:ext cx="7854663" cy="719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El Itinerario puede ajustarse cuando la reflexión sobre la práctica muestre nuevos retos.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23900" y="6410325"/>
            <a:ext cx="2194370" cy="180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 en las Orientaciones, pp. 8-9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505496" y="353559"/>
            <a:ext cx="8148086" cy="1140732"/>
          </a:xfrm>
          <a:custGeom>
            <a:avLst/>
            <a:gdLst/>
            <a:ahLst/>
            <a:cxnLst/>
            <a:rect l="l" t="t" r="r" b="b"/>
            <a:pathLst>
              <a:path w="8148086" h="1140732">
                <a:moveTo>
                  <a:pt x="0" y="0"/>
                </a:moveTo>
                <a:lnTo>
                  <a:pt x="8148086" y="0"/>
                </a:lnTo>
                <a:lnTo>
                  <a:pt x="8148086" y="1140732"/>
                </a:lnTo>
                <a:lnTo>
                  <a:pt x="0" y="114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723900" y="2184940"/>
            <a:ext cx="10744200" cy="1481709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6" name="Group 6"/>
          <p:cNvGrpSpPr/>
          <p:nvPr/>
        </p:nvGrpSpPr>
        <p:grpSpPr>
          <a:xfrm>
            <a:off x="733425" y="2194465"/>
            <a:ext cx="3648266" cy="582835"/>
            <a:chOff x="0" y="0"/>
            <a:chExt cx="4864354" cy="7771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64354" cy="777113"/>
            </a:xfrm>
            <a:custGeom>
              <a:avLst/>
              <a:gdLst/>
              <a:ahLst/>
              <a:cxnLst/>
              <a:rect l="l" t="t" r="r" b="b"/>
              <a:pathLst>
                <a:path w="4864354" h="777113">
                  <a:moveTo>
                    <a:pt x="0" y="0"/>
                  </a:moveTo>
                  <a:lnTo>
                    <a:pt x="4864354" y="0"/>
                  </a:lnTo>
                  <a:lnTo>
                    <a:pt x="4864354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8B78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4864354" cy="777113"/>
            </a:xfrm>
            <a:custGeom>
              <a:avLst/>
              <a:gdLst/>
              <a:ahLst/>
              <a:cxnLst/>
              <a:rect l="l" t="t" r="r" b="b"/>
              <a:pathLst>
                <a:path w="4864354" h="777113">
                  <a:moveTo>
                    <a:pt x="0" y="0"/>
                  </a:moveTo>
                  <a:lnTo>
                    <a:pt x="4864354" y="0"/>
                  </a:lnTo>
                  <a:lnTo>
                    <a:pt x="4864354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864354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Verde: genera condiciones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81690" y="2194465"/>
            <a:ext cx="3505772" cy="582835"/>
            <a:chOff x="0" y="0"/>
            <a:chExt cx="4674362" cy="77711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74362" cy="777113"/>
            </a:xfrm>
            <a:custGeom>
              <a:avLst/>
              <a:gdLst/>
              <a:ahLst/>
              <a:cxnLst/>
              <a:rect l="l" t="t" r="r" b="b"/>
              <a:pathLst>
                <a:path w="4674362" h="777113">
                  <a:moveTo>
                    <a:pt x="0" y="0"/>
                  </a:moveTo>
                  <a:lnTo>
                    <a:pt x="4674362" y="0"/>
                  </a:lnTo>
                  <a:lnTo>
                    <a:pt x="4674362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9A19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4674362" cy="777113"/>
            </a:xfrm>
            <a:custGeom>
              <a:avLst/>
              <a:gdLst/>
              <a:ahLst/>
              <a:cxnLst/>
              <a:rect l="l" t="t" r="r" b="b"/>
              <a:pathLst>
                <a:path w="4674362" h="777113">
                  <a:moveTo>
                    <a:pt x="0" y="0"/>
                  </a:moveTo>
                  <a:lnTo>
                    <a:pt x="4674362" y="0"/>
                  </a:lnTo>
                  <a:lnTo>
                    <a:pt x="4674362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674362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Amarillo: requiere cuidado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887462" y="2194465"/>
            <a:ext cx="3571113" cy="582835"/>
            <a:chOff x="0" y="0"/>
            <a:chExt cx="4761484" cy="77711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761484" cy="777113"/>
            </a:xfrm>
            <a:custGeom>
              <a:avLst/>
              <a:gdLst/>
              <a:ahLst/>
              <a:cxnLst/>
              <a:rect l="l" t="t" r="r" b="b"/>
              <a:pathLst>
                <a:path w="4761484" h="777113">
                  <a:moveTo>
                    <a:pt x="0" y="0"/>
                  </a:moveTo>
                  <a:lnTo>
                    <a:pt x="4761484" y="0"/>
                  </a:lnTo>
                  <a:lnTo>
                    <a:pt x="4761484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4B43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4761484" cy="777113"/>
            </a:xfrm>
            <a:custGeom>
              <a:avLst/>
              <a:gdLst/>
              <a:ahLst/>
              <a:cxnLst/>
              <a:rect l="l" t="t" r="r" b="b"/>
              <a:pathLst>
                <a:path w="4761484" h="777113">
                  <a:moveTo>
                    <a:pt x="0" y="0"/>
                  </a:moveTo>
                  <a:lnTo>
                    <a:pt x="4761484" y="0"/>
                  </a:lnTo>
                  <a:lnTo>
                    <a:pt x="4761484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761484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Rojo: sustituye al colectivo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>
            <a:off x="733425" y="2777300"/>
            <a:ext cx="10725150" cy="879920"/>
          </a:xfrm>
          <a:prstGeom prst="rect">
            <a:avLst/>
          </a:prstGeom>
          <a:solidFill>
            <a:srgbClr val="EEF8F4"/>
          </a:solidFill>
          <a:ln w="19050" cap="sq">
            <a:solidFill>
              <a:srgbClr val="D1DEDB"/>
            </a:solidFill>
            <a:prstDash val="solid"/>
            <a:miter/>
          </a:ln>
        </p:spPr>
      </p:sp>
      <p:grpSp>
        <p:nvGrpSpPr>
          <p:cNvPr id="19" name="Group 19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1" name="Freeform 21"/>
          <p:cNvSpPr/>
          <p:nvPr/>
        </p:nvSpPr>
        <p:spPr>
          <a:xfrm>
            <a:off x="824457" y="3738989"/>
            <a:ext cx="3191425" cy="3063768"/>
          </a:xfrm>
          <a:custGeom>
            <a:avLst/>
            <a:gdLst/>
            <a:ahLst/>
            <a:cxnLst/>
            <a:rect l="l" t="t" r="r" b="b"/>
            <a:pathLst>
              <a:path w="3191425" h="3063768">
                <a:moveTo>
                  <a:pt x="0" y="0"/>
                </a:moveTo>
                <a:lnTo>
                  <a:pt x="3191425" y="0"/>
                </a:lnTo>
                <a:lnTo>
                  <a:pt x="3191425" y="3063768"/>
                </a:lnTo>
                <a:lnTo>
                  <a:pt x="0" y="30637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828675" y="647700"/>
            <a:ext cx="2788011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ACTIVIDAD EN EQUIPOS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Semáforo del acompañamiento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23900" y="1562100"/>
            <a:ext cx="10744200" cy="394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250">
                <a:solidFill>
                  <a:srgbClr val="36585A"/>
                </a:solidFill>
                <a:latin typeface="Arial"/>
                <a:ea typeface="Arial"/>
                <a:cs typeface="Arial"/>
                <a:sym typeface="Arial"/>
              </a:rPr>
              <a:t>Clasifiquen cada acción y expliquen su decisión.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8200" y="2834450"/>
            <a:ext cx="9755875" cy="69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20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Preguntar qué necesitan · Entregar un calendario obligatorio · Ofrecer opciones · Pedir un formato adicional · Recuperar evidencias existentes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23900" y="3923824"/>
            <a:ext cx="10744200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89"/>
              </a:lnSpc>
            </a:pPr>
            <a:r>
              <a:rPr lang="en-US" sz="5850" spc="298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🟢🟡🔴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798108" y="147452"/>
            <a:ext cx="10308735" cy="1443223"/>
          </a:xfrm>
          <a:custGeom>
            <a:avLst/>
            <a:gdLst/>
            <a:ahLst/>
            <a:cxnLst/>
            <a:rect l="l" t="t" r="r" b="b"/>
            <a:pathLst>
              <a:path w="10308735" h="1443223">
                <a:moveTo>
                  <a:pt x="0" y="0"/>
                </a:moveTo>
                <a:lnTo>
                  <a:pt x="10308735" y="0"/>
                </a:lnTo>
                <a:lnTo>
                  <a:pt x="10308735" y="1443223"/>
                </a:lnTo>
                <a:lnTo>
                  <a:pt x="0" y="1443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723900" y="3426619"/>
            <a:ext cx="76200" cy="714375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6" name="Group 6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5789101" y="3949198"/>
            <a:ext cx="3620654" cy="2570664"/>
          </a:xfrm>
          <a:custGeom>
            <a:avLst/>
            <a:gdLst/>
            <a:ahLst/>
            <a:cxnLst/>
            <a:rect l="l" t="t" r="r" b="b"/>
            <a:pathLst>
              <a:path w="3620654" h="2570664">
                <a:moveTo>
                  <a:pt x="0" y="0"/>
                </a:moveTo>
                <a:lnTo>
                  <a:pt x="3620655" y="0"/>
                </a:lnTo>
                <a:lnTo>
                  <a:pt x="3620655" y="2570664"/>
                </a:lnTo>
                <a:lnTo>
                  <a:pt x="0" y="25706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34800" y="534162"/>
            <a:ext cx="107442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 spc="149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DIRECTIVOS Y SUPERVISIÓN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La función de acompañamiento en el Itinerario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34800" y="1552575"/>
            <a:ext cx="10458450" cy="1457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859"/>
              </a:lnSpc>
              <a:buFont typeface="Arial"/>
              <a:buChar char="•"/>
            </a:pPr>
            <a:r>
              <a:rPr lang="en-US" sz="21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Ayudar al colectivo a reconocer sus necesidades y desafíos.</a:t>
            </a:r>
          </a:p>
          <a:p>
            <a:pPr marL="0" lvl="1" indent="0" algn="l">
              <a:lnSpc>
                <a:spcPts val="2859"/>
              </a:lnSpc>
              <a:buFont typeface="Arial"/>
              <a:buChar char="•"/>
            </a:pPr>
            <a:r>
              <a:rPr lang="en-US" sz="21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Ofrecer preguntas y alternativas para establecer prioridades.</a:t>
            </a:r>
          </a:p>
          <a:p>
            <a:pPr marL="0" lvl="1" indent="0" algn="l">
              <a:lnSpc>
                <a:spcPts val="2859"/>
              </a:lnSpc>
              <a:buFont typeface="Arial"/>
              <a:buChar char="•"/>
            </a:pPr>
            <a:r>
              <a:rPr lang="en-US" sz="21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Favorecer decisiones informadas, argumentadas y colectivas.</a:t>
            </a:r>
          </a:p>
          <a:p>
            <a:pPr marL="0" lvl="1" indent="0" algn="l">
              <a:lnSpc>
                <a:spcPts val="2859"/>
              </a:lnSpc>
              <a:buFont typeface="Arial"/>
              <a:buChar char="•"/>
            </a:pPr>
            <a:r>
              <a:rPr lang="en-US" sz="219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Valorar los efectos de los acuerdos y facilitar los ajustes necesarios.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6775" y="3398044"/>
            <a:ext cx="10744200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La supervisión acompaña la construcción del Itinerario. La elección de los temas corresponde al colectivo docente.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3900" y="6323839"/>
            <a:ext cx="2400300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p. 9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505496" y="353559"/>
            <a:ext cx="8148086" cy="1140732"/>
          </a:xfrm>
          <a:custGeom>
            <a:avLst/>
            <a:gdLst/>
            <a:ahLst/>
            <a:cxnLst/>
            <a:rect l="l" t="t" r="r" b="b"/>
            <a:pathLst>
              <a:path w="8148086" h="1140732">
                <a:moveTo>
                  <a:pt x="0" y="0"/>
                </a:moveTo>
                <a:lnTo>
                  <a:pt x="8148086" y="0"/>
                </a:lnTo>
                <a:lnTo>
                  <a:pt x="8148086" y="1140732"/>
                </a:lnTo>
                <a:lnTo>
                  <a:pt x="0" y="114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6257925" y="1590675"/>
            <a:ext cx="5210175" cy="2423255"/>
            <a:chOff x="0" y="0"/>
            <a:chExt cx="6946900" cy="32310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46900" cy="3231007"/>
            </a:xfrm>
            <a:custGeom>
              <a:avLst/>
              <a:gdLst/>
              <a:ahLst/>
              <a:cxnLst/>
              <a:rect l="l" t="t" r="r" b="b"/>
              <a:pathLst>
                <a:path w="6946900" h="3231007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2951607"/>
                  </a:lnTo>
                  <a:cubicBezTo>
                    <a:pt x="6946900" y="3105912"/>
                    <a:pt x="6821805" y="3231007"/>
                    <a:pt x="6667500" y="3231007"/>
                  </a:cubicBezTo>
                  <a:lnTo>
                    <a:pt x="279400" y="3231007"/>
                  </a:lnTo>
                  <a:cubicBezTo>
                    <a:pt x="125095" y="3231007"/>
                    <a:pt x="0" y="3105912"/>
                    <a:pt x="0" y="2951607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6946900" cy="3231007"/>
            </a:xfrm>
            <a:custGeom>
              <a:avLst/>
              <a:gdLst/>
              <a:ahLst/>
              <a:cxnLst/>
              <a:rect l="l" t="t" r="r" b="b"/>
              <a:pathLst>
                <a:path w="6946900" h="3231007">
                  <a:moveTo>
                    <a:pt x="279400" y="0"/>
                  </a:moveTo>
                  <a:lnTo>
                    <a:pt x="6667500" y="0"/>
                  </a:lnTo>
                  <a:cubicBezTo>
                    <a:pt x="6821805" y="0"/>
                    <a:pt x="6946900" y="125095"/>
                    <a:pt x="6946900" y="279400"/>
                  </a:cubicBezTo>
                  <a:lnTo>
                    <a:pt x="6946900" y="2951607"/>
                  </a:lnTo>
                  <a:cubicBezTo>
                    <a:pt x="6946900" y="3105912"/>
                    <a:pt x="6821805" y="3231007"/>
                    <a:pt x="6667500" y="3231007"/>
                  </a:cubicBezTo>
                  <a:lnTo>
                    <a:pt x="279400" y="3231007"/>
                  </a:lnTo>
                  <a:cubicBezTo>
                    <a:pt x="125095" y="3231007"/>
                    <a:pt x="0" y="3105912"/>
                    <a:pt x="0" y="2951607"/>
                  </a:cubicBezTo>
                  <a:lnTo>
                    <a:pt x="0" y="279400"/>
                  </a:lnTo>
                  <a:cubicBezTo>
                    <a:pt x="0" y="125095"/>
                    <a:pt x="125095" y="0"/>
                    <a:pt x="279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D8B78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6448425" y="3665868"/>
            <a:ext cx="2945574" cy="3068307"/>
          </a:xfrm>
          <a:custGeom>
            <a:avLst/>
            <a:gdLst/>
            <a:ahLst/>
            <a:cxnLst/>
            <a:rect l="l" t="t" r="r" b="b"/>
            <a:pathLst>
              <a:path w="2945574" h="3068307">
                <a:moveTo>
                  <a:pt x="0" y="0"/>
                </a:moveTo>
                <a:lnTo>
                  <a:pt x="2945574" y="0"/>
                </a:lnTo>
                <a:lnTo>
                  <a:pt x="2945574" y="3068307"/>
                </a:lnTo>
                <a:lnTo>
                  <a:pt x="0" y="30683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85825" y="609600"/>
            <a:ext cx="4449366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PARA AMPLIAR EL ACOMPAÑAMIENTO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Experiencias y materiales oficiales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3900" y="1533525"/>
            <a:ext cx="4033513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49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Experiencias de supervisores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3900" y="1924050"/>
            <a:ext cx="5210175" cy="821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11"/>
              </a:lnSpc>
            </a:pPr>
            <a:r>
              <a:rPr lang="en-US" sz="164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Entornos escolares seguros · Comunidades de aprendizaje · Observación de clase · Academias por Campo Formativo · Expo Tecnologías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3900" y="2772632"/>
            <a:ext cx="4978869" cy="25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4" b="1" u="sng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  <a:hlinkClick r:id="rId7" tooltip="https://gestion.cte.sep.gob.mx/insumos/#!/subPag_elemento/2627/1/s1/sPag_Narrativas_indice"/>
              </a:rPr>
              <a:t>Abrir Experiencias de Acompañamiento Pedagógico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3900" y="3146488"/>
            <a:ext cx="2714733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49" b="1">
                <a:solidFill>
                  <a:srgbClr val="EF5F54"/>
                </a:solidFill>
                <a:latin typeface="Arial Bold"/>
                <a:ea typeface="Arial Bold"/>
                <a:cs typeface="Arial Bold"/>
                <a:sym typeface="Arial Bold"/>
              </a:rPr>
              <a:t>Pizarrón de noticias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23900" y="3537014"/>
            <a:ext cx="5210175" cy="554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11"/>
              </a:lnSpc>
            </a:pPr>
            <a:r>
              <a:rPr lang="en-US" sz="1649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Materiales y propuestas que pueden complementar el acompañamiento.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496050" y="1885950"/>
            <a:ext cx="3556289" cy="25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4" b="1" u="sng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  <a:hlinkClick r:id="rId8" tooltip="https://online.fliphtml5.com/SEP_JOS/squc/#p=1"/>
              </a:rPr>
              <a:t>Proyecto Comunitario Vive Saludable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496050" y="2164556"/>
            <a:ext cx="4045852" cy="25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4" b="1" u="sng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  <a:hlinkClick r:id="rId9" tooltip="https://bdchamakes.sep.gob.mx/universos/pdf/CULTURA-DE-PAZ-b.pdf"/>
              </a:rPr>
              <a:t>Cultura de Paz en y desde nuestra escuela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96050" y="2443163"/>
            <a:ext cx="3589734" cy="25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4" b="1" u="sng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  <a:hlinkClick r:id="rId10" tooltip="https://gestion.cte.sep.gob.mx/insumos/docs/2627_s1_doc2_resumen_ejecutivo_dispositivos_digitales.pdf"/>
              </a:rPr>
              <a:t>Resumen sobre dispositivos digitales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96050" y="2797969"/>
            <a:ext cx="4733925" cy="667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4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El Resumen Ejecutivo sobre dispositivos digitales estará disponible, de acuerdo con las Orientaciones, a partir del 25 de septiembre de 2026.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23899" y="6304417"/>
            <a:ext cx="2714733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Basado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050" dirty="0" err="1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Orientaciones</a:t>
            </a:r>
            <a:r>
              <a:rPr lang="en-US" sz="1050" dirty="0">
                <a:solidFill>
                  <a:srgbClr val="667B7D"/>
                </a:solidFill>
                <a:latin typeface="Arial"/>
                <a:ea typeface="Arial"/>
                <a:cs typeface="Arial"/>
                <a:sym typeface="Arial"/>
              </a:rPr>
              <a:t>, pp. 10-13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8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4" name="Freeform 4"/>
          <p:cNvSpPr/>
          <p:nvPr/>
        </p:nvSpPr>
        <p:spPr>
          <a:xfrm>
            <a:off x="-505496" y="353559"/>
            <a:ext cx="8148086" cy="1140732"/>
          </a:xfrm>
          <a:custGeom>
            <a:avLst/>
            <a:gdLst/>
            <a:ahLst/>
            <a:cxnLst/>
            <a:rect l="l" t="t" r="r" b="b"/>
            <a:pathLst>
              <a:path w="8148086" h="1140732">
                <a:moveTo>
                  <a:pt x="0" y="0"/>
                </a:moveTo>
                <a:lnTo>
                  <a:pt x="8148086" y="0"/>
                </a:lnTo>
                <a:lnTo>
                  <a:pt x="8148086" y="1140732"/>
                </a:lnTo>
                <a:lnTo>
                  <a:pt x="0" y="1140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723900" y="1590675"/>
            <a:ext cx="10744200" cy="160201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6" name="Group 6"/>
          <p:cNvGrpSpPr/>
          <p:nvPr/>
        </p:nvGrpSpPr>
        <p:grpSpPr>
          <a:xfrm>
            <a:off x="733425" y="1600200"/>
            <a:ext cx="2692908" cy="582835"/>
            <a:chOff x="0" y="0"/>
            <a:chExt cx="3590544" cy="7771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590544" cy="777113"/>
            </a:xfrm>
            <a:custGeom>
              <a:avLst/>
              <a:gdLst/>
              <a:ahLst/>
              <a:cxnLst/>
              <a:rect l="l" t="t" r="r" b="b"/>
              <a:pathLst>
                <a:path w="3590544" h="777113">
                  <a:moveTo>
                    <a:pt x="0" y="0"/>
                  </a:moveTo>
                  <a:lnTo>
                    <a:pt x="3590544" y="0"/>
                  </a:lnTo>
                  <a:lnTo>
                    <a:pt x="3590544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3590544" cy="777113"/>
            </a:xfrm>
            <a:custGeom>
              <a:avLst/>
              <a:gdLst/>
              <a:ahLst/>
              <a:cxnLst/>
              <a:rect l="l" t="t" r="r" b="b"/>
              <a:pathLst>
                <a:path w="3590544" h="777113">
                  <a:moveTo>
                    <a:pt x="0" y="0"/>
                  </a:moveTo>
                  <a:lnTo>
                    <a:pt x="3590544" y="0"/>
                  </a:lnTo>
                  <a:lnTo>
                    <a:pt x="3590544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590544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Necesidad común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426333" y="1600200"/>
            <a:ext cx="3989451" cy="582835"/>
            <a:chOff x="0" y="0"/>
            <a:chExt cx="5319268" cy="77711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319268" cy="777113"/>
            </a:xfrm>
            <a:custGeom>
              <a:avLst/>
              <a:gdLst/>
              <a:ahLst/>
              <a:cxnLst/>
              <a:rect l="l" t="t" r="r" b="b"/>
              <a:pathLst>
                <a:path w="5319268" h="777113">
                  <a:moveTo>
                    <a:pt x="0" y="0"/>
                  </a:moveTo>
                  <a:lnTo>
                    <a:pt x="5319268" y="0"/>
                  </a:lnTo>
                  <a:lnTo>
                    <a:pt x="5319268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5319268" cy="777113"/>
            </a:xfrm>
            <a:custGeom>
              <a:avLst/>
              <a:gdLst/>
              <a:ahLst/>
              <a:cxnLst/>
              <a:rect l="l" t="t" r="r" b="b"/>
              <a:pathLst>
                <a:path w="5319268" h="777113">
                  <a:moveTo>
                    <a:pt x="0" y="0"/>
                  </a:moveTo>
                  <a:lnTo>
                    <a:pt x="5319268" y="0"/>
                  </a:lnTo>
                  <a:lnTo>
                    <a:pt x="5319268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5319268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Acción de acompañamiento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415784" y="1600200"/>
            <a:ext cx="2052066" cy="582835"/>
            <a:chOff x="0" y="0"/>
            <a:chExt cx="2736088" cy="77711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736088" cy="777113"/>
            </a:xfrm>
            <a:custGeom>
              <a:avLst/>
              <a:gdLst/>
              <a:ahLst/>
              <a:cxnLst/>
              <a:rect l="l" t="t" r="r" b="b"/>
              <a:pathLst>
                <a:path w="2736088" h="777113">
                  <a:moveTo>
                    <a:pt x="0" y="0"/>
                  </a:moveTo>
                  <a:lnTo>
                    <a:pt x="2736088" y="0"/>
                  </a:lnTo>
                  <a:lnTo>
                    <a:pt x="2736088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2736088" cy="777113"/>
            </a:xfrm>
            <a:custGeom>
              <a:avLst/>
              <a:gdLst/>
              <a:ahLst/>
              <a:cxnLst/>
              <a:rect l="l" t="t" r="r" b="b"/>
              <a:pathLst>
                <a:path w="2736088" h="777113">
                  <a:moveTo>
                    <a:pt x="0" y="0"/>
                  </a:moveTo>
                  <a:lnTo>
                    <a:pt x="2736088" y="0"/>
                  </a:lnTo>
                  <a:lnTo>
                    <a:pt x="2736088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736088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Responsable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67850" y="1600200"/>
            <a:ext cx="1990725" cy="582835"/>
            <a:chOff x="0" y="0"/>
            <a:chExt cx="2654300" cy="77711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654300" cy="777113"/>
            </a:xfrm>
            <a:custGeom>
              <a:avLst/>
              <a:gdLst/>
              <a:ahLst/>
              <a:cxnLst/>
              <a:rect l="l" t="t" r="r" b="b"/>
              <a:pathLst>
                <a:path w="2654300" h="777113">
                  <a:moveTo>
                    <a:pt x="0" y="0"/>
                  </a:moveTo>
                  <a:lnTo>
                    <a:pt x="2654300" y="0"/>
                  </a:lnTo>
                  <a:lnTo>
                    <a:pt x="2654300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5960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0" y="0"/>
              <a:ext cx="2654300" cy="777113"/>
            </a:xfrm>
            <a:custGeom>
              <a:avLst/>
              <a:gdLst/>
              <a:ahLst/>
              <a:cxnLst/>
              <a:rect l="l" t="t" r="r" b="b"/>
              <a:pathLst>
                <a:path w="2654300" h="777113">
                  <a:moveTo>
                    <a:pt x="0" y="0"/>
                  </a:moveTo>
                  <a:lnTo>
                    <a:pt x="2654300" y="0"/>
                  </a:lnTo>
                  <a:lnTo>
                    <a:pt x="2654300" y="777113"/>
                  </a:lnTo>
                  <a:lnTo>
                    <a:pt x="0" y="777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D1DEDB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2654300" cy="815213"/>
            </a:xfrm>
            <a:prstGeom prst="rect">
              <a:avLst/>
            </a:prstGeom>
          </p:spPr>
          <p:txBody>
            <a:bodyPr lIns="191770" tIns="191770" rIns="191770" bIns="19177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8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Seguimiento</a:t>
              </a:r>
            </a:p>
          </p:txBody>
        </p:sp>
      </p:grpSp>
      <p:sp>
        <p:nvSpPr>
          <p:cNvPr id="22" name="AutoShape 22"/>
          <p:cNvSpPr/>
          <p:nvPr/>
        </p:nvSpPr>
        <p:spPr>
          <a:xfrm>
            <a:off x="733425" y="2183035"/>
            <a:ext cx="2692908" cy="1000125"/>
          </a:xfrm>
          <a:prstGeom prst="rect">
            <a:avLst/>
          </a:prstGeom>
          <a:solidFill>
            <a:srgbClr val="EEF8F4"/>
          </a:solidFill>
          <a:ln w="19050" cap="sq">
            <a:solidFill>
              <a:srgbClr val="D1DEDB"/>
            </a:solidFill>
            <a:prstDash val="solid"/>
            <a:miter/>
          </a:ln>
        </p:spPr>
      </p:sp>
      <p:sp>
        <p:nvSpPr>
          <p:cNvPr id="23" name="AutoShape 23"/>
          <p:cNvSpPr/>
          <p:nvPr/>
        </p:nvSpPr>
        <p:spPr>
          <a:xfrm>
            <a:off x="3426333" y="2183035"/>
            <a:ext cx="3989451" cy="1000125"/>
          </a:xfrm>
          <a:prstGeom prst="rect">
            <a:avLst/>
          </a:prstGeom>
          <a:solidFill>
            <a:srgbClr val="EEF8F4"/>
          </a:solidFill>
          <a:ln w="19050" cap="sq">
            <a:solidFill>
              <a:srgbClr val="D1DEDB"/>
            </a:solidFill>
            <a:prstDash val="solid"/>
            <a:miter/>
          </a:ln>
        </p:spPr>
      </p:sp>
      <p:sp>
        <p:nvSpPr>
          <p:cNvPr id="24" name="AutoShape 24"/>
          <p:cNvSpPr/>
          <p:nvPr/>
        </p:nvSpPr>
        <p:spPr>
          <a:xfrm>
            <a:off x="7415784" y="2183035"/>
            <a:ext cx="2052066" cy="1000125"/>
          </a:xfrm>
          <a:prstGeom prst="rect">
            <a:avLst/>
          </a:prstGeom>
          <a:solidFill>
            <a:srgbClr val="EEF8F4"/>
          </a:solidFill>
          <a:ln w="19050" cap="sq">
            <a:solidFill>
              <a:srgbClr val="D1DEDB"/>
            </a:solidFill>
            <a:prstDash val="solid"/>
            <a:miter/>
          </a:ln>
        </p:spPr>
      </p:sp>
      <p:sp>
        <p:nvSpPr>
          <p:cNvPr id="25" name="AutoShape 25"/>
          <p:cNvSpPr/>
          <p:nvPr/>
        </p:nvSpPr>
        <p:spPr>
          <a:xfrm>
            <a:off x="9467850" y="2183035"/>
            <a:ext cx="1990725" cy="1000125"/>
          </a:xfrm>
          <a:prstGeom prst="rect">
            <a:avLst/>
          </a:prstGeom>
          <a:solidFill>
            <a:srgbClr val="EEF8F4"/>
          </a:solidFill>
          <a:ln w="19050" cap="sq">
            <a:solidFill>
              <a:srgbClr val="D1DEDB"/>
            </a:solidFill>
            <a:prstDash val="solid"/>
            <a:miter/>
          </a:ln>
        </p:spPr>
      </p:sp>
      <p:sp>
        <p:nvSpPr>
          <p:cNvPr id="26" name="AutoShape 26"/>
          <p:cNvSpPr/>
          <p:nvPr/>
        </p:nvSpPr>
        <p:spPr>
          <a:xfrm>
            <a:off x="723900" y="3497485"/>
            <a:ext cx="76200" cy="714375"/>
          </a:xfrm>
          <a:prstGeom prst="rect">
            <a:avLst/>
          </a:prstGeom>
          <a:solidFill>
            <a:srgbClr val="F1B83B"/>
          </a:solidFill>
        </p:spPr>
      </p:sp>
      <p:grpSp>
        <p:nvGrpSpPr>
          <p:cNvPr id="27" name="Group 27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9" name="Freeform 29"/>
          <p:cNvSpPr/>
          <p:nvPr/>
        </p:nvSpPr>
        <p:spPr>
          <a:xfrm>
            <a:off x="9958702" y="3277802"/>
            <a:ext cx="1833248" cy="1521596"/>
          </a:xfrm>
          <a:custGeom>
            <a:avLst/>
            <a:gdLst/>
            <a:ahLst/>
            <a:cxnLst/>
            <a:rect l="l" t="t" r="r" b="b"/>
            <a:pathLst>
              <a:path w="1833248" h="1521596">
                <a:moveTo>
                  <a:pt x="0" y="0"/>
                </a:moveTo>
                <a:lnTo>
                  <a:pt x="1833248" y="0"/>
                </a:lnTo>
                <a:lnTo>
                  <a:pt x="1833248" y="1521596"/>
                </a:lnTo>
                <a:lnTo>
                  <a:pt x="0" y="15215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828675" y="647700"/>
            <a:ext cx="2930020" cy="26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549" b="1" spc="172">
                <a:solidFill>
                  <a:srgbClr val="0D8B78"/>
                </a:solidFill>
                <a:latin typeface="Arial Bold"/>
                <a:ea typeface="Arial Bold"/>
                <a:cs typeface="Arial Bold"/>
                <a:sym typeface="Arial Bold"/>
              </a:rPr>
              <a:t>CIERRE DEL ENCUENTRO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23900" y="933450"/>
            <a:ext cx="107442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Acuerdos de acompañamiento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28675" y="3468910"/>
            <a:ext cx="9171414" cy="719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2250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Acompañar no es decidir por el colectivo. Es ayudarle a construir mejores decisiones.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23900" y="4345210"/>
            <a:ext cx="10744200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3900" spc="300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🤝🌱✨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23900" y="5164360"/>
            <a:ext cx="10744200" cy="376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6"/>
              </a:lnSpc>
            </a:pPr>
            <a:r>
              <a:rPr lang="en-US" sz="1125">
                <a:solidFill>
                  <a:srgbClr val="17383B"/>
                </a:solidFill>
                <a:latin typeface="Arial"/>
                <a:ea typeface="Arial"/>
                <a:cs typeface="Arial"/>
                <a:sym typeface="Arial"/>
              </a:rPr>
              <a:t>Referencia: Secretaría de Educación Pública. (2026). Orientaciones para la Preparación de la Primera Sesión Ordinaria del Consejo Técnico Escolar. Directivos y Supervisores. Educación Básica.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0B5960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5960"/>
          </a:solidFill>
        </p:spPr>
      </p:sp>
      <p:sp>
        <p:nvSpPr>
          <p:cNvPr id="3" name="AutoShape 3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EF5F54"/>
          </a:solidFill>
        </p:spPr>
      </p:sp>
      <p:grpSp>
        <p:nvGrpSpPr>
          <p:cNvPr id="4" name="Group 4"/>
          <p:cNvGrpSpPr/>
          <p:nvPr/>
        </p:nvGrpSpPr>
        <p:grpSpPr>
          <a:xfrm>
            <a:off x="209550" y="6734175"/>
            <a:ext cx="11982450" cy="123825"/>
            <a:chOff x="0" y="0"/>
            <a:chExt cx="15976600" cy="165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976600" cy="165100"/>
            </a:xfrm>
            <a:custGeom>
              <a:avLst/>
              <a:gdLst/>
              <a:ahLst/>
              <a:cxnLst/>
              <a:rect l="l" t="t" r="r" b="b"/>
              <a:pathLst>
                <a:path w="15976600" h="165100">
                  <a:moveTo>
                    <a:pt x="0" y="0"/>
                  </a:moveTo>
                  <a:lnTo>
                    <a:pt x="15976600" y="0"/>
                  </a:lnTo>
                  <a:lnTo>
                    <a:pt x="159766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0045129" y="6172200"/>
            <a:ext cx="561975" cy="56197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488837" y="659279"/>
            <a:ext cx="6418653" cy="253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7"/>
              </a:lnSpc>
            </a:pPr>
            <a:r>
              <a:rPr lang="en-US" sz="1391" b="1" spc="154">
                <a:solidFill>
                  <a:srgbClr val="F6CB65"/>
                </a:solidFill>
                <a:latin typeface="Arial Bold"/>
                <a:ea typeface="Arial Bold"/>
                <a:cs typeface="Arial Bold"/>
                <a:sym typeface="Arial Bold"/>
              </a:rPr>
              <a:t>CIERRE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20366" y="1039362"/>
            <a:ext cx="4724590" cy="1672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3"/>
              </a:lnSpc>
            </a:pPr>
            <a:r>
              <a:rPr lang="en-US" sz="5208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¡Gracias por su atención!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64546" y="3033239"/>
            <a:ext cx="5236229" cy="1964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437">
                <a:solidFill>
                  <a:srgbClr val="D9F4ED"/>
                </a:solidFill>
                <a:latin typeface="Arial"/>
                <a:ea typeface="Arial"/>
                <a:cs typeface="Arial"/>
                <a:sym typeface="Arial"/>
              </a:rPr>
              <a:t>Cuando directivos, supervisores y colectivos docentes dialogan y construyen acuerdos, cada decisión se convierte en una oportunidad para mejorar juntos.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594549" y="1789613"/>
            <a:ext cx="5349044" cy="1297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48"/>
              </a:lnSpc>
            </a:pPr>
            <a:r>
              <a:rPr lang="en-US" sz="7534" spc="38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🤝💡🌱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94549" y="3309298"/>
            <a:ext cx="5349044" cy="1578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3"/>
              </a:lnSpc>
            </a:pPr>
            <a:r>
              <a:rPr lang="en-US" sz="2318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Que esta sesión fortalezca el acompañamiento, la colaboración y el aprendizaje de toda la comunidad escolar.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27817" y="6410325"/>
            <a:ext cx="1064133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4"/>
              </a:lnSpc>
            </a:pPr>
            <a:r>
              <a:rPr lang="en-US" sz="1125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Docentes al Día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1999</Words>
  <Application>Microsoft Office PowerPoint</Application>
  <PresentationFormat>Panorámica</PresentationFormat>
  <Paragraphs>327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6" baseType="lpstr">
      <vt:lpstr>Arial</vt:lpstr>
      <vt:lpstr>Calibri</vt:lpstr>
      <vt:lpstr>Arial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Primera Sesión Ordinaria CTE 2026-2027 - Directivos y Supervisores - Enlaces revisados</dc:title>
  <cp:lastModifiedBy>JORGE ALBERTO GUERRERO HERNANDEZ</cp:lastModifiedBy>
  <cp:revision>2</cp:revision>
  <dcterms:created xsi:type="dcterms:W3CDTF">2006-08-16T00:00:00Z</dcterms:created>
  <dcterms:modified xsi:type="dcterms:W3CDTF">2026-09-20T00:02:24Z</dcterms:modified>
  <dc:identifier>DAHVnT53Iz4</dc:identifier>
</cp:coreProperties>
</file>