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Arial Bold" panose="020B060402020202020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Arial Italics" panose="020B0604020202020204" charset="0"/>
      <p:regular r:id="rId36"/>
    </p:embeddedFont>
    <p:embeddedFont>
      <p:font typeface="Arial" panose="020B0604020202020204" pitchFamily="3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72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hyperlink" Target="https://gestion.cte.sep.gob.mx/insumos/docs/2425_s1_Anexo1_ejemplo_objetivos_metas_acciones.pdf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23.svg"/><Relationship Id="rId12" Type="http://schemas.openxmlformats.org/officeDocument/2006/relationships/hyperlink" Target="https://gestion.cte.sep.gob.mx/insumos/docs/2425_s0_Programa_Sintetico_Fase1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hyperlink" Target="https://gestion.cte.sep.gob.mx/insumos/docs/2425_s0_insumos_direc_proceso_mejora_continua.pdf" TargetMode="External"/><Relationship Id="rId5" Type="http://schemas.openxmlformats.org/officeDocument/2006/relationships/image" Target="../media/image21.svg"/><Relationship Id="rId15" Type="http://schemas.openxmlformats.org/officeDocument/2006/relationships/hyperlink" Target="https://educacionbasica.sep.gob.mx/wp-content/uploads/2024/06/Plan-de-Estudio-ISBN-ELECTRONICO.pdf" TargetMode="External"/><Relationship Id="rId10" Type="http://schemas.openxmlformats.org/officeDocument/2006/relationships/hyperlink" Target="https://gestion.cte.sep.gob.mx/insumos/docs/2627_s1_orientaciones_docentes_multigrado.pdf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hyperlink" Target="https://educacionbasica.sep.gob.mx/programas-de-estudio-para-la-educacion-preescolar-primaria-y-secundaria-programas-sinteticos-de-las-fases-2-a-6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9.png"/><Relationship Id="rId7" Type="http://schemas.openxmlformats.org/officeDocument/2006/relationships/image" Target="../media/image4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6.png"/><Relationship Id="rId3" Type="http://schemas.openxmlformats.org/officeDocument/2006/relationships/image" Target="../media/image53.png"/><Relationship Id="rId7" Type="http://schemas.openxmlformats.org/officeDocument/2006/relationships/image" Target="../media/image30.png"/><Relationship Id="rId12" Type="http://schemas.openxmlformats.org/officeDocument/2006/relationships/image" Target="../media/image60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59.png"/><Relationship Id="rId5" Type="http://schemas.openxmlformats.org/officeDocument/2006/relationships/image" Target="../media/image55.png"/><Relationship Id="rId10" Type="http://schemas.openxmlformats.org/officeDocument/2006/relationships/image" Target="../media/image58.svg"/><Relationship Id="rId4" Type="http://schemas.openxmlformats.org/officeDocument/2006/relationships/image" Target="../media/image54.svg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svg"/><Relationship Id="rId7" Type="http://schemas.openxmlformats.org/officeDocument/2006/relationships/image" Target="../media/image31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64.png"/><Relationship Id="rId5" Type="http://schemas.openxmlformats.org/officeDocument/2006/relationships/image" Target="../media/image56.svg"/><Relationship Id="rId10" Type="http://schemas.openxmlformats.org/officeDocument/2006/relationships/image" Target="../media/image2.jpeg"/><Relationship Id="rId4" Type="http://schemas.openxmlformats.org/officeDocument/2006/relationships/image" Target="../media/image55.png"/><Relationship Id="rId9" Type="http://schemas.openxmlformats.org/officeDocument/2006/relationships/image" Target="../media/image6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4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8.svg"/><Relationship Id="rId7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svg"/><Relationship Id="rId5" Type="http://schemas.openxmlformats.org/officeDocument/2006/relationships/image" Target="../media/image81.png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914400"/>
            <a:ext cx="5109131" cy="645881"/>
            <a:chOff x="0" y="0"/>
            <a:chExt cx="6052671" cy="7651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52671" cy="765161"/>
            </a:xfrm>
            <a:custGeom>
              <a:avLst/>
              <a:gdLst/>
              <a:ahLst/>
              <a:cxnLst/>
              <a:rect l="l" t="t" r="r" b="b"/>
              <a:pathLst>
                <a:path w="6052671" h="765161">
                  <a:moveTo>
                    <a:pt x="179765" y="0"/>
                  </a:moveTo>
                  <a:lnTo>
                    <a:pt x="5872907" y="0"/>
                  </a:lnTo>
                  <a:cubicBezTo>
                    <a:pt x="5972137" y="0"/>
                    <a:pt x="6052671" y="79719"/>
                    <a:pt x="6052671" y="177944"/>
                  </a:cubicBezTo>
                  <a:lnTo>
                    <a:pt x="6052671" y="587216"/>
                  </a:lnTo>
                  <a:cubicBezTo>
                    <a:pt x="6052671" y="685442"/>
                    <a:pt x="5972137" y="765161"/>
                    <a:pt x="5872907" y="765161"/>
                  </a:cubicBezTo>
                  <a:lnTo>
                    <a:pt x="179765" y="765161"/>
                  </a:lnTo>
                  <a:cubicBezTo>
                    <a:pt x="80534" y="765161"/>
                    <a:pt x="0" y="685442"/>
                    <a:pt x="0" y="587216"/>
                  </a:cubicBezTo>
                  <a:lnTo>
                    <a:pt x="0" y="177944"/>
                  </a:lnTo>
                  <a:cubicBezTo>
                    <a:pt x="0" y="79719"/>
                    <a:pt x="80534" y="0"/>
                    <a:pt x="179765" y="0"/>
                  </a:cubicBezTo>
                  <a:close/>
                </a:path>
              </a:pathLst>
            </a:custGeom>
            <a:solidFill>
              <a:srgbClr val="008C9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052671" cy="822311"/>
            </a:xfrm>
            <a:prstGeom prst="rect">
              <a:avLst/>
            </a:prstGeom>
          </p:spPr>
          <p:txBody>
            <a:bodyPr lIns="127000" tIns="127000" rIns="127000" bIns="127000" rtlCol="0" anchor="t"/>
            <a:lstStyle/>
            <a:p>
              <a:pPr algn="l">
                <a:lnSpc>
                  <a:spcPts val="3079"/>
                </a:lnSpc>
              </a:pPr>
              <a:r>
                <a:rPr lang="en-US" sz="21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CONSEJO TÉCNICO ESCOLAR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2416" y="1836190"/>
            <a:ext cx="5372100" cy="1513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7"/>
              </a:lnSpc>
            </a:pPr>
            <a:r>
              <a:rPr lang="en-US" sz="5483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Primera Sesión Ordinaria</a:t>
            </a:r>
          </a:p>
        </p:txBody>
      </p:sp>
      <p:sp>
        <p:nvSpPr>
          <p:cNvPr id="7" name="AutoShape 7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8" name="Group 8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833031" y="1237341"/>
            <a:ext cx="6142622" cy="4095082"/>
            <a:chOff x="0" y="0"/>
            <a:chExt cx="11430000" cy="7620000"/>
          </a:xfrm>
        </p:grpSpPr>
        <p:sp>
          <p:nvSpPr>
            <p:cNvPr id="11" name="Freeform 11" descr="Docentes kawaii"/>
            <p:cNvSpPr/>
            <p:nvPr/>
          </p:nvSpPr>
          <p:spPr>
            <a:xfrm>
              <a:off x="0" y="0"/>
              <a:ext cx="11430000" cy="7620000"/>
            </a:xfrm>
            <a:custGeom>
              <a:avLst/>
              <a:gdLst/>
              <a:ahLst/>
              <a:cxnLst/>
              <a:rect l="l" t="t" r="r" b="b"/>
              <a:pathLst>
                <a:path w="11430000" h="7620000">
                  <a:moveTo>
                    <a:pt x="0" y="0"/>
                  </a:moveTo>
                  <a:lnTo>
                    <a:pt x="11430000" y="0"/>
                  </a:lnTo>
                  <a:lnTo>
                    <a:pt x="11430000" y="7620000"/>
                  </a:lnTo>
                  <a:lnTo>
                    <a:pt x="0" y="762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723900" y="3539395"/>
            <a:ext cx="4197601" cy="761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6"/>
              </a:lnSpc>
            </a:pPr>
            <a:r>
              <a:rPr lang="en-US" sz="2322" b="1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</a:rPr>
              <a:t>25 de septiembre de 2026</a:t>
            </a:r>
          </a:p>
          <a:p>
            <a:pPr algn="l">
              <a:lnSpc>
                <a:spcPts val="3066"/>
              </a:lnSpc>
            </a:pPr>
            <a:r>
              <a:rPr lang="en-US" sz="2322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Ciclo escolar 2026-2027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900" y="6400800"/>
            <a:ext cx="1485900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84"/>
              </a:lnSpc>
            </a:pPr>
            <a:r>
              <a:rPr lang="es-MX" sz="1274" b="1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Docentes</a:t>
            </a:r>
            <a:r>
              <a:rPr lang="en-US" sz="1274" b="1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 al Día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4" name="Group 4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2186470" y="112753"/>
            <a:ext cx="8584988" cy="4592969"/>
          </a:xfrm>
          <a:custGeom>
            <a:avLst/>
            <a:gdLst/>
            <a:ahLst/>
            <a:cxnLst/>
            <a:rect l="l" t="t" r="r" b="b"/>
            <a:pathLst>
              <a:path w="8584988" h="4592969">
                <a:moveTo>
                  <a:pt x="0" y="0"/>
                </a:moveTo>
                <a:lnTo>
                  <a:pt x="8584988" y="0"/>
                </a:lnTo>
                <a:lnTo>
                  <a:pt x="8584988" y="4592969"/>
                </a:lnTo>
                <a:lnTo>
                  <a:pt x="0" y="45929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49938" y="1984975"/>
            <a:ext cx="8422812" cy="180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2"/>
              </a:lnSpc>
            </a:pPr>
            <a:r>
              <a:rPr lang="en-US" sz="3584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“Una escuela mejora cuando su colectivo convierte la reflexión en decisiones compartidas.”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17751" y="335913"/>
            <a:ext cx="1122426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25"/>
              </a:lnSpc>
            </a:pPr>
            <a:r>
              <a:rPr lang="en-US" sz="6375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3900" y="6400800"/>
            <a:ext cx="120596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4"/>
              </a:lnSpc>
            </a:pPr>
            <a:r>
              <a:rPr lang="en-US" sz="12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39170"/>
            <a:ext cx="3429000" cy="2153507"/>
            <a:chOff x="0" y="0"/>
            <a:chExt cx="4572000" cy="28713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2000" cy="2871343"/>
            </a:xfrm>
            <a:custGeom>
              <a:avLst/>
              <a:gdLst/>
              <a:ahLst/>
              <a:cxnLst/>
              <a:rect l="l" t="t" r="r" b="b"/>
              <a:pathLst>
                <a:path w="4572000" h="28713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591943"/>
                  </a:lnTo>
                  <a:cubicBezTo>
                    <a:pt x="4572000" y="2746248"/>
                    <a:pt x="4446905" y="2871343"/>
                    <a:pt x="4292600" y="2871343"/>
                  </a:cubicBezTo>
                  <a:lnTo>
                    <a:pt x="279400" y="2871343"/>
                  </a:lnTo>
                  <a:cubicBezTo>
                    <a:pt x="125095" y="2871343"/>
                    <a:pt x="0" y="2746248"/>
                    <a:pt x="0" y="2591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4572000" cy="2871343"/>
            </a:xfrm>
            <a:custGeom>
              <a:avLst/>
              <a:gdLst/>
              <a:ahLst/>
              <a:cxnLst/>
              <a:rect l="l" t="t" r="r" b="b"/>
              <a:pathLst>
                <a:path w="4572000" h="28713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591943"/>
                  </a:lnTo>
                  <a:cubicBezTo>
                    <a:pt x="4572000" y="2746248"/>
                    <a:pt x="4446905" y="2871343"/>
                    <a:pt x="4292600" y="2871343"/>
                  </a:cubicBezTo>
                  <a:lnTo>
                    <a:pt x="279400" y="2871343"/>
                  </a:lnTo>
                  <a:cubicBezTo>
                    <a:pt x="125095" y="2871343"/>
                    <a:pt x="0" y="2746248"/>
                    <a:pt x="0" y="2591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8C95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381500" y="1739170"/>
            <a:ext cx="3429000" cy="2153507"/>
            <a:chOff x="0" y="0"/>
            <a:chExt cx="4572000" cy="28713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2000" cy="2871343"/>
            </a:xfrm>
            <a:custGeom>
              <a:avLst/>
              <a:gdLst/>
              <a:ahLst/>
              <a:cxnLst/>
              <a:rect l="l" t="t" r="r" b="b"/>
              <a:pathLst>
                <a:path w="4572000" h="28713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591943"/>
                  </a:lnTo>
                  <a:cubicBezTo>
                    <a:pt x="4572000" y="2746248"/>
                    <a:pt x="4446905" y="2871343"/>
                    <a:pt x="4292600" y="2871343"/>
                  </a:cubicBezTo>
                  <a:lnTo>
                    <a:pt x="279400" y="2871343"/>
                  </a:lnTo>
                  <a:cubicBezTo>
                    <a:pt x="125095" y="2871343"/>
                    <a:pt x="0" y="2746248"/>
                    <a:pt x="0" y="2591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572000" cy="2871343"/>
            </a:xfrm>
            <a:custGeom>
              <a:avLst/>
              <a:gdLst/>
              <a:ahLst/>
              <a:cxnLst/>
              <a:rect l="l" t="t" r="r" b="b"/>
              <a:pathLst>
                <a:path w="4572000" h="28713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591943"/>
                  </a:lnTo>
                  <a:cubicBezTo>
                    <a:pt x="4572000" y="2746248"/>
                    <a:pt x="4446905" y="2871343"/>
                    <a:pt x="4292600" y="2871343"/>
                  </a:cubicBezTo>
                  <a:lnTo>
                    <a:pt x="279400" y="2871343"/>
                  </a:lnTo>
                  <a:cubicBezTo>
                    <a:pt x="125095" y="2871343"/>
                    <a:pt x="0" y="2746248"/>
                    <a:pt x="0" y="2591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15B72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039100" y="1739170"/>
            <a:ext cx="3429000" cy="2153507"/>
            <a:chOff x="0" y="0"/>
            <a:chExt cx="4572000" cy="28713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72000" cy="2871343"/>
            </a:xfrm>
            <a:custGeom>
              <a:avLst/>
              <a:gdLst/>
              <a:ahLst/>
              <a:cxnLst/>
              <a:rect l="l" t="t" r="r" b="b"/>
              <a:pathLst>
                <a:path w="4572000" h="28713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591943"/>
                  </a:lnTo>
                  <a:cubicBezTo>
                    <a:pt x="4572000" y="2746248"/>
                    <a:pt x="4446905" y="2871343"/>
                    <a:pt x="4292600" y="2871343"/>
                  </a:cubicBezTo>
                  <a:lnTo>
                    <a:pt x="279400" y="2871343"/>
                  </a:lnTo>
                  <a:cubicBezTo>
                    <a:pt x="125095" y="2871343"/>
                    <a:pt x="0" y="2746248"/>
                    <a:pt x="0" y="2591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572000" cy="2871343"/>
            </a:xfrm>
            <a:custGeom>
              <a:avLst/>
              <a:gdLst/>
              <a:ahLst/>
              <a:cxnLst/>
              <a:rect l="l" t="t" r="r" b="b"/>
              <a:pathLst>
                <a:path w="4572000" h="28713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591943"/>
                  </a:lnTo>
                  <a:cubicBezTo>
                    <a:pt x="4572000" y="2746248"/>
                    <a:pt x="4446905" y="2871343"/>
                    <a:pt x="4292600" y="2871343"/>
                  </a:cubicBezTo>
                  <a:lnTo>
                    <a:pt x="279400" y="2871343"/>
                  </a:lnTo>
                  <a:cubicBezTo>
                    <a:pt x="125095" y="2871343"/>
                    <a:pt x="0" y="2746248"/>
                    <a:pt x="0" y="2591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4C542"/>
              </a:solidFill>
              <a:prstDash val="solid"/>
              <a:miter/>
            </a:ln>
          </p:spPr>
        </p:sp>
      </p:grpSp>
      <p:sp>
        <p:nvSpPr>
          <p:cNvPr id="12" name="AutoShape 12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3" name="Group 13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2348296" y="3389543"/>
            <a:ext cx="1293200" cy="1079822"/>
          </a:xfrm>
          <a:custGeom>
            <a:avLst/>
            <a:gdLst/>
            <a:ahLst/>
            <a:cxnLst/>
            <a:rect l="l" t="t" r="r" b="b"/>
            <a:pathLst>
              <a:path w="1293200" h="1079822">
                <a:moveTo>
                  <a:pt x="0" y="0"/>
                </a:moveTo>
                <a:lnTo>
                  <a:pt x="1293200" y="0"/>
                </a:lnTo>
                <a:lnTo>
                  <a:pt x="1293200" y="1079822"/>
                </a:lnTo>
                <a:lnTo>
                  <a:pt x="0" y="1079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395461" y="3320891"/>
            <a:ext cx="1367390" cy="1066564"/>
          </a:xfrm>
          <a:custGeom>
            <a:avLst/>
            <a:gdLst/>
            <a:ahLst/>
            <a:cxnLst/>
            <a:rect l="l" t="t" r="r" b="b"/>
            <a:pathLst>
              <a:path w="1367390" h="1066564">
                <a:moveTo>
                  <a:pt x="0" y="0"/>
                </a:moveTo>
                <a:lnTo>
                  <a:pt x="1367390" y="0"/>
                </a:lnTo>
                <a:lnTo>
                  <a:pt x="1367390" y="1066565"/>
                </a:lnTo>
                <a:lnTo>
                  <a:pt x="0" y="10665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153826" y="3310496"/>
            <a:ext cx="1203306" cy="1076959"/>
          </a:xfrm>
          <a:custGeom>
            <a:avLst/>
            <a:gdLst/>
            <a:ahLst/>
            <a:cxnLst/>
            <a:rect l="l" t="t" r="r" b="b"/>
            <a:pathLst>
              <a:path w="1203306" h="1076959">
                <a:moveTo>
                  <a:pt x="0" y="0"/>
                </a:moveTo>
                <a:lnTo>
                  <a:pt x="1203306" y="0"/>
                </a:lnTo>
                <a:lnTo>
                  <a:pt x="1203306" y="1076960"/>
                </a:lnTo>
                <a:lnTo>
                  <a:pt x="0" y="10769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704178" y="4469365"/>
            <a:ext cx="2378747" cy="2105191"/>
          </a:xfrm>
          <a:custGeom>
            <a:avLst/>
            <a:gdLst/>
            <a:ahLst/>
            <a:cxnLst/>
            <a:rect l="l" t="t" r="r" b="b"/>
            <a:pathLst>
              <a:path w="2378747" h="2105191">
                <a:moveTo>
                  <a:pt x="0" y="0"/>
                </a:moveTo>
                <a:lnTo>
                  <a:pt x="2378747" y="0"/>
                </a:lnTo>
                <a:lnTo>
                  <a:pt x="2378747" y="2105191"/>
                </a:lnTo>
                <a:lnTo>
                  <a:pt x="0" y="21051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23900" y="723900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Agenda de trabajo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191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Programa Analítico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19175" y="2520220"/>
            <a:ext cx="2838450" cy="867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650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Continuar el codiseño y ajustar los avances realizados.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767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Mejora continua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676775" y="2520220"/>
            <a:ext cx="2838450" cy="591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650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Concretar la planeación del proceso para este ciclo.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3343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Itinerario del CTE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34375" y="2520220"/>
            <a:ext cx="2838450" cy="591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650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Definir los temas que abordará el colectivo.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3900" y="6041700"/>
            <a:ext cx="2829507" cy="25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8"/>
              </a:lnSpc>
              <a:spcBef>
                <a:spcPct val="0"/>
              </a:spcBef>
            </a:pPr>
            <a:r>
              <a:rPr lang="en-US" sz="1484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p.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01070"/>
            <a:ext cx="7239000" cy="2371916"/>
            <a:chOff x="0" y="0"/>
            <a:chExt cx="9652000" cy="31625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652000" cy="3162554"/>
            </a:xfrm>
            <a:custGeom>
              <a:avLst/>
              <a:gdLst/>
              <a:ahLst/>
              <a:cxnLst/>
              <a:rect l="l" t="t" r="r" b="b"/>
              <a:pathLst>
                <a:path w="9652000" h="3162554">
                  <a:moveTo>
                    <a:pt x="304800" y="0"/>
                  </a:moveTo>
                  <a:lnTo>
                    <a:pt x="9347200" y="0"/>
                  </a:lnTo>
                  <a:cubicBezTo>
                    <a:pt x="9515475" y="0"/>
                    <a:pt x="9652000" y="136525"/>
                    <a:pt x="9652000" y="304800"/>
                  </a:cubicBezTo>
                  <a:lnTo>
                    <a:pt x="9652000" y="2857754"/>
                  </a:lnTo>
                  <a:cubicBezTo>
                    <a:pt x="9652000" y="3026029"/>
                    <a:pt x="9515475" y="3162554"/>
                    <a:pt x="9347200" y="3162554"/>
                  </a:cubicBezTo>
                  <a:lnTo>
                    <a:pt x="304800" y="3162554"/>
                  </a:lnTo>
                  <a:cubicBezTo>
                    <a:pt x="136525" y="3162554"/>
                    <a:pt x="0" y="3026029"/>
                    <a:pt x="0" y="2857754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9652000" cy="3162554"/>
            </a:xfrm>
            <a:custGeom>
              <a:avLst/>
              <a:gdLst/>
              <a:ahLst/>
              <a:cxnLst/>
              <a:rect l="l" t="t" r="r" b="b"/>
              <a:pathLst>
                <a:path w="9652000" h="3162554">
                  <a:moveTo>
                    <a:pt x="304800" y="0"/>
                  </a:moveTo>
                  <a:lnTo>
                    <a:pt x="9347200" y="0"/>
                  </a:lnTo>
                  <a:cubicBezTo>
                    <a:pt x="9515475" y="0"/>
                    <a:pt x="9652000" y="136525"/>
                    <a:pt x="9652000" y="304800"/>
                  </a:cubicBezTo>
                  <a:lnTo>
                    <a:pt x="9652000" y="2857754"/>
                  </a:lnTo>
                  <a:cubicBezTo>
                    <a:pt x="9652000" y="3026029"/>
                    <a:pt x="9515475" y="3162554"/>
                    <a:pt x="9347200" y="3162554"/>
                  </a:cubicBezTo>
                  <a:lnTo>
                    <a:pt x="304800" y="3162554"/>
                  </a:lnTo>
                  <a:cubicBezTo>
                    <a:pt x="136525" y="3162554"/>
                    <a:pt x="0" y="3026029"/>
                    <a:pt x="0" y="2857754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723900" y="4396835"/>
            <a:ext cx="7239000" cy="1161193"/>
            <a:chOff x="0" y="0"/>
            <a:chExt cx="9652000" cy="15482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52000" cy="1548257"/>
            </a:xfrm>
            <a:custGeom>
              <a:avLst/>
              <a:gdLst/>
              <a:ahLst/>
              <a:cxnLst/>
              <a:rect l="l" t="t" r="r" b="b"/>
              <a:pathLst>
                <a:path w="9652000" h="1548257">
                  <a:moveTo>
                    <a:pt x="177800" y="0"/>
                  </a:moveTo>
                  <a:lnTo>
                    <a:pt x="9474200" y="0"/>
                  </a:lnTo>
                  <a:cubicBezTo>
                    <a:pt x="9572371" y="0"/>
                    <a:pt x="9652000" y="79629"/>
                    <a:pt x="9652000" y="177800"/>
                  </a:cubicBezTo>
                  <a:lnTo>
                    <a:pt x="9652000" y="1370457"/>
                  </a:lnTo>
                  <a:cubicBezTo>
                    <a:pt x="9652000" y="1468628"/>
                    <a:pt x="9572371" y="1548257"/>
                    <a:pt x="9474200" y="1548257"/>
                  </a:cubicBezTo>
                  <a:lnTo>
                    <a:pt x="177800" y="1548257"/>
                  </a:lnTo>
                  <a:cubicBezTo>
                    <a:pt x="79629" y="1548257"/>
                    <a:pt x="0" y="1468628"/>
                    <a:pt x="0" y="1370457"/>
                  </a:cubicBezTo>
                  <a:lnTo>
                    <a:pt x="0" y="177800"/>
                  </a:lnTo>
                  <a:cubicBezTo>
                    <a:pt x="0" y="79629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723900" y="4396835"/>
            <a:ext cx="152400" cy="1161193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9" name="AutoShape 9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0" name="Group 10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8210550" y="2507314"/>
            <a:ext cx="3705225" cy="2470117"/>
            <a:chOff x="0" y="0"/>
            <a:chExt cx="9652000" cy="6434582"/>
          </a:xfrm>
        </p:grpSpPr>
        <p:sp>
          <p:nvSpPr>
            <p:cNvPr id="13" name="Freeform 13" descr="Docentes en movimiento"/>
            <p:cNvSpPr/>
            <p:nvPr/>
          </p:nvSpPr>
          <p:spPr>
            <a:xfrm>
              <a:off x="0" y="0"/>
              <a:ext cx="9652000" cy="6434582"/>
            </a:xfrm>
            <a:custGeom>
              <a:avLst/>
              <a:gdLst/>
              <a:ahLst/>
              <a:cxnLst/>
              <a:rect l="l" t="t" r="r" b="b"/>
              <a:pathLst>
                <a:path w="9652000" h="6434582">
                  <a:moveTo>
                    <a:pt x="0" y="0"/>
                  </a:moveTo>
                  <a:lnTo>
                    <a:pt x="9652000" y="0"/>
                  </a:lnTo>
                  <a:lnTo>
                    <a:pt x="9652000" y="6434582"/>
                  </a:lnTo>
                  <a:lnTo>
                    <a:pt x="0" y="6434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1190768" y="6050315"/>
            <a:ext cx="516602" cy="51660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232570" y="1701070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560475" y="1571370"/>
            <a:ext cx="1290406" cy="1103297"/>
          </a:xfrm>
          <a:custGeom>
            <a:avLst/>
            <a:gdLst/>
            <a:ahLst/>
            <a:cxnLst/>
            <a:rect l="l" t="t" r="r" b="b"/>
            <a:pathLst>
              <a:path w="1290406" h="1103297">
                <a:moveTo>
                  <a:pt x="0" y="0"/>
                </a:moveTo>
                <a:lnTo>
                  <a:pt x="1290405" y="0"/>
                </a:lnTo>
                <a:lnTo>
                  <a:pt x="1290405" y="1103297"/>
                </a:lnTo>
                <a:lnTo>
                  <a:pt x="0" y="11032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68044" y="921925"/>
            <a:ext cx="11039367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95"/>
              </a:lnSpc>
              <a:spcBef>
                <a:spcPct val="0"/>
              </a:spcBef>
            </a:pPr>
            <a:r>
              <a:rPr lang="es-MX" sz="3600" b="1" u="none" strike="noStrike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Dinámica inicial: </a:t>
            </a:r>
            <a:r>
              <a:rPr lang="es-MX" sz="3600" b="1" u="none" strike="noStrike" dirty="0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Papa caliente de expectativas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23950" y="1967770"/>
            <a:ext cx="64389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5 minutos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4875" y="2506867"/>
            <a:ext cx="6877050" cy="126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5064" lvl="1" indent="-207532" algn="l">
              <a:lnSpc>
                <a:spcPts val="2537"/>
              </a:lnSpc>
              <a:buAutoNum type="arabicPeriod"/>
            </a:pPr>
            <a:r>
              <a:rPr lang="en-US" sz="1922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Pasen un objeto mientras suena una canción breve.</a:t>
            </a:r>
          </a:p>
          <a:p>
            <a:pPr marL="415064" lvl="1" indent="-207532" algn="l">
              <a:lnSpc>
                <a:spcPts val="2537"/>
              </a:lnSpc>
              <a:buAutoNum type="arabicPeriod"/>
            </a:pPr>
            <a:r>
              <a:rPr lang="en-US" sz="1922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Cuando la música se detenga, quien lo tenga comparte una expectativa para la sesión.</a:t>
            </a:r>
          </a:p>
          <a:p>
            <a:pPr marL="415064" lvl="1" indent="-207532" algn="l">
              <a:lnSpc>
                <a:spcPts val="2537"/>
              </a:lnSpc>
              <a:buAutoNum type="arabicPeriod"/>
            </a:pPr>
            <a:r>
              <a:rPr lang="en-US" sz="1922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Realicen cinco participaciones rápidas.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23950" y="4568285"/>
            <a:ext cx="6726930" cy="682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72"/>
              </a:lnSpc>
              <a:spcBef>
                <a:spcPct val="0"/>
              </a:spcBef>
            </a:pPr>
            <a:r>
              <a:rPr lang="en-US" sz="2100" b="1" u="none" strike="noStrike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</a:rPr>
              <a:t>Propósito: iniciar con energía, escuchar al colectivo y crear un ambiente de confianza.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4" name="Group 4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9634728" y="1630516"/>
            <a:ext cx="2180844" cy="2743200"/>
          </a:xfrm>
          <a:custGeom>
            <a:avLst/>
            <a:gdLst/>
            <a:ahLst/>
            <a:cxnLst/>
            <a:rect l="l" t="t" r="r" b="b"/>
            <a:pathLst>
              <a:path w="2180844" h="2743200">
                <a:moveTo>
                  <a:pt x="0" y="0"/>
                </a:moveTo>
                <a:lnTo>
                  <a:pt x="2180844" y="0"/>
                </a:lnTo>
                <a:lnTo>
                  <a:pt x="2180844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73487" y="501466"/>
            <a:ext cx="1153101" cy="1188764"/>
          </a:xfrm>
          <a:custGeom>
            <a:avLst/>
            <a:gdLst/>
            <a:ahLst/>
            <a:cxnLst/>
            <a:rect l="l" t="t" r="r" b="b"/>
            <a:pathLst>
              <a:path w="1153101" h="1188764">
                <a:moveTo>
                  <a:pt x="0" y="0"/>
                </a:moveTo>
                <a:lnTo>
                  <a:pt x="1153100" y="0"/>
                </a:lnTo>
                <a:lnTo>
                  <a:pt x="1153100" y="1188764"/>
                </a:lnTo>
                <a:lnTo>
                  <a:pt x="0" y="11887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90241" y="1796001"/>
            <a:ext cx="8827019" cy="3265997"/>
          </a:xfrm>
          <a:custGeom>
            <a:avLst/>
            <a:gdLst/>
            <a:ahLst/>
            <a:cxnLst/>
            <a:rect l="l" t="t" r="r" b="b"/>
            <a:pathLst>
              <a:path w="8827019" h="3265997">
                <a:moveTo>
                  <a:pt x="0" y="0"/>
                </a:moveTo>
                <a:lnTo>
                  <a:pt x="8827019" y="0"/>
                </a:lnTo>
                <a:lnTo>
                  <a:pt x="8827019" y="3265998"/>
                </a:lnTo>
                <a:lnTo>
                  <a:pt x="0" y="32659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9000"/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62125" y="1148647"/>
            <a:ext cx="5813251" cy="55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Propósitos de la sesión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4619" y="2448601"/>
            <a:ext cx="8392190" cy="1635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4811" lvl="1" indent="-187406" algn="l">
              <a:lnSpc>
                <a:spcPts val="3234"/>
              </a:lnSpc>
              <a:buFont typeface="Arial"/>
              <a:buChar char="•"/>
            </a:pPr>
            <a:r>
              <a:rPr lang="en-US" sz="234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Avanzar en el codiseño del Programa Analítico de la escuela para el ciclo 2026-2027.</a:t>
            </a:r>
          </a:p>
          <a:p>
            <a:pPr marL="374811" lvl="1" indent="-187406" algn="l">
              <a:lnSpc>
                <a:spcPts val="3234"/>
              </a:lnSpc>
              <a:buFont typeface="Arial"/>
              <a:buChar char="•"/>
            </a:pPr>
            <a:r>
              <a:rPr lang="en-US" sz="234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Concretar la planeación del Proceso de Mejora Continua.</a:t>
            </a:r>
          </a:p>
          <a:p>
            <a:pPr marL="374811" lvl="1" indent="-187406" algn="l">
              <a:lnSpc>
                <a:spcPts val="3234"/>
              </a:lnSpc>
              <a:buFont typeface="Arial"/>
              <a:buChar char="•"/>
            </a:pPr>
            <a:r>
              <a:rPr lang="en-US" sz="234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Definir el Itinerario del Consejo Técnico Escolar.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3900" y="5981786"/>
            <a:ext cx="3359575" cy="316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7"/>
              </a:lnSpc>
              <a:spcBef>
                <a:spcPct val="0"/>
              </a:spcBef>
            </a:pPr>
            <a:r>
              <a:rPr lang="en-US" sz="1762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p. 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Freeform 3"/>
          <p:cNvSpPr/>
          <p:nvPr/>
        </p:nvSpPr>
        <p:spPr>
          <a:xfrm>
            <a:off x="1568412" y="1525667"/>
            <a:ext cx="3016178" cy="2699479"/>
          </a:xfrm>
          <a:custGeom>
            <a:avLst/>
            <a:gdLst/>
            <a:ahLst/>
            <a:cxnLst/>
            <a:rect l="l" t="t" r="r" b="b"/>
            <a:pathLst>
              <a:path w="3016178" h="2699479">
                <a:moveTo>
                  <a:pt x="0" y="0"/>
                </a:moveTo>
                <a:lnTo>
                  <a:pt x="3016177" y="0"/>
                </a:lnTo>
                <a:lnTo>
                  <a:pt x="3016177" y="2699479"/>
                </a:lnTo>
                <a:lnTo>
                  <a:pt x="0" y="2699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5" name="Group 5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8747197" y="729521"/>
            <a:ext cx="3016178" cy="2699479"/>
          </a:xfrm>
          <a:custGeom>
            <a:avLst/>
            <a:gdLst/>
            <a:ahLst/>
            <a:cxnLst/>
            <a:rect l="l" t="t" r="r" b="b"/>
            <a:pathLst>
              <a:path w="3016178" h="2699479">
                <a:moveTo>
                  <a:pt x="0" y="0"/>
                </a:moveTo>
                <a:lnTo>
                  <a:pt x="3016178" y="0"/>
                </a:lnTo>
                <a:lnTo>
                  <a:pt x="3016178" y="2699479"/>
                </a:lnTo>
                <a:lnTo>
                  <a:pt x="0" y="2699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78899" y="3222819"/>
            <a:ext cx="3016178" cy="2699479"/>
          </a:xfrm>
          <a:custGeom>
            <a:avLst/>
            <a:gdLst/>
            <a:ahLst/>
            <a:cxnLst/>
            <a:rect l="l" t="t" r="r" b="b"/>
            <a:pathLst>
              <a:path w="3016178" h="2699479">
                <a:moveTo>
                  <a:pt x="0" y="0"/>
                </a:moveTo>
                <a:lnTo>
                  <a:pt x="3016177" y="0"/>
                </a:lnTo>
                <a:lnTo>
                  <a:pt x="3016177" y="2699479"/>
                </a:lnTo>
                <a:lnTo>
                  <a:pt x="0" y="2699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214464" y="1525667"/>
            <a:ext cx="3016178" cy="2699479"/>
          </a:xfrm>
          <a:custGeom>
            <a:avLst/>
            <a:gdLst/>
            <a:ahLst/>
            <a:cxnLst/>
            <a:rect l="l" t="t" r="r" b="b"/>
            <a:pathLst>
              <a:path w="3016178" h="2699479">
                <a:moveTo>
                  <a:pt x="0" y="0"/>
                </a:moveTo>
                <a:lnTo>
                  <a:pt x="3016178" y="0"/>
                </a:lnTo>
                <a:lnTo>
                  <a:pt x="3016178" y="2699479"/>
                </a:lnTo>
                <a:lnTo>
                  <a:pt x="0" y="2699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123655" y="3968021"/>
            <a:ext cx="3016178" cy="2699479"/>
          </a:xfrm>
          <a:custGeom>
            <a:avLst/>
            <a:gdLst/>
            <a:ahLst/>
            <a:cxnLst/>
            <a:rect l="l" t="t" r="r" b="b"/>
            <a:pathLst>
              <a:path w="3016178" h="2699479">
                <a:moveTo>
                  <a:pt x="0" y="0"/>
                </a:moveTo>
                <a:lnTo>
                  <a:pt x="3016178" y="0"/>
                </a:lnTo>
                <a:lnTo>
                  <a:pt x="3016178" y="2699479"/>
                </a:lnTo>
                <a:lnTo>
                  <a:pt x="0" y="2699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42125" y="3968021"/>
            <a:ext cx="3016178" cy="2699479"/>
          </a:xfrm>
          <a:custGeom>
            <a:avLst/>
            <a:gdLst/>
            <a:ahLst/>
            <a:cxnLst/>
            <a:rect l="l" t="t" r="r" b="b"/>
            <a:pathLst>
              <a:path w="3016178" h="2699479">
                <a:moveTo>
                  <a:pt x="0" y="0"/>
                </a:moveTo>
                <a:lnTo>
                  <a:pt x="3016177" y="0"/>
                </a:lnTo>
                <a:lnTo>
                  <a:pt x="3016177" y="2699479"/>
                </a:lnTo>
                <a:lnTo>
                  <a:pt x="0" y="2699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314412" y="901591"/>
            <a:ext cx="6647412" cy="365608"/>
          </a:xfrm>
          <a:custGeom>
            <a:avLst/>
            <a:gdLst/>
            <a:ahLst/>
            <a:cxnLst/>
            <a:rect l="l" t="t" r="r" b="b"/>
            <a:pathLst>
              <a:path w="6647412" h="365608">
                <a:moveTo>
                  <a:pt x="0" y="0"/>
                </a:moveTo>
                <a:lnTo>
                  <a:pt x="6647411" y="0"/>
                </a:lnTo>
                <a:lnTo>
                  <a:pt x="6647411" y="365608"/>
                </a:lnTo>
                <a:lnTo>
                  <a:pt x="0" y="3656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6064" y="45697"/>
            <a:ext cx="2148348" cy="2261419"/>
          </a:xfrm>
          <a:custGeom>
            <a:avLst/>
            <a:gdLst/>
            <a:ahLst/>
            <a:cxnLst/>
            <a:rect l="l" t="t" r="r" b="b"/>
            <a:pathLst>
              <a:path w="2148348" h="2261419">
                <a:moveTo>
                  <a:pt x="0" y="0"/>
                </a:moveTo>
                <a:lnTo>
                  <a:pt x="2148348" y="0"/>
                </a:lnTo>
                <a:lnTo>
                  <a:pt x="2148348" y="2261419"/>
                </a:lnTo>
                <a:lnTo>
                  <a:pt x="0" y="22614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120068" y="2030836"/>
            <a:ext cx="450777" cy="439508"/>
          </a:xfrm>
          <a:custGeom>
            <a:avLst/>
            <a:gdLst/>
            <a:ahLst/>
            <a:cxnLst/>
            <a:rect l="l" t="t" r="r" b="b"/>
            <a:pathLst>
              <a:path w="450777" h="439508">
                <a:moveTo>
                  <a:pt x="0" y="0"/>
                </a:moveTo>
                <a:lnTo>
                  <a:pt x="450778" y="0"/>
                </a:lnTo>
                <a:lnTo>
                  <a:pt x="450778" y="439508"/>
                </a:lnTo>
                <a:lnTo>
                  <a:pt x="0" y="4395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686797" y="276225"/>
            <a:ext cx="3169297" cy="624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2"/>
              </a:lnSpc>
            </a:pPr>
            <a:r>
              <a:rPr lang="en-US" sz="445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Insumos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0214" y="876412"/>
            <a:ext cx="6856595" cy="39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382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Seleccionen el nombre del recurso para abrirlo.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81555" y="2625451"/>
            <a:ext cx="2389891" cy="928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sz="1991" b="1" u="sng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  <a:hlinkClick r:id="rId10" tooltip="https://gestion.cte.sep.gob.mx/insumos/docs/2627_s1_orientaciones_docentes_multigrado.pdf"/>
              </a:rPr>
              <a:t>Orientaciones para la Primera Sesión Ordinaria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203996" y="1808274"/>
            <a:ext cx="2187379" cy="662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2"/>
              </a:lnSpc>
            </a:pPr>
            <a:r>
              <a:rPr lang="en-US" sz="2105" b="1" u="sng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  <a:hlinkClick r:id="rId11" tooltip="https://gestion.cte.sep.gob.mx/insumos/docs/2425_s0_insumos_direc_proceso_mejora_continua.pdf"/>
              </a:rPr>
              <a:t>El Proceso de Mejora Continua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83292" y="2646659"/>
            <a:ext cx="2656541" cy="662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3"/>
              </a:lnSpc>
            </a:pPr>
            <a:r>
              <a:rPr lang="en-US" sz="2107" b="1" u="sng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  <a:hlinkClick r:id="rId12" tooltip="https://gestion.cte.sep.gob.mx/insumos/docs/2425_s0_Programa_Sintetico_Fase1.pdf"/>
              </a:rPr>
              <a:t>Programa Sintético de la Fase 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12976" y="4238514"/>
            <a:ext cx="2096079" cy="928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1"/>
              </a:lnSpc>
            </a:pPr>
            <a:r>
              <a:rPr lang="en-US" sz="1993" b="1" u="sng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  <a:hlinkClick r:id="rId13" tooltip="https://gestion.cte.sep.gob.mx/insumos/docs/2425_s1_Anexo1_ejemplo_objetivos_metas_acciones.pdf"/>
              </a:rPr>
              <a:t>Ejemplo de objetivos, metas y acciones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522630" y="4961790"/>
            <a:ext cx="2399846" cy="960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1"/>
              </a:lnSpc>
            </a:pPr>
            <a:r>
              <a:rPr lang="en-US" sz="2041" b="1" u="sng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  <a:hlinkClick r:id="rId14" tooltip="https://educacionbasica.sep.gob.mx/programas-de-estudio-para-la-educacion-preescolar-primaria-y-secundaria-programas-sinteticos-de-las-fases-2-a-6"/>
              </a:rPr>
              <a:t>Programas Sintéticos de las Fases 2 a 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4258" y="5027611"/>
            <a:ext cx="2268008" cy="715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1"/>
              </a:lnSpc>
            </a:pPr>
            <a:r>
              <a:rPr lang="en-US" sz="2248" b="1" u="sng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  <a:hlinkClick r:id="rId15" tooltip="https://educacionbasica.sep.gob.mx/wp-content/uploads/2024/06/Plan-de-Estudio-ISBN-ELECTRONICO.pdf"/>
              </a:rPr>
              <a:t>Plan de Estudio 2022</a:t>
            </a:r>
          </a:p>
        </p:txBody>
      </p:sp>
      <p:sp>
        <p:nvSpPr>
          <p:cNvPr id="25" name="Freeform 25"/>
          <p:cNvSpPr/>
          <p:nvPr/>
        </p:nvSpPr>
        <p:spPr>
          <a:xfrm>
            <a:off x="5653123" y="2030836"/>
            <a:ext cx="450777" cy="439508"/>
          </a:xfrm>
          <a:custGeom>
            <a:avLst/>
            <a:gdLst/>
            <a:ahLst/>
            <a:cxnLst/>
            <a:rect l="l" t="t" r="r" b="b"/>
            <a:pathLst>
              <a:path w="450777" h="439508">
                <a:moveTo>
                  <a:pt x="0" y="0"/>
                </a:moveTo>
                <a:lnTo>
                  <a:pt x="450777" y="0"/>
                </a:lnTo>
                <a:lnTo>
                  <a:pt x="450777" y="439508"/>
                </a:lnTo>
                <a:lnTo>
                  <a:pt x="0" y="4395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306809" y="1267199"/>
            <a:ext cx="450777" cy="439508"/>
          </a:xfrm>
          <a:custGeom>
            <a:avLst/>
            <a:gdLst/>
            <a:ahLst/>
            <a:cxnLst/>
            <a:rect l="l" t="t" r="r" b="b"/>
            <a:pathLst>
              <a:path w="450777" h="439508">
                <a:moveTo>
                  <a:pt x="0" y="0"/>
                </a:moveTo>
                <a:lnTo>
                  <a:pt x="450777" y="0"/>
                </a:lnTo>
                <a:lnTo>
                  <a:pt x="450777" y="439508"/>
                </a:lnTo>
                <a:lnTo>
                  <a:pt x="0" y="4395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081420" y="3748267"/>
            <a:ext cx="450777" cy="439508"/>
          </a:xfrm>
          <a:custGeom>
            <a:avLst/>
            <a:gdLst/>
            <a:ahLst/>
            <a:cxnLst/>
            <a:rect l="l" t="t" r="r" b="b"/>
            <a:pathLst>
              <a:path w="450777" h="439508">
                <a:moveTo>
                  <a:pt x="0" y="0"/>
                </a:moveTo>
                <a:lnTo>
                  <a:pt x="450778" y="0"/>
                </a:lnTo>
                <a:lnTo>
                  <a:pt x="450778" y="439508"/>
                </a:lnTo>
                <a:lnTo>
                  <a:pt x="0" y="4395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5653123" y="4541332"/>
            <a:ext cx="450777" cy="439508"/>
          </a:xfrm>
          <a:custGeom>
            <a:avLst/>
            <a:gdLst/>
            <a:ahLst/>
            <a:cxnLst/>
            <a:rect l="l" t="t" r="r" b="b"/>
            <a:pathLst>
              <a:path w="450777" h="439508">
                <a:moveTo>
                  <a:pt x="0" y="0"/>
                </a:moveTo>
                <a:lnTo>
                  <a:pt x="450777" y="0"/>
                </a:lnTo>
                <a:lnTo>
                  <a:pt x="450777" y="439508"/>
                </a:lnTo>
                <a:lnTo>
                  <a:pt x="0" y="4395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430778" y="4487938"/>
            <a:ext cx="450777" cy="439508"/>
          </a:xfrm>
          <a:custGeom>
            <a:avLst/>
            <a:gdLst/>
            <a:ahLst/>
            <a:cxnLst/>
            <a:rect l="l" t="t" r="r" b="b"/>
            <a:pathLst>
              <a:path w="450777" h="439508">
                <a:moveTo>
                  <a:pt x="0" y="0"/>
                </a:moveTo>
                <a:lnTo>
                  <a:pt x="450777" y="0"/>
                </a:lnTo>
                <a:lnTo>
                  <a:pt x="450777" y="439508"/>
                </a:lnTo>
                <a:lnTo>
                  <a:pt x="0" y="4395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58220"/>
            <a:ext cx="3467100" cy="1362075"/>
            <a:chOff x="0" y="0"/>
            <a:chExt cx="4622800" cy="1816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22800" cy="1816100"/>
            </a:xfrm>
            <a:custGeom>
              <a:avLst/>
              <a:gdLst/>
              <a:ahLst/>
              <a:cxnLst/>
              <a:rect l="l" t="t" r="r" b="b"/>
              <a:pathLst>
                <a:path w="4622800" h="1816100">
                  <a:moveTo>
                    <a:pt x="254000" y="0"/>
                  </a:moveTo>
                  <a:lnTo>
                    <a:pt x="4368800" y="0"/>
                  </a:lnTo>
                  <a:cubicBezTo>
                    <a:pt x="4509135" y="0"/>
                    <a:pt x="4622800" y="113665"/>
                    <a:pt x="4622800" y="254000"/>
                  </a:cubicBezTo>
                  <a:lnTo>
                    <a:pt x="4622800" y="1562100"/>
                  </a:lnTo>
                  <a:cubicBezTo>
                    <a:pt x="4622800" y="1702435"/>
                    <a:pt x="4509135" y="1816100"/>
                    <a:pt x="436880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723900" y="1758220"/>
            <a:ext cx="346710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6" name="AutoShape 6"/>
          <p:cNvSpPr/>
          <p:nvPr/>
        </p:nvSpPr>
        <p:spPr>
          <a:xfrm>
            <a:off x="41529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7" name="AutoShape 7"/>
          <p:cNvSpPr/>
          <p:nvPr/>
        </p:nvSpPr>
        <p:spPr>
          <a:xfrm>
            <a:off x="723900" y="3005995"/>
            <a:ext cx="346710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8" name="AutoShape 8"/>
          <p:cNvSpPr/>
          <p:nvPr/>
        </p:nvSpPr>
        <p:spPr>
          <a:xfrm>
            <a:off x="7239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9" name="Group 9"/>
          <p:cNvGrpSpPr/>
          <p:nvPr/>
        </p:nvGrpSpPr>
        <p:grpSpPr>
          <a:xfrm>
            <a:off x="4362450" y="1758220"/>
            <a:ext cx="3467100" cy="1362075"/>
            <a:chOff x="0" y="0"/>
            <a:chExt cx="4622800" cy="1816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22800" cy="1816100"/>
            </a:xfrm>
            <a:custGeom>
              <a:avLst/>
              <a:gdLst/>
              <a:ahLst/>
              <a:cxnLst/>
              <a:rect l="l" t="t" r="r" b="b"/>
              <a:pathLst>
                <a:path w="4622800" h="1816100">
                  <a:moveTo>
                    <a:pt x="254000" y="0"/>
                  </a:moveTo>
                  <a:lnTo>
                    <a:pt x="4368800" y="0"/>
                  </a:lnTo>
                  <a:cubicBezTo>
                    <a:pt x="4509135" y="0"/>
                    <a:pt x="4622800" y="113665"/>
                    <a:pt x="4622800" y="254000"/>
                  </a:cubicBezTo>
                  <a:lnTo>
                    <a:pt x="4622800" y="1562100"/>
                  </a:lnTo>
                  <a:cubicBezTo>
                    <a:pt x="4622800" y="1702435"/>
                    <a:pt x="4509135" y="1816100"/>
                    <a:pt x="436880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4362450" y="1758220"/>
            <a:ext cx="346710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2" name="AutoShape 12"/>
          <p:cNvSpPr/>
          <p:nvPr/>
        </p:nvSpPr>
        <p:spPr>
          <a:xfrm>
            <a:off x="779145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3" name="AutoShape 13"/>
          <p:cNvSpPr/>
          <p:nvPr/>
        </p:nvSpPr>
        <p:spPr>
          <a:xfrm>
            <a:off x="4362450" y="3005995"/>
            <a:ext cx="346710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4" name="AutoShape 14"/>
          <p:cNvSpPr/>
          <p:nvPr/>
        </p:nvSpPr>
        <p:spPr>
          <a:xfrm>
            <a:off x="436245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15" name="Group 15"/>
          <p:cNvGrpSpPr/>
          <p:nvPr/>
        </p:nvGrpSpPr>
        <p:grpSpPr>
          <a:xfrm>
            <a:off x="8001000" y="1758220"/>
            <a:ext cx="3467100" cy="1362075"/>
            <a:chOff x="0" y="0"/>
            <a:chExt cx="4622800" cy="1816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22800" cy="1816100"/>
            </a:xfrm>
            <a:custGeom>
              <a:avLst/>
              <a:gdLst/>
              <a:ahLst/>
              <a:cxnLst/>
              <a:rect l="l" t="t" r="r" b="b"/>
              <a:pathLst>
                <a:path w="4622800" h="1816100">
                  <a:moveTo>
                    <a:pt x="254000" y="0"/>
                  </a:moveTo>
                  <a:lnTo>
                    <a:pt x="4368800" y="0"/>
                  </a:lnTo>
                  <a:cubicBezTo>
                    <a:pt x="4509135" y="0"/>
                    <a:pt x="4622800" y="113665"/>
                    <a:pt x="4622800" y="254000"/>
                  </a:cubicBezTo>
                  <a:lnTo>
                    <a:pt x="4622800" y="1562100"/>
                  </a:lnTo>
                  <a:cubicBezTo>
                    <a:pt x="4622800" y="1702435"/>
                    <a:pt x="4509135" y="1816100"/>
                    <a:pt x="436880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AutoShape 17"/>
          <p:cNvSpPr/>
          <p:nvPr/>
        </p:nvSpPr>
        <p:spPr>
          <a:xfrm>
            <a:off x="8001000" y="1758220"/>
            <a:ext cx="346710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8" name="AutoShape 18"/>
          <p:cNvSpPr/>
          <p:nvPr/>
        </p:nvSpPr>
        <p:spPr>
          <a:xfrm>
            <a:off x="114300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9" name="AutoShape 19"/>
          <p:cNvSpPr/>
          <p:nvPr/>
        </p:nvSpPr>
        <p:spPr>
          <a:xfrm>
            <a:off x="8001000" y="3005995"/>
            <a:ext cx="346710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20" name="AutoShape 20"/>
          <p:cNvSpPr/>
          <p:nvPr/>
        </p:nvSpPr>
        <p:spPr>
          <a:xfrm>
            <a:off x="80010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21" name="Group 21"/>
          <p:cNvGrpSpPr/>
          <p:nvPr/>
        </p:nvGrpSpPr>
        <p:grpSpPr>
          <a:xfrm>
            <a:off x="723900" y="3444145"/>
            <a:ext cx="10744200" cy="1161193"/>
            <a:chOff x="0" y="0"/>
            <a:chExt cx="14325600" cy="154825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325600" cy="1548257"/>
            </a:xfrm>
            <a:custGeom>
              <a:avLst/>
              <a:gdLst/>
              <a:ahLst/>
              <a:cxnLst/>
              <a:rect l="l" t="t" r="r" b="b"/>
              <a:pathLst>
                <a:path w="14325600" h="1548257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79629"/>
                    <a:pt x="14325600" y="177800"/>
                  </a:cubicBezTo>
                  <a:lnTo>
                    <a:pt x="14325600" y="1370457"/>
                  </a:lnTo>
                  <a:cubicBezTo>
                    <a:pt x="14325600" y="1468628"/>
                    <a:pt x="14245971" y="1548257"/>
                    <a:pt x="14147800" y="1548257"/>
                  </a:cubicBezTo>
                  <a:lnTo>
                    <a:pt x="177800" y="1548257"/>
                  </a:lnTo>
                  <a:cubicBezTo>
                    <a:pt x="79629" y="1548257"/>
                    <a:pt x="0" y="1468628"/>
                    <a:pt x="0" y="1370457"/>
                  </a:cubicBezTo>
                  <a:lnTo>
                    <a:pt x="0" y="177800"/>
                  </a:lnTo>
                  <a:cubicBezTo>
                    <a:pt x="0" y="79629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723900" y="3444145"/>
            <a:ext cx="152400" cy="1161193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24" name="AutoShape 24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25" name="Group 25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2013578" y="1542546"/>
            <a:ext cx="887744" cy="896711"/>
          </a:xfrm>
          <a:custGeom>
            <a:avLst/>
            <a:gdLst/>
            <a:ahLst/>
            <a:cxnLst/>
            <a:rect l="l" t="t" r="r" b="b"/>
            <a:pathLst>
              <a:path w="887744" h="896711">
                <a:moveTo>
                  <a:pt x="0" y="0"/>
                </a:moveTo>
                <a:lnTo>
                  <a:pt x="887744" y="0"/>
                </a:lnTo>
                <a:lnTo>
                  <a:pt x="887744" y="896711"/>
                </a:lnTo>
                <a:lnTo>
                  <a:pt x="0" y="8967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5648325" y="1484991"/>
            <a:ext cx="902424" cy="916166"/>
          </a:xfrm>
          <a:custGeom>
            <a:avLst/>
            <a:gdLst/>
            <a:ahLst/>
            <a:cxnLst/>
            <a:rect l="l" t="t" r="r" b="b"/>
            <a:pathLst>
              <a:path w="902424" h="916166">
                <a:moveTo>
                  <a:pt x="0" y="0"/>
                </a:moveTo>
                <a:lnTo>
                  <a:pt x="902424" y="0"/>
                </a:lnTo>
                <a:lnTo>
                  <a:pt x="902424" y="916166"/>
                </a:lnTo>
                <a:lnTo>
                  <a:pt x="0" y="9161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9181393" y="1484991"/>
            <a:ext cx="902424" cy="916166"/>
          </a:xfrm>
          <a:custGeom>
            <a:avLst/>
            <a:gdLst/>
            <a:ahLst/>
            <a:cxnLst/>
            <a:rect l="l" t="t" r="r" b="b"/>
            <a:pathLst>
              <a:path w="902424" h="916166">
                <a:moveTo>
                  <a:pt x="0" y="0"/>
                </a:moveTo>
                <a:lnTo>
                  <a:pt x="902424" y="0"/>
                </a:lnTo>
                <a:lnTo>
                  <a:pt x="902424" y="916166"/>
                </a:lnTo>
                <a:lnTo>
                  <a:pt x="0" y="9161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047504" y="4191022"/>
            <a:ext cx="4876800" cy="2316480"/>
          </a:xfrm>
          <a:custGeom>
            <a:avLst/>
            <a:gdLst/>
            <a:ahLst/>
            <a:cxnLst/>
            <a:rect l="l" t="t" r="r" b="b"/>
            <a:pathLst>
              <a:path w="4876800" h="2316480">
                <a:moveTo>
                  <a:pt x="0" y="0"/>
                </a:moveTo>
                <a:lnTo>
                  <a:pt x="4876800" y="0"/>
                </a:lnTo>
                <a:lnTo>
                  <a:pt x="4876800" y="2316480"/>
                </a:lnTo>
                <a:lnTo>
                  <a:pt x="0" y="23164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762000" y="705846"/>
            <a:ext cx="6577337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s-MX" sz="3600" b="1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Ruta de trabajo y productos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82307" y="2501170"/>
            <a:ext cx="3150286" cy="34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Programa Analítico ajustado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476155" y="2439257"/>
            <a:ext cx="3334345" cy="586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1"/>
              </a:lnSpc>
            </a:pPr>
            <a:r>
              <a:rPr lang="en-US" sz="19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Planeación del PMC concretada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229600" y="2538539"/>
            <a:ext cx="3066617" cy="34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Itinerario del CTE acordado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9175" y="3577495"/>
            <a:ext cx="10089402" cy="75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1"/>
              </a:lnSpc>
            </a:pPr>
            <a:r>
              <a:rPr lang="en-US" sz="227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Cada bloque termina con un acuerdo o producto que puede incorporarse al trabajo de la escuela.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3A98"/>
          </a:solidFill>
        </p:spPr>
      </p:sp>
      <p:sp>
        <p:nvSpPr>
          <p:cNvPr id="3" name="TextBox 3"/>
          <p:cNvSpPr txBox="1"/>
          <p:nvPr/>
        </p:nvSpPr>
        <p:spPr>
          <a:xfrm>
            <a:off x="685800" y="1125842"/>
            <a:ext cx="7341438" cy="2288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5"/>
              </a:lnSpc>
            </a:pPr>
            <a:r>
              <a:rPr lang="en-US" sz="5596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Bloque 1</a:t>
            </a:r>
          </a:p>
          <a:p>
            <a:pPr algn="l">
              <a:lnSpc>
                <a:spcPts val="5875"/>
              </a:lnSpc>
            </a:pPr>
            <a:r>
              <a:rPr lang="en-US" sz="5596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Codiseño del Programa Analítico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2000" y="3945344"/>
            <a:ext cx="5046950" cy="416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7"/>
              </a:lnSpc>
            </a:pPr>
            <a:r>
              <a:rPr lang="en-US" sz="2558">
                <a:solidFill>
                  <a:srgbClr val="FFF3C4"/>
                </a:solidFill>
                <a:latin typeface="Arial"/>
                <a:ea typeface="Arial"/>
                <a:cs typeface="Arial"/>
                <a:sym typeface="Arial"/>
              </a:rPr>
              <a:t>Revisión, decisiones y ajustes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15B72"/>
          </a:solidFill>
        </p:spPr>
      </p:sp>
      <p:grpSp>
        <p:nvGrpSpPr>
          <p:cNvPr id="6" name="Group 6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19A6D1">
                <a:alpha val="17255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306973" y="1505827"/>
            <a:ext cx="4599277" cy="3066148"/>
            <a:chOff x="0" y="0"/>
            <a:chExt cx="10414000" cy="6942582"/>
          </a:xfrm>
        </p:grpSpPr>
        <p:sp>
          <p:nvSpPr>
            <p:cNvPr id="9" name="Freeform 9" descr="Docente kawaii"/>
            <p:cNvSpPr/>
            <p:nvPr/>
          </p:nvSpPr>
          <p:spPr>
            <a:xfrm>
              <a:off x="0" y="0"/>
              <a:ext cx="10414000" cy="6942582"/>
            </a:xfrm>
            <a:custGeom>
              <a:avLst/>
              <a:gdLst/>
              <a:ahLst/>
              <a:cxnLst/>
              <a:rect l="l" t="t" r="r" b="b"/>
              <a:pathLst>
                <a:path w="10414000" h="6942582">
                  <a:moveTo>
                    <a:pt x="0" y="0"/>
                  </a:moveTo>
                  <a:lnTo>
                    <a:pt x="10414000" y="0"/>
                  </a:lnTo>
                  <a:lnTo>
                    <a:pt x="10414000" y="6942582"/>
                  </a:lnTo>
                  <a:lnTo>
                    <a:pt x="0" y="6942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4" name="Group 4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775511" y="518295"/>
            <a:ext cx="1293200" cy="1079822"/>
          </a:xfrm>
          <a:custGeom>
            <a:avLst/>
            <a:gdLst/>
            <a:ahLst/>
            <a:cxnLst/>
            <a:rect l="l" t="t" r="r" b="b"/>
            <a:pathLst>
              <a:path w="1293200" h="1079822">
                <a:moveTo>
                  <a:pt x="0" y="0"/>
                </a:moveTo>
                <a:lnTo>
                  <a:pt x="1293199" y="0"/>
                </a:lnTo>
                <a:lnTo>
                  <a:pt x="1293199" y="1079821"/>
                </a:lnTo>
                <a:lnTo>
                  <a:pt x="0" y="10798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67316" y="1501954"/>
            <a:ext cx="7671009" cy="4257410"/>
          </a:xfrm>
          <a:custGeom>
            <a:avLst/>
            <a:gdLst/>
            <a:ahLst/>
            <a:cxnLst/>
            <a:rect l="l" t="t" r="r" b="b"/>
            <a:pathLst>
              <a:path w="7671009" h="4257410">
                <a:moveTo>
                  <a:pt x="0" y="0"/>
                </a:moveTo>
                <a:lnTo>
                  <a:pt x="7671009" y="0"/>
                </a:lnTo>
                <a:lnTo>
                  <a:pt x="7671009" y="4257410"/>
                </a:lnTo>
                <a:lnTo>
                  <a:pt x="0" y="42574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156232" y="2116346"/>
            <a:ext cx="5810641" cy="3141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3"/>
              </a:lnSpc>
            </a:pPr>
            <a:r>
              <a:rPr lang="en-US" sz="3176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Es una forma específica de organizar la enseñanza para responder a las características del territorio, de la escuela y de las niñas, los niños y adolescentes.</a:t>
            </a:r>
          </a:p>
        </p:txBody>
      </p:sp>
      <p:sp>
        <p:nvSpPr>
          <p:cNvPr id="9" name="Freeform 9"/>
          <p:cNvSpPr/>
          <p:nvPr/>
        </p:nvSpPr>
        <p:spPr>
          <a:xfrm>
            <a:off x="8791947" y="4105275"/>
            <a:ext cx="1988820" cy="2743200"/>
          </a:xfrm>
          <a:custGeom>
            <a:avLst/>
            <a:gdLst/>
            <a:ahLst/>
            <a:cxnLst/>
            <a:rect l="l" t="t" r="r" b="b"/>
            <a:pathLst>
              <a:path w="1988820" h="2743200">
                <a:moveTo>
                  <a:pt x="0" y="0"/>
                </a:moveTo>
                <a:lnTo>
                  <a:pt x="1988820" y="0"/>
                </a:lnTo>
                <a:lnTo>
                  <a:pt x="198882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67316" y="836321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Programa Analítico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3900" y="6057297"/>
            <a:ext cx="3019718" cy="28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7"/>
              </a:lnSpc>
              <a:spcBef>
                <a:spcPct val="0"/>
              </a:spcBef>
            </a:pPr>
            <a:r>
              <a:rPr lang="en-US" sz="1584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p. 5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4" name="Group 4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 flipH="1">
            <a:off x="0" y="228600"/>
            <a:ext cx="1172615" cy="1456664"/>
          </a:xfrm>
          <a:custGeom>
            <a:avLst/>
            <a:gdLst/>
            <a:ahLst/>
            <a:cxnLst/>
            <a:rect l="l" t="t" r="r" b="b"/>
            <a:pathLst>
              <a:path w="1172615" h="1456664">
                <a:moveTo>
                  <a:pt x="1172615" y="0"/>
                </a:moveTo>
                <a:lnTo>
                  <a:pt x="0" y="0"/>
                </a:lnTo>
                <a:lnTo>
                  <a:pt x="0" y="1456664"/>
                </a:lnTo>
                <a:lnTo>
                  <a:pt x="1172615" y="1456664"/>
                </a:lnTo>
                <a:lnTo>
                  <a:pt x="117261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865707" y="1484757"/>
            <a:ext cx="4796080" cy="4292491"/>
          </a:xfrm>
          <a:custGeom>
            <a:avLst/>
            <a:gdLst/>
            <a:ahLst/>
            <a:cxnLst/>
            <a:rect l="l" t="t" r="r" b="b"/>
            <a:pathLst>
              <a:path w="4796080" h="4292491">
                <a:moveTo>
                  <a:pt x="0" y="0"/>
                </a:moveTo>
                <a:lnTo>
                  <a:pt x="4796079" y="0"/>
                </a:lnTo>
                <a:lnTo>
                  <a:pt x="4796079" y="4292491"/>
                </a:lnTo>
                <a:lnTo>
                  <a:pt x="0" y="42924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18852" y="885967"/>
            <a:ext cx="5861607" cy="59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6"/>
              </a:lnSpc>
            </a:pPr>
            <a:r>
              <a:rPr lang="en-US" sz="4282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Elementos por revisar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8589" y="2868010"/>
            <a:ext cx="4297799" cy="1972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7991" lvl="1" indent="-238995" algn="l">
              <a:lnSpc>
                <a:spcPts val="3208"/>
              </a:lnSpc>
              <a:buFont typeface="Arial"/>
              <a:buChar char="•"/>
            </a:pPr>
            <a:r>
              <a:rPr lang="en-US" sz="232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Diagnóstico socioeducativo</a:t>
            </a:r>
          </a:p>
          <a:p>
            <a:pPr marL="477991" lvl="1" indent="-238995" algn="l">
              <a:lnSpc>
                <a:spcPts val="3208"/>
              </a:lnSpc>
              <a:buFont typeface="Arial"/>
              <a:buChar char="•"/>
            </a:pPr>
            <a:r>
              <a:rPr lang="en-US" sz="232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Integración curricular</a:t>
            </a:r>
          </a:p>
          <a:p>
            <a:pPr marL="477991" lvl="1" indent="-238995" algn="l">
              <a:lnSpc>
                <a:spcPts val="3208"/>
              </a:lnSpc>
              <a:buFont typeface="Arial"/>
              <a:buChar char="•"/>
            </a:pPr>
            <a:r>
              <a:rPr lang="en-US" sz="232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Contextualización</a:t>
            </a:r>
          </a:p>
          <a:p>
            <a:pPr marL="477991" lvl="1" indent="-238995" algn="l">
              <a:lnSpc>
                <a:spcPts val="3208"/>
              </a:lnSpc>
              <a:buFont typeface="Arial"/>
              <a:buChar char="•"/>
            </a:pPr>
            <a:r>
              <a:rPr lang="en-US" sz="232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Contenidos de relevancia local</a:t>
            </a:r>
          </a:p>
        </p:txBody>
      </p:sp>
      <p:sp>
        <p:nvSpPr>
          <p:cNvPr id="12" name="Freeform 12"/>
          <p:cNvSpPr/>
          <p:nvPr/>
        </p:nvSpPr>
        <p:spPr>
          <a:xfrm>
            <a:off x="6032118" y="1254174"/>
            <a:ext cx="5215781" cy="4668124"/>
          </a:xfrm>
          <a:custGeom>
            <a:avLst/>
            <a:gdLst/>
            <a:ahLst/>
            <a:cxnLst/>
            <a:rect l="l" t="t" r="r" b="b"/>
            <a:pathLst>
              <a:path w="5215781" h="4668124">
                <a:moveTo>
                  <a:pt x="0" y="0"/>
                </a:moveTo>
                <a:lnTo>
                  <a:pt x="5215781" y="0"/>
                </a:lnTo>
                <a:lnTo>
                  <a:pt x="5215781" y="4668124"/>
                </a:lnTo>
                <a:lnTo>
                  <a:pt x="0" y="46681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261861" y="2868010"/>
            <a:ext cx="4804442" cy="231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6649" lvl="1" indent="-233324" algn="l">
              <a:lnSpc>
                <a:spcPts val="3131"/>
              </a:lnSpc>
              <a:buFont typeface="Arial"/>
              <a:buChar char="•"/>
            </a:pPr>
            <a:r>
              <a:rPr lang="en-US" sz="226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Secuenciación y temporalidad</a:t>
            </a:r>
          </a:p>
          <a:p>
            <a:pPr marL="466649" lvl="1" indent="-233324" algn="l">
              <a:lnSpc>
                <a:spcPts val="3131"/>
              </a:lnSpc>
              <a:buFont typeface="Arial"/>
              <a:buChar char="•"/>
            </a:pPr>
            <a:r>
              <a:rPr lang="en-US" sz="226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Orientaciones didácticas generales</a:t>
            </a:r>
          </a:p>
          <a:p>
            <a:pPr marL="466649" lvl="1" indent="-233324" algn="l">
              <a:lnSpc>
                <a:spcPts val="3131"/>
              </a:lnSpc>
              <a:buFont typeface="Arial"/>
              <a:buChar char="•"/>
            </a:pPr>
            <a:r>
              <a:rPr lang="en-US" sz="226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Evaluación formativa</a:t>
            </a:r>
          </a:p>
          <a:p>
            <a:pPr marL="466649" lvl="1" indent="-233324" algn="l">
              <a:lnSpc>
                <a:spcPts val="3131"/>
              </a:lnSpc>
              <a:buFont typeface="Arial"/>
              <a:buChar char="•"/>
            </a:pPr>
            <a:r>
              <a:rPr lang="en-US" sz="226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Vínculo con Libros de Texto Gratuitos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3900" y="6015829"/>
            <a:ext cx="3334411" cy="28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33"/>
              </a:lnSpc>
              <a:spcBef>
                <a:spcPct val="0"/>
              </a:spcBef>
            </a:pPr>
            <a:r>
              <a:rPr lang="en-US" sz="1595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pp. 7-8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39170"/>
            <a:ext cx="3429000" cy="1876997"/>
            <a:chOff x="0" y="0"/>
            <a:chExt cx="4572000" cy="25026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2000" cy="2502662"/>
            </a:xfrm>
            <a:custGeom>
              <a:avLst/>
              <a:gdLst/>
              <a:ahLst/>
              <a:cxnLst/>
              <a:rect l="l" t="t" r="r" b="b"/>
              <a:pathLst>
                <a:path w="4572000" h="250266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223262"/>
                  </a:lnTo>
                  <a:cubicBezTo>
                    <a:pt x="4572000" y="2377567"/>
                    <a:pt x="4446905" y="2502662"/>
                    <a:pt x="4292600" y="2502662"/>
                  </a:cubicBezTo>
                  <a:lnTo>
                    <a:pt x="279400" y="2502662"/>
                  </a:lnTo>
                  <a:cubicBezTo>
                    <a:pt x="125095" y="2502662"/>
                    <a:pt x="0" y="2377567"/>
                    <a:pt x="0" y="22232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4572000" cy="2502662"/>
            </a:xfrm>
            <a:custGeom>
              <a:avLst/>
              <a:gdLst/>
              <a:ahLst/>
              <a:cxnLst/>
              <a:rect l="l" t="t" r="r" b="b"/>
              <a:pathLst>
                <a:path w="4572000" h="250266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223262"/>
                  </a:lnTo>
                  <a:cubicBezTo>
                    <a:pt x="4572000" y="2377567"/>
                    <a:pt x="4446905" y="2502662"/>
                    <a:pt x="4292600" y="2502662"/>
                  </a:cubicBezTo>
                  <a:lnTo>
                    <a:pt x="279400" y="2502662"/>
                  </a:lnTo>
                  <a:cubicBezTo>
                    <a:pt x="125095" y="2502662"/>
                    <a:pt x="0" y="2377567"/>
                    <a:pt x="0" y="22232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58BD7B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381500" y="1739170"/>
            <a:ext cx="3429000" cy="1876997"/>
            <a:chOff x="0" y="0"/>
            <a:chExt cx="4572000" cy="25026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2000" cy="2502662"/>
            </a:xfrm>
            <a:custGeom>
              <a:avLst/>
              <a:gdLst/>
              <a:ahLst/>
              <a:cxnLst/>
              <a:rect l="l" t="t" r="r" b="b"/>
              <a:pathLst>
                <a:path w="4572000" h="250266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223262"/>
                  </a:lnTo>
                  <a:cubicBezTo>
                    <a:pt x="4572000" y="2377567"/>
                    <a:pt x="4446905" y="2502662"/>
                    <a:pt x="4292600" y="2502662"/>
                  </a:cubicBezTo>
                  <a:lnTo>
                    <a:pt x="279400" y="2502662"/>
                  </a:lnTo>
                  <a:cubicBezTo>
                    <a:pt x="125095" y="2502662"/>
                    <a:pt x="0" y="2377567"/>
                    <a:pt x="0" y="22232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572000" cy="2502662"/>
            </a:xfrm>
            <a:custGeom>
              <a:avLst/>
              <a:gdLst/>
              <a:ahLst/>
              <a:cxnLst/>
              <a:rect l="l" t="t" r="r" b="b"/>
              <a:pathLst>
                <a:path w="4572000" h="250266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223262"/>
                  </a:lnTo>
                  <a:cubicBezTo>
                    <a:pt x="4572000" y="2377567"/>
                    <a:pt x="4446905" y="2502662"/>
                    <a:pt x="4292600" y="2502662"/>
                  </a:cubicBezTo>
                  <a:lnTo>
                    <a:pt x="279400" y="2502662"/>
                  </a:lnTo>
                  <a:cubicBezTo>
                    <a:pt x="125095" y="2502662"/>
                    <a:pt x="0" y="2377567"/>
                    <a:pt x="0" y="22232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4C542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039100" y="1739170"/>
            <a:ext cx="3429000" cy="1876997"/>
            <a:chOff x="0" y="0"/>
            <a:chExt cx="4572000" cy="25026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72000" cy="2502662"/>
            </a:xfrm>
            <a:custGeom>
              <a:avLst/>
              <a:gdLst/>
              <a:ahLst/>
              <a:cxnLst/>
              <a:rect l="l" t="t" r="r" b="b"/>
              <a:pathLst>
                <a:path w="4572000" h="250266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223262"/>
                  </a:lnTo>
                  <a:cubicBezTo>
                    <a:pt x="4572000" y="2377567"/>
                    <a:pt x="4446905" y="2502662"/>
                    <a:pt x="4292600" y="2502662"/>
                  </a:cubicBezTo>
                  <a:lnTo>
                    <a:pt x="279400" y="2502662"/>
                  </a:lnTo>
                  <a:cubicBezTo>
                    <a:pt x="125095" y="2502662"/>
                    <a:pt x="0" y="2377567"/>
                    <a:pt x="0" y="22232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572000" cy="2502662"/>
            </a:xfrm>
            <a:custGeom>
              <a:avLst/>
              <a:gdLst/>
              <a:ahLst/>
              <a:cxnLst/>
              <a:rect l="l" t="t" r="r" b="b"/>
              <a:pathLst>
                <a:path w="4572000" h="250266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223262"/>
                  </a:lnTo>
                  <a:cubicBezTo>
                    <a:pt x="4572000" y="2377567"/>
                    <a:pt x="4446905" y="2502662"/>
                    <a:pt x="4292600" y="2502662"/>
                  </a:cubicBezTo>
                  <a:lnTo>
                    <a:pt x="279400" y="2502662"/>
                  </a:lnTo>
                  <a:cubicBezTo>
                    <a:pt x="125095" y="2502662"/>
                    <a:pt x="0" y="2377567"/>
                    <a:pt x="0" y="22232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15B72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23900" y="3883963"/>
            <a:ext cx="10744200" cy="990487"/>
            <a:chOff x="0" y="0"/>
            <a:chExt cx="14325600" cy="13206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325600" cy="1320649"/>
            </a:xfrm>
            <a:custGeom>
              <a:avLst/>
              <a:gdLst/>
              <a:ahLst/>
              <a:cxnLst/>
              <a:rect l="l" t="t" r="r" b="b"/>
              <a:pathLst>
                <a:path w="14325600" h="1320649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97475"/>
                    <a:pt x="14325600" y="217647"/>
                  </a:cubicBezTo>
                  <a:lnTo>
                    <a:pt x="14325600" y="1103002"/>
                  </a:lnTo>
                  <a:cubicBezTo>
                    <a:pt x="14325600" y="1223174"/>
                    <a:pt x="14245971" y="1320649"/>
                    <a:pt x="14147800" y="1320649"/>
                  </a:cubicBezTo>
                  <a:lnTo>
                    <a:pt x="177800" y="1320649"/>
                  </a:lnTo>
                  <a:cubicBezTo>
                    <a:pt x="79629" y="1320649"/>
                    <a:pt x="0" y="1223174"/>
                    <a:pt x="0" y="1103002"/>
                  </a:cubicBezTo>
                  <a:lnTo>
                    <a:pt x="0" y="217647"/>
                  </a:lnTo>
                  <a:cubicBezTo>
                    <a:pt x="0" y="97475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325600" cy="1358749"/>
            </a:xfrm>
            <a:prstGeom prst="rect">
              <a:avLst/>
            </a:prstGeom>
          </p:spPr>
          <p:txBody>
            <a:bodyPr lIns="330200" tIns="330200" rIns="330200" bIns="330200" rtlCol="0" anchor="t"/>
            <a:lstStyle/>
            <a:p>
              <a:pPr algn="l">
                <a:lnSpc>
                  <a:spcPts val="3167"/>
                </a:lnSpc>
              </a:pPr>
              <a:r>
                <a:rPr lang="en-US" sz="2399" b="1">
                  <a:solidFill>
                    <a:srgbClr val="173F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Tiempo:</a:t>
              </a:r>
              <a:r>
                <a:rPr lang="en-US" sz="2399">
                  <a:solidFill>
                    <a:srgbClr val="173F5F"/>
                  </a:solidFill>
                  <a:latin typeface="Arial"/>
                  <a:ea typeface="Arial"/>
                  <a:cs typeface="Arial"/>
                  <a:sym typeface="Arial"/>
                </a:rPr>
                <a:t> 8 minutos. Primero individual y después puesta en común.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723900" y="3940112"/>
            <a:ext cx="152400" cy="809149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6" name="AutoShape 1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7" name="Group 1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6354173" y="1597338"/>
            <a:ext cx="1026912" cy="708569"/>
          </a:xfrm>
          <a:custGeom>
            <a:avLst/>
            <a:gdLst/>
            <a:ahLst/>
            <a:cxnLst/>
            <a:rect l="l" t="t" r="r" b="b"/>
            <a:pathLst>
              <a:path w="1026912" h="708569">
                <a:moveTo>
                  <a:pt x="0" y="0"/>
                </a:moveTo>
                <a:lnTo>
                  <a:pt x="1026912" y="0"/>
                </a:lnTo>
                <a:lnTo>
                  <a:pt x="1026912" y="708569"/>
                </a:lnTo>
                <a:lnTo>
                  <a:pt x="0" y="708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495550" y="1597338"/>
            <a:ext cx="1019149" cy="703213"/>
          </a:xfrm>
          <a:custGeom>
            <a:avLst/>
            <a:gdLst/>
            <a:ahLst/>
            <a:cxnLst/>
            <a:rect l="l" t="t" r="r" b="b"/>
            <a:pathLst>
              <a:path w="1019149" h="703213">
                <a:moveTo>
                  <a:pt x="0" y="0"/>
                </a:moveTo>
                <a:lnTo>
                  <a:pt x="1019149" y="0"/>
                </a:lnTo>
                <a:lnTo>
                  <a:pt x="1019149" y="703213"/>
                </a:lnTo>
                <a:lnTo>
                  <a:pt x="0" y="7032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0001250" y="1597338"/>
            <a:ext cx="1019149" cy="703213"/>
          </a:xfrm>
          <a:custGeom>
            <a:avLst/>
            <a:gdLst/>
            <a:ahLst/>
            <a:cxnLst/>
            <a:rect l="l" t="t" r="r" b="b"/>
            <a:pathLst>
              <a:path w="1019149" h="703213">
                <a:moveTo>
                  <a:pt x="0" y="0"/>
                </a:moveTo>
                <a:lnTo>
                  <a:pt x="1019149" y="0"/>
                </a:lnTo>
                <a:lnTo>
                  <a:pt x="1019149" y="703213"/>
                </a:lnTo>
                <a:lnTo>
                  <a:pt x="0" y="7032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-61479" y="210291"/>
            <a:ext cx="997912" cy="2348029"/>
          </a:xfrm>
          <a:custGeom>
            <a:avLst/>
            <a:gdLst/>
            <a:ahLst/>
            <a:cxnLst/>
            <a:rect l="l" t="t" r="r" b="b"/>
            <a:pathLst>
              <a:path w="997912" h="2348029">
                <a:moveTo>
                  <a:pt x="0" y="0"/>
                </a:moveTo>
                <a:lnTo>
                  <a:pt x="997912" y="0"/>
                </a:lnTo>
                <a:lnTo>
                  <a:pt x="997912" y="2348029"/>
                </a:lnTo>
                <a:lnTo>
                  <a:pt x="0" y="23480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53500" y="3883963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8"/>
                </a:lnTo>
                <a:lnTo>
                  <a:pt x="0" y="8438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171575" y="848768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Dinámica: Semáforo del codiseño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191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Verde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19175" y="2520220"/>
            <a:ext cx="2838450" cy="72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48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Elementos logrados y sustentados.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767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Amarillo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676775" y="2529745"/>
            <a:ext cx="2531285" cy="67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201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Aspectos que deben precisarse.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3343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Rojo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334375" y="2520220"/>
            <a:ext cx="2655223" cy="708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8"/>
              </a:lnSpc>
            </a:pPr>
            <a:r>
              <a:rPr lang="en-US" sz="209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Pendientes que requieren acuerdos.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4" name="Group 4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685800" y="1968246"/>
            <a:ext cx="10820400" cy="2921508"/>
          </a:xfrm>
          <a:custGeom>
            <a:avLst/>
            <a:gdLst/>
            <a:ahLst/>
            <a:cxnLst/>
            <a:rect l="l" t="t" r="r" b="b"/>
            <a:pathLst>
              <a:path w="10820400" h="2921508">
                <a:moveTo>
                  <a:pt x="0" y="0"/>
                </a:moveTo>
                <a:lnTo>
                  <a:pt x="10820400" y="0"/>
                </a:lnTo>
                <a:lnTo>
                  <a:pt x="10820400" y="2921508"/>
                </a:lnTo>
                <a:lnTo>
                  <a:pt x="0" y="29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121940" y="228600"/>
            <a:ext cx="3125959" cy="2188171"/>
          </a:xfrm>
          <a:custGeom>
            <a:avLst/>
            <a:gdLst/>
            <a:ahLst/>
            <a:cxnLst/>
            <a:rect l="l" t="t" r="r" b="b"/>
            <a:pathLst>
              <a:path w="3125959" h="2188171">
                <a:moveTo>
                  <a:pt x="0" y="0"/>
                </a:moveTo>
                <a:lnTo>
                  <a:pt x="3125959" y="0"/>
                </a:lnTo>
                <a:lnTo>
                  <a:pt x="3125959" y="2188171"/>
                </a:lnTo>
                <a:lnTo>
                  <a:pt x="0" y="21881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81105" y="1409705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Preguntas para reflexionar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1607" y="2375448"/>
            <a:ext cx="10210748" cy="158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8985" lvl="1" indent="-239492" algn="l">
              <a:lnSpc>
                <a:spcPts val="3214"/>
              </a:lnSpc>
              <a:buFont typeface="Arial"/>
              <a:buChar char="•"/>
            </a:pPr>
            <a:r>
              <a:rPr lang="en-US" sz="232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¿Cómo avanzaron en el codiseño durante la Fase Intensiva?</a:t>
            </a:r>
          </a:p>
          <a:p>
            <a:pPr marL="478985" lvl="1" indent="-239492" algn="l">
              <a:lnSpc>
                <a:spcPts val="3214"/>
              </a:lnSpc>
              <a:buFont typeface="Arial"/>
              <a:buChar char="•"/>
            </a:pPr>
            <a:r>
              <a:rPr lang="en-US" sz="232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¿Qué aspectos de la realidad escolar y comunitaria consideraron?</a:t>
            </a:r>
          </a:p>
          <a:p>
            <a:pPr marL="478985" lvl="1" indent="-239492" algn="l">
              <a:lnSpc>
                <a:spcPts val="3214"/>
              </a:lnSpc>
              <a:buFont typeface="Arial"/>
              <a:buChar char="•"/>
            </a:pPr>
            <a:r>
              <a:rPr lang="en-US" sz="232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¿Qué características y necesidades de aprendizaje deben atender?</a:t>
            </a:r>
          </a:p>
          <a:p>
            <a:pPr marL="478985" lvl="1" indent="-239492" algn="l">
              <a:lnSpc>
                <a:spcPts val="3214"/>
              </a:lnSpc>
              <a:buFont typeface="Arial"/>
              <a:buChar char="•"/>
            </a:pPr>
            <a:r>
              <a:rPr lang="en-US" sz="232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¿Qué cambios realizaron a los Contenidos del Programa Sintético?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900" y="6045793"/>
            <a:ext cx="2776408" cy="252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39"/>
              </a:lnSpc>
              <a:spcBef>
                <a:spcPct val="0"/>
              </a:spcBef>
            </a:pPr>
            <a:r>
              <a:rPr lang="en-US" sz="1456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p. 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01070"/>
            <a:ext cx="10744200" cy="2892457"/>
            <a:chOff x="0" y="0"/>
            <a:chExt cx="14325600" cy="38566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25600" cy="3856609"/>
            </a:xfrm>
            <a:custGeom>
              <a:avLst/>
              <a:gdLst/>
              <a:ahLst/>
              <a:cxnLst/>
              <a:rect l="l" t="t" r="r" b="b"/>
              <a:pathLst>
                <a:path w="14325600" h="3856609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3551809"/>
                  </a:lnTo>
                  <a:cubicBezTo>
                    <a:pt x="14325600" y="3720084"/>
                    <a:pt x="14189075" y="3856609"/>
                    <a:pt x="14020800" y="3856609"/>
                  </a:cubicBezTo>
                  <a:lnTo>
                    <a:pt x="304800" y="3856609"/>
                  </a:lnTo>
                  <a:cubicBezTo>
                    <a:pt x="136525" y="3856609"/>
                    <a:pt x="0" y="3720084"/>
                    <a:pt x="0" y="3551809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4325600" cy="3856609"/>
            </a:xfrm>
            <a:custGeom>
              <a:avLst/>
              <a:gdLst/>
              <a:ahLst/>
              <a:cxnLst/>
              <a:rect l="l" t="t" r="r" b="b"/>
              <a:pathLst>
                <a:path w="14325600" h="3856609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3551809"/>
                  </a:lnTo>
                  <a:cubicBezTo>
                    <a:pt x="14325600" y="3720084"/>
                    <a:pt x="14189075" y="3856609"/>
                    <a:pt x="14020800" y="3856609"/>
                  </a:cubicBezTo>
                  <a:lnTo>
                    <a:pt x="304800" y="3856609"/>
                  </a:lnTo>
                  <a:cubicBezTo>
                    <a:pt x="136525" y="3856609"/>
                    <a:pt x="0" y="3720084"/>
                    <a:pt x="0" y="3551809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123950" y="3212497"/>
            <a:ext cx="3162300" cy="1057275"/>
            <a:chOff x="0" y="0"/>
            <a:chExt cx="4216400" cy="14097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6400" cy="1409700"/>
            </a:xfrm>
            <a:custGeom>
              <a:avLst/>
              <a:gdLst/>
              <a:ahLst/>
              <a:cxnLst/>
              <a:rect l="l" t="t" r="r" b="b"/>
              <a:pathLst>
                <a:path w="4216400" h="1409700">
                  <a:moveTo>
                    <a:pt x="279400" y="0"/>
                  </a:moveTo>
                  <a:lnTo>
                    <a:pt x="3937000" y="0"/>
                  </a:lnTo>
                  <a:cubicBezTo>
                    <a:pt x="4091305" y="0"/>
                    <a:pt x="4216400" y="125095"/>
                    <a:pt x="4216400" y="279400"/>
                  </a:cubicBezTo>
                  <a:lnTo>
                    <a:pt x="4216400" y="1130300"/>
                  </a:lnTo>
                  <a:cubicBezTo>
                    <a:pt x="4216400" y="1284605"/>
                    <a:pt x="4091305" y="1409700"/>
                    <a:pt x="3937000" y="1409700"/>
                  </a:cubicBezTo>
                  <a:lnTo>
                    <a:pt x="279400" y="1409700"/>
                  </a:lnTo>
                  <a:cubicBezTo>
                    <a:pt x="125095" y="1409700"/>
                    <a:pt x="0" y="1284605"/>
                    <a:pt x="0" y="1130300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216400" cy="1409700"/>
            </a:xfrm>
            <a:custGeom>
              <a:avLst/>
              <a:gdLst/>
              <a:ahLst/>
              <a:cxnLst/>
              <a:rect l="l" t="t" r="r" b="b"/>
              <a:pathLst>
                <a:path w="4216400" h="1409700">
                  <a:moveTo>
                    <a:pt x="279400" y="0"/>
                  </a:moveTo>
                  <a:lnTo>
                    <a:pt x="3937000" y="0"/>
                  </a:lnTo>
                  <a:cubicBezTo>
                    <a:pt x="4091305" y="0"/>
                    <a:pt x="4216400" y="125095"/>
                    <a:pt x="4216400" y="279400"/>
                  </a:cubicBezTo>
                  <a:lnTo>
                    <a:pt x="4216400" y="1130300"/>
                  </a:lnTo>
                  <a:cubicBezTo>
                    <a:pt x="4216400" y="1284605"/>
                    <a:pt x="4091305" y="1409700"/>
                    <a:pt x="3937000" y="1409700"/>
                  </a:cubicBezTo>
                  <a:lnTo>
                    <a:pt x="279400" y="1409700"/>
                  </a:lnTo>
                  <a:cubicBezTo>
                    <a:pt x="125095" y="1409700"/>
                    <a:pt x="0" y="1284605"/>
                    <a:pt x="0" y="1130300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8C95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4514850" y="3212497"/>
            <a:ext cx="3162300" cy="1057275"/>
            <a:chOff x="0" y="0"/>
            <a:chExt cx="4216400" cy="14097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16400" cy="1409700"/>
            </a:xfrm>
            <a:custGeom>
              <a:avLst/>
              <a:gdLst/>
              <a:ahLst/>
              <a:cxnLst/>
              <a:rect l="l" t="t" r="r" b="b"/>
              <a:pathLst>
                <a:path w="4216400" h="1409700">
                  <a:moveTo>
                    <a:pt x="279400" y="0"/>
                  </a:moveTo>
                  <a:lnTo>
                    <a:pt x="3937000" y="0"/>
                  </a:lnTo>
                  <a:cubicBezTo>
                    <a:pt x="4091305" y="0"/>
                    <a:pt x="4216400" y="125095"/>
                    <a:pt x="4216400" y="279400"/>
                  </a:cubicBezTo>
                  <a:lnTo>
                    <a:pt x="4216400" y="1130300"/>
                  </a:lnTo>
                  <a:cubicBezTo>
                    <a:pt x="4216400" y="1284605"/>
                    <a:pt x="4091305" y="1409700"/>
                    <a:pt x="3937000" y="1409700"/>
                  </a:cubicBezTo>
                  <a:lnTo>
                    <a:pt x="279400" y="1409700"/>
                  </a:lnTo>
                  <a:cubicBezTo>
                    <a:pt x="125095" y="1409700"/>
                    <a:pt x="0" y="1284605"/>
                    <a:pt x="0" y="1130300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216400" cy="1409700"/>
            </a:xfrm>
            <a:custGeom>
              <a:avLst/>
              <a:gdLst/>
              <a:ahLst/>
              <a:cxnLst/>
              <a:rect l="l" t="t" r="r" b="b"/>
              <a:pathLst>
                <a:path w="4216400" h="1409700">
                  <a:moveTo>
                    <a:pt x="279400" y="0"/>
                  </a:moveTo>
                  <a:lnTo>
                    <a:pt x="3937000" y="0"/>
                  </a:lnTo>
                  <a:cubicBezTo>
                    <a:pt x="4091305" y="0"/>
                    <a:pt x="4216400" y="125095"/>
                    <a:pt x="4216400" y="279400"/>
                  </a:cubicBezTo>
                  <a:lnTo>
                    <a:pt x="4216400" y="1130300"/>
                  </a:lnTo>
                  <a:cubicBezTo>
                    <a:pt x="4216400" y="1284605"/>
                    <a:pt x="4091305" y="1409700"/>
                    <a:pt x="3937000" y="1409700"/>
                  </a:cubicBezTo>
                  <a:lnTo>
                    <a:pt x="279400" y="1409700"/>
                  </a:lnTo>
                  <a:cubicBezTo>
                    <a:pt x="125095" y="1409700"/>
                    <a:pt x="0" y="1284605"/>
                    <a:pt x="0" y="1130300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4C542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905750" y="3212497"/>
            <a:ext cx="3162300" cy="1057275"/>
            <a:chOff x="0" y="0"/>
            <a:chExt cx="4216400" cy="14097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16400" cy="1409700"/>
            </a:xfrm>
            <a:custGeom>
              <a:avLst/>
              <a:gdLst/>
              <a:ahLst/>
              <a:cxnLst/>
              <a:rect l="l" t="t" r="r" b="b"/>
              <a:pathLst>
                <a:path w="4216400" h="1409700">
                  <a:moveTo>
                    <a:pt x="279400" y="0"/>
                  </a:moveTo>
                  <a:lnTo>
                    <a:pt x="3937000" y="0"/>
                  </a:lnTo>
                  <a:cubicBezTo>
                    <a:pt x="4091305" y="0"/>
                    <a:pt x="4216400" y="125095"/>
                    <a:pt x="4216400" y="279400"/>
                  </a:cubicBezTo>
                  <a:lnTo>
                    <a:pt x="4216400" y="1130300"/>
                  </a:lnTo>
                  <a:cubicBezTo>
                    <a:pt x="4216400" y="1284605"/>
                    <a:pt x="4091305" y="1409700"/>
                    <a:pt x="3937000" y="1409700"/>
                  </a:cubicBezTo>
                  <a:lnTo>
                    <a:pt x="279400" y="1409700"/>
                  </a:lnTo>
                  <a:cubicBezTo>
                    <a:pt x="125095" y="1409700"/>
                    <a:pt x="0" y="1284605"/>
                    <a:pt x="0" y="1130300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4216400" cy="1409700"/>
            </a:xfrm>
            <a:custGeom>
              <a:avLst/>
              <a:gdLst/>
              <a:ahLst/>
              <a:cxnLst/>
              <a:rect l="l" t="t" r="r" b="b"/>
              <a:pathLst>
                <a:path w="4216400" h="1409700">
                  <a:moveTo>
                    <a:pt x="279400" y="0"/>
                  </a:moveTo>
                  <a:lnTo>
                    <a:pt x="3937000" y="0"/>
                  </a:lnTo>
                  <a:cubicBezTo>
                    <a:pt x="4091305" y="0"/>
                    <a:pt x="4216400" y="125095"/>
                    <a:pt x="4216400" y="279400"/>
                  </a:cubicBezTo>
                  <a:lnTo>
                    <a:pt x="4216400" y="1130300"/>
                  </a:lnTo>
                  <a:cubicBezTo>
                    <a:pt x="4216400" y="1284605"/>
                    <a:pt x="4091305" y="1409700"/>
                    <a:pt x="3937000" y="1409700"/>
                  </a:cubicBezTo>
                  <a:lnTo>
                    <a:pt x="279400" y="1409700"/>
                  </a:lnTo>
                  <a:cubicBezTo>
                    <a:pt x="125095" y="1409700"/>
                    <a:pt x="0" y="1284605"/>
                    <a:pt x="0" y="1130300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15B72"/>
              </a:solidFill>
              <a:prstDash val="solid"/>
              <a:miter/>
            </a:ln>
          </p:spPr>
        </p:sp>
      </p:grpSp>
      <p:sp>
        <p:nvSpPr>
          <p:cNvPr id="15" name="AutoShape 15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6" name="Group 16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274400" y="1779184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686425" y="4254946"/>
            <a:ext cx="3113194" cy="2443857"/>
          </a:xfrm>
          <a:custGeom>
            <a:avLst/>
            <a:gdLst/>
            <a:ahLst/>
            <a:cxnLst/>
            <a:rect l="l" t="t" r="r" b="b"/>
            <a:pathLst>
              <a:path w="3113194" h="2443857">
                <a:moveTo>
                  <a:pt x="0" y="0"/>
                </a:moveTo>
                <a:lnTo>
                  <a:pt x="3113194" y="0"/>
                </a:lnTo>
                <a:lnTo>
                  <a:pt x="3113194" y="2443858"/>
                </a:lnTo>
                <a:lnTo>
                  <a:pt x="0" y="24438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685800" y="897635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Actividad: Mesa de decisiones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23950" y="1967770"/>
            <a:ext cx="99441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20 minutos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03799" y="2329720"/>
            <a:ext cx="9944100" cy="73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19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Por equipos revisen el diagnóstico, los Programas Sintéticos y el avance del Programa Analítico.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19225" y="3450622"/>
            <a:ext cx="257175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Se conserva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810125" y="3450622"/>
            <a:ext cx="257175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Se ajusta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201025" y="3450622"/>
            <a:ext cx="257175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Hace falta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2577370"/>
            <a:ext cx="10744200" cy="1161193"/>
            <a:chOff x="0" y="0"/>
            <a:chExt cx="14325600" cy="15482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25600" cy="1548257"/>
            </a:xfrm>
            <a:custGeom>
              <a:avLst/>
              <a:gdLst/>
              <a:ahLst/>
              <a:cxnLst/>
              <a:rect l="l" t="t" r="r" b="b"/>
              <a:pathLst>
                <a:path w="14325600" h="1548257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79629"/>
                    <a:pt x="14325600" y="177800"/>
                  </a:cubicBezTo>
                  <a:lnTo>
                    <a:pt x="14325600" y="1370457"/>
                  </a:lnTo>
                  <a:cubicBezTo>
                    <a:pt x="14325600" y="1468628"/>
                    <a:pt x="14245971" y="1548257"/>
                    <a:pt x="14147800" y="1548257"/>
                  </a:cubicBezTo>
                  <a:lnTo>
                    <a:pt x="177800" y="1548257"/>
                  </a:lnTo>
                  <a:cubicBezTo>
                    <a:pt x="79629" y="1548257"/>
                    <a:pt x="0" y="1468628"/>
                    <a:pt x="0" y="1370457"/>
                  </a:cubicBezTo>
                  <a:lnTo>
                    <a:pt x="0" y="177800"/>
                  </a:lnTo>
                  <a:cubicBezTo>
                    <a:pt x="0" y="79629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723900" y="2577370"/>
            <a:ext cx="152400" cy="1161193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6" name="AutoShape 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7" name="Group 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8586789" y="521206"/>
            <a:ext cx="1446949" cy="1808686"/>
          </a:xfrm>
          <a:custGeom>
            <a:avLst/>
            <a:gdLst/>
            <a:ahLst/>
            <a:cxnLst/>
            <a:rect l="l" t="t" r="r" b="b"/>
            <a:pathLst>
              <a:path w="1446949" h="1808686">
                <a:moveTo>
                  <a:pt x="0" y="0"/>
                </a:moveTo>
                <a:lnTo>
                  <a:pt x="1446949" y="0"/>
                </a:lnTo>
                <a:lnTo>
                  <a:pt x="1446949" y="1808686"/>
                </a:lnTo>
                <a:lnTo>
                  <a:pt x="0" y="1808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19289" y="4119612"/>
            <a:ext cx="2560691" cy="2547888"/>
          </a:xfrm>
          <a:custGeom>
            <a:avLst/>
            <a:gdLst/>
            <a:ahLst/>
            <a:cxnLst/>
            <a:rect l="l" t="t" r="r" b="b"/>
            <a:pathLst>
              <a:path w="2560691" h="2547888">
                <a:moveTo>
                  <a:pt x="0" y="0"/>
                </a:moveTo>
                <a:lnTo>
                  <a:pt x="2560691" y="0"/>
                </a:lnTo>
                <a:lnTo>
                  <a:pt x="2560691" y="2547888"/>
                </a:lnTo>
                <a:lnTo>
                  <a:pt x="0" y="2547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3139005" y="3820958"/>
            <a:ext cx="5913991" cy="1655917"/>
          </a:xfrm>
          <a:custGeom>
            <a:avLst/>
            <a:gdLst/>
            <a:ahLst/>
            <a:cxnLst/>
            <a:rect l="l" t="t" r="r" b="b"/>
            <a:pathLst>
              <a:path w="5913991" h="1655917">
                <a:moveTo>
                  <a:pt x="0" y="1655917"/>
                </a:moveTo>
                <a:lnTo>
                  <a:pt x="5913990" y="1655917"/>
                </a:lnTo>
                <a:lnTo>
                  <a:pt x="5913990" y="0"/>
                </a:lnTo>
                <a:lnTo>
                  <a:pt x="0" y="0"/>
                </a:lnTo>
                <a:lnTo>
                  <a:pt x="0" y="165591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23900" y="952500"/>
            <a:ext cx="5945968" cy="591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1"/>
              </a:lnSpc>
            </a:pPr>
            <a:r>
              <a:rPr lang="en-US" sz="4172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Producto del bloque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4800" y="2665759"/>
            <a:ext cx="10213099" cy="861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1"/>
              </a:lnSpc>
            </a:pPr>
            <a:r>
              <a:rPr lang="en-US" sz="261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Acuerdos de ajuste del Programa Analítico, aspectos pendientes, responsables y fecha para concluirlos.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51614" y="4211792"/>
            <a:ext cx="4474593" cy="82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2502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El Programa Analítico no tiene un formato predeterminado.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01070"/>
            <a:ext cx="7239000" cy="2759297"/>
            <a:chOff x="0" y="0"/>
            <a:chExt cx="9652000" cy="3679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652000" cy="3679063"/>
            </a:xfrm>
            <a:custGeom>
              <a:avLst/>
              <a:gdLst/>
              <a:ahLst/>
              <a:cxnLst/>
              <a:rect l="l" t="t" r="r" b="b"/>
              <a:pathLst>
                <a:path w="9652000" h="3679063">
                  <a:moveTo>
                    <a:pt x="304800" y="0"/>
                  </a:moveTo>
                  <a:lnTo>
                    <a:pt x="9347200" y="0"/>
                  </a:lnTo>
                  <a:cubicBezTo>
                    <a:pt x="9515475" y="0"/>
                    <a:pt x="9652000" y="136525"/>
                    <a:pt x="9652000" y="304800"/>
                  </a:cubicBezTo>
                  <a:lnTo>
                    <a:pt x="9652000" y="3374263"/>
                  </a:lnTo>
                  <a:cubicBezTo>
                    <a:pt x="9652000" y="3542538"/>
                    <a:pt x="9515475" y="3679063"/>
                    <a:pt x="93472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9652000" cy="3679063"/>
            </a:xfrm>
            <a:custGeom>
              <a:avLst/>
              <a:gdLst/>
              <a:ahLst/>
              <a:cxnLst/>
              <a:rect l="l" t="t" r="r" b="b"/>
              <a:pathLst>
                <a:path w="9652000" h="3679063">
                  <a:moveTo>
                    <a:pt x="304800" y="0"/>
                  </a:moveTo>
                  <a:lnTo>
                    <a:pt x="9347200" y="0"/>
                  </a:lnTo>
                  <a:cubicBezTo>
                    <a:pt x="9515475" y="0"/>
                    <a:pt x="9652000" y="136525"/>
                    <a:pt x="9652000" y="304800"/>
                  </a:cubicBezTo>
                  <a:lnTo>
                    <a:pt x="9652000" y="3374263"/>
                  </a:lnTo>
                  <a:cubicBezTo>
                    <a:pt x="9652000" y="3542538"/>
                    <a:pt x="9515475" y="3679063"/>
                    <a:pt x="93472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937890" y="2748267"/>
            <a:ext cx="7067055" cy="1313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5444" lvl="1" indent="-177722" algn="l">
              <a:lnSpc>
                <a:spcPts val="2607"/>
              </a:lnSpc>
              <a:buAutoNum type="arabicPeriod"/>
            </a:pPr>
            <a:r>
              <a:rPr lang="en-US" sz="1975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Formen dos equipos.</a:t>
            </a:r>
          </a:p>
          <a:p>
            <a:pPr marL="355444" lvl="1" indent="-177722" algn="l">
              <a:lnSpc>
                <a:spcPts val="2607"/>
              </a:lnSpc>
              <a:buAutoNum type="arabicPeriod"/>
            </a:pPr>
            <a:r>
              <a:rPr lang="en-US" sz="1975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Una persona representa, sin hablar, una película o serie.</a:t>
            </a:r>
          </a:p>
          <a:p>
            <a:pPr marL="355444" lvl="1" indent="-177722" algn="l">
              <a:lnSpc>
                <a:spcPts val="2607"/>
              </a:lnSpc>
              <a:buAutoNum type="arabicPeriod"/>
            </a:pPr>
            <a:r>
              <a:rPr lang="en-US" sz="1975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Su equipo tiene 20 segundos para adivinar.</a:t>
            </a:r>
          </a:p>
          <a:p>
            <a:pPr marL="355444" lvl="1" indent="-177722" algn="l">
              <a:lnSpc>
                <a:spcPts val="2607"/>
              </a:lnSpc>
              <a:buAutoNum type="arabicPeriod"/>
            </a:pPr>
            <a:r>
              <a:rPr lang="en-US" sz="1975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Realicen tres rondas rápidas.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23900" y="4784217"/>
            <a:ext cx="7239000" cy="1161193"/>
            <a:chOff x="0" y="0"/>
            <a:chExt cx="9652000" cy="15482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52000" cy="1548257"/>
            </a:xfrm>
            <a:custGeom>
              <a:avLst/>
              <a:gdLst/>
              <a:ahLst/>
              <a:cxnLst/>
              <a:rect l="l" t="t" r="r" b="b"/>
              <a:pathLst>
                <a:path w="9652000" h="1548257">
                  <a:moveTo>
                    <a:pt x="177800" y="0"/>
                  </a:moveTo>
                  <a:lnTo>
                    <a:pt x="9474200" y="0"/>
                  </a:lnTo>
                  <a:cubicBezTo>
                    <a:pt x="9572371" y="0"/>
                    <a:pt x="9652000" y="79629"/>
                    <a:pt x="9652000" y="177800"/>
                  </a:cubicBezTo>
                  <a:lnTo>
                    <a:pt x="9652000" y="1370457"/>
                  </a:lnTo>
                  <a:cubicBezTo>
                    <a:pt x="9652000" y="1468628"/>
                    <a:pt x="9572371" y="1548257"/>
                    <a:pt x="9474200" y="1548257"/>
                  </a:cubicBezTo>
                  <a:lnTo>
                    <a:pt x="177800" y="1548257"/>
                  </a:lnTo>
                  <a:cubicBezTo>
                    <a:pt x="79629" y="1548257"/>
                    <a:pt x="0" y="1468628"/>
                    <a:pt x="0" y="1370457"/>
                  </a:cubicBezTo>
                  <a:lnTo>
                    <a:pt x="0" y="177800"/>
                  </a:lnTo>
                  <a:cubicBezTo>
                    <a:pt x="0" y="79629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</p:grpSp>
      <p:sp>
        <p:nvSpPr>
          <p:cNvPr id="9" name="AutoShape 9"/>
          <p:cNvSpPr/>
          <p:nvPr/>
        </p:nvSpPr>
        <p:spPr>
          <a:xfrm>
            <a:off x="723900" y="4784217"/>
            <a:ext cx="152400" cy="1161193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0" name="AutoShape 10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1" name="Group 11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7938512" y="2294650"/>
            <a:ext cx="3924300" cy="2616166"/>
            <a:chOff x="0" y="0"/>
            <a:chExt cx="9652000" cy="6434582"/>
          </a:xfrm>
        </p:grpSpPr>
        <p:sp>
          <p:nvSpPr>
            <p:cNvPr id="14" name="Freeform 14" descr="Pausa activa kawaii"/>
            <p:cNvSpPr/>
            <p:nvPr/>
          </p:nvSpPr>
          <p:spPr>
            <a:xfrm>
              <a:off x="0" y="0"/>
              <a:ext cx="9652000" cy="6434582"/>
            </a:xfrm>
            <a:custGeom>
              <a:avLst/>
              <a:gdLst/>
              <a:ahLst/>
              <a:cxnLst/>
              <a:rect l="l" t="t" r="r" b="b"/>
              <a:pathLst>
                <a:path w="9652000" h="6434582">
                  <a:moveTo>
                    <a:pt x="0" y="0"/>
                  </a:moveTo>
                  <a:lnTo>
                    <a:pt x="9652000" y="0"/>
                  </a:lnTo>
                  <a:lnTo>
                    <a:pt x="9652000" y="6434582"/>
                  </a:lnTo>
                  <a:lnTo>
                    <a:pt x="0" y="6434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266700" y="1779184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723900" y="952500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Pausa activa: Mímica relámpago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23950" y="1967770"/>
            <a:ext cx="64389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5 minutos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79935" y="4872715"/>
            <a:ext cx="6982965" cy="71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7"/>
              </a:lnSpc>
            </a:pPr>
            <a:r>
              <a:rPr lang="en-US" sz="2179" b="1">
                <a:solidFill>
                  <a:srgbClr val="173F5F"/>
                </a:solidFill>
                <a:latin typeface="Arial Bold"/>
                <a:ea typeface="Arial Bold"/>
                <a:cs typeface="Arial Bold"/>
                <a:sym typeface="Arial Bold"/>
              </a:rPr>
              <a:t>Clave:</a:t>
            </a:r>
            <a:r>
              <a:rPr lang="en-US" sz="217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 es un momento para relajarse; no necesita relacionarse con el contenido de la sesión.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3" name="TextBox 3"/>
          <p:cNvSpPr txBox="1"/>
          <p:nvPr/>
        </p:nvSpPr>
        <p:spPr>
          <a:xfrm>
            <a:off x="888494" y="1144130"/>
            <a:ext cx="5457031" cy="2185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7"/>
              </a:lnSpc>
            </a:pPr>
            <a:r>
              <a:rPr lang="en-US" sz="535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Bloque 2</a:t>
            </a:r>
          </a:p>
          <a:p>
            <a:pPr algn="l">
              <a:lnSpc>
                <a:spcPts val="5617"/>
              </a:lnSpc>
            </a:pPr>
            <a:r>
              <a:rPr lang="en-US" sz="535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Programa de mejora continua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2000" y="3927056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99">
                <a:solidFill>
                  <a:srgbClr val="FFF3C4"/>
                </a:solidFill>
                <a:latin typeface="Arial"/>
                <a:ea typeface="Arial"/>
                <a:cs typeface="Arial"/>
                <a:sym typeface="Arial"/>
              </a:rPr>
              <a:t>Planeación con prioridades claras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15B72"/>
          </a:solidFill>
        </p:spPr>
      </p:sp>
      <p:grpSp>
        <p:nvGrpSpPr>
          <p:cNvPr id="6" name="Group 6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19A6D1">
                <a:alpha val="17255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015770" y="1311694"/>
            <a:ext cx="4890480" cy="3260281"/>
            <a:chOff x="0" y="0"/>
            <a:chExt cx="10414000" cy="6942582"/>
          </a:xfrm>
        </p:grpSpPr>
        <p:sp>
          <p:nvSpPr>
            <p:cNvPr id="9" name="Freeform 9" descr="Docente kawaii"/>
            <p:cNvSpPr/>
            <p:nvPr/>
          </p:nvSpPr>
          <p:spPr>
            <a:xfrm>
              <a:off x="0" y="0"/>
              <a:ext cx="10414000" cy="6942582"/>
            </a:xfrm>
            <a:custGeom>
              <a:avLst/>
              <a:gdLst/>
              <a:ahLst/>
              <a:cxnLst/>
              <a:rect l="l" t="t" r="r" b="b"/>
              <a:pathLst>
                <a:path w="10414000" h="6942582">
                  <a:moveTo>
                    <a:pt x="0" y="0"/>
                  </a:moveTo>
                  <a:lnTo>
                    <a:pt x="10414000" y="0"/>
                  </a:lnTo>
                  <a:lnTo>
                    <a:pt x="10414000" y="6942582"/>
                  </a:lnTo>
                  <a:lnTo>
                    <a:pt x="0" y="6942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58220"/>
            <a:ext cx="2011585" cy="1362075"/>
            <a:chOff x="0" y="0"/>
            <a:chExt cx="2682113" cy="1816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82113" cy="1816100"/>
            </a:xfrm>
            <a:custGeom>
              <a:avLst/>
              <a:gdLst/>
              <a:ahLst/>
              <a:cxnLst/>
              <a:rect l="l" t="t" r="r" b="b"/>
              <a:pathLst>
                <a:path w="2682113" h="1816100">
                  <a:moveTo>
                    <a:pt x="254000" y="0"/>
                  </a:moveTo>
                  <a:lnTo>
                    <a:pt x="2428113" y="0"/>
                  </a:lnTo>
                  <a:cubicBezTo>
                    <a:pt x="2568448" y="0"/>
                    <a:pt x="2682113" y="113665"/>
                    <a:pt x="2682113" y="254000"/>
                  </a:cubicBezTo>
                  <a:lnTo>
                    <a:pt x="2682113" y="1562100"/>
                  </a:lnTo>
                  <a:cubicBezTo>
                    <a:pt x="2682113" y="1702435"/>
                    <a:pt x="2568448" y="1816100"/>
                    <a:pt x="2428113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723900" y="1758220"/>
            <a:ext cx="2011585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6" name="AutoShape 6"/>
          <p:cNvSpPr/>
          <p:nvPr/>
        </p:nvSpPr>
        <p:spPr>
          <a:xfrm>
            <a:off x="269738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7" name="AutoShape 7"/>
          <p:cNvSpPr/>
          <p:nvPr/>
        </p:nvSpPr>
        <p:spPr>
          <a:xfrm>
            <a:off x="723900" y="3005995"/>
            <a:ext cx="2011585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8" name="AutoShape 8"/>
          <p:cNvSpPr/>
          <p:nvPr/>
        </p:nvSpPr>
        <p:spPr>
          <a:xfrm>
            <a:off x="7239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9" name="Group 9"/>
          <p:cNvGrpSpPr/>
          <p:nvPr/>
        </p:nvGrpSpPr>
        <p:grpSpPr>
          <a:xfrm>
            <a:off x="2906935" y="1758220"/>
            <a:ext cx="2011680" cy="1362075"/>
            <a:chOff x="0" y="0"/>
            <a:chExt cx="2682240" cy="1816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82240" cy="1816100"/>
            </a:xfrm>
            <a:custGeom>
              <a:avLst/>
              <a:gdLst/>
              <a:ahLst/>
              <a:cxnLst/>
              <a:rect l="l" t="t" r="r" b="b"/>
              <a:pathLst>
                <a:path w="2682240" h="1816100">
                  <a:moveTo>
                    <a:pt x="254000" y="0"/>
                  </a:moveTo>
                  <a:lnTo>
                    <a:pt x="2428240" y="0"/>
                  </a:lnTo>
                  <a:cubicBezTo>
                    <a:pt x="2568575" y="0"/>
                    <a:pt x="2682240" y="113665"/>
                    <a:pt x="2682240" y="254000"/>
                  </a:cubicBezTo>
                  <a:lnTo>
                    <a:pt x="2682240" y="1562100"/>
                  </a:lnTo>
                  <a:cubicBezTo>
                    <a:pt x="2682240" y="1702435"/>
                    <a:pt x="2568575" y="1816100"/>
                    <a:pt x="242824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2906935" y="1758220"/>
            <a:ext cx="201168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2" name="AutoShape 12"/>
          <p:cNvSpPr/>
          <p:nvPr/>
        </p:nvSpPr>
        <p:spPr>
          <a:xfrm>
            <a:off x="488051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3" name="AutoShape 13"/>
          <p:cNvSpPr/>
          <p:nvPr/>
        </p:nvSpPr>
        <p:spPr>
          <a:xfrm>
            <a:off x="2906935" y="3005995"/>
            <a:ext cx="201168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4" name="AutoShape 14"/>
          <p:cNvSpPr/>
          <p:nvPr/>
        </p:nvSpPr>
        <p:spPr>
          <a:xfrm>
            <a:off x="290693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15" name="Group 15"/>
          <p:cNvGrpSpPr/>
          <p:nvPr/>
        </p:nvGrpSpPr>
        <p:grpSpPr>
          <a:xfrm>
            <a:off x="5090065" y="1758220"/>
            <a:ext cx="2011680" cy="1362075"/>
            <a:chOff x="0" y="0"/>
            <a:chExt cx="2682240" cy="1816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82240" cy="1816100"/>
            </a:xfrm>
            <a:custGeom>
              <a:avLst/>
              <a:gdLst/>
              <a:ahLst/>
              <a:cxnLst/>
              <a:rect l="l" t="t" r="r" b="b"/>
              <a:pathLst>
                <a:path w="2682240" h="1816100">
                  <a:moveTo>
                    <a:pt x="254000" y="0"/>
                  </a:moveTo>
                  <a:lnTo>
                    <a:pt x="2428240" y="0"/>
                  </a:lnTo>
                  <a:cubicBezTo>
                    <a:pt x="2568575" y="0"/>
                    <a:pt x="2682240" y="113665"/>
                    <a:pt x="2682240" y="254000"/>
                  </a:cubicBezTo>
                  <a:lnTo>
                    <a:pt x="2682240" y="1562100"/>
                  </a:lnTo>
                  <a:cubicBezTo>
                    <a:pt x="2682240" y="1702435"/>
                    <a:pt x="2568575" y="1816100"/>
                    <a:pt x="242824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AutoShape 17"/>
          <p:cNvSpPr/>
          <p:nvPr/>
        </p:nvSpPr>
        <p:spPr>
          <a:xfrm>
            <a:off x="5090065" y="1758220"/>
            <a:ext cx="201168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8" name="AutoShape 18"/>
          <p:cNvSpPr/>
          <p:nvPr/>
        </p:nvSpPr>
        <p:spPr>
          <a:xfrm>
            <a:off x="706364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9" name="AutoShape 19"/>
          <p:cNvSpPr/>
          <p:nvPr/>
        </p:nvSpPr>
        <p:spPr>
          <a:xfrm>
            <a:off x="5090065" y="3005995"/>
            <a:ext cx="201168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20" name="AutoShape 20"/>
          <p:cNvSpPr/>
          <p:nvPr/>
        </p:nvSpPr>
        <p:spPr>
          <a:xfrm>
            <a:off x="509006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21" name="Group 21"/>
          <p:cNvGrpSpPr/>
          <p:nvPr/>
        </p:nvGrpSpPr>
        <p:grpSpPr>
          <a:xfrm>
            <a:off x="7273195" y="1758220"/>
            <a:ext cx="2011680" cy="1362075"/>
            <a:chOff x="0" y="0"/>
            <a:chExt cx="2682240" cy="18161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82240" cy="1816100"/>
            </a:xfrm>
            <a:custGeom>
              <a:avLst/>
              <a:gdLst/>
              <a:ahLst/>
              <a:cxnLst/>
              <a:rect l="l" t="t" r="r" b="b"/>
              <a:pathLst>
                <a:path w="2682240" h="1816100">
                  <a:moveTo>
                    <a:pt x="254000" y="0"/>
                  </a:moveTo>
                  <a:lnTo>
                    <a:pt x="2428240" y="0"/>
                  </a:lnTo>
                  <a:cubicBezTo>
                    <a:pt x="2568575" y="0"/>
                    <a:pt x="2682240" y="113665"/>
                    <a:pt x="2682240" y="254000"/>
                  </a:cubicBezTo>
                  <a:lnTo>
                    <a:pt x="2682240" y="1562100"/>
                  </a:lnTo>
                  <a:cubicBezTo>
                    <a:pt x="2682240" y="1702435"/>
                    <a:pt x="2568575" y="1816100"/>
                    <a:pt x="242824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7273195" y="1758220"/>
            <a:ext cx="201168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24" name="AutoShape 24"/>
          <p:cNvSpPr/>
          <p:nvPr/>
        </p:nvSpPr>
        <p:spPr>
          <a:xfrm>
            <a:off x="924677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25" name="AutoShape 25"/>
          <p:cNvSpPr/>
          <p:nvPr/>
        </p:nvSpPr>
        <p:spPr>
          <a:xfrm>
            <a:off x="7273195" y="3005995"/>
            <a:ext cx="201168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26" name="AutoShape 26"/>
          <p:cNvSpPr/>
          <p:nvPr/>
        </p:nvSpPr>
        <p:spPr>
          <a:xfrm>
            <a:off x="727319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27" name="Group 27"/>
          <p:cNvGrpSpPr/>
          <p:nvPr/>
        </p:nvGrpSpPr>
        <p:grpSpPr>
          <a:xfrm>
            <a:off x="9456420" y="1758220"/>
            <a:ext cx="2011680" cy="1362075"/>
            <a:chOff x="0" y="0"/>
            <a:chExt cx="2682240" cy="18161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682240" cy="1816100"/>
            </a:xfrm>
            <a:custGeom>
              <a:avLst/>
              <a:gdLst/>
              <a:ahLst/>
              <a:cxnLst/>
              <a:rect l="l" t="t" r="r" b="b"/>
              <a:pathLst>
                <a:path w="2682240" h="1816100">
                  <a:moveTo>
                    <a:pt x="254000" y="0"/>
                  </a:moveTo>
                  <a:lnTo>
                    <a:pt x="2428240" y="0"/>
                  </a:lnTo>
                  <a:cubicBezTo>
                    <a:pt x="2568575" y="0"/>
                    <a:pt x="2682240" y="113665"/>
                    <a:pt x="2682240" y="254000"/>
                  </a:cubicBezTo>
                  <a:lnTo>
                    <a:pt x="2682240" y="1562100"/>
                  </a:lnTo>
                  <a:cubicBezTo>
                    <a:pt x="2682240" y="1702435"/>
                    <a:pt x="2568575" y="1816100"/>
                    <a:pt x="242824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9" name="AutoShape 29"/>
          <p:cNvSpPr/>
          <p:nvPr/>
        </p:nvSpPr>
        <p:spPr>
          <a:xfrm>
            <a:off x="9456420" y="1758220"/>
            <a:ext cx="2011680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30" name="AutoShape 30"/>
          <p:cNvSpPr/>
          <p:nvPr/>
        </p:nvSpPr>
        <p:spPr>
          <a:xfrm>
            <a:off x="114300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31" name="AutoShape 31"/>
          <p:cNvSpPr/>
          <p:nvPr/>
        </p:nvSpPr>
        <p:spPr>
          <a:xfrm>
            <a:off x="9456420" y="3005995"/>
            <a:ext cx="2011680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32" name="AutoShape 32"/>
          <p:cNvSpPr/>
          <p:nvPr/>
        </p:nvSpPr>
        <p:spPr>
          <a:xfrm>
            <a:off x="945642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33" name="Group 33"/>
          <p:cNvGrpSpPr/>
          <p:nvPr/>
        </p:nvGrpSpPr>
        <p:grpSpPr>
          <a:xfrm>
            <a:off x="723900" y="3444145"/>
            <a:ext cx="10744200" cy="1073017"/>
            <a:chOff x="0" y="0"/>
            <a:chExt cx="14325600" cy="14306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325600" cy="1430690"/>
            </a:xfrm>
            <a:custGeom>
              <a:avLst/>
              <a:gdLst/>
              <a:ahLst/>
              <a:cxnLst/>
              <a:rect l="l" t="t" r="r" b="b"/>
              <a:pathLst>
                <a:path w="14325600" h="1430690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105597"/>
                    <a:pt x="14325600" y="235782"/>
                  </a:cubicBezTo>
                  <a:lnTo>
                    <a:pt x="14325600" y="1194908"/>
                  </a:lnTo>
                  <a:cubicBezTo>
                    <a:pt x="14325600" y="1325093"/>
                    <a:pt x="14245971" y="1430690"/>
                    <a:pt x="14147800" y="1430690"/>
                  </a:cubicBezTo>
                  <a:lnTo>
                    <a:pt x="177800" y="1430690"/>
                  </a:lnTo>
                  <a:cubicBezTo>
                    <a:pt x="79629" y="1430690"/>
                    <a:pt x="0" y="1325093"/>
                    <a:pt x="0" y="1194908"/>
                  </a:cubicBezTo>
                  <a:lnTo>
                    <a:pt x="0" y="235782"/>
                  </a:lnTo>
                  <a:cubicBezTo>
                    <a:pt x="0" y="105597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4325600" cy="1478315"/>
            </a:xfrm>
            <a:prstGeom prst="rect">
              <a:avLst/>
            </a:prstGeom>
          </p:spPr>
          <p:txBody>
            <a:bodyPr lIns="330200" tIns="330200" rIns="330200" bIns="330200" rtlCol="0" anchor="t"/>
            <a:lstStyle/>
            <a:p>
              <a:pPr algn="l">
                <a:lnSpc>
                  <a:spcPts val="3695"/>
                </a:lnSpc>
              </a:pPr>
              <a:r>
                <a:rPr lang="en-US" sz="2799">
                  <a:solidFill>
                    <a:srgbClr val="173F5F"/>
                  </a:solidFill>
                  <a:latin typeface="Arial"/>
                  <a:ea typeface="Arial"/>
                  <a:cs typeface="Arial"/>
                  <a:sym typeface="Arial"/>
                </a:rPr>
                <a:t>En esta sesión se propone continuar con la fase de planeación.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47700" y="3565398"/>
            <a:ext cx="152400" cy="809149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37" name="AutoShape 37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38" name="Group 38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2" name="Freeform 42"/>
          <p:cNvSpPr/>
          <p:nvPr/>
        </p:nvSpPr>
        <p:spPr>
          <a:xfrm>
            <a:off x="1285413" y="1576564"/>
            <a:ext cx="888559" cy="896711"/>
          </a:xfrm>
          <a:custGeom>
            <a:avLst/>
            <a:gdLst/>
            <a:ahLst/>
            <a:cxnLst/>
            <a:rect l="l" t="t" r="r" b="b"/>
            <a:pathLst>
              <a:path w="888559" h="896711">
                <a:moveTo>
                  <a:pt x="0" y="0"/>
                </a:moveTo>
                <a:lnTo>
                  <a:pt x="888559" y="0"/>
                </a:lnTo>
                <a:lnTo>
                  <a:pt x="888559" y="896711"/>
                </a:lnTo>
                <a:lnTo>
                  <a:pt x="0" y="8967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3430874" y="1526149"/>
            <a:ext cx="904506" cy="916166"/>
          </a:xfrm>
          <a:custGeom>
            <a:avLst/>
            <a:gdLst/>
            <a:ahLst/>
            <a:cxnLst/>
            <a:rect l="l" t="t" r="r" b="b"/>
            <a:pathLst>
              <a:path w="904506" h="916166">
                <a:moveTo>
                  <a:pt x="0" y="0"/>
                </a:moveTo>
                <a:lnTo>
                  <a:pt x="904506" y="0"/>
                </a:lnTo>
                <a:lnTo>
                  <a:pt x="904506" y="916166"/>
                </a:lnTo>
                <a:lnTo>
                  <a:pt x="0" y="9161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5585365" y="1537379"/>
            <a:ext cx="902424" cy="916166"/>
          </a:xfrm>
          <a:custGeom>
            <a:avLst/>
            <a:gdLst/>
            <a:ahLst/>
            <a:cxnLst/>
            <a:rect l="l" t="t" r="r" b="b"/>
            <a:pathLst>
              <a:path w="902424" h="916166">
                <a:moveTo>
                  <a:pt x="0" y="0"/>
                </a:moveTo>
                <a:lnTo>
                  <a:pt x="902423" y="0"/>
                </a:lnTo>
                <a:lnTo>
                  <a:pt x="902423" y="916166"/>
                </a:lnTo>
                <a:lnTo>
                  <a:pt x="0" y="9161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7733685" y="1526149"/>
            <a:ext cx="881150" cy="913109"/>
          </a:xfrm>
          <a:custGeom>
            <a:avLst/>
            <a:gdLst/>
            <a:ahLst/>
            <a:cxnLst/>
            <a:rect l="l" t="t" r="r" b="b"/>
            <a:pathLst>
              <a:path w="881150" h="913109">
                <a:moveTo>
                  <a:pt x="0" y="0"/>
                </a:moveTo>
                <a:lnTo>
                  <a:pt x="881150" y="0"/>
                </a:lnTo>
                <a:lnTo>
                  <a:pt x="881150" y="913108"/>
                </a:lnTo>
                <a:lnTo>
                  <a:pt x="0" y="9131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9951720" y="1496207"/>
            <a:ext cx="900613" cy="943051"/>
          </a:xfrm>
          <a:custGeom>
            <a:avLst/>
            <a:gdLst/>
            <a:ahLst/>
            <a:cxnLst/>
            <a:rect l="l" t="t" r="r" b="b"/>
            <a:pathLst>
              <a:path w="900613" h="943051">
                <a:moveTo>
                  <a:pt x="0" y="0"/>
                </a:moveTo>
                <a:lnTo>
                  <a:pt x="900613" y="0"/>
                </a:lnTo>
                <a:lnTo>
                  <a:pt x="900613" y="943050"/>
                </a:lnTo>
                <a:lnTo>
                  <a:pt x="0" y="9430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47"/>
          <p:cNvSpPr txBox="1"/>
          <p:nvPr/>
        </p:nvSpPr>
        <p:spPr>
          <a:xfrm>
            <a:off x="705612" y="678177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Proceso de Mejora Continua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41241" y="2491645"/>
            <a:ext cx="1376904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Diagnóstico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260799" y="2491645"/>
            <a:ext cx="1303951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Planeación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165810" y="2491645"/>
            <a:ext cx="1860189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Implementación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546584" y="2491645"/>
            <a:ext cx="1464902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Seguimiento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627361" y="2491645"/>
            <a:ext cx="1669797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Comunicación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23900" y="6115050"/>
            <a:ext cx="2342555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pp. 10-11</a:t>
            </a:r>
          </a:p>
        </p:txBody>
      </p:sp>
      <p:sp>
        <p:nvSpPr>
          <p:cNvPr id="54" name="Freeform 54"/>
          <p:cNvSpPr/>
          <p:nvPr/>
        </p:nvSpPr>
        <p:spPr>
          <a:xfrm>
            <a:off x="6036577" y="4563097"/>
            <a:ext cx="2353925" cy="1836061"/>
          </a:xfrm>
          <a:custGeom>
            <a:avLst/>
            <a:gdLst/>
            <a:ahLst/>
            <a:cxnLst/>
            <a:rect l="l" t="t" r="r" b="b"/>
            <a:pathLst>
              <a:path w="2353925" h="1836061">
                <a:moveTo>
                  <a:pt x="0" y="0"/>
                </a:moveTo>
                <a:lnTo>
                  <a:pt x="2353924" y="0"/>
                </a:lnTo>
                <a:lnTo>
                  <a:pt x="2353924" y="1836061"/>
                </a:lnTo>
                <a:lnTo>
                  <a:pt x="0" y="18360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4" name="Group 4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266700" y="1785364"/>
            <a:ext cx="10820400" cy="2921508"/>
          </a:xfrm>
          <a:custGeom>
            <a:avLst/>
            <a:gdLst/>
            <a:ahLst/>
            <a:cxnLst/>
            <a:rect l="l" t="t" r="r" b="b"/>
            <a:pathLst>
              <a:path w="10820400" h="2921508">
                <a:moveTo>
                  <a:pt x="0" y="0"/>
                </a:moveTo>
                <a:lnTo>
                  <a:pt x="10820400" y="0"/>
                </a:lnTo>
                <a:lnTo>
                  <a:pt x="10820400" y="2921508"/>
                </a:lnTo>
                <a:lnTo>
                  <a:pt x="0" y="292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83723" y="4559554"/>
            <a:ext cx="3499795" cy="2403363"/>
          </a:xfrm>
          <a:custGeom>
            <a:avLst/>
            <a:gdLst/>
            <a:ahLst/>
            <a:cxnLst/>
            <a:rect l="l" t="t" r="r" b="b"/>
            <a:pathLst>
              <a:path w="3499795" h="2403363">
                <a:moveTo>
                  <a:pt x="0" y="0"/>
                </a:moveTo>
                <a:lnTo>
                  <a:pt x="3499795" y="0"/>
                </a:lnTo>
                <a:lnTo>
                  <a:pt x="3499795" y="2403363"/>
                </a:lnTo>
                <a:lnTo>
                  <a:pt x="0" y="24033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159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61647" y="1080517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Recuerden que el Programa…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5612" y="2064549"/>
            <a:ext cx="10615704" cy="1933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8213" lvl="1" indent="-234107" algn="l">
              <a:lnSpc>
                <a:spcPts val="3142"/>
              </a:lnSpc>
              <a:buFont typeface="Arial"/>
              <a:buChar char="•"/>
            </a:pPr>
            <a:r>
              <a:rPr lang="en-US" sz="227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Orienta los esfuerzos de la escuela hacia el derecho a la educación.</a:t>
            </a:r>
          </a:p>
          <a:p>
            <a:pPr marL="468213" lvl="1" indent="-234107" algn="l">
              <a:lnSpc>
                <a:spcPts val="3142"/>
              </a:lnSpc>
              <a:buFont typeface="Arial"/>
              <a:buChar char="•"/>
            </a:pPr>
            <a:r>
              <a:rPr lang="en-US" sz="227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Debe ser claro, comprensible, accesible y factible.</a:t>
            </a:r>
          </a:p>
          <a:p>
            <a:pPr marL="468213" lvl="1" indent="-234107" algn="l">
              <a:lnSpc>
                <a:spcPts val="3142"/>
              </a:lnSpc>
              <a:buFont typeface="Arial"/>
              <a:buChar char="•"/>
            </a:pPr>
            <a:r>
              <a:rPr lang="en-US" sz="227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Define prioridades y articula esfuerzos.</a:t>
            </a:r>
          </a:p>
          <a:p>
            <a:pPr marL="468213" lvl="1" indent="-234107" algn="l">
              <a:lnSpc>
                <a:spcPts val="3142"/>
              </a:lnSpc>
              <a:buFont typeface="Arial"/>
              <a:buChar char="•"/>
            </a:pPr>
            <a:r>
              <a:rPr lang="en-US" sz="227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Es una herramienta elaborada por y para la escuela.</a:t>
            </a:r>
          </a:p>
          <a:p>
            <a:pPr marL="468213" lvl="1" indent="-234107" algn="l">
              <a:lnSpc>
                <a:spcPts val="3142"/>
              </a:lnSpc>
              <a:buFont typeface="Arial"/>
              <a:buChar char="•"/>
            </a:pPr>
            <a:r>
              <a:rPr lang="en-US" sz="2277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No tiene un formato preestablecido ni es un documento para entregar.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900" y="6030961"/>
            <a:ext cx="3078733" cy="266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80"/>
              </a:lnSpc>
              <a:spcBef>
                <a:spcPct val="0"/>
              </a:spcBef>
            </a:pPr>
            <a:r>
              <a:rPr lang="en-US" sz="1557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p. 11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58220"/>
            <a:ext cx="2557462" cy="1362075"/>
            <a:chOff x="0" y="0"/>
            <a:chExt cx="3409950" cy="1816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09950" cy="1816100"/>
            </a:xfrm>
            <a:custGeom>
              <a:avLst/>
              <a:gdLst/>
              <a:ahLst/>
              <a:cxnLst/>
              <a:rect l="l" t="t" r="r" b="b"/>
              <a:pathLst>
                <a:path w="3409950" h="1816100">
                  <a:moveTo>
                    <a:pt x="254000" y="0"/>
                  </a:moveTo>
                  <a:lnTo>
                    <a:pt x="3155950" y="0"/>
                  </a:lnTo>
                  <a:cubicBezTo>
                    <a:pt x="3296285" y="0"/>
                    <a:pt x="3409950" y="113665"/>
                    <a:pt x="3409950" y="254000"/>
                  </a:cubicBezTo>
                  <a:lnTo>
                    <a:pt x="3409950" y="1562100"/>
                  </a:lnTo>
                  <a:cubicBezTo>
                    <a:pt x="3409950" y="1702435"/>
                    <a:pt x="3296285" y="1816100"/>
                    <a:pt x="315595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723900" y="1758220"/>
            <a:ext cx="2557462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6" name="AutoShape 6"/>
          <p:cNvSpPr/>
          <p:nvPr/>
        </p:nvSpPr>
        <p:spPr>
          <a:xfrm>
            <a:off x="3243262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7" name="AutoShape 7"/>
          <p:cNvSpPr/>
          <p:nvPr/>
        </p:nvSpPr>
        <p:spPr>
          <a:xfrm>
            <a:off x="723900" y="3005995"/>
            <a:ext cx="2557462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8" name="AutoShape 8"/>
          <p:cNvSpPr/>
          <p:nvPr/>
        </p:nvSpPr>
        <p:spPr>
          <a:xfrm>
            <a:off x="7239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9" name="Group 9"/>
          <p:cNvGrpSpPr/>
          <p:nvPr/>
        </p:nvGrpSpPr>
        <p:grpSpPr>
          <a:xfrm>
            <a:off x="3452812" y="1758220"/>
            <a:ext cx="2557462" cy="1362075"/>
            <a:chOff x="0" y="0"/>
            <a:chExt cx="3409950" cy="1816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09950" cy="1816100"/>
            </a:xfrm>
            <a:custGeom>
              <a:avLst/>
              <a:gdLst/>
              <a:ahLst/>
              <a:cxnLst/>
              <a:rect l="l" t="t" r="r" b="b"/>
              <a:pathLst>
                <a:path w="3409950" h="1816100">
                  <a:moveTo>
                    <a:pt x="254000" y="0"/>
                  </a:moveTo>
                  <a:lnTo>
                    <a:pt x="3155950" y="0"/>
                  </a:lnTo>
                  <a:cubicBezTo>
                    <a:pt x="3296285" y="0"/>
                    <a:pt x="3409950" y="113665"/>
                    <a:pt x="3409950" y="254000"/>
                  </a:cubicBezTo>
                  <a:lnTo>
                    <a:pt x="3409950" y="1562100"/>
                  </a:lnTo>
                  <a:cubicBezTo>
                    <a:pt x="3409950" y="1702435"/>
                    <a:pt x="3296285" y="1816100"/>
                    <a:pt x="315595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3452812" y="1758220"/>
            <a:ext cx="2557462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2" name="AutoShape 12"/>
          <p:cNvSpPr/>
          <p:nvPr/>
        </p:nvSpPr>
        <p:spPr>
          <a:xfrm>
            <a:off x="597217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3" name="AutoShape 13"/>
          <p:cNvSpPr/>
          <p:nvPr/>
        </p:nvSpPr>
        <p:spPr>
          <a:xfrm>
            <a:off x="3452812" y="3005995"/>
            <a:ext cx="2557462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4" name="AutoShape 14"/>
          <p:cNvSpPr/>
          <p:nvPr/>
        </p:nvSpPr>
        <p:spPr>
          <a:xfrm>
            <a:off x="3452812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15" name="Group 15"/>
          <p:cNvGrpSpPr/>
          <p:nvPr/>
        </p:nvGrpSpPr>
        <p:grpSpPr>
          <a:xfrm>
            <a:off x="6181725" y="1758220"/>
            <a:ext cx="2557462" cy="1362075"/>
            <a:chOff x="0" y="0"/>
            <a:chExt cx="3409950" cy="1816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09950" cy="1816100"/>
            </a:xfrm>
            <a:custGeom>
              <a:avLst/>
              <a:gdLst/>
              <a:ahLst/>
              <a:cxnLst/>
              <a:rect l="l" t="t" r="r" b="b"/>
              <a:pathLst>
                <a:path w="3409950" h="1816100">
                  <a:moveTo>
                    <a:pt x="254000" y="0"/>
                  </a:moveTo>
                  <a:lnTo>
                    <a:pt x="3155950" y="0"/>
                  </a:lnTo>
                  <a:cubicBezTo>
                    <a:pt x="3296285" y="0"/>
                    <a:pt x="3409950" y="113665"/>
                    <a:pt x="3409950" y="254000"/>
                  </a:cubicBezTo>
                  <a:lnTo>
                    <a:pt x="3409950" y="1562100"/>
                  </a:lnTo>
                  <a:cubicBezTo>
                    <a:pt x="3409950" y="1702435"/>
                    <a:pt x="3296285" y="1816100"/>
                    <a:pt x="315595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AutoShape 17"/>
          <p:cNvSpPr/>
          <p:nvPr/>
        </p:nvSpPr>
        <p:spPr>
          <a:xfrm>
            <a:off x="6181725" y="1758220"/>
            <a:ext cx="2557462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8" name="AutoShape 18"/>
          <p:cNvSpPr/>
          <p:nvPr/>
        </p:nvSpPr>
        <p:spPr>
          <a:xfrm>
            <a:off x="8701088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19" name="AutoShape 19"/>
          <p:cNvSpPr/>
          <p:nvPr/>
        </p:nvSpPr>
        <p:spPr>
          <a:xfrm>
            <a:off x="6181725" y="3005995"/>
            <a:ext cx="2557462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20" name="AutoShape 20"/>
          <p:cNvSpPr/>
          <p:nvPr/>
        </p:nvSpPr>
        <p:spPr>
          <a:xfrm>
            <a:off x="6181725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21" name="Group 21"/>
          <p:cNvGrpSpPr/>
          <p:nvPr/>
        </p:nvGrpSpPr>
        <p:grpSpPr>
          <a:xfrm>
            <a:off x="8910638" y="1758220"/>
            <a:ext cx="2557462" cy="1362075"/>
            <a:chOff x="0" y="0"/>
            <a:chExt cx="3409950" cy="18161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09950" cy="1816100"/>
            </a:xfrm>
            <a:custGeom>
              <a:avLst/>
              <a:gdLst/>
              <a:ahLst/>
              <a:cxnLst/>
              <a:rect l="l" t="t" r="r" b="b"/>
              <a:pathLst>
                <a:path w="3409950" h="1816100">
                  <a:moveTo>
                    <a:pt x="254000" y="0"/>
                  </a:moveTo>
                  <a:lnTo>
                    <a:pt x="3155950" y="0"/>
                  </a:lnTo>
                  <a:cubicBezTo>
                    <a:pt x="3296285" y="0"/>
                    <a:pt x="3409950" y="113665"/>
                    <a:pt x="3409950" y="254000"/>
                  </a:cubicBezTo>
                  <a:lnTo>
                    <a:pt x="3409950" y="1562100"/>
                  </a:lnTo>
                  <a:cubicBezTo>
                    <a:pt x="3409950" y="1702435"/>
                    <a:pt x="3296285" y="1816100"/>
                    <a:pt x="3155950" y="1816100"/>
                  </a:cubicBezTo>
                  <a:lnTo>
                    <a:pt x="254000" y="1816100"/>
                  </a:lnTo>
                  <a:cubicBezTo>
                    <a:pt x="113665" y="1816100"/>
                    <a:pt x="0" y="1702435"/>
                    <a:pt x="0" y="15621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8910638" y="1758220"/>
            <a:ext cx="2557462" cy="38100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24" name="AutoShape 24"/>
          <p:cNvSpPr/>
          <p:nvPr/>
        </p:nvSpPr>
        <p:spPr>
          <a:xfrm>
            <a:off x="11430000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sp>
        <p:nvSpPr>
          <p:cNvPr id="25" name="AutoShape 25"/>
          <p:cNvSpPr/>
          <p:nvPr/>
        </p:nvSpPr>
        <p:spPr>
          <a:xfrm>
            <a:off x="8910638" y="3005995"/>
            <a:ext cx="2557462" cy="114300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26" name="AutoShape 26"/>
          <p:cNvSpPr/>
          <p:nvPr/>
        </p:nvSpPr>
        <p:spPr>
          <a:xfrm>
            <a:off x="8910638" y="1796320"/>
            <a:ext cx="38100" cy="1209675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27" name="Group 27"/>
          <p:cNvGrpSpPr/>
          <p:nvPr/>
        </p:nvGrpSpPr>
        <p:grpSpPr>
          <a:xfrm>
            <a:off x="723900" y="3444145"/>
            <a:ext cx="10744200" cy="1455614"/>
            <a:chOff x="0" y="0"/>
            <a:chExt cx="14325600" cy="194081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325600" cy="1940819"/>
            </a:xfrm>
            <a:custGeom>
              <a:avLst/>
              <a:gdLst/>
              <a:ahLst/>
              <a:cxnLst/>
              <a:rect l="l" t="t" r="r" b="b"/>
              <a:pathLst>
                <a:path w="14325600" h="1940819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143248"/>
                    <a:pt x="14325600" y="319852"/>
                  </a:cubicBezTo>
                  <a:lnTo>
                    <a:pt x="14325600" y="1620967"/>
                  </a:lnTo>
                  <a:cubicBezTo>
                    <a:pt x="14325600" y="1797571"/>
                    <a:pt x="14245971" y="1940819"/>
                    <a:pt x="14147800" y="1940819"/>
                  </a:cubicBezTo>
                  <a:lnTo>
                    <a:pt x="177800" y="1940819"/>
                  </a:lnTo>
                  <a:cubicBezTo>
                    <a:pt x="79629" y="1940819"/>
                    <a:pt x="0" y="1797571"/>
                    <a:pt x="0" y="1620967"/>
                  </a:cubicBezTo>
                  <a:lnTo>
                    <a:pt x="0" y="319852"/>
                  </a:lnTo>
                  <a:cubicBezTo>
                    <a:pt x="0" y="143248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4325600" cy="1988444"/>
            </a:xfrm>
            <a:prstGeom prst="rect">
              <a:avLst/>
            </a:prstGeom>
          </p:spPr>
          <p:txBody>
            <a:bodyPr lIns="330200" tIns="330200" rIns="330200" bIns="330200" rtlCol="0" anchor="t"/>
            <a:lstStyle/>
            <a:p>
              <a:pPr algn="l">
                <a:lnSpc>
                  <a:spcPts val="3431"/>
                </a:lnSpc>
              </a:pPr>
              <a:r>
                <a:rPr lang="en-US" sz="2599">
                  <a:solidFill>
                    <a:srgbClr val="173F5F"/>
                  </a:solidFill>
                  <a:latin typeface="Arial"/>
                  <a:ea typeface="Arial"/>
                  <a:cs typeface="Arial"/>
                  <a:sym typeface="Arial"/>
                </a:rPr>
                <a:t>Completen con responsables, temporalidad y mecanismos de seguimiento.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>
            <a:off x="723900" y="3444145"/>
            <a:ext cx="152400" cy="1455614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31" name="AutoShape 31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32" name="Group 32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sp>
        <p:nvSpPr>
          <p:cNvPr id="34" name="Freeform 34"/>
          <p:cNvSpPr/>
          <p:nvPr/>
        </p:nvSpPr>
        <p:spPr>
          <a:xfrm>
            <a:off x="1558352" y="1434370"/>
            <a:ext cx="888559" cy="896711"/>
          </a:xfrm>
          <a:custGeom>
            <a:avLst/>
            <a:gdLst/>
            <a:ahLst/>
            <a:cxnLst/>
            <a:rect l="l" t="t" r="r" b="b"/>
            <a:pathLst>
              <a:path w="888559" h="896711">
                <a:moveTo>
                  <a:pt x="0" y="0"/>
                </a:moveTo>
                <a:lnTo>
                  <a:pt x="888559" y="0"/>
                </a:lnTo>
                <a:lnTo>
                  <a:pt x="888559" y="896711"/>
                </a:lnTo>
                <a:lnTo>
                  <a:pt x="0" y="896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4279291" y="1523091"/>
            <a:ext cx="904506" cy="916166"/>
          </a:xfrm>
          <a:custGeom>
            <a:avLst/>
            <a:gdLst/>
            <a:ahLst/>
            <a:cxnLst/>
            <a:rect l="l" t="t" r="r" b="b"/>
            <a:pathLst>
              <a:path w="904506" h="916166">
                <a:moveTo>
                  <a:pt x="0" y="0"/>
                </a:moveTo>
                <a:lnTo>
                  <a:pt x="904506" y="0"/>
                </a:lnTo>
                <a:lnTo>
                  <a:pt x="904506" y="916166"/>
                </a:lnTo>
                <a:lnTo>
                  <a:pt x="0" y="9161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7009244" y="1484991"/>
            <a:ext cx="902424" cy="916166"/>
          </a:xfrm>
          <a:custGeom>
            <a:avLst/>
            <a:gdLst/>
            <a:ahLst/>
            <a:cxnLst/>
            <a:rect l="l" t="t" r="r" b="b"/>
            <a:pathLst>
              <a:path w="902424" h="916166">
                <a:moveTo>
                  <a:pt x="0" y="0"/>
                </a:moveTo>
                <a:lnTo>
                  <a:pt x="902424" y="0"/>
                </a:lnTo>
                <a:lnTo>
                  <a:pt x="902424" y="916166"/>
                </a:lnTo>
                <a:lnTo>
                  <a:pt x="0" y="9161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9739062" y="1496207"/>
            <a:ext cx="900613" cy="943051"/>
          </a:xfrm>
          <a:custGeom>
            <a:avLst/>
            <a:gdLst/>
            <a:ahLst/>
            <a:cxnLst/>
            <a:rect l="l" t="t" r="r" b="b"/>
            <a:pathLst>
              <a:path w="900613" h="943051">
                <a:moveTo>
                  <a:pt x="0" y="0"/>
                </a:moveTo>
                <a:lnTo>
                  <a:pt x="900613" y="0"/>
                </a:lnTo>
                <a:lnTo>
                  <a:pt x="900613" y="943050"/>
                </a:lnTo>
                <a:lnTo>
                  <a:pt x="0" y="943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0" name="Freeform 40"/>
          <p:cNvSpPr/>
          <p:nvPr/>
        </p:nvSpPr>
        <p:spPr>
          <a:xfrm>
            <a:off x="5012835" y="4461342"/>
            <a:ext cx="2898833" cy="2333560"/>
          </a:xfrm>
          <a:custGeom>
            <a:avLst/>
            <a:gdLst/>
            <a:ahLst/>
            <a:cxnLst/>
            <a:rect l="l" t="t" r="r" b="b"/>
            <a:pathLst>
              <a:path w="2898833" h="2333560">
                <a:moveTo>
                  <a:pt x="0" y="0"/>
                </a:moveTo>
                <a:lnTo>
                  <a:pt x="2898833" y="0"/>
                </a:lnTo>
                <a:lnTo>
                  <a:pt x="2898833" y="2333560"/>
                </a:lnTo>
                <a:lnTo>
                  <a:pt x="0" y="23335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819150" y="723900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Coherencia de la planeación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57466" y="2429732"/>
            <a:ext cx="2423896" cy="5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Problemática prioritaria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248150" y="2491645"/>
            <a:ext cx="966788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67508" y="2491645"/>
            <a:ext cx="585896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Meta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654724" y="2491645"/>
            <a:ext cx="1069290" cy="36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4"/>
              </a:lnSpc>
            </a:pPr>
            <a:r>
              <a:rPr lang="en-US" sz="2074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Acciones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01070"/>
            <a:ext cx="10744200" cy="2759297"/>
            <a:chOff x="0" y="0"/>
            <a:chExt cx="14325600" cy="3679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25600" cy="3679063"/>
            </a:xfrm>
            <a:custGeom>
              <a:avLst/>
              <a:gdLst/>
              <a:ahLst/>
              <a:cxnLst/>
              <a:rect l="l" t="t" r="r" b="b"/>
              <a:pathLst>
                <a:path w="14325600" h="3679063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3374263"/>
                  </a:lnTo>
                  <a:cubicBezTo>
                    <a:pt x="14325600" y="3542538"/>
                    <a:pt x="14189075" y="3679063"/>
                    <a:pt x="140208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4325600" cy="3679063"/>
            </a:xfrm>
            <a:custGeom>
              <a:avLst/>
              <a:gdLst/>
              <a:ahLst/>
              <a:cxnLst/>
              <a:rect l="l" t="t" r="r" b="b"/>
              <a:pathLst>
                <a:path w="14325600" h="3679063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3374263"/>
                  </a:lnTo>
                  <a:cubicBezTo>
                    <a:pt x="14325600" y="3542538"/>
                    <a:pt x="14189075" y="3679063"/>
                    <a:pt x="140208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sp>
        <p:nvSpPr>
          <p:cNvPr id="6" name="AutoShape 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7" name="Group 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312500" y="1701070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40087" y="4442390"/>
            <a:ext cx="4005025" cy="2443065"/>
          </a:xfrm>
          <a:custGeom>
            <a:avLst/>
            <a:gdLst/>
            <a:ahLst/>
            <a:cxnLst/>
            <a:rect l="l" t="t" r="r" b="b"/>
            <a:pathLst>
              <a:path w="4005025" h="2443065">
                <a:moveTo>
                  <a:pt x="0" y="0"/>
                </a:moveTo>
                <a:lnTo>
                  <a:pt x="4005025" y="0"/>
                </a:lnTo>
                <a:lnTo>
                  <a:pt x="4005025" y="2443066"/>
                </a:lnTo>
                <a:lnTo>
                  <a:pt x="0" y="244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23950" y="2548795"/>
            <a:ext cx="8891150" cy="1684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040" lvl="1" indent="-231020" algn="l">
              <a:lnSpc>
                <a:spcPts val="3389"/>
              </a:lnSpc>
              <a:buAutoNum type="arabicPeriod"/>
            </a:pPr>
            <a:r>
              <a:rPr lang="en-US" sz="2568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Seleccionen una problemática prioritaria.</a:t>
            </a:r>
          </a:p>
          <a:p>
            <a:pPr marL="462040" lvl="1" indent="-231020" algn="l">
              <a:lnSpc>
                <a:spcPts val="3389"/>
              </a:lnSpc>
              <a:buAutoNum type="arabicPeriod"/>
            </a:pPr>
            <a:r>
              <a:rPr lang="en-US" sz="2568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Revisen si el objetivo expresa el cambio que buscan.</a:t>
            </a:r>
          </a:p>
          <a:p>
            <a:pPr marL="462040" lvl="1" indent="-231020" algn="l">
              <a:lnSpc>
                <a:spcPts val="3389"/>
              </a:lnSpc>
              <a:buAutoNum type="arabicPeriod"/>
            </a:pPr>
            <a:r>
              <a:rPr lang="en-US" sz="2568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Comprueben que la meta sea medible y temporal.</a:t>
            </a:r>
          </a:p>
          <a:p>
            <a:pPr marL="462040" lvl="1" indent="-231020" algn="l">
              <a:lnSpc>
                <a:spcPts val="3389"/>
              </a:lnSpc>
              <a:buAutoNum type="arabicPeriod"/>
            </a:pPr>
            <a:r>
              <a:rPr lang="en-US" sz="2568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Ajusten las acciones para que conduzcan al objetivo.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3900" y="952500"/>
            <a:ext cx="8313052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s-MX" sz="3600" b="1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Dinámica: </a:t>
            </a:r>
            <a:r>
              <a:rPr lang="es-MX" sz="3600" b="1" dirty="0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Del problema a la acción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3950" y="1967770"/>
            <a:ext cx="99441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25 minutos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39170"/>
            <a:ext cx="3429000" cy="2467832"/>
            <a:chOff x="0" y="0"/>
            <a:chExt cx="4572000" cy="32904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2000" cy="3290443"/>
            </a:xfrm>
            <a:custGeom>
              <a:avLst/>
              <a:gdLst/>
              <a:ahLst/>
              <a:cxnLst/>
              <a:rect l="l" t="t" r="r" b="b"/>
              <a:pathLst>
                <a:path w="4572000" h="32904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3011043"/>
                  </a:lnTo>
                  <a:cubicBezTo>
                    <a:pt x="4572000" y="3165348"/>
                    <a:pt x="4446905" y="3290443"/>
                    <a:pt x="4292600" y="3290443"/>
                  </a:cubicBezTo>
                  <a:lnTo>
                    <a:pt x="279400" y="3290443"/>
                  </a:lnTo>
                  <a:cubicBezTo>
                    <a:pt x="125095" y="3290443"/>
                    <a:pt x="0" y="3165348"/>
                    <a:pt x="0" y="30110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4572000" cy="3290443"/>
            </a:xfrm>
            <a:custGeom>
              <a:avLst/>
              <a:gdLst/>
              <a:ahLst/>
              <a:cxnLst/>
              <a:rect l="l" t="t" r="r" b="b"/>
              <a:pathLst>
                <a:path w="4572000" h="32904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3011043"/>
                  </a:lnTo>
                  <a:cubicBezTo>
                    <a:pt x="4572000" y="3165348"/>
                    <a:pt x="4446905" y="3290443"/>
                    <a:pt x="4292600" y="3290443"/>
                  </a:cubicBezTo>
                  <a:lnTo>
                    <a:pt x="279400" y="3290443"/>
                  </a:lnTo>
                  <a:cubicBezTo>
                    <a:pt x="125095" y="3290443"/>
                    <a:pt x="0" y="3165348"/>
                    <a:pt x="0" y="30110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8C95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381500" y="1739170"/>
            <a:ext cx="3429000" cy="2467832"/>
            <a:chOff x="0" y="0"/>
            <a:chExt cx="4572000" cy="32904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2000" cy="3290443"/>
            </a:xfrm>
            <a:custGeom>
              <a:avLst/>
              <a:gdLst/>
              <a:ahLst/>
              <a:cxnLst/>
              <a:rect l="l" t="t" r="r" b="b"/>
              <a:pathLst>
                <a:path w="4572000" h="32904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3011043"/>
                  </a:lnTo>
                  <a:cubicBezTo>
                    <a:pt x="4572000" y="3165348"/>
                    <a:pt x="4446905" y="3290443"/>
                    <a:pt x="4292600" y="3290443"/>
                  </a:cubicBezTo>
                  <a:lnTo>
                    <a:pt x="279400" y="3290443"/>
                  </a:lnTo>
                  <a:cubicBezTo>
                    <a:pt x="125095" y="3290443"/>
                    <a:pt x="0" y="3165348"/>
                    <a:pt x="0" y="30110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572000" cy="3290443"/>
            </a:xfrm>
            <a:custGeom>
              <a:avLst/>
              <a:gdLst/>
              <a:ahLst/>
              <a:cxnLst/>
              <a:rect l="l" t="t" r="r" b="b"/>
              <a:pathLst>
                <a:path w="4572000" h="32904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3011043"/>
                  </a:lnTo>
                  <a:cubicBezTo>
                    <a:pt x="4572000" y="3165348"/>
                    <a:pt x="4446905" y="3290443"/>
                    <a:pt x="4292600" y="3290443"/>
                  </a:cubicBezTo>
                  <a:lnTo>
                    <a:pt x="279400" y="3290443"/>
                  </a:lnTo>
                  <a:cubicBezTo>
                    <a:pt x="125095" y="3290443"/>
                    <a:pt x="0" y="3165348"/>
                    <a:pt x="0" y="30110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4C542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039100" y="1739170"/>
            <a:ext cx="3429000" cy="2467832"/>
            <a:chOff x="0" y="0"/>
            <a:chExt cx="4572000" cy="32904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72000" cy="3290443"/>
            </a:xfrm>
            <a:custGeom>
              <a:avLst/>
              <a:gdLst/>
              <a:ahLst/>
              <a:cxnLst/>
              <a:rect l="l" t="t" r="r" b="b"/>
              <a:pathLst>
                <a:path w="4572000" h="32904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3011043"/>
                  </a:lnTo>
                  <a:cubicBezTo>
                    <a:pt x="4572000" y="3165348"/>
                    <a:pt x="4446905" y="3290443"/>
                    <a:pt x="4292600" y="3290443"/>
                  </a:cubicBezTo>
                  <a:lnTo>
                    <a:pt x="279400" y="3290443"/>
                  </a:lnTo>
                  <a:cubicBezTo>
                    <a:pt x="125095" y="3290443"/>
                    <a:pt x="0" y="3165348"/>
                    <a:pt x="0" y="30110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572000" cy="3290443"/>
            </a:xfrm>
            <a:custGeom>
              <a:avLst/>
              <a:gdLst/>
              <a:ahLst/>
              <a:cxnLst/>
              <a:rect l="l" t="t" r="r" b="b"/>
              <a:pathLst>
                <a:path w="4572000" h="3290443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3011043"/>
                  </a:lnTo>
                  <a:cubicBezTo>
                    <a:pt x="4572000" y="3165348"/>
                    <a:pt x="4446905" y="3290443"/>
                    <a:pt x="4292600" y="3290443"/>
                  </a:cubicBezTo>
                  <a:lnTo>
                    <a:pt x="279400" y="3290443"/>
                  </a:lnTo>
                  <a:cubicBezTo>
                    <a:pt x="125095" y="3290443"/>
                    <a:pt x="0" y="3165348"/>
                    <a:pt x="0" y="30110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15B72"/>
              </a:solidFill>
              <a:prstDash val="solid"/>
              <a:miter/>
            </a:ln>
          </p:spPr>
        </p:sp>
      </p:grpSp>
      <p:sp>
        <p:nvSpPr>
          <p:cNvPr id="12" name="AutoShape 12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3" name="Group 13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5108448" y="3970544"/>
            <a:ext cx="2702052" cy="2743200"/>
          </a:xfrm>
          <a:custGeom>
            <a:avLst/>
            <a:gdLst/>
            <a:ahLst/>
            <a:cxnLst/>
            <a:rect l="l" t="t" r="r" b="b"/>
            <a:pathLst>
              <a:path w="2702052" h="2743200">
                <a:moveTo>
                  <a:pt x="0" y="0"/>
                </a:moveTo>
                <a:lnTo>
                  <a:pt x="2702052" y="0"/>
                </a:lnTo>
                <a:lnTo>
                  <a:pt x="2702052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626053" y="63985"/>
            <a:ext cx="1966789" cy="1484926"/>
          </a:xfrm>
          <a:custGeom>
            <a:avLst/>
            <a:gdLst/>
            <a:ahLst/>
            <a:cxnLst/>
            <a:rect l="l" t="t" r="r" b="b"/>
            <a:pathLst>
              <a:path w="1966789" h="1484926">
                <a:moveTo>
                  <a:pt x="0" y="0"/>
                </a:moveTo>
                <a:lnTo>
                  <a:pt x="1966789" y="0"/>
                </a:lnTo>
                <a:lnTo>
                  <a:pt x="1966789" y="1484926"/>
                </a:lnTo>
                <a:lnTo>
                  <a:pt x="0" y="1484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23900" y="844548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Compromiso compartido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9175" y="1977295"/>
            <a:ext cx="283845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Participación y diálogo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1158" y="2888837"/>
            <a:ext cx="2966467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04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Las decisiones construidas en colectivo favorecen la apropiación.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6775" y="1977295"/>
            <a:ext cx="283845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Condiciones de trabajo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676775" y="2934986"/>
            <a:ext cx="2838450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04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Materiales disponibles y mejor aprovechamiento del tiempo.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34375" y="1977295"/>
            <a:ext cx="283845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Innovación y avances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34375" y="3106436"/>
            <a:ext cx="2838450" cy="692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04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Nuevas acciones y socialización de logros.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23900" y="6043885"/>
            <a:ext cx="3133725" cy="25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6"/>
              </a:lnSpc>
              <a:spcBef>
                <a:spcPct val="0"/>
              </a:spcBef>
            </a:pPr>
            <a:r>
              <a:rPr lang="en-US" sz="1404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pp. 12-13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6200" y="-4658"/>
            <a:ext cx="12192000" cy="6858000"/>
          </a:xfrm>
          <a:prstGeom prst="rect">
            <a:avLst/>
          </a:prstGeom>
          <a:solidFill>
            <a:srgbClr val="FFF8E8"/>
          </a:solidFill>
        </p:spPr>
        <p:txBody>
          <a:bodyPr/>
          <a:lstStyle/>
          <a:p>
            <a:endParaRPr lang="es-MX" dirty="0"/>
          </a:p>
        </p:txBody>
      </p:sp>
      <p:grpSp>
        <p:nvGrpSpPr>
          <p:cNvPr id="3" name="Group 3"/>
          <p:cNvGrpSpPr/>
          <p:nvPr/>
        </p:nvGrpSpPr>
        <p:grpSpPr>
          <a:xfrm>
            <a:off x="723900" y="1701070"/>
            <a:ext cx="10744200" cy="2371916"/>
            <a:chOff x="0" y="0"/>
            <a:chExt cx="14325600" cy="31625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25600" cy="3162554"/>
            </a:xfrm>
            <a:custGeom>
              <a:avLst/>
              <a:gdLst/>
              <a:ahLst/>
              <a:cxnLst/>
              <a:rect l="l" t="t" r="r" b="b"/>
              <a:pathLst>
                <a:path w="14325600" h="3162554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2857754"/>
                  </a:lnTo>
                  <a:cubicBezTo>
                    <a:pt x="14325600" y="3026029"/>
                    <a:pt x="14189075" y="3162554"/>
                    <a:pt x="14020800" y="3162554"/>
                  </a:cubicBezTo>
                  <a:lnTo>
                    <a:pt x="304800" y="3162554"/>
                  </a:lnTo>
                  <a:cubicBezTo>
                    <a:pt x="136525" y="3162554"/>
                    <a:pt x="0" y="3026029"/>
                    <a:pt x="0" y="2857754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4325600" cy="3162554"/>
            </a:xfrm>
            <a:custGeom>
              <a:avLst/>
              <a:gdLst/>
              <a:ahLst/>
              <a:cxnLst/>
              <a:rect l="l" t="t" r="r" b="b"/>
              <a:pathLst>
                <a:path w="14325600" h="3162554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2857754"/>
                  </a:lnTo>
                  <a:cubicBezTo>
                    <a:pt x="14325600" y="3026029"/>
                    <a:pt x="14189075" y="3162554"/>
                    <a:pt x="14020800" y="3162554"/>
                  </a:cubicBezTo>
                  <a:lnTo>
                    <a:pt x="304800" y="3162554"/>
                  </a:lnTo>
                  <a:cubicBezTo>
                    <a:pt x="136525" y="3162554"/>
                    <a:pt x="0" y="3026029"/>
                    <a:pt x="0" y="2857754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sp>
        <p:nvSpPr>
          <p:cNvPr id="6" name="AutoShape 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7" name="Group 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266700" y="1701070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565432" y="26654"/>
            <a:ext cx="3020341" cy="1464866"/>
          </a:xfrm>
          <a:custGeom>
            <a:avLst/>
            <a:gdLst/>
            <a:ahLst/>
            <a:cxnLst/>
            <a:rect l="l" t="t" r="r" b="b"/>
            <a:pathLst>
              <a:path w="3020341" h="1464866">
                <a:moveTo>
                  <a:pt x="0" y="0"/>
                </a:moveTo>
                <a:lnTo>
                  <a:pt x="3020341" y="0"/>
                </a:lnTo>
                <a:lnTo>
                  <a:pt x="3020341" y="1464866"/>
                </a:lnTo>
                <a:lnTo>
                  <a:pt x="0" y="14648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36780" y="3924300"/>
            <a:ext cx="3365890" cy="2743200"/>
          </a:xfrm>
          <a:custGeom>
            <a:avLst/>
            <a:gdLst/>
            <a:ahLst/>
            <a:cxnLst/>
            <a:rect l="l" t="t" r="r" b="b"/>
            <a:pathLst>
              <a:path w="3365890" h="2743200">
                <a:moveTo>
                  <a:pt x="0" y="0"/>
                </a:moveTo>
                <a:lnTo>
                  <a:pt x="3365890" y="0"/>
                </a:lnTo>
                <a:lnTo>
                  <a:pt x="336589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23950" y="2539270"/>
            <a:ext cx="7845631" cy="1284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6615" lvl="1" indent="-233308" algn="l">
              <a:lnSpc>
                <a:spcPts val="3423"/>
              </a:lnSpc>
              <a:buAutoNum type="arabicPeriod"/>
            </a:pPr>
            <a:r>
              <a:rPr lang="en-US" sz="259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Cada equipo presenta una acción propuesta.</a:t>
            </a:r>
          </a:p>
          <a:p>
            <a:pPr marL="466615" lvl="1" indent="-233308" algn="l">
              <a:lnSpc>
                <a:spcPts val="3423"/>
              </a:lnSpc>
              <a:buAutoNum type="arabicPeriod"/>
            </a:pPr>
            <a:r>
              <a:rPr lang="en-US" sz="259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Los demás aportan una sugerencia concreta.</a:t>
            </a:r>
          </a:p>
          <a:p>
            <a:pPr marL="466615" lvl="1" indent="-233308" algn="l">
              <a:lnSpc>
                <a:spcPts val="3423"/>
              </a:lnSpc>
              <a:buAutoNum type="arabicPeriod"/>
            </a:pPr>
            <a:r>
              <a:rPr lang="en-US" sz="259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El equipo realiza un ajuste final.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900" y="952500"/>
            <a:ext cx="7267034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s-MX" sz="3600" b="1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Actividad: </a:t>
            </a:r>
            <a:r>
              <a:rPr lang="es-MX" sz="3600" b="1" dirty="0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Galería de acuerdos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3950" y="1967770"/>
            <a:ext cx="99441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10 minutos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2529745"/>
            <a:ext cx="10744200" cy="1161193"/>
            <a:chOff x="0" y="0"/>
            <a:chExt cx="14325600" cy="15482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25600" cy="1548257"/>
            </a:xfrm>
            <a:custGeom>
              <a:avLst/>
              <a:gdLst/>
              <a:ahLst/>
              <a:cxnLst/>
              <a:rect l="l" t="t" r="r" b="b"/>
              <a:pathLst>
                <a:path w="14325600" h="1548257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79629"/>
                    <a:pt x="14325600" y="177800"/>
                  </a:cubicBezTo>
                  <a:lnTo>
                    <a:pt x="14325600" y="1370457"/>
                  </a:lnTo>
                  <a:cubicBezTo>
                    <a:pt x="14325600" y="1468628"/>
                    <a:pt x="14245971" y="1548257"/>
                    <a:pt x="14147800" y="1548257"/>
                  </a:cubicBezTo>
                  <a:lnTo>
                    <a:pt x="177800" y="1548257"/>
                  </a:lnTo>
                  <a:cubicBezTo>
                    <a:pt x="79629" y="1548257"/>
                    <a:pt x="0" y="1468628"/>
                    <a:pt x="0" y="1370457"/>
                  </a:cubicBezTo>
                  <a:lnTo>
                    <a:pt x="0" y="177800"/>
                  </a:lnTo>
                  <a:cubicBezTo>
                    <a:pt x="0" y="79629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723900" y="2529745"/>
            <a:ext cx="152400" cy="1161193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6" name="AutoShape 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7" name="Group 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8170621" y="503997"/>
            <a:ext cx="1570060" cy="1962575"/>
          </a:xfrm>
          <a:custGeom>
            <a:avLst/>
            <a:gdLst/>
            <a:ahLst/>
            <a:cxnLst/>
            <a:rect l="l" t="t" r="r" b="b"/>
            <a:pathLst>
              <a:path w="1570060" h="1962575">
                <a:moveTo>
                  <a:pt x="0" y="0"/>
                </a:moveTo>
                <a:lnTo>
                  <a:pt x="1570060" y="0"/>
                </a:lnTo>
                <a:lnTo>
                  <a:pt x="1570060" y="1962575"/>
                </a:lnTo>
                <a:lnTo>
                  <a:pt x="0" y="1962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71848" y="4153433"/>
            <a:ext cx="3132448" cy="2599932"/>
          </a:xfrm>
          <a:custGeom>
            <a:avLst/>
            <a:gdLst/>
            <a:ahLst/>
            <a:cxnLst/>
            <a:rect l="l" t="t" r="r" b="b"/>
            <a:pathLst>
              <a:path w="3132448" h="2599932">
                <a:moveTo>
                  <a:pt x="0" y="0"/>
                </a:moveTo>
                <a:lnTo>
                  <a:pt x="3132449" y="0"/>
                </a:lnTo>
                <a:lnTo>
                  <a:pt x="3132449" y="2599932"/>
                </a:lnTo>
                <a:lnTo>
                  <a:pt x="0" y="2599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3541345" y="3771487"/>
            <a:ext cx="5913991" cy="1655917"/>
          </a:xfrm>
          <a:custGeom>
            <a:avLst/>
            <a:gdLst/>
            <a:ahLst/>
            <a:cxnLst/>
            <a:rect l="l" t="t" r="r" b="b"/>
            <a:pathLst>
              <a:path w="5913991" h="1655917">
                <a:moveTo>
                  <a:pt x="0" y="1655917"/>
                </a:moveTo>
                <a:lnTo>
                  <a:pt x="5913991" y="1655917"/>
                </a:lnTo>
                <a:lnTo>
                  <a:pt x="5913991" y="0"/>
                </a:lnTo>
                <a:lnTo>
                  <a:pt x="0" y="0"/>
                </a:lnTo>
                <a:lnTo>
                  <a:pt x="0" y="165591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00100" y="1263400"/>
            <a:ext cx="10001250" cy="48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Producto del bloque 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1647" y="2673046"/>
            <a:ext cx="10801728" cy="82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4"/>
              </a:lnSpc>
            </a:pPr>
            <a:r>
              <a:rPr lang="en-US" sz="2503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Objetivos, metas y acciones definidos o ajustados, con responsables, temporalidad y criterios para dar seguimiento.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36991" y="4176863"/>
            <a:ext cx="4613699" cy="80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</a:pPr>
            <a:r>
              <a:rPr lang="en-US" sz="2469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La prioridad es transformar la realidad, no llenar un formato.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01070"/>
            <a:ext cx="7239000" cy="2759297"/>
            <a:chOff x="0" y="0"/>
            <a:chExt cx="9652000" cy="3679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652000" cy="3679063"/>
            </a:xfrm>
            <a:custGeom>
              <a:avLst/>
              <a:gdLst/>
              <a:ahLst/>
              <a:cxnLst/>
              <a:rect l="l" t="t" r="r" b="b"/>
              <a:pathLst>
                <a:path w="9652000" h="3679063">
                  <a:moveTo>
                    <a:pt x="304800" y="0"/>
                  </a:moveTo>
                  <a:lnTo>
                    <a:pt x="9347200" y="0"/>
                  </a:lnTo>
                  <a:cubicBezTo>
                    <a:pt x="9515475" y="0"/>
                    <a:pt x="9652000" y="136525"/>
                    <a:pt x="9652000" y="304800"/>
                  </a:cubicBezTo>
                  <a:lnTo>
                    <a:pt x="9652000" y="3374263"/>
                  </a:lnTo>
                  <a:cubicBezTo>
                    <a:pt x="9652000" y="3542538"/>
                    <a:pt x="9515475" y="3679063"/>
                    <a:pt x="93472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9652000" cy="3679063"/>
            </a:xfrm>
            <a:custGeom>
              <a:avLst/>
              <a:gdLst/>
              <a:ahLst/>
              <a:cxnLst/>
              <a:rect l="l" t="t" r="r" b="b"/>
              <a:pathLst>
                <a:path w="9652000" h="3679063">
                  <a:moveTo>
                    <a:pt x="304800" y="0"/>
                  </a:moveTo>
                  <a:lnTo>
                    <a:pt x="9347200" y="0"/>
                  </a:lnTo>
                  <a:cubicBezTo>
                    <a:pt x="9515475" y="0"/>
                    <a:pt x="9652000" y="136525"/>
                    <a:pt x="9652000" y="304800"/>
                  </a:cubicBezTo>
                  <a:lnTo>
                    <a:pt x="9652000" y="3374263"/>
                  </a:lnTo>
                  <a:cubicBezTo>
                    <a:pt x="9652000" y="3542538"/>
                    <a:pt x="9515475" y="3679063"/>
                    <a:pt x="93472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989336" y="2382077"/>
            <a:ext cx="6573514" cy="172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8934" lvl="1" indent="-224467" algn="l">
              <a:lnSpc>
                <a:spcPts val="2744"/>
              </a:lnSpc>
              <a:buAutoNum type="arabicPeriod"/>
            </a:pPr>
            <a:r>
              <a:rPr lang="en-US" sz="207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Una persona marca una secuencia de palmas, pasos y movimientos sencillos.</a:t>
            </a:r>
          </a:p>
          <a:p>
            <a:pPr marL="448934" lvl="1" indent="-224467" algn="l">
              <a:lnSpc>
                <a:spcPts val="2744"/>
              </a:lnSpc>
              <a:buAutoNum type="arabicPeriod"/>
            </a:pPr>
            <a:r>
              <a:rPr lang="en-US" sz="207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El grupo la repite dos veces.</a:t>
            </a:r>
          </a:p>
          <a:p>
            <a:pPr marL="448934" lvl="1" indent="-224467" algn="l">
              <a:lnSpc>
                <a:spcPts val="2744"/>
              </a:lnSpc>
              <a:buAutoNum type="arabicPeriod"/>
            </a:pPr>
            <a:r>
              <a:rPr lang="en-US" sz="207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Otra persona propone una nueva secuencia.</a:t>
            </a:r>
          </a:p>
          <a:p>
            <a:pPr marL="448934" lvl="1" indent="-224467" algn="l">
              <a:lnSpc>
                <a:spcPts val="2744"/>
              </a:lnSpc>
              <a:buAutoNum type="arabicPeriod"/>
            </a:pPr>
            <a:r>
              <a:rPr lang="en-US" sz="207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Cierren con una respiración profunda.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23900" y="4784217"/>
            <a:ext cx="7239000" cy="1161193"/>
            <a:chOff x="0" y="0"/>
            <a:chExt cx="9652000" cy="15482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52000" cy="1548257"/>
            </a:xfrm>
            <a:custGeom>
              <a:avLst/>
              <a:gdLst/>
              <a:ahLst/>
              <a:cxnLst/>
              <a:rect l="l" t="t" r="r" b="b"/>
              <a:pathLst>
                <a:path w="9652000" h="1548257">
                  <a:moveTo>
                    <a:pt x="177800" y="0"/>
                  </a:moveTo>
                  <a:lnTo>
                    <a:pt x="9474200" y="0"/>
                  </a:lnTo>
                  <a:cubicBezTo>
                    <a:pt x="9572371" y="0"/>
                    <a:pt x="9652000" y="79629"/>
                    <a:pt x="9652000" y="177800"/>
                  </a:cubicBezTo>
                  <a:lnTo>
                    <a:pt x="9652000" y="1370457"/>
                  </a:lnTo>
                  <a:cubicBezTo>
                    <a:pt x="9652000" y="1468628"/>
                    <a:pt x="9572371" y="1548257"/>
                    <a:pt x="9474200" y="1548257"/>
                  </a:cubicBezTo>
                  <a:lnTo>
                    <a:pt x="177800" y="1548257"/>
                  </a:lnTo>
                  <a:cubicBezTo>
                    <a:pt x="79629" y="1548257"/>
                    <a:pt x="0" y="1468628"/>
                    <a:pt x="0" y="1370457"/>
                  </a:cubicBezTo>
                  <a:lnTo>
                    <a:pt x="0" y="177800"/>
                  </a:lnTo>
                  <a:cubicBezTo>
                    <a:pt x="0" y="79629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</p:grpSp>
      <p:sp>
        <p:nvSpPr>
          <p:cNvPr id="9" name="AutoShape 9"/>
          <p:cNvSpPr/>
          <p:nvPr/>
        </p:nvSpPr>
        <p:spPr>
          <a:xfrm>
            <a:off x="723900" y="4784217"/>
            <a:ext cx="152400" cy="1161193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0" name="AutoShape 10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1" name="Group 11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7962900" y="2024920"/>
            <a:ext cx="4038517" cy="2692309"/>
            <a:chOff x="0" y="0"/>
            <a:chExt cx="9652000" cy="6434582"/>
          </a:xfrm>
        </p:grpSpPr>
        <p:sp>
          <p:nvSpPr>
            <p:cNvPr id="14" name="Freeform 14" descr="Estiramiento kawaii"/>
            <p:cNvSpPr/>
            <p:nvPr/>
          </p:nvSpPr>
          <p:spPr>
            <a:xfrm>
              <a:off x="0" y="0"/>
              <a:ext cx="9652000" cy="6434582"/>
            </a:xfrm>
            <a:custGeom>
              <a:avLst/>
              <a:gdLst/>
              <a:ahLst/>
              <a:cxnLst/>
              <a:rect l="l" t="t" r="r" b="b"/>
              <a:pathLst>
                <a:path w="9652000" h="6434582">
                  <a:moveTo>
                    <a:pt x="0" y="0"/>
                  </a:moveTo>
                  <a:lnTo>
                    <a:pt x="9652000" y="0"/>
                  </a:lnTo>
                  <a:lnTo>
                    <a:pt x="9652000" y="6434582"/>
                  </a:lnTo>
                  <a:lnTo>
                    <a:pt x="0" y="6434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166536" y="1701070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723900" y="952500"/>
            <a:ext cx="6578961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95"/>
              </a:lnSpc>
              <a:spcBef>
                <a:spcPct val="0"/>
              </a:spcBef>
            </a:pPr>
            <a:r>
              <a:rPr lang="es-MX" sz="3600" b="1" u="none" strike="noStrike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Pausa activa: </a:t>
            </a:r>
            <a:r>
              <a:rPr lang="es-MX" sz="3600" b="1" u="none" strike="noStrike" dirty="0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Sigue el ritmo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23950" y="1967770"/>
            <a:ext cx="64389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4 minutos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23950" y="4915977"/>
            <a:ext cx="6662509" cy="850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02"/>
              </a:lnSpc>
              <a:spcBef>
                <a:spcPct val="0"/>
              </a:spcBef>
            </a:pPr>
            <a:r>
              <a:rPr lang="en-US" sz="2577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Propósito: despejarse, moverse y recuperar la atención antes del último bloque.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5B72"/>
          </a:solidFill>
        </p:spPr>
      </p:sp>
      <p:sp>
        <p:nvSpPr>
          <p:cNvPr id="3" name="TextBox 3"/>
          <p:cNvSpPr txBox="1"/>
          <p:nvPr/>
        </p:nvSpPr>
        <p:spPr>
          <a:xfrm>
            <a:off x="742188" y="1203861"/>
            <a:ext cx="5614177" cy="2161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6"/>
              </a:lnSpc>
            </a:pPr>
            <a:r>
              <a:rPr lang="en-US" sz="5292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Bloque 3</a:t>
            </a:r>
          </a:p>
          <a:p>
            <a:pPr algn="l">
              <a:lnSpc>
                <a:spcPts val="5556"/>
              </a:lnSpc>
            </a:pPr>
            <a:r>
              <a:rPr lang="en-US" sz="5292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Itinerario del CTE 2026-2027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5800" y="3609975"/>
            <a:ext cx="10744200" cy="436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1"/>
              </a:lnSpc>
            </a:pPr>
            <a:r>
              <a:rPr lang="en-US" sz="2599">
                <a:solidFill>
                  <a:srgbClr val="FFF3C4"/>
                </a:solidFill>
                <a:latin typeface="Arial"/>
                <a:ea typeface="Arial"/>
                <a:cs typeface="Arial"/>
                <a:sym typeface="Arial"/>
              </a:rPr>
              <a:t>Temas elegidos por el colectivo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15B72"/>
          </a:solidFill>
        </p:spPr>
      </p:sp>
      <p:grpSp>
        <p:nvGrpSpPr>
          <p:cNvPr id="6" name="Group 6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19A6D1">
                <a:alpha val="17255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832615" y="1189593"/>
            <a:ext cx="5073635" cy="3382382"/>
            <a:chOff x="0" y="0"/>
            <a:chExt cx="10414000" cy="6942582"/>
          </a:xfrm>
        </p:grpSpPr>
        <p:sp>
          <p:nvSpPr>
            <p:cNvPr id="9" name="Freeform 9" descr="Personaje escolar kawaii"/>
            <p:cNvSpPr/>
            <p:nvPr/>
          </p:nvSpPr>
          <p:spPr>
            <a:xfrm>
              <a:off x="0" y="0"/>
              <a:ext cx="10414000" cy="6942582"/>
            </a:xfrm>
            <a:custGeom>
              <a:avLst/>
              <a:gdLst/>
              <a:ahLst/>
              <a:cxnLst/>
              <a:rect l="l" t="t" r="r" b="b"/>
              <a:pathLst>
                <a:path w="10414000" h="6942582">
                  <a:moveTo>
                    <a:pt x="0" y="0"/>
                  </a:moveTo>
                  <a:lnTo>
                    <a:pt x="10414000" y="0"/>
                  </a:lnTo>
                  <a:lnTo>
                    <a:pt x="10414000" y="6942582"/>
                  </a:lnTo>
                  <a:lnTo>
                    <a:pt x="0" y="6942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TextBox 3"/>
          <p:cNvSpPr txBox="1"/>
          <p:nvPr/>
        </p:nvSpPr>
        <p:spPr>
          <a:xfrm>
            <a:off x="541018" y="1042889"/>
            <a:ext cx="11317270" cy="221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69"/>
              </a:lnSpc>
            </a:pPr>
            <a:r>
              <a:rPr lang="en-US" sz="1926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El propósito es construir y calendarizar el Itinerario de las ocho sesiones ordinarias:</a:t>
            </a:r>
          </a:p>
          <a:p>
            <a:pPr marL="0" lvl="0" indent="0" algn="l">
              <a:lnSpc>
                <a:spcPts val="2369"/>
              </a:lnSpc>
            </a:pPr>
            <a:r>
              <a:rPr lang="en-US" sz="1926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• 1.ª sesión: codiseño del Programa Analítico y planeación del PMC.</a:t>
            </a:r>
          </a:p>
          <a:p>
            <a:pPr marL="0" lvl="0" indent="0" algn="l">
              <a:lnSpc>
                <a:spcPts val="2369"/>
              </a:lnSpc>
            </a:pPr>
            <a:r>
              <a:rPr lang="en-US" sz="1926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• 2.ª a 7.ª sesiones: temas educativos elegidos por el colectivo.</a:t>
            </a:r>
          </a:p>
          <a:p>
            <a:pPr marL="0" lvl="0" indent="0" algn="l">
              <a:lnSpc>
                <a:spcPts val="2369"/>
              </a:lnSpc>
            </a:pPr>
            <a:r>
              <a:rPr lang="en-US" sz="1926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• 8.ª sesión: valoración de avances y desafíos del PA y del PMC.</a:t>
            </a:r>
          </a:p>
          <a:p>
            <a:pPr marL="0" lvl="0" indent="0" algn="l">
              <a:lnSpc>
                <a:spcPts val="1107"/>
              </a:lnSpc>
            </a:pPr>
            <a:endParaRPr lang="en-US" sz="1926" u="none" strike="noStrike">
              <a:solidFill>
                <a:srgbClr val="173F5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>
              <a:lnSpc>
                <a:spcPts val="2369"/>
              </a:lnSpc>
            </a:pPr>
            <a:r>
              <a:rPr lang="en-US" sz="1926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Los temas que aparecen a continuación son propuestas de la SEP; pueden elegir los que respondan a sus necesidades. También pueden retomar temas del ciclo anterior o incorporar otros pertinentes para su escuela y contexto.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053582" y="3055196"/>
            <a:ext cx="6427406" cy="3673199"/>
            <a:chOff x="0" y="0"/>
            <a:chExt cx="12954000" cy="7403084"/>
          </a:xfrm>
        </p:grpSpPr>
        <p:sp>
          <p:nvSpPr>
            <p:cNvPr id="5" name="Freeform 5" descr="Temas propuestos por la SEP para el Itinerario del CTE"/>
            <p:cNvSpPr/>
            <p:nvPr/>
          </p:nvSpPr>
          <p:spPr>
            <a:xfrm>
              <a:off x="0" y="0"/>
              <a:ext cx="12954000" cy="7403084"/>
            </a:xfrm>
            <a:custGeom>
              <a:avLst/>
              <a:gdLst/>
              <a:ahLst/>
              <a:cxnLst/>
              <a:rect l="l" t="t" r="r" b="b"/>
              <a:pathLst>
                <a:path w="12954000" h="7403084">
                  <a:moveTo>
                    <a:pt x="203200" y="0"/>
                  </a:moveTo>
                  <a:lnTo>
                    <a:pt x="12750800" y="0"/>
                  </a:lnTo>
                  <a:cubicBezTo>
                    <a:pt x="12863068" y="0"/>
                    <a:pt x="12954000" y="90932"/>
                    <a:pt x="12954000" y="203200"/>
                  </a:cubicBezTo>
                  <a:lnTo>
                    <a:pt x="12954000" y="7199884"/>
                  </a:lnTo>
                  <a:cubicBezTo>
                    <a:pt x="12954000" y="7312152"/>
                    <a:pt x="12863068" y="7403084"/>
                    <a:pt x="12750800" y="7403084"/>
                  </a:cubicBezTo>
                  <a:lnTo>
                    <a:pt x="203200" y="7403084"/>
                  </a:lnTo>
                  <a:cubicBezTo>
                    <a:pt x="90932" y="7403084"/>
                    <a:pt x="0" y="7312152"/>
                    <a:pt x="0" y="7199884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38100" cap="sq">
              <a:solidFill>
                <a:srgbClr val="B35798"/>
              </a:solidFill>
              <a:prstDash val="solid"/>
              <a:miter/>
            </a:ln>
          </p:spPr>
        </p:sp>
      </p:grpSp>
      <p:sp>
        <p:nvSpPr>
          <p:cNvPr id="6" name="AutoShape 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7" name="Group 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987787" y="3369174"/>
            <a:ext cx="1988820" cy="2743200"/>
          </a:xfrm>
          <a:custGeom>
            <a:avLst/>
            <a:gdLst/>
            <a:ahLst/>
            <a:cxnLst/>
            <a:rect l="l" t="t" r="r" b="b"/>
            <a:pathLst>
              <a:path w="1988820" h="2743200">
                <a:moveTo>
                  <a:pt x="0" y="0"/>
                </a:moveTo>
                <a:lnTo>
                  <a:pt x="1988820" y="0"/>
                </a:lnTo>
                <a:lnTo>
                  <a:pt x="198882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85800" y="452914"/>
            <a:ext cx="917852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22"/>
              </a:lnSpc>
              <a:spcBef>
                <a:spcPct val="0"/>
              </a:spcBef>
            </a:pPr>
            <a:r>
              <a:rPr lang="es-MX" sz="3200" b="1" u="none" strike="noStrike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Autonomía del colectivo e Itinerario del CTE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9422" y="6357796"/>
            <a:ext cx="3125550" cy="253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1"/>
              </a:lnSpc>
              <a:spcBef>
                <a:spcPct val="0"/>
              </a:spcBef>
            </a:pPr>
            <a:r>
              <a:rPr lang="en-US" sz="1400" i="1" u="none" strike="noStrike">
                <a:solidFill>
                  <a:srgbClr val="6B7280"/>
                </a:solidFill>
                <a:latin typeface="Arial Italics"/>
                <a:ea typeface="Arial Italics"/>
                <a:cs typeface="Arial Italics"/>
                <a:sym typeface="Arial Italics"/>
              </a:rPr>
              <a:t>Basado en las Orientaciones, pp. 14-17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01070"/>
            <a:ext cx="10744200" cy="2759297"/>
            <a:chOff x="0" y="0"/>
            <a:chExt cx="14325600" cy="3679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25600" cy="3679063"/>
            </a:xfrm>
            <a:custGeom>
              <a:avLst/>
              <a:gdLst/>
              <a:ahLst/>
              <a:cxnLst/>
              <a:rect l="l" t="t" r="r" b="b"/>
              <a:pathLst>
                <a:path w="14325600" h="3679063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3374263"/>
                  </a:lnTo>
                  <a:cubicBezTo>
                    <a:pt x="14325600" y="3542538"/>
                    <a:pt x="14189075" y="3679063"/>
                    <a:pt x="140208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4325600" cy="3679063"/>
            </a:xfrm>
            <a:custGeom>
              <a:avLst/>
              <a:gdLst/>
              <a:ahLst/>
              <a:cxnLst/>
              <a:rect l="l" t="t" r="r" b="b"/>
              <a:pathLst>
                <a:path w="14325600" h="3679063">
                  <a:moveTo>
                    <a:pt x="304800" y="0"/>
                  </a:moveTo>
                  <a:lnTo>
                    <a:pt x="14020800" y="0"/>
                  </a:lnTo>
                  <a:cubicBezTo>
                    <a:pt x="14189075" y="0"/>
                    <a:pt x="14325600" y="136525"/>
                    <a:pt x="14325600" y="304800"/>
                  </a:cubicBezTo>
                  <a:lnTo>
                    <a:pt x="14325600" y="3374263"/>
                  </a:lnTo>
                  <a:cubicBezTo>
                    <a:pt x="14325600" y="3542538"/>
                    <a:pt x="14189075" y="3679063"/>
                    <a:pt x="14020800" y="3679063"/>
                  </a:cubicBezTo>
                  <a:lnTo>
                    <a:pt x="304800" y="3679063"/>
                  </a:lnTo>
                  <a:cubicBezTo>
                    <a:pt x="136525" y="3679063"/>
                    <a:pt x="0" y="3542538"/>
                    <a:pt x="0" y="3374263"/>
                  </a:cubicBezTo>
                  <a:lnTo>
                    <a:pt x="0" y="304800"/>
                  </a:ln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F15B72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723900" y="4660392"/>
            <a:ext cx="10744200" cy="990487"/>
            <a:chOff x="0" y="0"/>
            <a:chExt cx="14325600" cy="13206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325600" cy="1320649"/>
            </a:xfrm>
            <a:custGeom>
              <a:avLst/>
              <a:gdLst/>
              <a:ahLst/>
              <a:cxnLst/>
              <a:rect l="l" t="t" r="r" b="b"/>
              <a:pathLst>
                <a:path w="14325600" h="1320649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97475"/>
                    <a:pt x="14325600" y="217647"/>
                  </a:cubicBezTo>
                  <a:lnTo>
                    <a:pt x="14325600" y="1103002"/>
                  </a:lnTo>
                  <a:cubicBezTo>
                    <a:pt x="14325600" y="1223174"/>
                    <a:pt x="14245971" y="1320649"/>
                    <a:pt x="14147800" y="1320649"/>
                  </a:cubicBezTo>
                  <a:lnTo>
                    <a:pt x="177800" y="1320649"/>
                  </a:lnTo>
                  <a:cubicBezTo>
                    <a:pt x="79629" y="1320649"/>
                    <a:pt x="0" y="1223174"/>
                    <a:pt x="0" y="1103002"/>
                  </a:cubicBezTo>
                  <a:lnTo>
                    <a:pt x="0" y="217647"/>
                  </a:lnTo>
                  <a:cubicBezTo>
                    <a:pt x="0" y="97475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DFF4F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4325600" cy="1358749"/>
            </a:xfrm>
            <a:prstGeom prst="rect">
              <a:avLst/>
            </a:prstGeom>
          </p:spPr>
          <p:txBody>
            <a:bodyPr lIns="330200" tIns="330200" rIns="330200" bIns="330200" rtlCol="0" anchor="t"/>
            <a:lstStyle/>
            <a:p>
              <a:pPr algn="l">
                <a:lnSpc>
                  <a:spcPts val="3167"/>
                </a:lnSpc>
              </a:pPr>
              <a:r>
                <a:rPr lang="en-US" sz="2399" b="1">
                  <a:solidFill>
                    <a:srgbClr val="173F5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Producto 3:</a:t>
              </a:r>
              <a:r>
                <a:rPr lang="en-US" sz="2399">
                  <a:solidFill>
                    <a:srgbClr val="173F5F"/>
                  </a:solidFill>
                  <a:latin typeface="Arial"/>
                  <a:ea typeface="Arial"/>
                  <a:cs typeface="Arial"/>
                  <a:sym typeface="Arial"/>
                </a:rPr>
                <a:t> Itinerario con temas, sesiones y responsables.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723900" y="4784217"/>
            <a:ext cx="152400" cy="809149"/>
          </a:xfrm>
          <a:prstGeom prst="rect">
            <a:avLst/>
          </a:prstGeom>
          <a:solidFill>
            <a:srgbClr val="008C95"/>
          </a:solidFill>
        </p:spPr>
      </p:sp>
      <p:sp>
        <p:nvSpPr>
          <p:cNvPr id="10" name="AutoShape 10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F4C542"/>
          </a:solidFill>
        </p:spPr>
      </p:sp>
      <p:grpSp>
        <p:nvGrpSpPr>
          <p:cNvPr id="11" name="Group 11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271291" y="1598859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8"/>
                </a:lnTo>
                <a:lnTo>
                  <a:pt x="0" y="8438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391844" y="4784217"/>
            <a:ext cx="1180906" cy="1723950"/>
          </a:xfrm>
          <a:custGeom>
            <a:avLst/>
            <a:gdLst/>
            <a:ahLst/>
            <a:cxnLst/>
            <a:rect l="l" t="t" r="r" b="b"/>
            <a:pathLst>
              <a:path w="1180906" h="1723950">
                <a:moveTo>
                  <a:pt x="0" y="0"/>
                </a:moveTo>
                <a:lnTo>
                  <a:pt x="1180906" y="0"/>
                </a:lnTo>
                <a:lnTo>
                  <a:pt x="1180906" y="1723950"/>
                </a:lnTo>
                <a:lnTo>
                  <a:pt x="0" y="1723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1231687">
            <a:off x="7951643" y="-205193"/>
            <a:ext cx="2872461" cy="2743200"/>
          </a:xfrm>
          <a:custGeom>
            <a:avLst/>
            <a:gdLst/>
            <a:ahLst/>
            <a:cxnLst/>
            <a:rect l="l" t="t" r="r" b="b"/>
            <a:pathLst>
              <a:path w="2872461" h="2743200">
                <a:moveTo>
                  <a:pt x="0" y="0"/>
                </a:moveTo>
                <a:lnTo>
                  <a:pt x="2872461" y="0"/>
                </a:lnTo>
                <a:lnTo>
                  <a:pt x="2872461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199069" y="1186586"/>
            <a:ext cx="1737962" cy="1668444"/>
          </a:xfrm>
          <a:custGeom>
            <a:avLst/>
            <a:gdLst/>
            <a:ahLst/>
            <a:cxnLst/>
            <a:rect l="l" t="t" r="r" b="b"/>
            <a:pathLst>
              <a:path w="1737962" h="1668444">
                <a:moveTo>
                  <a:pt x="0" y="0"/>
                </a:moveTo>
                <a:lnTo>
                  <a:pt x="1737962" y="0"/>
                </a:lnTo>
                <a:lnTo>
                  <a:pt x="1737962" y="1668444"/>
                </a:lnTo>
                <a:lnTo>
                  <a:pt x="0" y="16684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93648" y="2538007"/>
            <a:ext cx="10204703" cy="162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197" lvl="1" indent="-212599" algn="l">
              <a:lnSpc>
                <a:spcPts val="2166"/>
              </a:lnSpc>
              <a:buAutoNum type="arabicPeriod"/>
            </a:pPr>
            <a:r>
              <a:rPr lang="en-US" sz="196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Revisen las necesidades de la escuela, del colectivo y del contexto.</a:t>
            </a:r>
          </a:p>
          <a:p>
            <a:pPr marL="425197" lvl="1" indent="-212599" algn="l">
              <a:lnSpc>
                <a:spcPts val="2166"/>
              </a:lnSpc>
              <a:buAutoNum type="arabicPeriod"/>
            </a:pPr>
            <a:r>
              <a:rPr lang="en-US" sz="196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Elijan temas propuestos por la SEP u otros que consideren pertinentes.</a:t>
            </a:r>
          </a:p>
          <a:p>
            <a:pPr marL="425197" lvl="1" indent="-212599" algn="l">
              <a:lnSpc>
                <a:spcPts val="2166"/>
              </a:lnSpc>
              <a:buAutoNum type="arabicPeriod"/>
            </a:pPr>
            <a:r>
              <a:rPr lang="en-US" sz="196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Calendaricen los temas en las sesiones segunda a séptima; pueden dedicar más de una sesión a un mismo tema.</a:t>
            </a:r>
          </a:p>
          <a:p>
            <a:pPr marL="425197" lvl="1" indent="-212599" algn="l">
              <a:lnSpc>
                <a:spcPts val="2166"/>
              </a:lnSpc>
              <a:buAutoNum type="arabicPeriod"/>
            </a:pPr>
            <a:r>
              <a:rPr lang="en-US" sz="196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Asignen responsables o equipos para preparar cada sesión.</a:t>
            </a:r>
          </a:p>
          <a:p>
            <a:pPr marL="425197" lvl="1" indent="-212599" algn="l">
              <a:lnSpc>
                <a:spcPts val="2166"/>
              </a:lnSpc>
              <a:buAutoNum type="arabicPeriod"/>
            </a:pPr>
            <a:r>
              <a:rPr lang="en-US" sz="1969" u="none" strike="noStrike">
                <a:solidFill>
                  <a:srgbClr val="173F5F"/>
                </a:solidFill>
                <a:latin typeface="Arial"/>
                <a:ea typeface="Arial"/>
                <a:cs typeface="Arial"/>
                <a:sym typeface="Arial"/>
              </a:rPr>
              <a:t>Consideren que la octava sesión se destina a valorar el Programa Analítico y el PMC.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3900" y="952500"/>
            <a:ext cx="6770543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s-MX" sz="3600" b="1" dirty="0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Actividad: </a:t>
            </a:r>
            <a:r>
              <a:rPr lang="es-MX" sz="3600" b="1" dirty="0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Ruta del colectivo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23950" y="1967770"/>
            <a:ext cx="99441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15B72"/>
                </a:solidFill>
                <a:latin typeface="Arial Bold"/>
                <a:ea typeface="Arial Bold"/>
                <a:cs typeface="Arial Bold"/>
                <a:sym typeface="Arial Bold"/>
              </a:rPr>
              <a:t>20 minutos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3F5F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1739170"/>
            <a:ext cx="3429000" cy="1600486"/>
            <a:chOff x="0" y="0"/>
            <a:chExt cx="4572000" cy="21339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2000" cy="2133981"/>
            </a:xfrm>
            <a:custGeom>
              <a:avLst/>
              <a:gdLst/>
              <a:ahLst/>
              <a:cxnLst/>
              <a:rect l="l" t="t" r="r" b="b"/>
              <a:pathLst>
                <a:path w="4572000" h="2133981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1854581"/>
                  </a:lnTo>
                  <a:cubicBezTo>
                    <a:pt x="4572000" y="2008886"/>
                    <a:pt x="4446905" y="2133981"/>
                    <a:pt x="4292600" y="2133981"/>
                  </a:cubicBezTo>
                  <a:lnTo>
                    <a:pt x="279400" y="2133981"/>
                  </a:lnTo>
                  <a:cubicBezTo>
                    <a:pt x="125095" y="2133981"/>
                    <a:pt x="0" y="2008886"/>
                    <a:pt x="0" y="1854581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4572000" cy="2133981"/>
            </a:xfrm>
            <a:custGeom>
              <a:avLst/>
              <a:gdLst/>
              <a:ahLst/>
              <a:cxnLst/>
              <a:rect l="l" t="t" r="r" b="b"/>
              <a:pathLst>
                <a:path w="4572000" h="2133981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1854581"/>
                  </a:lnTo>
                  <a:cubicBezTo>
                    <a:pt x="4572000" y="2008886"/>
                    <a:pt x="4446905" y="2133981"/>
                    <a:pt x="4292600" y="2133981"/>
                  </a:cubicBezTo>
                  <a:lnTo>
                    <a:pt x="279400" y="2133981"/>
                  </a:lnTo>
                  <a:cubicBezTo>
                    <a:pt x="125095" y="2133981"/>
                    <a:pt x="0" y="2008886"/>
                    <a:pt x="0" y="1854581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8C95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381500" y="1739170"/>
            <a:ext cx="3429000" cy="1600486"/>
            <a:chOff x="0" y="0"/>
            <a:chExt cx="4572000" cy="21339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2000" cy="2133981"/>
            </a:xfrm>
            <a:custGeom>
              <a:avLst/>
              <a:gdLst/>
              <a:ahLst/>
              <a:cxnLst/>
              <a:rect l="l" t="t" r="r" b="b"/>
              <a:pathLst>
                <a:path w="4572000" h="2133981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1854581"/>
                  </a:lnTo>
                  <a:cubicBezTo>
                    <a:pt x="4572000" y="2008886"/>
                    <a:pt x="4446905" y="2133981"/>
                    <a:pt x="4292600" y="2133981"/>
                  </a:cubicBezTo>
                  <a:lnTo>
                    <a:pt x="279400" y="2133981"/>
                  </a:lnTo>
                  <a:cubicBezTo>
                    <a:pt x="125095" y="2133981"/>
                    <a:pt x="0" y="2008886"/>
                    <a:pt x="0" y="1854581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572000" cy="2133981"/>
            </a:xfrm>
            <a:custGeom>
              <a:avLst/>
              <a:gdLst/>
              <a:ahLst/>
              <a:cxnLst/>
              <a:rect l="l" t="t" r="r" b="b"/>
              <a:pathLst>
                <a:path w="4572000" h="2133981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1854581"/>
                  </a:lnTo>
                  <a:cubicBezTo>
                    <a:pt x="4572000" y="2008886"/>
                    <a:pt x="4446905" y="2133981"/>
                    <a:pt x="4292600" y="2133981"/>
                  </a:cubicBezTo>
                  <a:lnTo>
                    <a:pt x="279400" y="2133981"/>
                  </a:lnTo>
                  <a:cubicBezTo>
                    <a:pt x="125095" y="2133981"/>
                    <a:pt x="0" y="2008886"/>
                    <a:pt x="0" y="1854581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8C95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039100" y="1739170"/>
            <a:ext cx="3429000" cy="1600486"/>
            <a:chOff x="0" y="0"/>
            <a:chExt cx="4572000" cy="21339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72000" cy="2133981"/>
            </a:xfrm>
            <a:custGeom>
              <a:avLst/>
              <a:gdLst/>
              <a:ahLst/>
              <a:cxnLst/>
              <a:rect l="l" t="t" r="r" b="b"/>
              <a:pathLst>
                <a:path w="4572000" h="2133981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1854581"/>
                  </a:lnTo>
                  <a:cubicBezTo>
                    <a:pt x="4572000" y="2008886"/>
                    <a:pt x="4446905" y="2133981"/>
                    <a:pt x="4292600" y="2133981"/>
                  </a:cubicBezTo>
                  <a:lnTo>
                    <a:pt x="279400" y="2133981"/>
                  </a:lnTo>
                  <a:cubicBezTo>
                    <a:pt x="125095" y="2133981"/>
                    <a:pt x="0" y="2008886"/>
                    <a:pt x="0" y="1854581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572000" cy="2133981"/>
            </a:xfrm>
            <a:custGeom>
              <a:avLst/>
              <a:gdLst/>
              <a:ahLst/>
              <a:cxnLst/>
              <a:rect l="l" t="t" r="r" b="b"/>
              <a:pathLst>
                <a:path w="4572000" h="2133981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1854581"/>
                  </a:lnTo>
                  <a:cubicBezTo>
                    <a:pt x="4572000" y="2008886"/>
                    <a:pt x="4446905" y="2133981"/>
                    <a:pt x="4292600" y="2133981"/>
                  </a:cubicBezTo>
                  <a:lnTo>
                    <a:pt x="279400" y="2133981"/>
                  </a:lnTo>
                  <a:cubicBezTo>
                    <a:pt x="125095" y="2133981"/>
                    <a:pt x="0" y="2008886"/>
                    <a:pt x="0" y="1854581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08C95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23900" y="3663601"/>
            <a:ext cx="10744200" cy="1264345"/>
            <a:chOff x="0" y="0"/>
            <a:chExt cx="14325600" cy="16857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325600" cy="1685793"/>
            </a:xfrm>
            <a:custGeom>
              <a:avLst/>
              <a:gdLst/>
              <a:ahLst/>
              <a:cxnLst/>
              <a:rect l="l" t="t" r="r" b="b"/>
              <a:pathLst>
                <a:path w="14325600" h="1685793">
                  <a:moveTo>
                    <a:pt x="177800" y="0"/>
                  </a:moveTo>
                  <a:lnTo>
                    <a:pt x="14147800" y="0"/>
                  </a:lnTo>
                  <a:cubicBezTo>
                    <a:pt x="14245971" y="0"/>
                    <a:pt x="14325600" y="124425"/>
                    <a:pt x="14325600" y="277823"/>
                  </a:cubicBezTo>
                  <a:lnTo>
                    <a:pt x="14325600" y="1407969"/>
                  </a:lnTo>
                  <a:cubicBezTo>
                    <a:pt x="14325600" y="1561368"/>
                    <a:pt x="14245971" y="1685793"/>
                    <a:pt x="14147800" y="1685793"/>
                  </a:cubicBezTo>
                  <a:lnTo>
                    <a:pt x="177800" y="1685793"/>
                  </a:lnTo>
                  <a:cubicBezTo>
                    <a:pt x="79629" y="1685793"/>
                    <a:pt x="0" y="1561368"/>
                    <a:pt x="0" y="1407969"/>
                  </a:cubicBezTo>
                  <a:lnTo>
                    <a:pt x="0" y="277823"/>
                  </a:lnTo>
                  <a:cubicBezTo>
                    <a:pt x="0" y="124425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4325600" cy="1714368"/>
            </a:xfrm>
            <a:prstGeom prst="rect">
              <a:avLst/>
            </a:prstGeom>
          </p:spPr>
          <p:txBody>
            <a:bodyPr lIns="330200" tIns="330200" rIns="330200" bIns="330200" rtlCol="0" anchor="t"/>
            <a:lstStyle/>
            <a:p>
              <a:pPr marL="0" lvl="0" indent="0" algn="l">
                <a:lnSpc>
                  <a:spcPts val="2772"/>
                </a:lnSpc>
                <a:spcBef>
                  <a:spcPct val="0"/>
                </a:spcBef>
              </a:pPr>
              <a:r>
                <a:rPr lang="en-US" sz="2100" b="1" u="none" strike="noStrik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Ronda final (5 minutos): cada participante completa en voz alta: “Un acuerdo que me llevo y una acción que realizaré es…”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685800" y="3663601"/>
            <a:ext cx="190500" cy="1264345"/>
          </a:xfrm>
          <a:prstGeom prst="rect">
            <a:avLst/>
          </a:prstGeom>
          <a:solidFill>
            <a:srgbClr val="F4C542"/>
          </a:solidFill>
        </p:spPr>
      </p:sp>
      <p:sp>
        <p:nvSpPr>
          <p:cNvPr id="16" name="AutoShape 16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008C95"/>
          </a:solidFill>
        </p:spPr>
      </p:sp>
      <p:grpSp>
        <p:nvGrpSpPr>
          <p:cNvPr id="17" name="Group 17"/>
          <p:cNvGrpSpPr/>
          <p:nvPr/>
        </p:nvGrpSpPr>
        <p:grpSpPr>
          <a:xfrm>
            <a:off x="10572750" y="5476875"/>
            <a:ext cx="2381250" cy="2381250"/>
            <a:chOff x="0" y="0"/>
            <a:chExt cx="3175000" cy="3175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175000" cy="3175000"/>
            </a:xfrm>
            <a:custGeom>
              <a:avLst/>
              <a:gdLst/>
              <a:ahLst/>
              <a:cxnLst/>
              <a:rect l="l" t="t" r="r" b="b"/>
              <a:pathLst>
                <a:path w="3175000" h="3175000">
                  <a:moveTo>
                    <a:pt x="1587500" y="0"/>
                  </a:moveTo>
                  <a:cubicBezTo>
                    <a:pt x="2464308" y="0"/>
                    <a:pt x="3175000" y="710692"/>
                    <a:pt x="3175000" y="1587500"/>
                  </a:cubicBezTo>
                  <a:cubicBezTo>
                    <a:pt x="3175000" y="2464308"/>
                    <a:pt x="2464308" y="3175000"/>
                    <a:pt x="1587500" y="3175000"/>
                  </a:cubicBezTo>
                  <a:cubicBezTo>
                    <a:pt x="710692" y="3175000"/>
                    <a:pt x="0" y="2464308"/>
                    <a:pt x="0" y="1587500"/>
                  </a:cubicBezTo>
                  <a:cubicBezTo>
                    <a:pt x="0" y="710692"/>
                    <a:pt x="710692" y="0"/>
                    <a:pt x="1587500" y="0"/>
                  </a:cubicBezTo>
                  <a:close/>
                </a:path>
              </a:pathLst>
            </a:custGeom>
            <a:solidFill>
              <a:srgbClr val="F15B72">
                <a:alpha val="2353"/>
              </a:srgbClr>
            </a:solidFill>
          </p:spPr>
        </p:sp>
      </p:grpSp>
      <p:sp>
        <p:nvSpPr>
          <p:cNvPr id="19" name="Freeform 19"/>
          <p:cNvSpPr/>
          <p:nvPr/>
        </p:nvSpPr>
        <p:spPr>
          <a:xfrm>
            <a:off x="9240487" y="4472750"/>
            <a:ext cx="1439120" cy="1787726"/>
          </a:xfrm>
          <a:custGeom>
            <a:avLst/>
            <a:gdLst/>
            <a:ahLst/>
            <a:cxnLst/>
            <a:rect l="l" t="t" r="r" b="b"/>
            <a:pathLst>
              <a:path w="1439120" h="1787726">
                <a:moveTo>
                  <a:pt x="0" y="0"/>
                </a:moveTo>
                <a:lnTo>
                  <a:pt x="1439120" y="0"/>
                </a:lnTo>
                <a:lnTo>
                  <a:pt x="1439120" y="1787726"/>
                </a:lnTo>
                <a:lnTo>
                  <a:pt x="0" y="17877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0989598" y="5922298"/>
            <a:ext cx="516602" cy="51660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9446542" y="233087"/>
            <a:ext cx="1801357" cy="1801357"/>
          </a:xfrm>
          <a:custGeom>
            <a:avLst/>
            <a:gdLst/>
            <a:ahLst/>
            <a:cxnLst/>
            <a:rect l="l" t="t" r="r" b="b"/>
            <a:pathLst>
              <a:path w="1801357" h="1801357">
                <a:moveTo>
                  <a:pt x="0" y="0"/>
                </a:moveTo>
                <a:lnTo>
                  <a:pt x="1801357" y="0"/>
                </a:lnTo>
                <a:lnTo>
                  <a:pt x="1801357" y="1801358"/>
                </a:lnTo>
                <a:lnTo>
                  <a:pt x="0" y="18013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94255" y="4810683"/>
            <a:ext cx="1446949" cy="1808686"/>
          </a:xfrm>
          <a:custGeom>
            <a:avLst/>
            <a:gdLst/>
            <a:ahLst/>
            <a:cxnLst/>
            <a:rect l="l" t="t" r="r" b="b"/>
            <a:pathLst>
              <a:path w="1446949" h="1808686">
                <a:moveTo>
                  <a:pt x="0" y="0"/>
                </a:moveTo>
                <a:lnTo>
                  <a:pt x="1446949" y="0"/>
                </a:lnTo>
                <a:lnTo>
                  <a:pt x="1446949" y="1808686"/>
                </a:lnTo>
                <a:lnTo>
                  <a:pt x="0" y="18086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312500" y="3339656"/>
            <a:ext cx="822800" cy="843897"/>
          </a:xfrm>
          <a:custGeom>
            <a:avLst/>
            <a:gdLst/>
            <a:ahLst/>
            <a:cxnLst/>
            <a:rect l="l" t="t" r="r" b="b"/>
            <a:pathLst>
              <a:path w="822800" h="843897">
                <a:moveTo>
                  <a:pt x="0" y="0"/>
                </a:moveTo>
                <a:lnTo>
                  <a:pt x="822800" y="0"/>
                </a:lnTo>
                <a:lnTo>
                  <a:pt x="822800" y="843897"/>
                </a:lnTo>
                <a:lnTo>
                  <a:pt x="0" y="8438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651718" y="864775"/>
            <a:ext cx="7735014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95"/>
              </a:lnSpc>
              <a:spcBef>
                <a:spcPct val="0"/>
              </a:spcBef>
            </a:pPr>
            <a:r>
              <a:rPr lang="es-MX" sz="3600" b="1" u="none" strike="noStrike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Cierre: acuerdos y compromisos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191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Programa Analítico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19175" y="2520220"/>
            <a:ext cx="2838450" cy="3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049" b="1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Acuerdos de ajuste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6767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Mejora continua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76775" y="2520220"/>
            <a:ext cx="2838450" cy="3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049" b="1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Planeación concretada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334375" y="1977295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b="1">
                <a:solidFill>
                  <a:srgbClr val="5E3A98"/>
                </a:solidFill>
                <a:latin typeface="Arial Bold"/>
                <a:ea typeface="Arial Bold"/>
                <a:cs typeface="Arial Bold"/>
                <a:sym typeface="Arial Bold"/>
              </a:rPr>
              <a:t>Itinerario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334375" y="2520220"/>
            <a:ext cx="2838450" cy="3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5"/>
              </a:lnSpc>
            </a:pPr>
            <a:r>
              <a:rPr lang="en-US" sz="2049" b="1">
                <a:solidFill>
                  <a:srgbClr val="B35798"/>
                </a:solidFill>
                <a:latin typeface="Arial Bold"/>
                <a:ea typeface="Arial Bold"/>
                <a:cs typeface="Arial Bold"/>
                <a:sym typeface="Arial Bold"/>
              </a:rPr>
              <a:t>Temas acordados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16772" y="5176843"/>
            <a:ext cx="5938998" cy="80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68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FFD764"/>
                </a:solidFill>
                <a:latin typeface="Arial Bold"/>
                <a:ea typeface="Arial Bold"/>
                <a:cs typeface="Arial Bold"/>
                <a:sym typeface="Arial Bold"/>
              </a:rPr>
              <a:t>Registren los compromisos y definan cómo darán seguimiento.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3A98"/>
          </a:solidFill>
        </p:spPr>
      </p:sp>
      <p:grpSp>
        <p:nvGrpSpPr>
          <p:cNvPr id="3" name="Group 3"/>
          <p:cNvGrpSpPr/>
          <p:nvPr/>
        </p:nvGrpSpPr>
        <p:grpSpPr>
          <a:xfrm>
            <a:off x="781050" y="1085850"/>
            <a:ext cx="1205960" cy="469529"/>
            <a:chOff x="0" y="0"/>
            <a:chExt cx="1467866" cy="571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7866" cy="571500"/>
            </a:xfrm>
            <a:custGeom>
              <a:avLst/>
              <a:gdLst/>
              <a:ahLst/>
              <a:cxnLst/>
              <a:rect l="l" t="t" r="r" b="b"/>
              <a:pathLst>
                <a:path w="1467866" h="571500">
                  <a:moveTo>
                    <a:pt x="127000" y="0"/>
                  </a:moveTo>
                  <a:lnTo>
                    <a:pt x="1340866" y="0"/>
                  </a:lnTo>
                  <a:cubicBezTo>
                    <a:pt x="1410970" y="0"/>
                    <a:pt x="1467866" y="56896"/>
                    <a:pt x="1467866" y="127000"/>
                  </a:cubicBezTo>
                  <a:lnTo>
                    <a:pt x="1467866" y="444500"/>
                  </a:lnTo>
                  <a:cubicBezTo>
                    <a:pt x="1467866" y="514604"/>
                    <a:pt x="1410970" y="571500"/>
                    <a:pt x="1340866" y="571500"/>
                  </a:cubicBezTo>
                  <a:lnTo>
                    <a:pt x="127000" y="571500"/>
                  </a:lnTo>
                  <a:cubicBezTo>
                    <a:pt x="56896" y="571500"/>
                    <a:pt x="0" y="514604"/>
                    <a:pt x="0" y="444500"/>
                  </a:cubicBezTo>
                  <a:lnTo>
                    <a:pt x="0" y="127000"/>
                  </a:lnTo>
                  <a:cubicBezTo>
                    <a:pt x="0" y="56896"/>
                    <a:pt x="56896" y="0"/>
                    <a:pt x="127000" y="0"/>
                  </a:cubicBezTo>
                  <a:close/>
                </a:path>
              </a:pathLst>
            </a:custGeom>
            <a:solidFill>
              <a:srgbClr val="F15B7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67866" cy="619125"/>
            </a:xfrm>
            <a:prstGeom prst="rect">
              <a:avLst/>
            </a:prstGeom>
          </p:spPr>
          <p:txBody>
            <a:bodyPr lIns="139700" tIns="139700" rIns="139700" bIns="139700" rtlCol="0" anchor="t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CIERRE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6071" y="1998644"/>
            <a:ext cx="7239000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5"/>
              </a:lnSpc>
            </a:pPr>
            <a:r>
              <a:rPr lang="en-US" sz="375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“Cuando un colectivo dialoga, aprende y actúa unido, la escuela se transforma.”</a:t>
            </a:r>
          </a:p>
        </p:txBody>
      </p:sp>
      <p:sp>
        <p:nvSpPr>
          <p:cNvPr id="7" name="AutoShape 7"/>
          <p:cNvSpPr/>
          <p:nvPr/>
        </p:nvSpPr>
        <p:spPr>
          <a:xfrm>
            <a:off x="0" y="228600"/>
            <a:ext cx="266700" cy="6858000"/>
          </a:xfrm>
          <a:prstGeom prst="rect">
            <a:avLst/>
          </a:prstGeom>
          <a:solidFill>
            <a:srgbClr val="008C95"/>
          </a:solidFill>
        </p:spPr>
      </p:sp>
      <p:grpSp>
        <p:nvGrpSpPr>
          <p:cNvPr id="8" name="Group 8"/>
          <p:cNvGrpSpPr/>
          <p:nvPr/>
        </p:nvGrpSpPr>
        <p:grpSpPr>
          <a:xfrm>
            <a:off x="7278751" y="1159512"/>
            <a:ext cx="4652506" cy="3101671"/>
            <a:chOff x="0" y="0"/>
            <a:chExt cx="9906000" cy="6604000"/>
          </a:xfrm>
        </p:grpSpPr>
        <p:sp>
          <p:nvSpPr>
            <p:cNvPr id="9" name="Freeform 9" descr="Docentes kawaii"/>
            <p:cNvSpPr/>
            <p:nvPr/>
          </p:nvSpPr>
          <p:spPr>
            <a:xfrm>
              <a:off x="0" y="0"/>
              <a:ext cx="9906000" cy="6604000"/>
            </a:xfrm>
            <a:custGeom>
              <a:avLst/>
              <a:gdLst/>
              <a:ahLst/>
              <a:cxnLst/>
              <a:rect l="l" t="t" r="r" b="b"/>
              <a:pathLst>
                <a:path w="9906000" h="6604000">
                  <a:moveTo>
                    <a:pt x="0" y="0"/>
                  </a:moveTo>
                  <a:lnTo>
                    <a:pt x="9906000" y="0"/>
                  </a:lnTo>
                  <a:lnTo>
                    <a:pt x="9906000" y="6604000"/>
                  </a:lnTo>
                  <a:lnTo>
                    <a:pt x="0" y="660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049130" y="228600"/>
            <a:ext cx="669800" cy="669800"/>
            <a:chOff x="0" y="0"/>
            <a:chExt cx="685800" cy="685800"/>
          </a:xfrm>
        </p:grpSpPr>
        <p:sp>
          <p:nvSpPr>
            <p:cNvPr id="11" name="Freeform 11" descr="Logotipo de Docentes al Día"/>
            <p:cNvSpPr/>
            <p:nvPr/>
          </p:nvSpPr>
          <p:spPr>
            <a:xfrm>
              <a:off x="0" y="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ubicBezTo>
                    <a:pt x="0" y="153543"/>
                    <a:pt x="153543" y="0"/>
                    <a:pt x="342900" y="0"/>
                  </a:cubicBezTo>
                  <a:close/>
                </a:path>
              </a:pathLst>
            </a:custGeom>
            <a:blipFill>
              <a:blip r:embed="rId3"/>
              <a:stretch>
                <a:fillRect l="-230" r="-230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865747" y="4991100"/>
            <a:ext cx="2857500" cy="2857500"/>
            <a:chOff x="0" y="0"/>
            <a:chExt cx="3810000" cy="381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10000" cy="3810000"/>
            </a:xfrm>
            <a:custGeom>
              <a:avLst/>
              <a:gdLst/>
              <a:ahLst/>
              <a:cxnLst/>
              <a:rect l="l" t="t" r="r" b="b"/>
              <a:pathLst>
                <a:path w="3810000" h="3810000">
                  <a:moveTo>
                    <a:pt x="1905000" y="0"/>
                  </a:moveTo>
                  <a:cubicBezTo>
                    <a:pt x="2957068" y="0"/>
                    <a:pt x="3810000" y="852932"/>
                    <a:pt x="3810000" y="1905000"/>
                  </a:cubicBezTo>
                  <a:cubicBezTo>
                    <a:pt x="3810000" y="2957068"/>
                    <a:pt x="2957068" y="3810000"/>
                    <a:pt x="1905000" y="3810000"/>
                  </a:cubicBezTo>
                  <a:cubicBezTo>
                    <a:pt x="852932" y="3810000"/>
                    <a:pt x="0" y="2957068"/>
                    <a:pt x="0" y="1905000"/>
                  </a:cubicBezTo>
                  <a:cubicBezTo>
                    <a:pt x="0" y="852932"/>
                    <a:pt x="852932" y="0"/>
                    <a:pt x="1905000" y="0"/>
                  </a:cubicBezTo>
                  <a:close/>
                </a:path>
              </a:pathLst>
            </a:custGeom>
            <a:solidFill>
              <a:srgbClr val="F15B72">
                <a:alpha val="35686"/>
              </a:srgbClr>
            </a:solidFill>
          </p:spPr>
        </p:sp>
      </p:grpSp>
      <p:sp>
        <p:nvSpPr>
          <p:cNvPr id="14" name="Freeform 14"/>
          <p:cNvSpPr/>
          <p:nvPr/>
        </p:nvSpPr>
        <p:spPr>
          <a:xfrm rot="1298445">
            <a:off x="7278751" y="4535163"/>
            <a:ext cx="841476" cy="1255934"/>
          </a:xfrm>
          <a:custGeom>
            <a:avLst/>
            <a:gdLst/>
            <a:ahLst/>
            <a:cxnLst/>
            <a:rect l="l" t="t" r="r" b="b"/>
            <a:pathLst>
              <a:path w="841476" h="1255934">
                <a:moveTo>
                  <a:pt x="0" y="0"/>
                </a:moveTo>
                <a:lnTo>
                  <a:pt x="841476" y="0"/>
                </a:lnTo>
                <a:lnTo>
                  <a:pt x="841476" y="1255934"/>
                </a:lnTo>
                <a:lnTo>
                  <a:pt x="0" y="12559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718930" y="4559096"/>
            <a:ext cx="5559821" cy="1122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9"/>
              </a:lnSpc>
            </a:pPr>
            <a:r>
              <a:rPr lang="en-US" sz="3156">
                <a:solidFill>
                  <a:srgbClr val="FFF3C4"/>
                </a:solidFill>
                <a:latin typeface="Arial"/>
                <a:ea typeface="Arial"/>
                <a:cs typeface="Arial"/>
                <a:sym typeface="Arial"/>
              </a:rPr>
              <a:t>Gracias por construir acuerdos para mejorar juntos</a:t>
            </a:r>
          </a:p>
        </p:txBody>
      </p:sp>
      <p:sp>
        <p:nvSpPr>
          <p:cNvPr id="16" name="Freeform 16"/>
          <p:cNvSpPr/>
          <p:nvPr/>
        </p:nvSpPr>
        <p:spPr>
          <a:xfrm rot="-490248" flipH="1" flipV="1">
            <a:off x="943605" y="4314606"/>
            <a:ext cx="841476" cy="1255934"/>
          </a:xfrm>
          <a:custGeom>
            <a:avLst/>
            <a:gdLst/>
            <a:ahLst/>
            <a:cxnLst/>
            <a:rect l="l" t="t" r="r" b="b"/>
            <a:pathLst>
              <a:path w="841476" h="1255934">
                <a:moveTo>
                  <a:pt x="841476" y="1255934"/>
                </a:moveTo>
                <a:lnTo>
                  <a:pt x="0" y="1255934"/>
                </a:lnTo>
                <a:lnTo>
                  <a:pt x="0" y="0"/>
                </a:lnTo>
                <a:lnTo>
                  <a:pt x="841476" y="0"/>
                </a:lnTo>
                <a:lnTo>
                  <a:pt x="841476" y="125593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360944" y="4871437"/>
            <a:ext cx="2324164" cy="1812848"/>
          </a:xfrm>
          <a:custGeom>
            <a:avLst/>
            <a:gdLst/>
            <a:ahLst/>
            <a:cxnLst/>
            <a:rect l="l" t="t" r="r" b="b"/>
            <a:pathLst>
              <a:path w="2324164" h="1812848">
                <a:moveTo>
                  <a:pt x="0" y="0"/>
                </a:moveTo>
                <a:lnTo>
                  <a:pt x="2324164" y="0"/>
                </a:lnTo>
                <a:lnTo>
                  <a:pt x="2324164" y="1812848"/>
                </a:lnTo>
                <a:lnTo>
                  <a:pt x="0" y="18128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781050" y="6460715"/>
            <a:ext cx="1428750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84"/>
              </a:lnSpc>
            </a:pPr>
            <a:r>
              <a:rPr lang="es-MX" sz="1275" b="1" dirty="0">
                <a:solidFill>
                  <a:srgbClr val="FFF3C4"/>
                </a:solidFill>
                <a:latin typeface="Arial Bold"/>
                <a:ea typeface="Arial Bold"/>
                <a:cs typeface="Arial Bold"/>
                <a:sym typeface="Arial Bold"/>
              </a:rPr>
              <a:t>Docentes</a:t>
            </a:r>
            <a:r>
              <a:rPr lang="en-US" sz="1275" b="1" dirty="0">
                <a:solidFill>
                  <a:srgbClr val="FFF3C4"/>
                </a:solidFill>
                <a:latin typeface="Arial Bold"/>
                <a:ea typeface="Arial Bold"/>
                <a:cs typeface="Arial Bold"/>
                <a:sym typeface="Arial Bold"/>
              </a:rPr>
              <a:t> al Día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1162</Words>
  <Application>Microsoft Office PowerPoint</Application>
  <PresentationFormat>Panorámica</PresentationFormat>
  <Paragraphs>171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 Bold</vt:lpstr>
      <vt:lpstr>Calibri</vt:lpstr>
      <vt:lpstr>Arial Italics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Primera Sesión Ordinaria CTE 2026-2027 – Kawaii Docentes al Día</dc:title>
  <cp:lastModifiedBy>JORGE ALBERTO GUERRERO HERNANDEZ</cp:lastModifiedBy>
  <cp:revision>2</cp:revision>
  <dcterms:created xsi:type="dcterms:W3CDTF">2006-08-16T00:00:00Z</dcterms:created>
  <dcterms:modified xsi:type="dcterms:W3CDTF">2026-09-16T20:35:04Z</dcterms:modified>
  <dc:identifier>DAHVVYcN474</dc:identifier>
</cp:coreProperties>
</file>