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22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x="18288000" cy="10287000"/>
  <p:notesSz cx="6858000" cy="9144000"/>
  <p:embeddedFontLst>
    <p:embeddedFont>
      <p:font typeface="Calibri (MS) Bold" charset="1" panose="020F0702030404030204"/>
      <p:regular r:id="rId25"/>
    </p:embeddedFont>
    <p:embeddedFont>
      <p:font typeface="Calibri (MS)" charset="1" panose="020F0502020204030204"/>
      <p:regular r:id="rId27"/>
    </p:embeddedFont>
    <p:embeddedFont>
      <p:font typeface="Fira Sans Bold" charset="1" panose="020B0803050000020004"/>
      <p:regular r:id="rId38"/>
    </p:embeddedFont>
    <p:embeddedFont>
      <p:font typeface="Fira Sans" charset="1" panose="020B0503050000020004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notesMasters/notesMaster1.xml" Type="http://schemas.openxmlformats.org/officeDocument/2006/relationships/notesMaster"/><Relationship Id="rId23" Target="theme/theme2.xml" Type="http://schemas.openxmlformats.org/officeDocument/2006/relationships/theme"/><Relationship Id="rId24" Target="notesSlides/notesSlide1.xml" Type="http://schemas.openxmlformats.org/officeDocument/2006/relationships/notesSlide"/><Relationship Id="rId25" Target="fonts/font25.fntdata" Type="http://schemas.openxmlformats.org/officeDocument/2006/relationships/font"/><Relationship Id="rId26" Target="notesSlides/notesSlide2.xml" Type="http://schemas.openxmlformats.org/officeDocument/2006/relationships/notesSlide"/><Relationship Id="rId27" Target="fonts/font27.fntdata" Type="http://schemas.openxmlformats.org/officeDocument/2006/relationships/font"/><Relationship Id="rId28" Target="notesSlides/notesSlide3.xml" Type="http://schemas.openxmlformats.org/officeDocument/2006/relationships/notesSlide"/><Relationship Id="rId29" Target="notesSlides/notesSlide4.xml" Type="http://schemas.openxmlformats.org/officeDocument/2006/relationships/notesSlide"/><Relationship Id="rId3" Target="viewProps.xml" Type="http://schemas.openxmlformats.org/officeDocument/2006/relationships/viewProps"/><Relationship Id="rId30" Target="notesSlides/notesSlide5.xml" Type="http://schemas.openxmlformats.org/officeDocument/2006/relationships/notesSlide"/><Relationship Id="rId31" Target="notesSlides/notesSlide6.xml" Type="http://schemas.openxmlformats.org/officeDocument/2006/relationships/notesSlide"/><Relationship Id="rId32" Target="notesSlides/notesSlide7.xml" Type="http://schemas.openxmlformats.org/officeDocument/2006/relationships/notesSlide"/><Relationship Id="rId33" Target="notesSlides/notesSlide8.xml" Type="http://schemas.openxmlformats.org/officeDocument/2006/relationships/notesSlide"/><Relationship Id="rId34" Target="notesSlides/notesSlide9.xml" Type="http://schemas.openxmlformats.org/officeDocument/2006/relationships/notesSlide"/><Relationship Id="rId35" Target="notesSlides/notesSlide10.xml" Type="http://schemas.openxmlformats.org/officeDocument/2006/relationships/notesSlide"/><Relationship Id="rId36" Target="notesSlides/notesSlide11.xml" Type="http://schemas.openxmlformats.org/officeDocument/2006/relationships/notesSlide"/><Relationship Id="rId37" Target="notesSlides/notesSlide12.xml" Type="http://schemas.openxmlformats.org/officeDocument/2006/relationships/notesSlide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notesSlides/notesSlide13.xml" Type="http://schemas.openxmlformats.org/officeDocument/2006/relationships/notesSlide"/><Relationship Id="rId41" Target="notesSlides/notesSlide14.xml" Type="http://schemas.openxmlformats.org/officeDocument/2006/relationships/notesSlide"/><Relationship Id="rId42" Target="notesSlides/notesSlide15.xml" Type="http://schemas.openxmlformats.org/officeDocument/2006/relationships/notesSlid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10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0.xml" Type="http://schemas.openxmlformats.org/officeDocument/2006/relationships/slide"/></Relationships>
</file>

<file path=ppt/notesSlides/_rels/notesSlide1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1.xml" Type="http://schemas.openxmlformats.org/officeDocument/2006/relationships/slide"/></Relationships>
</file>

<file path=ppt/notesSlides/_rels/notesSlide1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2.xml" Type="http://schemas.openxmlformats.org/officeDocument/2006/relationships/slide"/></Relationships>
</file>

<file path=ppt/notesSlides/_rels/notesSlide1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4.xml" Type="http://schemas.openxmlformats.org/officeDocument/2006/relationships/slide"/></Relationships>
</file>

<file path=ppt/notesSlides/_rels/notesSlide1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5.xml" Type="http://schemas.openxmlformats.org/officeDocument/2006/relationships/slide"/></Relationships>
</file>

<file path=ppt/notesSlides/_rels/notesSlide1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6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_rels/notesSlide9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9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/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.svg" Type="http://schemas.openxmlformats.org/officeDocument/2006/relationships/image"/><Relationship Id="rId11" Target="../media/image9.png" Type="http://schemas.openxmlformats.org/officeDocument/2006/relationships/image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Relationship Id="rId6" Target="../media/image4.svg" Type="http://schemas.openxmlformats.org/officeDocument/2006/relationships/image"/><Relationship Id="rId7" Target="../media/image5.png" Type="http://schemas.openxmlformats.org/officeDocument/2006/relationships/image"/><Relationship Id="rId8" Target="../media/image6.svg" Type="http://schemas.openxmlformats.org/officeDocument/2006/relationships/image"/><Relationship Id="rId9" Target="../media/image7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0.xml" Type="http://schemas.openxmlformats.org/officeDocument/2006/relationships/notesSlide"/><Relationship Id="rId3" Target="../media/image15.png" Type="http://schemas.openxmlformats.org/officeDocument/2006/relationships/image"/><Relationship Id="rId4" Target="../media/image2.png" Type="http://schemas.openxmlformats.org/officeDocument/2006/relationships/image"/><Relationship Id="rId5" Target="../media/image37.png" Type="http://schemas.openxmlformats.org/officeDocument/2006/relationships/image"/><Relationship Id="rId6" Target="../media/image38.png" Type="http://schemas.openxmlformats.org/officeDocument/2006/relationships/image"/><Relationship Id="rId7" Target="../media/image39.png" Type="http://schemas.openxmlformats.org/officeDocument/2006/relationships/image"/><Relationship Id="rId8" Target="../media/image40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1.xml" Type="http://schemas.openxmlformats.org/officeDocument/2006/relationships/notesSlide"/><Relationship Id="rId3" Target="../media/image15.png" Type="http://schemas.openxmlformats.org/officeDocument/2006/relationships/image"/><Relationship Id="rId4" Target="../media/image2.png" Type="http://schemas.openxmlformats.org/officeDocument/2006/relationships/image"/><Relationship Id="rId5" Target="../media/image41.png" Type="http://schemas.openxmlformats.org/officeDocument/2006/relationships/image"/><Relationship Id="rId6" Target="../media/image42.svg" Type="http://schemas.openxmlformats.org/officeDocument/2006/relationships/image"/><Relationship Id="rId7" Target="../media/image4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2.xml" Type="http://schemas.openxmlformats.org/officeDocument/2006/relationships/notesSlide"/><Relationship Id="rId3" Target="../media/image15.png" Type="http://schemas.openxmlformats.org/officeDocument/2006/relationships/image"/><Relationship Id="rId4" Target="../media/image2.png" Type="http://schemas.openxmlformats.org/officeDocument/2006/relationships/image"/><Relationship Id="rId5" Target="../media/image44.png" Type="http://schemas.openxmlformats.org/officeDocument/2006/relationships/image"/><Relationship Id="rId6" Target="../media/image45.svg" Type="http://schemas.openxmlformats.org/officeDocument/2006/relationships/image"/><Relationship Id="rId7" Target="../media/image46.png" Type="http://schemas.openxmlformats.org/officeDocument/2006/relationships/image"/><Relationship Id="rId8" Target="../media/image47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8.png" Type="http://schemas.openxmlformats.org/officeDocument/2006/relationships/image"/><Relationship Id="rId3" Target="../media/image15.png" Type="http://schemas.openxmlformats.org/officeDocument/2006/relationships/image"/><Relationship Id="rId4" Target="../media/image49.png" Type="http://schemas.openxmlformats.org/officeDocument/2006/relationships/image"/><Relationship Id="rId5" Target="../media/image50.svg" Type="http://schemas.openxmlformats.org/officeDocument/2006/relationships/image"/><Relationship Id="rId6" Target="../media/image51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3.xml" Type="http://schemas.openxmlformats.org/officeDocument/2006/relationships/notesSlide"/><Relationship Id="rId3" Target="../media/image15.png" Type="http://schemas.openxmlformats.org/officeDocument/2006/relationships/image"/><Relationship Id="rId4" Target="../media/image2.png" Type="http://schemas.openxmlformats.org/officeDocument/2006/relationships/image"/><Relationship Id="rId5" Target="../media/image52.png" Type="http://schemas.openxmlformats.org/officeDocument/2006/relationships/image"/><Relationship Id="rId6" Target="../media/image53.svg" Type="http://schemas.openxmlformats.org/officeDocument/2006/relationships/image"/><Relationship Id="rId7" Target="../media/image54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4.xml" Type="http://schemas.openxmlformats.org/officeDocument/2006/relationships/notesSlide"/><Relationship Id="rId3" Target="../media/image2.png" Type="http://schemas.openxmlformats.org/officeDocument/2006/relationships/image"/><Relationship Id="rId4" Target="../media/image16.png" Type="http://schemas.openxmlformats.org/officeDocument/2006/relationships/image"/><Relationship Id="rId5" Target="../media/image18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5.xml" Type="http://schemas.openxmlformats.org/officeDocument/2006/relationships/notesSlide"/><Relationship Id="rId3" Target="../media/image2.png" Type="http://schemas.openxmlformats.org/officeDocument/2006/relationships/image"/><Relationship Id="rId4" Target="../media/image17.pn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2.xml" Type="http://schemas.openxmlformats.org/officeDocument/2006/relationships/notesSlide"/><Relationship Id="rId3" Target="../media/image2.png" Type="http://schemas.openxmlformats.org/officeDocument/2006/relationships/image"/><Relationship Id="rId4" Target="../media/image10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3.xml" Type="http://schemas.openxmlformats.org/officeDocument/2006/relationships/notesSlide"/><Relationship Id="rId3" Target="../media/image2.png" Type="http://schemas.openxmlformats.org/officeDocument/2006/relationships/image"/><Relationship Id="rId4" Target="../media/image11.png" Type="http://schemas.openxmlformats.org/officeDocument/2006/relationships/image"/><Relationship Id="rId5" Target="../media/image12.png" Type="http://schemas.openxmlformats.org/officeDocument/2006/relationships/image"/><Relationship Id="rId6" Target="../media/image13.png" Type="http://schemas.openxmlformats.org/officeDocument/2006/relationships/image"/><Relationship Id="rId7" Target="../media/image1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4.xml" Type="http://schemas.openxmlformats.org/officeDocument/2006/relationships/notesSlide"/><Relationship Id="rId3" Target="../media/image2.png" Type="http://schemas.openxmlformats.org/officeDocument/2006/relationships/image"/><Relationship Id="rId4" Target="../media/image15.png" Type="http://schemas.openxmlformats.org/officeDocument/2006/relationships/image"/><Relationship Id="rId5" Target="../media/image16.png" Type="http://schemas.openxmlformats.org/officeDocument/2006/relationships/image"/><Relationship Id="rId6" Target="../media/image17.png" Type="http://schemas.openxmlformats.org/officeDocument/2006/relationships/image"/><Relationship Id="rId7" Target="../media/image1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5.xml" Type="http://schemas.openxmlformats.org/officeDocument/2006/relationships/notesSlide"/><Relationship Id="rId3" Target="../media/image15.png" Type="http://schemas.openxmlformats.org/officeDocument/2006/relationships/image"/><Relationship Id="rId4" Target="../media/image2.png" Type="http://schemas.openxmlformats.org/officeDocument/2006/relationships/image"/><Relationship Id="rId5" Target="../media/image19.png" Type="http://schemas.openxmlformats.org/officeDocument/2006/relationships/image"/><Relationship Id="rId6" Target="../media/image20.svg" Type="http://schemas.openxmlformats.org/officeDocument/2006/relationships/image"/><Relationship Id="rId7" Target="../media/image21.png" Type="http://schemas.openxmlformats.org/officeDocument/2006/relationships/image"/><Relationship Id="rId8" Target="../media/image2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6.xml" Type="http://schemas.openxmlformats.org/officeDocument/2006/relationships/notesSlide"/><Relationship Id="rId3" Target="../media/image15.png" Type="http://schemas.openxmlformats.org/officeDocument/2006/relationships/image"/><Relationship Id="rId4" Target="../media/image2.png" Type="http://schemas.openxmlformats.org/officeDocument/2006/relationships/image"/><Relationship Id="rId5" Target="../media/image23.png" Type="http://schemas.openxmlformats.org/officeDocument/2006/relationships/image"/><Relationship Id="rId6" Target="../media/image24.svg" Type="http://schemas.openxmlformats.org/officeDocument/2006/relationships/image"/><Relationship Id="rId7" Target="../media/image25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7.xml" Type="http://schemas.openxmlformats.org/officeDocument/2006/relationships/notesSlide"/><Relationship Id="rId3" Target="../media/image15.png" Type="http://schemas.openxmlformats.org/officeDocument/2006/relationships/image"/><Relationship Id="rId4" Target="../media/image2.png" Type="http://schemas.openxmlformats.org/officeDocument/2006/relationships/image"/><Relationship Id="rId5" Target="../media/image26.png" Type="http://schemas.openxmlformats.org/officeDocument/2006/relationships/image"/><Relationship Id="rId6" Target="../media/image27.svg" Type="http://schemas.openxmlformats.org/officeDocument/2006/relationships/image"/><Relationship Id="rId7" Target="../media/image28.png" Type="http://schemas.openxmlformats.org/officeDocument/2006/relationships/image"/><Relationship Id="rId8" Target="../media/image29.svg" Type="http://schemas.openxmlformats.org/officeDocument/2006/relationships/image"/><Relationship Id="rId9" Target="../media/image30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15.png" Type="http://schemas.openxmlformats.org/officeDocument/2006/relationships/image"/><Relationship Id="rId4" Target="../media/image2.png" Type="http://schemas.openxmlformats.org/officeDocument/2006/relationships/image"/><Relationship Id="rId5" Target="../media/image31.png" Type="http://schemas.openxmlformats.org/officeDocument/2006/relationships/image"/><Relationship Id="rId6" Target="../media/image3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9.xml" Type="http://schemas.openxmlformats.org/officeDocument/2006/relationships/notesSlide"/><Relationship Id="rId3" Target="../media/image15.png" Type="http://schemas.openxmlformats.org/officeDocument/2006/relationships/image"/><Relationship Id="rId4" Target="../media/image2.png" Type="http://schemas.openxmlformats.org/officeDocument/2006/relationships/image"/><Relationship Id="rId5" Target="../media/image33.pn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Relationship Id="rId8" Target="../media/image36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90EDE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28650" y="542925"/>
            <a:ext cx="17030700" cy="9201150"/>
            <a:chOff x="0" y="0"/>
            <a:chExt cx="22707600" cy="122682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2707600" cy="12268200"/>
            </a:xfrm>
            <a:custGeom>
              <a:avLst/>
              <a:gdLst/>
              <a:ahLst/>
              <a:cxnLst/>
              <a:rect r="r" b="b" t="t" l="l"/>
              <a:pathLst>
                <a:path h="12268200" w="22707600">
                  <a:moveTo>
                    <a:pt x="0" y="304800"/>
                  </a:moveTo>
                  <a:cubicBezTo>
                    <a:pt x="0" y="136398"/>
                    <a:pt x="136398" y="0"/>
                    <a:pt x="304800" y="0"/>
                  </a:cubicBezTo>
                  <a:lnTo>
                    <a:pt x="22402800" y="0"/>
                  </a:lnTo>
                  <a:cubicBezTo>
                    <a:pt x="22571075" y="0"/>
                    <a:pt x="22707600" y="136398"/>
                    <a:pt x="22707600" y="304800"/>
                  </a:cubicBezTo>
                  <a:lnTo>
                    <a:pt x="22707600" y="11963400"/>
                  </a:lnTo>
                  <a:cubicBezTo>
                    <a:pt x="22707600" y="12131675"/>
                    <a:pt x="22571202" y="12268200"/>
                    <a:pt x="22402800" y="12268200"/>
                  </a:cubicBezTo>
                  <a:lnTo>
                    <a:pt x="304800" y="12268200"/>
                  </a:lnTo>
                  <a:cubicBezTo>
                    <a:pt x="136525" y="12268200"/>
                    <a:pt x="0" y="12131802"/>
                    <a:pt x="0" y="11963400"/>
                  </a:cubicBezTo>
                  <a:close/>
                </a:path>
              </a:pathLst>
            </a:custGeom>
            <a:solidFill>
              <a:srgbClr val="FFF9E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12858750" y="2071688"/>
            <a:ext cx="2714625" cy="2714625"/>
            <a:chOff x="0" y="0"/>
            <a:chExt cx="3619500" cy="36195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619500" cy="3619500"/>
            </a:xfrm>
            <a:custGeom>
              <a:avLst/>
              <a:gdLst/>
              <a:ahLst/>
              <a:cxnLst/>
              <a:rect r="r" b="b" t="t" l="l"/>
              <a:pathLst>
                <a:path h="3619500" w="3619500">
                  <a:moveTo>
                    <a:pt x="0" y="0"/>
                  </a:moveTo>
                  <a:lnTo>
                    <a:pt x="3619500" y="0"/>
                  </a:lnTo>
                  <a:lnTo>
                    <a:pt x="3619500" y="3619500"/>
                  </a:lnTo>
                  <a:lnTo>
                    <a:pt x="0" y="36195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2348978" y="8277050"/>
            <a:ext cx="5857875" cy="228600"/>
            <a:chOff x="0" y="0"/>
            <a:chExt cx="7810500" cy="304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7810500" cy="304800"/>
            </a:xfrm>
            <a:custGeom>
              <a:avLst/>
              <a:gdLst/>
              <a:ahLst/>
              <a:cxnLst/>
              <a:rect r="r" b="b" t="t" l="l"/>
              <a:pathLst>
                <a:path h="304800" w="78105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7658100" y="0"/>
                  </a:lnTo>
                  <a:cubicBezTo>
                    <a:pt x="7742301" y="0"/>
                    <a:pt x="7810500" y="68199"/>
                    <a:pt x="7810500" y="152400"/>
                  </a:cubicBezTo>
                  <a:cubicBezTo>
                    <a:pt x="7810500" y="236601"/>
                    <a:pt x="7742301" y="304800"/>
                    <a:pt x="76581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Freeform 8" id="8" descr="Familia escolar kawaii con docente, madre, padre, niñas, niños, lápiz y libro sonrientes"/>
          <p:cNvSpPr/>
          <p:nvPr/>
        </p:nvSpPr>
        <p:spPr>
          <a:xfrm flipH="false" flipV="false" rot="0">
            <a:off x="10841498" y="5143500"/>
            <a:ext cx="6685767" cy="4504803"/>
          </a:xfrm>
          <a:custGeom>
            <a:avLst/>
            <a:gdLst/>
            <a:ahLst/>
            <a:cxnLst/>
            <a:rect r="r" b="b" t="t" l="l"/>
            <a:pathLst>
              <a:path h="4504803" w="6685767">
                <a:moveTo>
                  <a:pt x="0" y="0"/>
                </a:moveTo>
                <a:lnTo>
                  <a:pt x="6685767" y="0"/>
                </a:lnTo>
                <a:lnTo>
                  <a:pt x="6685767" y="4504803"/>
                </a:lnTo>
                <a:lnTo>
                  <a:pt x="0" y="45048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610" t="-1817" r="-2198" b="-1817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225836" y="1330896"/>
            <a:ext cx="8576398" cy="2958857"/>
          </a:xfrm>
          <a:custGeom>
            <a:avLst/>
            <a:gdLst/>
            <a:ahLst/>
            <a:cxnLst/>
            <a:rect r="r" b="b" t="t" l="l"/>
            <a:pathLst>
              <a:path h="2958857" w="8576398">
                <a:moveTo>
                  <a:pt x="0" y="0"/>
                </a:moveTo>
                <a:lnTo>
                  <a:pt x="8576398" y="0"/>
                </a:lnTo>
                <a:lnTo>
                  <a:pt x="8576398" y="2958857"/>
                </a:lnTo>
                <a:lnTo>
                  <a:pt x="0" y="29588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672523" y="4995269"/>
            <a:ext cx="9767634" cy="2002365"/>
          </a:xfrm>
          <a:custGeom>
            <a:avLst/>
            <a:gdLst/>
            <a:ahLst/>
            <a:cxnLst/>
            <a:rect r="r" b="b" t="t" l="l"/>
            <a:pathLst>
              <a:path h="2002365" w="9767634">
                <a:moveTo>
                  <a:pt x="0" y="0"/>
                </a:moveTo>
                <a:lnTo>
                  <a:pt x="9767634" y="0"/>
                </a:lnTo>
                <a:lnTo>
                  <a:pt x="9767634" y="2002365"/>
                </a:lnTo>
                <a:lnTo>
                  <a:pt x="0" y="20023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7922453" y="875778"/>
            <a:ext cx="2517704" cy="2391819"/>
          </a:xfrm>
          <a:custGeom>
            <a:avLst/>
            <a:gdLst/>
            <a:ahLst/>
            <a:cxnLst/>
            <a:rect r="r" b="b" t="t" l="l"/>
            <a:pathLst>
              <a:path h="2391819" w="2517704">
                <a:moveTo>
                  <a:pt x="0" y="0"/>
                </a:moveTo>
                <a:lnTo>
                  <a:pt x="2517704" y="0"/>
                </a:lnTo>
                <a:lnTo>
                  <a:pt x="2517704" y="2391819"/>
                </a:lnTo>
                <a:lnTo>
                  <a:pt x="0" y="23918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37047" y="8152169"/>
            <a:ext cx="2211931" cy="2068156"/>
          </a:xfrm>
          <a:custGeom>
            <a:avLst/>
            <a:gdLst/>
            <a:ahLst/>
            <a:cxnLst/>
            <a:rect r="r" b="b" t="t" l="l"/>
            <a:pathLst>
              <a:path h="2068156" w="2211931">
                <a:moveTo>
                  <a:pt x="0" y="0"/>
                </a:moveTo>
                <a:lnTo>
                  <a:pt x="2211931" y="0"/>
                </a:lnTo>
                <a:lnTo>
                  <a:pt x="2211931" y="2068156"/>
                </a:lnTo>
                <a:lnTo>
                  <a:pt x="0" y="206815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968670" y="2230319"/>
            <a:ext cx="8710903" cy="16655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24"/>
              </a:lnSpc>
              <a:spcBef>
                <a:spcPct val="0"/>
              </a:spcBef>
            </a:pPr>
            <a:r>
              <a:rPr lang="en-US" b="true" sz="5737" strike="noStrike" u="none">
                <a:solidFill>
                  <a:srgbClr val="183B5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Primera reunión</a:t>
            </a:r>
          </a:p>
          <a:p>
            <a:pPr algn="l" marL="0" indent="0" lvl="0">
              <a:lnSpc>
                <a:spcPts val="6024"/>
              </a:lnSpc>
              <a:spcBef>
                <a:spcPct val="0"/>
              </a:spcBef>
            </a:pPr>
            <a:r>
              <a:rPr lang="en-US" b="true" sz="5737" strike="noStrike" u="none">
                <a:solidFill>
                  <a:srgbClr val="183B5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 las familias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861203" y="5341445"/>
            <a:ext cx="9818370" cy="2935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b="true" sz="3600" strike="noStrike" u="none">
                <a:solidFill>
                  <a:srgbClr val="064EA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Ciclo escolar: ________  ·  Grado y grupo: ________</a:t>
            </a: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b="true" sz="3600" strike="noStrike" u="none">
                <a:solidFill>
                  <a:srgbClr val="064EA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Docente: ____________________  ·  Escuela: ____________________</a:t>
            </a: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b="true" sz="3600" strike="noStrike" u="none">
                <a:solidFill>
                  <a:srgbClr val="064EA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“Cuando escuela y familia trabajan juntas, los estudiantes avanzan con mayor seguridad.”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729451" y="228600"/>
            <a:ext cx="7807050" cy="3317996"/>
          </a:xfrm>
          <a:custGeom>
            <a:avLst/>
            <a:gdLst/>
            <a:ahLst/>
            <a:cxnLst/>
            <a:rect r="r" b="b" t="t" l="l"/>
            <a:pathLst>
              <a:path h="3317996" w="7807050">
                <a:moveTo>
                  <a:pt x="0" y="0"/>
                </a:moveTo>
                <a:lnTo>
                  <a:pt x="7807050" y="0"/>
                </a:lnTo>
                <a:lnTo>
                  <a:pt x="7807050" y="3317996"/>
                </a:lnTo>
                <a:lnTo>
                  <a:pt x="0" y="3317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184022" y="731081"/>
            <a:ext cx="4090228" cy="4090228"/>
            <a:chOff x="0" y="0"/>
            <a:chExt cx="4381500" cy="438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2102860" y="731081"/>
            <a:ext cx="5607974" cy="3912392"/>
            <a:chOff x="0" y="0"/>
            <a:chExt cx="4368965" cy="3048000"/>
          </a:xfrm>
        </p:grpSpPr>
        <p:sp>
          <p:nvSpPr>
            <p:cNvPr name="Freeform 12" id="12" descr="Personajes tiernos de una familia escolar kawaii"/>
            <p:cNvSpPr/>
            <p:nvPr/>
          </p:nvSpPr>
          <p:spPr>
            <a:xfrm flipH="false" flipV="false" rot="0">
              <a:off x="0" y="0"/>
              <a:ext cx="4368965" cy="3048000"/>
            </a:xfrm>
            <a:custGeom>
              <a:avLst/>
              <a:gdLst/>
              <a:ahLst/>
              <a:cxnLst/>
              <a:rect r="r" b="b" t="t" l="l"/>
              <a:pathLst>
                <a:path h="3048000" w="4368965">
                  <a:moveTo>
                    <a:pt x="0" y="0"/>
                  </a:moveTo>
                  <a:lnTo>
                    <a:pt x="4368965" y="0"/>
                  </a:lnTo>
                  <a:lnTo>
                    <a:pt x="4368965" y="3048000"/>
                  </a:lnTo>
                  <a:lnTo>
                    <a:pt x="0" y="304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356" t="0" r="-2356" b="0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true" flipV="false" rot="0">
            <a:off x="256565" y="228600"/>
            <a:ext cx="2258035" cy="3051398"/>
          </a:xfrm>
          <a:custGeom>
            <a:avLst/>
            <a:gdLst/>
            <a:ahLst/>
            <a:cxnLst/>
            <a:rect r="r" b="b" t="t" l="l"/>
            <a:pathLst>
              <a:path h="3051398" w="2258035">
                <a:moveTo>
                  <a:pt x="2258035" y="0"/>
                </a:moveTo>
                <a:lnTo>
                  <a:pt x="0" y="0"/>
                </a:lnTo>
                <a:lnTo>
                  <a:pt x="0" y="3051398"/>
                </a:lnTo>
                <a:lnTo>
                  <a:pt x="2258035" y="3051398"/>
                </a:lnTo>
                <a:lnTo>
                  <a:pt x="2258035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9179963" y="355979"/>
            <a:ext cx="2791845" cy="2666212"/>
          </a:xfrm>
          <a:custGeom>
            <a:avLst/>
            <a:gdLst/>
            <a:ahLst/>
            <a:cxnLst/>
            <a:rect r="r" b="b" t="t" l="l"/>
            <a:pathLst>
              <a:path h="2666212" w="2791845">
                <a:moveTo>
                  <a:pt x="0" y="0"/>
                </a:moveTo>
                <a:lnTo>
                  <a:pt x="2791845" y="0"/>
                </a:lnTo>
                <a:lnTo>
                  <a:pt x="2791845" y="2666213"/>
                </a:lnTo>
                <a:lnTo>
                  <a:pt x="0" y="26662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729451" y="3527546"/>
            <a:ext cx="10373409" cy="50702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62"/>
              </a:lnSpc>
              <a:spcBef>
                <a:spcPct val="0"/>
              </a:spcBef>
            </a:pPr>
            <a:r>
              <a:rPr lang="en-US" sz="415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Entrada: ______  Salida: ______  Receso: ______</a:t>
            </a:r>
          </a:p>
          <a:p>
            <a:pPr algn="l" marL="0" indent="0" lvl="0">
              <a:lnSpc>
                <a:spcPts val="4362"/>
              </a:lnSpc>
              <a:spcBef>
                <a:spcPct val="0"/>
              </a:spcBef>
            </a:pPr>
            <a:r>
              <a:rPr lang="en-US" sz="415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Favorecer asistencia y puntualidad</a:t>
            </a:r>
          </a:p>
          <a:p>
            <a:pPr algn="l" marL="0" indent="0" lvl="0">
              <a:lnSpc>
                <a:spcPts val="4362"/>
              </a:lnSpc>
              <a:spcBef>
                <a:spcPct val="0"/>
              </a:spcBef>
            </a:pPr>
            <a:r>
              <a:rPr lang="en-US" sz="415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Avisar oportunamente las inasistencias</a:t>
            </a:r>
          </a:p>
          <a:p>
            <a:pPr algn="l" marL="0" indent="0" lvl="0">
              <a:lnSpc>
                <a:spcPts val="4362"/>
              </a:lnSpc>
              <a:spcBef>
                <a:spcPct val="0"/>
              </a:spcBef>
            </a:pPr>
            <a:r>
              <a:rPr lang="en-US" sz="415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Acordar entrega y revisión de tareas</a:t>
            </a:r>
          </a:p>
          <a:p>
            <a:pPr algn="l" marL="0" indent="0" lvl="0">
              <a:lnSpc>
                <a:spcPts val="4362"/>
              </a:lnSpc>
              <a:spcBef>
                <a:spcPct val="0"/>
              </a:spcBef>
            </a:pPr>
            <a:r>
              <a:rPr lang="en-US" sz="415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Preparar únicamente los materiales solicitados</a:t>
            </a:r>
          </a:p>
          <a:p>
            <a:pPr algn="l" marL="0" indent="0" lvl="0">
              <a:lnSpc>
                <a:spcPts val="4362"/>
              </a:lnSpc>
              <a:spcBef>
                <a:spcPct val="0"/>
              </a:spcBef>
            </a:pPr>
            <a:r>
              <a:rPr lang="en-US" sz="415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Registrar a las personas autorizadas para recoger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2685429" y="5300472"/>
            <a:ext cx="3456432" cy="4114800"/>
          </a:xfrm>
          <a:custGeom>
            <a:avLst/>
            <a:gdLst/>
            <a:ahLst/>
            <a:cxnLst/>
            <a:rect r="r" b="b" t="t" l="l"/>
            <a:pathLst>
              <a:path h="4114800" w="3456432">
                <a:moveTo>
                  <a:pt x="0" y="0"/>
                </a:moveTo>
                <a:lnTo>
                  <a:pt x="3456432" y="0"/>
                </a:lnTo>
                <a:lnTo>
                  <a:pt x="345643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7" id="17"/>
          <p:cNvSpPr txBox="true"/>
          <p:nvPr/>
        </p:nvSpPr>
        <p:spPr>
          <a:xfrm rot="0">
            <a:off x="2656211" y="990600"/>
            <a:ext cx="6382141" cy="16801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050"/>
              </a:lnSpc>
              <a:spcBef>
                <a:spcPct val="0"/>
              </a:spcBef>
            </a:pPr>
            <a:r>
              <a:rPr lang="en-US" b="true" sz="5762" strike="noStrike" u="none">
                <a:solidFill>
                  <a:srgbClr val="183B5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Organización, tareas y materiales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729451" y="228600"/>
            <a:ext cx="7807050" cy="3317996"/>
          </a:xfrm>
          <a:custGeom>
            <a:avLst/>
            <a:gdLst/>
            <a:ahLst/>
            <a:cxnLst/>
            <a:rect r="r" b="b" t="t" l="l"/>
            <a:pathLst>
              <a:path h="3317996" w="7807050">
                <a:moveTo>
                  <a:pt x="0" y="0"/>
                </a:moveTo>
                <a:lnTo>
                  <a:pt x="7807050" y="0"/>
                </a:lnTo>
                <a:lnTo>
                  <a:pt x="7807050" y="3317996"/>
                </a:lnTo>
                <a:lnTo>
                  <a:pt x="0" y="3317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337904" y="548602"/>
            <a:ext cx="4048467" cy="4048467"/>
            <a:chOff x="0" y="0"/>
            <a:chExt cx="4381500" cy="438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2153832" y="548602"/>
            <a:ext cx="5823089" cy="3872447"/>
            <a:chOff x="0" y="0"/>
            <a:chExt cx="4583349" cy="3048000"/>
          </a:xfrm>
        </p:grpSpPr>
        <p:sp>
          <p:nvSpPr>
            <p:cNvPr name="Freeform 12" id="12" descr="Personajes tiernos de una familia escolar kawaii"/>
            <p:cNvSpPr/>
            <p:nvPr/>
          </p:nvSpPr>
          <p:spPr>
            <a:xfrm flipH="false" flipV="false" rot="0">
              <a:off x="0" y="0"/>
              <a:ext cx="4583349" cy="3048000"/>
            </a:xfrm>
            <a:custGeom>
              <a:avLst/>
              <a:gdLst/>
              <a:ahLst/>
              <a:cxnLst/>
              <a:rect r="r" b="b" t="t" l="l"/>
              <a:pathLst>
                <a:path h="3048000" w="4583349">
                  <a:moveTo>
                    <a:pt x="0" y="0"/>
                  </a:moveTo>
                  <a:lnTo>
                    <a:pt x="4583349" y="0"/>
                  </a:lnTo>
                  <a:lnTo>
                    <a:pt x="4583349" y="3048000"/>
                  </a:lnTo>
                  <a:lnTo>
                    <a:pt x="0" y="304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92" r="0" b="-92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12353857" y="5347335"/>
            <a:ext cx="4094226" cy="4114800"/>
          </a:xfrm>
          <a:custGeom>
            <a:avLst/>
            <a:gdLst/>
            <a:ahLst/>
            <a:cxnLst/>
            <a:rect r="r" b="b" t="t" l="l"/>
            <a:pathLst>
              <a:path h="4114800" w="4094226">
                <a:moveTo>
                  <a:pt x="0" y="0"/>
                </a:moveTo>
                <a:lnTo>
                  <a:pt x="4094226" y="0"/>
                </a:lnTo>
                <a:lnTo>
                  <a:pt x="409422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2875" y="549185"/>
            <a:ext cx="2481725" cy="3102156"/>
          </a:xfrm>
          <a:custGeom>
            <a:avLst/>
            <a:gdLst/>
            <a:ahLst/>
            <a:cxnLst/>
            <a:rect r="r" b="b" t="t" l="l"/>
            <a:pathLst>
              <a:path h="3102156" w="2481725">
                <a:moveTo>
                  <a:pt x="0" y="0"/>
                </a:moveTo>
                <a:lnTo>
                  <a:pt x="2481725" y="0"/>
                </a:lnTo>
                <a:lnTo>
                  <a:pt x="2481725" y="3102155"/>
                </a:lnTo>
                <a:lnTo>
                  <a:pt x="0" y="31021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930713" y="3873812"/>
            <a:ext cx="9632570" cy="4682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15"/>
              </a:lnSpc>
              <a:spcBef>
                <a:spcPct val="0"/>
              </a:spcBef>
            </a:pPr>
            <a:r>
              <a:rPr lang="en-US" sz="4300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Construiremos acuerdos de grupo</a:t>
            </a:r>
          </a:p>
          <a:p>
            <a:pPr algn="l" marL="0" indent="0" lvl="0">
              <a:lnSpc>
                <a:spcPts val="4515"/>
              </a:lnSpc>
              <a:spcBef>
                <a:spcPct val="0"/>
              </a:spcBef>
            </a:pPr>
            <a:r>
              <a:rPr lang="en-US" sz="4300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Promoveremos el trato digno y el diálogo</a:t>
            </a:r>
          </a:p>
          <a:p>
            <a:pPr algn="l" marL="0" indent="0" lvl="0">
              <a:lnSpc>
                <a:spcPts val="4515"/>
              </a:lnSpc>
              <a:spcBef>
                <a:spcPct val="0"/>
              </a:spcBef>
            </a:pPr>
            <a:r>
              <a:rPr lang="en-US" sz="4300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Atenderemos los conflictos con los protocolos escolares</a:t>
            </a:r>
          </a:p>
          <a:p>
            <a:pPr algn="l" marL="0" indent="0" lvl="0">
              <a:lnSpc>
                <a:spcPts val="4515"/>
              </a:lnSpc>
              <a:spcBef>
                <a:spcPct val="0"/>
              </a:spcBef>
            </a:pPr>
            <a:r>
              <a:rPr lang="en-US" sz="4300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Cuidaremos la privacidad de cada estudiante</a:t>
            </a:r>
          </a:p>
          <a:p>
            <a:pPr algn="l" marL="0" indent="0" lvl="0">
              <a:lnSpc>
                <a:spcPts val="4515"/>
              </a:lnSpc>
              <a:spcBef>
                <a:spcPct val="0"/>
              </a:spcBef>
            </a:pPr>
            <a:r>
              <a:rPr lang="en-US" sz="4300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Informen a la docente situaciones relevantes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061466" y="981075"/>
            <a:ext cx="5143020" cy="1849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638"/>
              </a:lnSpc>
              <a:spcBef>
                <a:spcPct val="0"/>
              </a:spcBef>
            </a:pPr>
            <a:r>
              <a:rPr lang="en-US" b="true" sz="6322" strike="noStrike" u="none">
                <a:solidFill>
                  <a:srgbClr val="183B5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Convivencia y bienestar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729451" y="228600"/>
            <a:ext cx="7807050" cy="3317996"/>
          </a:xfrm>
          <a:custGeom>
            <a:avLst/>
            <a:gdLst/>
            <a:ahLst/>
            <a:cxnLst/>
            <a:rect r="r" b="b" t="t" l="l"/>
            <a:pathLst>
              <a:path h="3317996" w="7807050">
                <a:moveTo>
                  <a:pt x="0" y="0"/>
                </a:moveTo>
                <a:lnTo>
                  <a:pt x="7807050" y="0"/>
                </a:lnTo>
                <a:lnTo>
                  <a:pt x="7807050" y="3317996"/>
                </a:lnTo>
                <a:lnTo>
                  <a:pt x="0" y="3317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403397" y="676608"/>
            <a:ext cx="3855903" cy="3855903"/>
            <a:chOff x="0" y="0"/>
            <a:chExt cx="4381500" cy="438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2170813" y="676608"/>
            <a:ext cx="5813472" cy="3721823"/>
            <a:chOff x="0" y="0"/>
            <a:chExt cx="5475108" cy="3505200"/>
          </a:xfrm>
        </p:grpSpPr>
        <p:sp>
          <p:nvSpPr>
            <p:cNvPr name="Freeform 12" id="12" descr="Personajes tiernos de una familia escolar kawaii"/>
            <p:cNvSpPr/>
            <p:nvPr/>
          </p:nvSpPr>
          <p:spPr>
            <a:xfrm flipH="false" flipV="false" rot="0">
              <a:off x="0" y="0"/>
              <a:ext cx="5475108" cy="3505200"/>
            </a:xfrm>
            <a:custGeom>
              <a:avLst/>
              <a:gdLst/>
              <a:ahLst/>
              <a:cxnLst/>
              <a:rect r="r" b="b" t="t" l="l"/>
              <a:pathLst>
                <a:path h="3505200" w="5475108">
                  <a:moveTo>
                    <a:pt x="0" y="0"/>
                  </a:moveTo>
                  <a:lnTo>
                    <a:pt x="5475108" y="0"/>
                  </a:lnTo>
                  <a:lnTo>
                    <a:pt x="5475108" y="3505200"/>
                  </a:lnTo>
                  <a:lnTo>
                    <a:pt x="0" y="35052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2033" r="0" b="-2033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622382" y="3518021"/>
            <a:ext cx="10548430" cy="4682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28"/>
              </a:lnSpc>
              <a:spcBef>
                <a:spcPct val="0"/>
              </a:spcBef>
            </a:pPr>
            <a:r>
              <a:rPr lang="en-US" sz="4312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Compartan de forma confidencial:</a:t>
            </a:r>
          </a:p>
          <a:p>
            <a:pPr algn="l" marL="0" indent="0" lvl="0">
              <a:lnSpc>
                <a:spcPts val="4528"/>
              </a:lnSpc>
              <a:spcBef>
                <a:spcPct val="0"/>
              </a:spcBef>
            </a:pPr>
            <a:r>
              <a:rPr lang="en-US" sz="4312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Información de salud, alergias o apoyos necesarios</a:t>
            </a:r>
          </a:p>
          <a:p>
            <a:pPr algn="l" marL="0" indent="0" lvl="0">
              <a:lnSpc>
                <a:spcPts val="4528"/>
              </a:lnSpc>
              <a:spcBef>
                <a:spcPct val="0"/>
              </a:spcBef>
            </a:pPr>
            <a:r>
              <a:rPr lang="en-US" sz="4312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Estrategias que funcionan en casa</a:t>
            </a:r>
          </a:p>
          <a:p>
            <a:pPr algn="l" marL="0" indent="0" lvl="0">
              <a:lnSpc>
                <a:spcPts val="4528"/>
              </a:lnSpc>
              <a:spcBef>
                <a:spcPct val="0"/>
              </a:spcBef>
            </a:pPr>
            <a:r>
              <a:rPr lang="en-US" sz="4312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Contactos actualizados para emergencias</a:t>
            </a:r>
          </a:p>
          <a:p>
            <a:pPr algn="l" marL="0" indent="0" lvl="0">
              <a:lnSpc>
                <a:spcPts val="4528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4528"/>
              </a:lnSpc>
              <a:spcBef>
                <a:spcPct val="0"/>
              </a:spcBef>
            </a:pPr>
            <a:r>
              <a:rPr lang="en-US" sz="4312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Escuela y familia coordinaremos los apoyos cuidando la privacidad.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1753412" y="5074920"/>
            <a:ext cx="5111553" cy="4114800"/>
          </a:xfrm>
          <a:custGeom>
            <a:avLst/>
            <a:gdLst/>
            <a:ahLst/>
            <a:cxnLst/>
            <a:rect r="r" b="b" t="t" l="l"/>
            <a:pathLst>
              <a:path h="4114800" w="5111553">
                <a:moveTo>
                  <a:pt x="0" y="0"/>
                </a:moveTo>
                <a:lnTo>
                  <a:pt x="5111553" y="0"/>
                </a:lnTo>
                <a:lnTo>
                  <a:pt x="511155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275303" y="899758"/>
            <a:ext cx="2208758" cy="2208758"/>
          </a:xfrm>
          <a:custGeom>
            <a:avLst/>
            <a:gdLst/>
            <a:ahLst/>
            <a:cxnLst/>
            <a:rect r="r" b="b" t="t" l="l"/>
            <a:pathLst>
              <a:path h="2208758" w="2208758">
                <a:moveTo>
                  <a:pt x="0" y="0"/>
                </a:moveTo>
                <a:lnTo>
                  <a:pt x="2208759" y="0"/>
                </a:lnTo>
                <a:lnTo>
                  <a:pt x="2208759" y="2208758"/>
                </a:lnTo>
                <a:lnTo>
                  <a:pt x="0" y="220875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2858002" y="947325"/>
            <a:ext cx="6422503" cy="175730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334"/>
              </a:lnSpc>
              <a:spcBef>
                <a:spcPct val="0"/>
              </a:spcBef>
            </a:pPr>
            <a:r>
              <a:rPr lang="en-US" b="true" sz="6033" strike="noStrike" u="none">
                <a:solidFill>
                  <a:srgbClr val="183B5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Inclusión, salud y apoyos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5634753" y="649784"/>
            <a:ext cx="12768192" cy="10916804"/>
          </a:xfrm>
          <a:custGeom>
            <a:avLst/>
            <a:gdLst/>
            <a:ahLst/>
            <a:cxnLst/>
            <a:rect r="r" b="b" t="t" l="l"/>
            <a:pathLst>
              <a:path h="10916804" w="12768192">
                <a:moveTo>
                  <a:pt x="12768192" y="0"/>
                </a:moveTo>
                <a:lnTo>
                  <a:pt x="0" y="0"/>
                </a:lnTo>
                <a:lnTo>
                  <a:pt x="0" y="10916804"/>
                </a:lnTo>
                <a:lnTo>
                  <a:pt x="12768192" y="10916804"/>
                </a:lnTo>
                <a:lnTo>
                  <a:pt x="12768192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092979" y="427909"/>
            <a:ext cx="9686293" cy="3473386"/>
          </a:xfrm>
          <a:custGeom>
            <a:avLst/>
            <a:gdLst/>
            <a:ahLst/>
            <a:cxnLst/>
            <a:rect r="r" b="b" t="t" l="l"/>
            <a:pathLst>
              <a:path h="3473386" w="9686293">
                <a:moveTo>
                  <a:pt x="0" y="0"/>
                </a:moveTo>
                <a:lnTo>
                  <a:pt x="9686293" y="0"/>
                </a:lnTo>
                <a:lnTo>
                  <a:pt x="9686293" y="3473385"/>
                </a:lnTo>
                <a:lnTo>
                  <a:pt x="0" y="34733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260" r="0" b="-926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628624" y="4831852"/>
            <a:ext cx="3521382" cy="5140703"/>
          </a:xfrm>
          <a:custGeom>
            <a:avLst/>
            <a:gdLst/>
            <a:ahLst/>
            <a:cxnLst/>
            <a:rect r="r" b="b" t="t" l="l"/>
            <a:pathLst>
              <a:path h="5140703" w="3521382">
                <a:moveTo>
                  <a:pt x="0" y="0"/>
                </a:moveTo>
                <a:lnTo>
                  <a:pt x="3521382" y="0"/>
                </a:lnTo>
                <a:lnTo>
                  <a:pt x="3521382" y="5140703"/>
                </a:lnTo>
                <a:lnTo>
                  <a:pt x="0" y="51407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3853402" y="1189786"/>
            <a:ext cx="8165447" cy="18451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499"/>
              </a:lnSpc>
              <a:spcBef>
                <a:spcPct val="0"/>
              </a:spcBef>
            </a:pPr>
            <a:r>
              <a:rPr lang="en-US" b="true" sz="5356" strike="noStrike" u="none">
                <a:solidFill>
                  <a:srgbClr val="064EAF"/>
                </a:solidFill>
                <a:latin typeface="Fira Sans Bold"/>
                <a:ea typeface="Fira Sans Bold"/>
                <a:cs typeface="Fira Sans Bold"/>
                <a:sym typeface="Fira Sans Bold"/>
              </a:rPr>
              <a:t>Comunicación con las familias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652509" y="3825094"/>
            <a:ext cx="9040810" cy="58043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18"/>
              </a:lnSpc>
              <a:spcBef>
                <a:spcPct val="0"/>
              </a:spcBef>
            </a:pPr>
            <a:r>
              <a:rPr lang="en-US" sz="3656" strike="noStrike" u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Canal institucional: ____________________</a:t>
            </a:r>
          </a:p>
          <a:p>
            <a:pPr algn="l" marL="0" indent="0" lvl="0">
              <a:lnSpc>
                <a:spcPts val="5118"/>
              </a:lnSpc>
              <a:spcBef>
                <a:spcPct val="0"/>
              </a:spcBef>
            </a:pPr>
            <a:r>
              <a:rPr lang="en-US" sz="3656" strike="noStrike" u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Horario de atención: ____________________</a:t>
            </a:r>
          </a:p>
          <a:p>
            <a:pPr algn="l" marL="0" indent="0" lvl="0">
              <a:lnSpc>
                <a:spcPts val="5118"/>
              </a:lnSpc>
              <a:spcBef>
                <a:spcPct val="0"/>
              </a:spcBef>
            </a:pPr>
            <a:r>
              <a:rPr lang="en-US" sz="3656" strike="noStrike" u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Tiempo estimado de respuesta: __________</a:t>
            </a:r>
          </a:p>
          <a:p>
            <a:pPr algn="l" marL="0" indent="0" lvl="0">
              <a:lnSpc>
                <a:spcPts val="5118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5118"/>
              </a:lnSpc>
              <a:spcBef>
                <a:spcPct val="0"/>
              </a:spcBef>
            </a:pPr>
            <a:r>
              <a:rPr lang="en-US" sz="3656" strike="noStrike" u="none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rPr>
              <a:t>Avisos generales en el grupo · Situaciones individuales por privado · Citas para asuntos que requieren diálogo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1028700" y="2159978"/>
            <a:ext cx="3199848" cy="2671873"/>
          </a:xfrm>
          <a:custGeom>
            <a:avLst/>
            <a:gdLst/>
            <a:ahLst/>
            <a:cxnLst/>
            <a:rect r="r" b="b" t="t" l="l"/>
            <a:pathLst>
              <a:path h="2671873" w="3199848">
                <a:moveTo>
                  <a:pt x="0" y="0"/>
                </a:moveTo>
                <a:lnTo>
                  <a:pt x="3199848" y="0"/>
                </a:lnTo>
                <a:lnTo>
                  <a:pt x="3199848" y="2671874"/>
                </a:lnTo>
                <a:lnTo>
                  <a:pt x="0" y="26718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3092979" y="427909"/>
            <a:ext cx="9686293" cy="3473386"/>
          </a:xfrm>
          <a:custGeom>
            <a:avLst/>
            <a:gdLst/>
            <a:ahLst/>
            <a:cxnLst/>
            <a:rect r="r" b="b" t="t" l="l"/>
            <a:pathLst>
              <a:path h="3473386" w="9686293">
                <a:moveTo>
                  <a:pt x="0" y="0"/>
                </a:moveTo>
                <a:lnTo>
                  <a:pt x="9686293" y="0"/>
                </a:lnTo>
                <a:lnTo>
                  <a:pt x="9686293" y="3473385"/>
                </a:lnTo>
                <a:lnTo>
                  <a:pt x="0" y="347338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260" r="0" b="-926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142395" y="957004"/>
            <a:ext cx="4116905" cy="4116905"/>
            <a:chOff x="0" y="0"/>
            <a:chExt cx="4381500" cy="438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2213799" y="1028602"/>
            <a:ext cx="5914432" cy="3937909"/>
            <a:chOff x="0" y="0"/>
            <a:chExt cx="4577858" cy="3048000"/>
          </a:xfrm>
        </p:grpSpPr>
        <p:sp>
          <p:nvSpPr>
            <p:cNvPr name="Freeform 12" id="12" descr="Personajes tiernos de una familia escolar kawaii"/>
            <p:cNvSpPr/>
            <p:nvPr/>
          </p:nvSpPr>
          <p:spPr>
            <a:xfrm flipH="false" flipV="false" rot="0">
              <a:off x="0" y="0"/>
              <a:ext cx="4577858" cy="3048000"/>
            </a:xfrm>
            <a:custGeom>
              <a:avLst/>
              <a:gdLst/>
              <a:ahLst/>
              <a:cxnLst/>
              <a:rect r="r" b="b" t="t" l="l"/>
              <a:pathLst>
                <a:path h="3048000" w="4577858">
                  <a:moveTo>
                    <a:pt x="0" y="0"/>
                  </a:moveTo>
                  <a:lnTo>
                    <a:pt x="4577858" y="0"/>
                  </a:lnTo>
                  <a:lnTo>
                    <a:pt x="4577858" y="3048000"/>
                  </a:lnTo>
                  <a:lnTo>
                    <a:pt x="0" y="304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32" r="0" b="-32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13644838" y="6032050"/>
            <a:ext cx="3052354" cy="2548716"/>
          </a:xfrm>
          <a:custGeom>
            <a:avLst/>
            <a:gdLst/>
            <a:ahLst/>
            <a:cxnLst/>
            <a:rect r="r" b="b" t="t" l="l"/>
            <a:pathLst>
              <a:path h="2548716" w="3052354">
                <a:moveTo>
                  <a:pt x="0" y="0"/>
                </a:moveTo>
                <a:lnTo>
                  <a:pt x="3052354" y="0"/>
                </a:lnTo>
                <a:lnTo>
                  <a:pt x="3052354" y="2548716"/>
                </a:lnTo>
                <a:lnTo>
                  <a:pt x="0" y="254871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90162" y="1168850"/>
            <a:ext cx="2436302" cy="2551102"/>
          </a:xfrm>
          <a:custGeom>
            <a:avLst/>
            <a:gdLst/>
            <a:ahLst/>
            <a:cxnLst/>
            <a:rect r="r" b="b" t="t" l="l"/>
            <a:pathLst>
              <a:path h="2551102" w="2436302">
                <a:moveTo>
                  <a:pt x="0" y="0"/>
                </a:moveTo>
                <a:lnTo>
                  <a:pt x="2436302" y="0"/>
                </a:lnTo>
                <a:lnTo>
                  <a:pt x="2436302" y="2551102"/>
                </a:lnTo>
                <a:lnTo>
                  <a:pt x="0" y="25511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4514850" y="1155343"/>
            <a:ext cx="7182207" cy="18422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612"/>
              </a:lnSpc>
              <a:spcBef>
                <a:spcPct val="0"/>
              </a:spcBef>
            </a:pPr>
            <a:r>
              <a:rPr lang="en-US" b="true" sz="6297" strike="noStrike" u="none">
                <a:solidFill>
                  <a:srgbClr val="064EA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Fechas, seguimiento y acuerdos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987720" y="4331992"/>
            <a:ext cx="12942717" cy="4860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08"/>
              </a:lnSpc>
              <a:spcBef>
                <a:spcPct val="0"/>
              </a:spcBef>
            </a:pPr>
            <a:r>
              <a:rPr lang="en-US" sz="448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Fechas importantes: __________________________</a:t>
            </a:r>
          </a:p>
          <a:p>
            <a:pPr algn="l" marL="0" indent="0" lvl="0">
              <a:lnSpc>
                <a:spcPts val="4708"/>
              </a:lnSpc>
              <a:spcBef>
                <a:spcPct val="0"/>
              </a:spcBef>
            </a:pPr>
            <a:r>
              <a:rPr lang="en-US" sz="448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Próxima revisión de acuerdos: _________________</a:t>
            </a:r>
          </a:p>
          <a:p>
            <a:pPr algn="l" marL="0" indent="0" lvl="0">
              <a:lnSpc>
                <a:spcPts val="4708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4708"/>
              </a:lnSpc>
              <a:spcBef>
                <a:spcPct val="0"/>
              </a:spcBef>
            </a:pPr>
            <a:r>
              <a:rPr lang="en-US" sz="448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Tres acuerdos prioritarios:</a:t>
            </a:r>
          </a:p>
          <a:p>
            <a:pPr algn="l" marL="0" indent="0" lvl="0">
              <a:lnSpc>
                <a:spcPts val="4708"/>
              </a:lnSpc>
              <a:spcBef>
                <a:spcPct val="0"/>
              </a:spcBef>
            </a:pPr>
            <a:r>
              <a:rPr lang="en-US" sz="448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1. __________  2. __________  3. __________</a:t>
            </a:r>
          </a:p>
          <a:p>
            <a:pPr algn="l" marL="0" indent="0" lvl="0">
              <a:lnSpc>
                <a:spcPts val="4708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4708"/>
              </a:lnSpc>
              <a:spcBef>
                <a:spcPct val="0"/>
              </a:spcBef>
            </a:pPr>
            <a:r>
              <a:rPr lang="en-US" sz="448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Responsables y forma de seguimiento: __________________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2F80ED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120140" y="798195"/>
            <a:ext cx="14247495" cy="748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40"/>
              </a:lnSpc>
              <a:spcBef>
                <a:spcPct val="0"/>
              </a:spcBef>
            </a:pPr>
            <a:r>
              <a:rPr lang="en-US" b="true" sz="4800" strike="noStrike" u="none">
                <a:solidFill>
                  <a:srgbClr val="123D5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 mensaje para este ciclo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2F80ED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287375" y="2600325"/>
            <a:ext cx="3286125" cy="3286125"/>
            <a:chOff x="0" y="0"/>
            <a:chExt cx="4381500" cy="438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1967248" y="2417710"/>
            <a:ext cx="5172563" cy="3308985"/>
            <a:chOff x="0" y="0"/>
            <a:chExt cx="4461393" cy="2854036"/>
          </a:xfrm>
        </p:grpSpPr>
        <p:sp>
          <p:nvSpPr>
            <p:cNvPr name="Freeform 12" id="12" descr="Personajes tiernos de una familia escolar kawaii"/>
            <p:cNvSpPr/>
            <p:nvPr/>
          </p:nvSpPr>
          <p:spPr>
            <a:xfrm flipH="false" flipV="false" rot="0">
              <a:off x="0" y="0"/>
              <a:ext cx="4461393" cy="2854036"/>
            </a:xfrm>
            <a:custGeom>
              <a:avLst/>
              <a:gdLst/>
              <a:ahLst/>
              <a:cxnLst/>
              <a:rect r="r" b="b" t="t" l="l"/>
              <a:pathLst>
                <a:path h="2854036" w="4461393">
                  <a:moveTo>
                    <a:pt x="0" y="0"/>
                  </a:moveTo>
                  <a:lnTo>
                    <a:pt x="4461393" y="0"/>
                  </a:lnTo>
                  <a:lnTo>
                    <a:pt x="4461393" y="2854036"/>
                  </a:lnTo>
                  <a:lnTo>
                    <a:pt x="0" y="28540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2073" r="0" b="-2073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734503" y="2493645"/>
            <a:ext cx="10389870" cy="3888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123D5A"/>
                </a:solidFill>
                <a:latin typeface="Calibri (MS)"/>
                <a:ea typeface="Calibri (MS)"/>
                <a:cs typeface="Calibri (MS)"/>
                <a:sym typeface="Calibri (MS)"/>
              </a:rPr>
              <a:t>Escribe un mensaje breve para tu hija o hijo:</a:t>
            </a: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123D5A"/>
                </a:solidFill>
                <a:latin typeface="Calibri (MS)"/>
                <a:ea typeface="Calibri (MS)"/>
                <a:cs typeface="Calibri (MS)"/>
                <a:sym typeface="Calibri (MS)"/>
              </a:rPr>
              <a:t>“Confío en ti porque…”</a:t>
            </a: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123D5A"/>
                </a:solidFill>
                <a:latin typeface="Calibri (MS)"/>
                <a:ea typeface="Calibri (MS)"/>
                <a:cs typeface="Calibri (MS)"/>
                <a:sym typeface="Calibri (MS)"/>
              </a:rPr>
              <a:t>“Este ciclo deseo que…”</a:t>
            </a: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123D5A"/>
                </a:solidFill>
                <a:latin typeface="Calibri (MS)"/>
                <a:ea typeface="Calibri (MS)"/>
                <a:cs typeface="Calibri (MS)"/>
                <a:sym typeface="Calibri (MS)"/>
              </a:rPr>
              <a:t>“Siempre podrás contar conmigo para…”</a:t>
            </a: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123D5A"/>
                </a:solidFill>
                <a:latin typeface="Calibri (MS)"/>
                <a:ea typeface="Calibri (MS)"/>
                <a:cs typeface="Calibri (MS)"/>
                <a:sym typeface="Calibri (MS)"/>
              </a:rPr>
              <a:t>La docente lo entregará en un momento especial.</a:t>
            </a: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123D5A"/>
                </a:solidFill>
                <a:latin typeface="Calibri (MS)"/>
                <a:ea typeface="Calibri (MS)"/>
                <a:cs typeface="Calibri (MS)"/>
                <a:sym typeface="Calibri (MS)"/>
              </a:rPr>
              <a:t>Tiempo: 5 minutos.</a:t>
            </a:r>
          </a:p>
        </p:txBody>
      </p:sp>
      <p:sp>
        <p:nvSpPr>
          <p:cNvPr name="Freeform 14" id="14" descr="Ilustración kawaii decorativa"/>
          <p:cNvSpPr/>
          <p:nvPr/>
        </p:nvSpPr>
        <p:spPr>
          <a:xfrm flipH="false" flipV="false" rot="0">
            <a:off x="91781" y="6748060"/>
            <a:ext cx="3285442" cy="3196040"/>
          </a:xfrm>
          <a:custGeom>
            <a:avLst/>
            <a:gdLst/>
            <a:ahLst/>
            <a:cxnLst/>
            <a:rect r="r" b="b" t="t" l="l"/>
            <a:pathLst>
              <a:path h="3196040" w="3285442">
                <a:moveTo>
                  <a:pt x="0" y="0"/>
                </a:moveTo>
                <a:lnTo>
                  <a:pt x="3285443" y="0"/>
                </a:lnTo>
                <a:lnTo>
                  <a:pt x="3285443" y="3196040"/>
                </a:lnTo>
                <a:lnTo>
                  <a:pt x="0" y="31960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8295" t="0" r="-2809" b="-1791"/>
            </a:stretch>
          </a:blipFill>
        </p:spPr>
      </p:sp>
      <p:sp>
        <p:nvSpPr>
          <p:cNvPr name="Freeform 15" id="15" descr="Ilustración kawaii decorativa en la paleta de la sesión 1"/>
          <p:cNvSpPr/>
          <p:nvPr/>
        </p:nvSpPr>
        <p:spPr>
          <a:xfrm flipH="false" flipV="false" rot="0">
            <a:off x="14192250" y="6151800"/>
            <a:ext cx="2190750" cy="2706450"/>
          </a:xfrm>
          <a:custGeom>
            <a:avLst/>
            <a:gdLst/>
            <a:ahLst/>
            <a:cxnLst/>
            <a:rect r="r" b="b" t="t" l="l"/>
            <a:pathLst>
              <a:path h="2706450" w="2190750">
                <a:moveTo>
                  <a:pt x="0" y="0"/>
                </a:moveTo>
                <a:lnTo>
                  <a:pt x="2190750" y="0"/>
                </a:lnTo>
                <a:lnTo>
                  <a:pt x="2190750" y="2706450"/>
                </a:lnTo>
                <a:lnTo>
                  <a:pt x="0" y="27064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1769" t="0" r="-11769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2F80ED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2858002" y="1639096"/>
            <a:ext cx="14247495" cy="7486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040"/>
              </a:lnSpc>
              <a:spcBef>
                <a:spcPct val="0"/>
              </a:spcBef>
            </a:pPr>
            <a:r>
              <a:rPr lang="en-US" b="true" sz="4800" strike="noStrike" u="none">
                <a:solidFill>
                  <a:srgbClr val="123D5A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Gracias por ser parte de este equipo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2F80ED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287375" y="2600325"/>
            <a:ext cx="3286125" cy="3286125"/>
            <a:chOff x="0" y="0"/>
            <a:chExt cx="4381500" cy="438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2293834" y="1873976"/>
            <a:ext cx="5365516" cy="3708218"/>
            <a:chOff x="0" y="0"/>
            <a:chExt cx="5678170" cy="3924300"/>
          </a:xfrm>
        </p:grpSpPr>
        <p:sp>
          <p:nvSpPr>
            <p:cNvPr name="Freeform 12" id="12" descr="Personajes tiernos de una familia escolar kawaii"/>
            <p:cNvSpPr/>
            <p:nvPr/>
          </p:nvSpPr>
          <p:spPr>
            <a:xfrm flipH="false" flipV="false" rot="0">
              <a:off x="0" y="0"/>
              <a:ext cx="5678170" cy="3924300"/>
            </a:xfrm>
            <a:custGeom>
              <a:avLst/>
              <a:gdLst/>
              <a:ahLst/>
              <a:cxnLst/>
              <a:rect r="r" b="b" t="t" l="l"/>
              <a:pathLst>
                <a:path h="3924300" w="5678170">
                  <a:moveTo>
                    <a:pt x="0" y="0"/>
                  </a:moveTo>
                  <a:lnTo>
                    <a:pt x="5678170" y="0"/>
                  </a:lnTo>
                  <a:lnTo>
                    <a:pt x="5678170" y="3924300"/>
                  </a:lnTo>
                  <a:lnTo>
                    <a:pt x="0" y="39243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866" t="0" r="-1866" b="0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2020252" y="3937635"/>
            <a:ext cx="10389870" cy="24593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123D5A"/>
                </a:solidFill>
                <a:latin typeface="Calibri (MS)"/>
                <a:ea typeface="Calibri (MS)"/>
                <a:cs typeface="Calibri (MS)"/>
                <a:sym typeface="Calibri (MS)"/>
              </a:rPr>
              <a:t>“Educar es una tarea compartida: escucharnos, acompañarnos y cumplir nuestros acuerdos.”</a:t>
            </a: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123D5A"/>
                </a:solidFill>
                <a:latin typeface="Calibri (MS)"/>
                <a:ea typeface="Calibri (MS)"/>
                <a:cs typeface="Calibri (MS)"/>
                <a:sym typeface="Calibri (MS)"/>
              </a:rPr>
              <a:t>Dudas o comentarios</a:t>
            </a:r>
          </a:p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sz="3600" strike="noStrike" u="none">
                <a:solidFill>
                  <a:srgbClr val="123D5A"/>
                </a:solidFill>
                <a:latin typeface="Calibri (MS)"/>
                <a:ea typeface="Calibri (MS)"/>
                <a:cs typeface="Calibri (MS)"/>
                <a:sym typeface="Calibri (MS)"/>
              </a:rPr>
              <a:t>Contacto institucional: __________________________</a:t>
            </a:r>
          </a:p>
        </p:txBody>
      </p:sp>
      <p:sp>
        <p:nvSpPr>
          <p:cNvPr name="Freeform 14" id="14" descr="Ilustración kawaii decorativa"/>
          <p:cNvSpPr/>
          <p:nvPr/>
        </p:nvSpPr>
        <p:spPr>
          <a:xfrm flipH="false" flipV="false" rot="0">
            <a:off x="9981749" y="6982029"/>
            <a:ext cx="1764872" cy="2962071"/>
          </a:xfrm>
          <a:custGeom>
            <a:avLst/>
            <a:gdLst/>
            <a:ahLst/>
            <a:cxnLst/>
            <a:rect r="r" b="b" t="t" l="l"/>
            <a:pathLst>
              <a:path h="2962071" w="1764872">
                <a:moveTo>
                  <a:pt x="0" y="0"/>
                </a:moveTo>
                <a:lnTo>
                  <a:pt x="1764872" y="0"/>
                </a:lnTo>
                <a:lnTo>
                  <a:pt x="1764872" y="2962071"/>
                </a:lnTo>
                <a:lnTo>
                  <a:pt x="0" y="296207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-1619" r="-14143" b="-1619"/>
            </a:stretch>
          </a:blipFill>
        </p:spPr>
      </p:sp>
      <p:sp>
        <p:nvSpPr>
          <p:cNvPr name="Freeform 15" id="15" descr="Ilustración kawaii decorativa en la paleta de la sesión 1"/>
          <p:cNvSpPr/>
          <p:nvPr/>
        </p:nvSpPr>
        <p:spPr>
          <a:xfrm flipH="false" flipV="false" rot="0">
            <a:off x="234599" y="2137410"/>
            <a:ext cx="2280001" cy="2280001"/>
          </a:xfrm>
          <a:custGeom>
            <a:avLst/>
            <a:gdLst/>
            <a:ahLst/>
            <a:cxnLst/>
            <a:rect r="r" b="b" t="t" l="l"/>
            <a:pathLst>
              <a:path h="2280001" w="2280001">
                <a:moveTo>
                  <a:pt x="0" y="0"/>
                </a:moveTo>
                <a:lnTo>
                  <a:pt x="2280001" y="0"/>
                </a:lnTo>
                <a:lnTo>
                  <a:pt x="2280001" y="2280001"/>
                </a:lnTo>
                <a:lnTo>
                  <a:pt x="0" y="22800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6100" t="0" r="-610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90EDE8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624199" y="2374902"/>
            <a:ext cx="4715656" cy="4715656"/>
            <a:chOff x="0" y="0"/>
            <a:chExt cx="4381500" cy="4381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022512" y="3565582"/>
            <a:ext cx="6636838" cy="4387393"/>
            <a:chOff x="0" y="0"/>
            <a:chExt cx="4786526" cy="3164213"/>
          </a:xfrm>
        </p:grpSpPr>
        <p:sp>
          <p:nvSpPr>
            <p:cNvPr name="Freeform 11" id="11" descr="Familia escolar kawaii dando la bienvenida"/>
            <p:cNvSpPr/>
            <p:nvPr/>
          </p:nvSpPr>
          <p:spPr>
            <a:xfrm flipH="false" flipV="false" rot="0">
              <a:off x="0" y="0"/>
              <a:ext cx="4786526" cy="3164213"/>
            </a:xfrm>
            <a:custGeom>
              <a:avLst/>
              <a:gdLst/>
              <a:ahLst/>
              <a:cxnLst/>
              <a:rect r="r" b="b" t="t" l="l"/>
              <a:pathLst>
                <a:path h="3164213" w="4786526">
                  <a:moveTo>
                    <a:pt x="0" y="0"/>
                  </a:moveTo>
                  <a:lnTo>
                    <a:pt x="4786526" y="0"/>
                  </a:lnTo>
                  <a:lnTo>
                    <a:pt x="4786526" y="3164213"/>
                  </a:lnTo>
                  <a:lnTo>
                    <a:pt x="0" y="3164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-392" r="0" b="-392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361865" y="734904"/>
            <a:ext cx="10337124" cy="2325853"/>
          </a:xfrm>
          <a:custGeom>
            <a:avLst/>
            <a:gdLst/>
            <a:ahLst/>
            <a:cxnLst/>
            <a:rect r="r" b="b" t="t" l="l"/>
            <a:pathLst>
              <a:path h="2325853" w="10337124">
                <a:moveTo>
                  <a:pt x="0" y="0"/>
                </a:moveTo>
                <a:lnTo>
                  <a:pt x="10337124" y="0"/>
                </a:lnTo>
                <a:lnTo>
                  <a:pt x="10337124" y="2325853"/>
                </a:lnTo>
                <a:lnTo>
                  <a:pt x="0" y="23258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2479783" y="1047750"/>
            <a:ext cx="7215822" cy="931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69"/>
              </a:lnSpc>
              <a:spcBef>
                <a:spcPct val="0"/>
              </a:spcBef>
            </a:pPr>
            <a:r>
              <a:rPr lang="en-US" b="true" sz="5875" strike="noStrike" u="none">
                <a:solidFill>
                  <a:srgbClr val="064EA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¡Gracias por estar aquí!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594352" y="3537007"/>
            <a:ext cx="10523117" cy="2405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53"/>
              </a:lnSpc>
              <a:spcBef>
                <a:spcPct val="0"/>
              </a:spcBef>
            </a:pPr>
            <a:r>
              <a:rPr lang="en-US" sz="4336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El propósito de esta reunión es conocernos, compartir la forma de trabajo y construir acuerdos que favorezcan el aprendizaje y bienestar de las niñas y los niños.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9B7B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304925" y="2171370"/>
            <a:ext cx="13122136" cy="7814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187"/>
              </a:lnSpc>
              <a:spcBef>
                <a:spcPct val="0"/>
              </a:spcBef>
            </a:pPr>
            <a:r>
              <a:rPr lang="en-US" b="true" sz="4940" strike="noStrike" u="none">
                <a:solidFill>
                  <a:srgbClr val="FFFFF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Una cualidad y una expectativa</a:t>
            </a:r>
          </a:p>
        </p:txBody>
      </p:sp>
      <p:grpSp>
        <p:nvGrpSpPr>
          <p:cNvPr name="Group 3" id="3"/>
          <p:cNvGrpSpPr/>
          <p:nvPr/>
        </p:nvGrpSpPr>
        <p:grpSpPr>
          <a:xfrm rot="0">
            <a:off x="2072764" y="7088312"/>
            <a:ext cx="11116637" cy="2293579"/>
            <a:chOff x="0" y="0"/>
            <a:chExt cx="13849880" cy="28575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849880" cy="2857500"/>
            </a:xfrm>
            <a:custGeom>
              <a:avLst/>
              <a:gdLst/>
              <a:ahLst/>
              <a:cxnLst/>
              <a:rect r="r" b="b" t="t" l="l"/>
              <a:pathLst>
                <a:path h="2857500" w="13849880">
                  <a:moveTo>
                    <a:pt x="0" y="304800"/>
                  </a:moveTo>
                  <a:cubicBezTo>
                    <a:pt x="0" y="136525"/>
                    <a:pt x="130602" y="0"/>
                    <a:pt x="291576" y="0"/>
                  </a:cubicBezTo>
                  <a:lnTo>
                    <a:pt x="13558304" y="0"/>
                  </a:lnTo>
                  <a:cubicBezTo>
                    <a:pt x="13719400" y="0"/>
                    <a:pt x="13849880" y="136525"/>
                    <a:pt x="13849880" y="304800"/>
                  </a:cubicBezTo>
                  <a:lnTo>
                    <a:pt x="13849880" y="2552700"/>
                  </a:lnTo>
                  <a:cubicBezTo>
                    <a:pt x="13849880" y="2721102"/>
                    <a:pt x="13719279" y="2857500"/>
                    <a:pt x="13558304" y="2857500"/>
                  </a:cubicBezTo>
                  <a:lnTo>
                    <a:pt x="291576" y="2857500"/>
                  </a:lnTo>
                  <a:cubicBezTo>
                    <a:pt x="130480" y="2857500"/>
                    <a:pt x="0" y="2720975"/>
                    <a:pt x="0" y="2552700"/>
                  </a:cubicBezTo>
                  <a:close/>
                </a:path>
              </a:pathLst>
            </a:custGeom>
            <a:solidFill>
              <a:srgbClr val="FFF9EF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10071315" y="1446498"/>
            <a:ext cx="8216685" cy="5525802"/>
            <a:chOff x="0" y="0"/>
            <a:chExt cx="6231878" cy="4191000"/>
          </a:xfrm>
        </p:grpSpPr>
        <p:sp>
          <p:nvSpPr>
            <p:cNvPr name="Freeform 6" id="6" descr="Personajes tiernos de una familia escolar kawaii"/>
            <p:cNvSpPr/>
            <p:nvPr/>
          </p:nvSpPr>
          <p:spPr>
            <a:xfrm flipH="false" flipV="false" rot="0">
              <a:off x="0" y="0"/>
              <a:ext cx="6231878" cy="4191000"/>
            </a:xfrm>
            <a:custGeom>
              <a:avLst/>
              <a:gdLst/>
              <a:ahLst/>
              <a:cxnLst/>
              <a:rect r="r" b="b" t="t" l="l"/>
              <a:pathLst>
                <a:path h="4191000" w="6231878">
                  <a:moveTo>
                    <a:pt x="0" y="304800"/>
                  </a:moveTo>
                  <a:cubicBezTo>
                    <a:pt x="0" y="136525"/>
                    <a:pt x="203008" y="0"/>
                    <a:pt x="453228" y="0"/>
                  </a:cubicBezTo>
                  <a:lnTo>
                    <a:pt x="5778651" y="0"/>
                  </a:lnTo>
                  <a:cubicBezTo>
                    <a:pt x="6029059" y="0"/>
                    <a:pt x="6231878" y="136525"/>
                    <a:pt x="6231878" y="304800"/>
                  </a:cubicBezTo>
                  <a:lnTo>
                    <a:pt x="6231878" y="3886200"/>
                  </a:lnTo>
                  <a:cubicBezTo>
                    <a:pt x="6231878" y="4054602"/>
                    <a:pt x="6028870" y="4191000"/>
                    <a:pt x="5778651" y="4191000"/>
                  </a:cubicBezTo>
                  <a:lnTo>
                    <a:pt x="453228" y="4191000"/>
                  </a:lnTo>
                  <a:cubicBezTo>
                    <a:pt x="202819" y="4191000"/>
                    <a:pt x="0" y="4054475"/>
                    <a:pt x="0" y="3886200"/>
                  </a:cubicBezTo>
                  <a:close/>
                </a:path>
              </a:pathLst>
            </a:custGeom>
            <a:blipFill>
              <a:blip r:embed="rId3"/>
              <a:stretch>
                <a:fillRect l="-469" t="0" r="-469" b="0"/>
              </a:stretch>
            </a:blipFill>
          </p:spPr>
        </p:sp>
      </p:grpSp>
      <p:grpSp>
        <p:nvGrpSpPr>
          <p:cNvPr name="Group 7" id="7"/>
          <p:cNvGrpSpPr/>
          <p:nvPr/>
        </p:nvGrpSpPr>
        <p:grpSpPr>
          <a:xfrm rot="0">
            <a:off x="14055085" y="6972300"/>
            <a:ext cx="2257970" cy="2286000"/>
            <a:chOff x="0" y="0"/>
            <a:chExt cx="3010627" cy="30480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010627" cy="3048000"/>
            </a:xfrm>
            <a:custGeom>
              <a:avLst/>
              <a:gdLst/>
              <a:ahLst/>
              <a:cxnLst/>
              <a:rect r="r" b="b" t="t" l="l"/>
              <a:pathLst>
                <a:path h="3048000" w="3010627">
                  <a:moveTo>
                    <a:pt x="1285766" y="0"/>
                  </a:moveTo>
                  <a:lnTo>
                    <a:pt x="1724861" y="0"/>
                  </a:lnTo>
                  <a:cubicBezTo>
                    <a:pt x="2065867" y="0"/>
                    <a:pt x="2392907" y="135464"/>
                    <a:pt x="2634035" y="376592"/>
                  </a:cubicBezTo>
                  <a:cubicBezTo>
                    <a:pt x="2875162" y="617720"/>
                    <a:pt x="3010627" y="944759"/>
                    <a:pt x="3010627" y="1285766"/>
                  </a:cubicBezTo>
                  <a:lnTo>
                    <a:pt x="3010627" y="1762234"/>
                  </a:lnTo>
                  <a:cubicBezTo>
                    <a:pt x="3010627" y="2103241"/>
                    <a:pt x="2875162" y="2430280"/>
                    <a:pt x="2634035" y="2671408"/>
                  </a:cubicBezTo>
                  <a:cubicBezTo>
                    <a:pt x="2392907" y="2912536"/>
                    <a:pt x="2065867" y="3048000"/>
                    <a:pt x="1724861" y="3048000"/>
                  </a:cubicBezTo>
                  <a:lnTo>
                    <a:pt x="1285766" y="3048000"/>
                  </a:lnTo>
                  <a:cubicBezTo>
                    <a:pt x="944759" y="3048000"/>
                    <a:pt x="617720" y="2912536"/>
                    <a:pt x="376592" y="2671408"/>
                  </a:cubicBezTo>
                  <a:cubicBezTo>
                    <a:pt x="135464" y="2430280"/>
                    <a:pt x="0" y="2103241"/>
                    <a:pt x="0" y="1762234"/>
                  </a:cubicBezTo>
                  <a:lnTo>
                    <a:pt x="0" y="1285766"/>
                  </a:lnTo>
                  <a:cubicBezTo>
                    <a:pt x="0" y="944759"/>
                    <a:pt x="135464" y="617720"/>
                    <a:pt x="376592" y="376592"/>
                  </a:cubicBezTo>
                  <a:cubicBezTo>
                    <a:pt x="617720" y="135464"/>
                    <a:pt x="944759" y="0"/>
                    <a:pt x="1285766" y="0"/>
                  </a:cubicBezTo>
                  <a:close/>
                </a:path>
              </a:pathLst>
            </a:custGeom>
            <a:blipFill>
              <a:blip r:embed="rId4"/>
              <a:stretch>
                <a:fillRect l="-620" t="0" r="-620" b="0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265559" y="375665"/>
            <a:ext cx="7306839" cy="2155517"/>
          </a:xfrm>
          <a:custGeom>
            <a:avLst/>
            <a:gdLst/>
            <a:ahLst/>
            <a:cxnLst/>
            <a:rect r="r" b="b" t="t" l="l"/>
            <a:pathLst>
              <a:path h="2155517" w="7306839">
                <a:moveTo>
                  <a:pt x="0" y="0"/>
                </a:moveTo>
                <a:lnTo>
                  <a:pt x="7306839" y="0"/>
                </a:lnTo>
                <a:lnTo>
                  <a:pt x="7306839" y="2155517"/>
                </a:lnTo>
                <a:lnTo>
                  <a:pt x="0" y="21555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263015" y="2886589"/>
            <a:ext cx="9963784" cy="249095"/>
          </a:xfrm>
          <a:custGeom>
            <a:avLst/>
            <a:gdLst/>
            <a:ahLst/>
            <a:cxnLst/>
            <a:rect r="r" b="b" t="t" l="l"/>
            <a:pathLst>
              <a:path h="249095" w="9963784">
                <a:moveTo>
                  <a:pt x="0" y="0"/>
                </a:moveTo>
                <a:lnTo>
                  <a:pt x="9963784" y="0"/>
                </a:lnTo>
                <a:lnTo>
                  <a:pt x="9963784" y="249094"/>
                </a:lnTo>
                <a:lnTo>
                  <a:pt x="0" y="2490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23273" y="658602"/>
            <a:ext cx="6591412" cy="11508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554"/>
              </a:lnSpc>
              <a:spcBef>
                <a:spcPct val="0"/>
              </a:spcBef>
            </a:pPr>
            <a:r>
              <a:rPr lang="en-US" b="true" sz="7195" strike="noStrike" u="none">
                <a:solidFill>
                  <a:srgbClr val="064EAF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Dinámica inicial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04925" y="3320384"/>
            <a:ext cx="9015862" cy="33934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59"/>
              </a:lnSpc>
              <a:spcBef>
                <a:spcPct val="0"/>
              </a:spcBef>
            </a:pPr>
            <a:r>
              <a:rPr lang="en-US" sz="4151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Escribe una cualidad que reconozcas en tu hija o hijo y una expectativa  para este ciclo.</a:t>
            </a:r>
          </a:p>
          <a:p>
            <a:pPr algn="l" marL="0" indent="0" lvl="0">
              <a:lnSpc>
                <a:spcPts val="4359"/>
              </a:lnSpc>
              <a:spcBef>
                <a:spcPct val="0"/>
              </a:spcBef>
            </a:pPr>
            <a:r>
              <a:rPr lang="en-US" sz="4151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Compártelas voluntariamente.</a:t>
            </a:r>
          </a:p>
          <a:p>
            <a:pPr algn="l" marL="0" indent="0" lvl="0">
              <a:lnSpc>
                <a:spcPts val="4359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4359"/>
              </a:lnSpc>
              <a:spcBef>
                <a:spcPct val="0"/>
              </a:spcBef>
            </a:pPr>
            <a:r>
              <a:rPr lang="en-US" sz="4151" strike="noStrike" u="none">
                <a:solidFill>
                  <a:srgbClr val="FFFFFF"/>
                </a:solidFill>
                <a:latin typeface="Calibri (MS)"/>
                <a:ea typeface="Calibri (MS)"/>
                <a:cs typeface="Calibri (MS)"/>
                <a:sym typeface="Calibri (MS)"/>
              </a:rPr>
              <a:t>Tiempo: 5 minutos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2721897" y="7476911"/>
            <a:ext cx="9818370" cy="10306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780"/>
              </a:lnSpc>
              <a:spcBef>
                <a:spcPct val="0"/>
              </a:spcBef>
            </a:pPr>
            <a:r>
              <a:rPr lang="en-US" b="true" sz="3600" strike="noStrike" u="none">
                <a:solidFill>
                  <a:srgbClr val="24374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Reconocer fortalezas y compartir expectativas nos ayuda a acompañar mejor a cada estudiante.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8" id="8"/>
          <p:cNvGrpSpPr/>
          <p:nvPr/>
        </p:nvGrpSpPr>
        <p:grpSpPr>
          <a:xfrm rot="0">
            <a:off x="12658725" y="377205"/>
            <a:ext cx="5000625" cy="5000625"/>
            <a:chOff x="0" y="0"/>
            <a:chExt cx="4381500" cy="43815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11457689" y="1028700"/>
            <a:ext cx="6086427" cy="4273160"/>
            <a:chOff x="0" y="0"/>
            <a:chExt cx="4341384" cy="3048000"/>
          </a:xfrm>
        </p:grpSpPr>
        <p:sp>
          <p:nvSpPr>
            <p:cNvPr name="Freeform 11" id="11" descr="Personajes tiernos de una familia escolar kawaii"/>
            <p:cNvSpPr/>
            <p:nvPr/>
          </p:nvSpPr>
          <p:spPr>
            <a:xfrm flipH="false" flipV="false" rot="0">
              <a:off x="0" y="0"/>
              <a:ext cx="4341384" cy="3048000"/>
            </a:xfrm>
            <a:custGeom>
              <a:avLst/>
              <a:gdLst/>
              <a:ahLst/>
              <a:cxnLst/>
              <a:rect r="r" b="b" t="t" l="l"/>
              <a:pathLst>
                <a:path h="3048000" w="4341384">
                  <a:moveTo>
                    <a:pt x="0" y="0"/>
                  </a:moveTo>
                  <a:lnTo>
                    <a:pt x="4341384" y="0"/>
                  </a:lnTo>
                  <a:lnTo>
                    <a:pt x="4341384" y="3048000"/>
                  </a:lnTo>
                  <a:lnTo>
                    <a:pt x="0" y="304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688" t="0" r="-2688" b="0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729451" y="228600"/>
            <a:ext cx="7807050" cy="3317996"/>
          </a:xfrm>
          <a:custGeom>
            <a:avLst/>
            <a:gdLst/>
            <a:ahLst/>
            <a:cxnLst/>
            <a:rect r="r" b="b" t="t" l="l"/>
            <a:pathLst>
              <a:path h="3317996" w="7807050">
                <a:moveTo>
                  <a:pt x="0" y="0"/>
                </a:moveTo>
                <a:lnTo>
                  <a:pt x="7807050" y="0"/>
                </a:lnTo>
                <a:lnTo>
                  <a:pt x="7807050" y="3317996"/>
                </a:lnTo>
                <a:lnTo>
                  <a:pt x="0" y="33179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0" y="228600"/>
            <a:ext cx="2976311" cy="2648917"/>
          </a:xfrm>
          <a:custGeom>
            <a:avLst/>
            <a:gdLst/>
            <a:ahLst/>
            <a:cxnLst/>
            <a:rect r="r" b="b" t="t" l="l"/>
            <a:pathLst>
              <a:path h="2648917" w="2976311">
                <a:moveTo>
                  <a:pt x="0" y="0"/>
                </a:moveTo>
                <a:lnTo>
                  <a:pt x="2976311" y="0"/>
                </a:lnTo>
                <a:lnTo>
                  <a:pt x="2976311" y="2648917"/>
                </a:lnTo>
                <a:lnTo>
                  <a:pt x="0" y="26489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759993" y="5657281"/>
            <a:ext cx="2511204" cy="3804854"/>
          </a:xfrm>
          <a:custGeom>
            <a:avLst/>
            <a:gdLst/>
            <a:ahLst/>
            <a:cxnLst/>
            <a:rect r="r" b="b" t="t" l="l"/>
            <a:pathLst>
              <a:path h="3804854" w="2511204">
                <a:moveTo>
                  <a:pt x="0" y="0"/>
                </a:moveTo>
                <a:lnTo>
                  <a:pt x="2511204" y="0"/>
                </a:lnTo>
                <a:lnTo>
                  <a:pt x="2511204" y="3804854"/>
                </a:lnTo>
                <a:lnTo>
                  <a:pt x="0" y="38048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-479307" y="6928085"/>
            <a:ext cx="3016015" cy="3016015"/>
          </a:xfrm>
          <a:custGeom>
            <a:avLst/>
            <a:gdLst/>
            <a:ahLst/>
            <a:cxnLst/>
            <a:rect r="r" b="b" t="t" l="l"/>
            <a:pathLst>
              <a:path h="3016015" w="3016015">
                <a:moveTo>
                  <a:pt x="0" y="0"/>
                </a:moveTo>
                <a:lnTo>
                  <a:pt x="3016014" y="0"/>
                </a:lnTo>
                <a:lnTo>
                  <a:pt x="3016014" y="3016015"/>
                </a:lnTo>
                <a:lnTo>
                  <a:pt x="0" y="301601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3458721" y="1363963"/>
            <a:ext cx="5683248" cy="9996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576"/>
              </a:lnSpc>
              <a:spcBef>
                <a:spcPct val="0"/>
              </a:spcBef>
            </a:pPr>
            <a:r>
              <a:rPr lang="en-US" b="true" sz="6263" strike="noStrike" u="none">
                <a:solidFill>
                  <a:srgbClr val="183B5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Orden del día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536707" y="4172516"/>
            <a:ext cx="9442887" cy="3387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51"/>
              </a:lnSpc>
              <a:spcBef>
                <a:spcPct val="0"/>
              </a:spcBef>
            </a:pPr>
            <a:r>
              <a:rPr lang="en-US" sz="4143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Bienvenida y dinámica inicial</a:t>
            </a:r>
          </a:p>
          <a:p>
            <a:pPr algn="l" marL="0" indent="0" lvl="0">
              <a:lnSpc>
                <a:spcPts val="4351"/>
              </a:lnSpc>
              <a:spcBef>
                <a:spcPct val="0"/>
              </a:spcBef>
            </a:pPr>
            <a:r>
              <a:rPr lang="en-US" sz="4143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Presentación docente</a:t>
            </a:r>
          </a:p>
          <a:p>
            <a:pPr algn="l" marL="0" indent="0" lvl="0">
              <a:lnSpc>
                <a:spcPts val="4351"/>
              </a:lnSpc>
              <a:spcBef>
                <a:spcPct val="0"/>
              </a:spcBef>
            </a:pPr>
            <a:r>
              <a:rPr lang="en-US" sz="4143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Grupo, aprendizajes y evaluación</a:t>
            </a:r>
          </a:p>
          <a:p>
            <a:pPr algn="l" marL="0" indent="0" lvl="0">
              <a:lnSpc>
                <a:spcPts val="4351"/>
              </a:lnSpc>
              <a:spcBef>
                <a:spcPct val="0"/>
              </a:spcBef>
            </a:pPr>
            <a:r>
              <a:rPr lang="en-US" sz="4143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Organización, tareas y materiales</a:t>
            </a:r>
          </a:p>
          <a:p>
            <a:pPr algn="l" marL="0" indent="0" lvl="0">
              <a:lnSpc>
                <a:spcPts val="4351"/>
              </a:lnSpc>
              <a:spcBef>
                <a:spcPct val="0"/>
              </a:spcBef>
            </a:pPr>
            <a:r>
              <a:rPr lang="en-US" sz="4143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Convivencia, inclusión y comunicación</a:t>
            </a:r>
          </a:p>
          <a:p>
            <a:pPr algn="l" marL="0" indent="0" lvl="0">
              <a:lnSpc>
                <a:spcPts val="4351"/>
              </a:lnSpc>
              <a:spcBef>
                <a:spcPct val="0"/>
              </a:spcBef>
            </a:pPr>
            <a:r>
              <a:rPr lang="en-US" sz="4143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Apoyo desde casa, acuerdos y cierre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729451" y="228600"/>
            <a:ext cx="7666900" cy="3317996"/>
          </a:xfrm>
          <a:custGeom>
            <a:avLst/>
            <a:gdLst/>
            <a:ahLst/>
            <a:cxnLst/>
            <a:rect r="r" b="b" t="t" l="l"/>
            <a:pathLst>
              <a:path h="3317996" w="7666900">
                <a:moveTo>
                  <a:pt x="0" y="0"/>
                </a:moveTo>
                <a:lnTo>
                  <a:pt x="7666900" y="0"/>
                </a:lnTo>
                <a:lnTo>
                  <a:pt x="7666900" y="3317996"/>
                </a:lnTo>
                <a:lnTo>
                  <a:pt x="0" y="3317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-1827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743877" y="502886"/>
            <a:ext cx="3839581" cy="3839581"/>
            <a:chOff x="0" y="0"/>
            <a:chExt cx="4381500" cy="438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1838249" y="469498"/>
            <a:ext cx="5745209" cy="3672643"/>
            <a:chOff x="0" y="0"/>
            <a:chExt cx="4768064" cy="3048000"/>
          </a:xfrm>
        </p:grpSpPr>
        <p:sp>
          <p:nvSpPr>
            <p:cNvPr name="Freeform 12" id="12" descr="Personajes tiernos de una familia escolar kawaii"/>
            <p:cNvSpPr/>
            <p:nvPr/>
          </p:nvSpPr>
          <p:spPr>
            <a:xfrm flipH="false" flipV="false" rot="0">
              <a:off x="0" y="0"/>
              <a:ext cx="4768064" cy="3048000"/>
            </a:xfrm>
            <a:custGeom>
              <a:avLst/>
              <a:gdLst/>
              <a:ahLst/>
              <a:cxnLst/>
              <a:rect r="r" b="b" t="t" l="l"/>
              <a:pathLst>
                <a:path h="3048000" w="4768064">
                  <a:moveTo>
                    <a:pt x="0" y="0"/>
                  </a:moveTo>
                  <a:lnTo>
                    <a:pt x="4768064" y="0"/>
                  </a:lnTo>
                  <a:lnTo>
                    <a:pt x="4768064" y="3048000"/>
                  </a:lnTo>
                  <a:lnTo>
                    <a:pt x="0" y="304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2111" r="0" b="-2111"/>
              </a:stretch>
            </a:blipFill>
          </p:spPr>
        </p:sp>
      </p:grpSp>
      <p:sp>
        <p:nvSpPr>
          <p:cNvPr name="TextBox 13" id="13"/>
          <p:cNvSpPr txBox="true"/>
          <p:nvPr/>
        </p:nvSpPr>
        <p:spPr>
          <a:xfrm rot="0">
            <a:off x="1846623" y="3829561"/>
            <a:ext cx="11947654" cy="4479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46"/>
              </a:lnSpc>
              <a:spcBef>
                <a:spcPct val="0"/>
              </a:spcBef>
            </a:pPr>
            <a:r>
              <a:rPr lang="en-US" sz="4139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Nombre: __________________________</a:t>
            </a:r>
          </a:p>
          <a:p>
            <a:pPr algn="l" marL="0" indent="0" lvl="0">
              <a:lnSpc>
                <a:spcPts val="4346"/>
              </a:lnSpc>
              <a:spcBef>
                <a:spcPct val="0"/>
              </a:spcBef>
            </a:pPr>
            <a:r>
              <a:rPr lang="en-US" sz="4139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Formación y experiencia: __________________________</a:t>
            </a:r>
          </a:p>
          <a:p>
            <a:pPr algn="l" marL="0" indent="0" lvl="0">
              <a:lnSpc>
                <a:spcPts val="4346"/>
              </a:lnSpc>
              <a:spcBef>
                <a:spcPct val="0"/>
              </a:spcBef>
            </a:pPr>
            <a:r>
              <a:rPr lang="en-US" sz="4139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Medio institucional de contacto: ___________________</a:t>
            </a:r>
          </a:p>
          <a:p>
            <a:pPr algn="l" marL="0" indent="0" lvl="0">
              <a:lnSpc>
                <a:spcPts val="4346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4346"/>
              </a:lnSpc>
              <a:spcBef>
                <a:spcPct val="0"/>
              </a:spcBef>
            </a:pPr>
            <a:r>
              <a:rPr lang="en-US" sz="4139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Mi compromiso es acompañar a cada estudiante con respeto, claridad y altas expectativas.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3436843" y="5004985"/>
            <a:ext cx="3147822" cy="4114800"/>
          </a:xfrm>
          <a:custGeom>
            <a:avLst/>
            <a:gdLst/>
            <a:ahLst/>
            <a:cxnLst/>
            <a:rect r="r" b="b" t="t" l="l"/>
            <a:pathLst>
              <a:path h="4114800" w="3147822">
                <a:moveTo>
                  <a:pt x="0" y="0"/>
                </a:moveTo>
                <a:lnTo>
                  <a:pt x="3147822" y="0"/>
                </a:lnTo>
                <a:lnTo>
                  <a:pt x="314782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11629" y="423247"/>
            <a:ext cx="1749075" cy="3123349"/>
          </a:xfrm>
          <a:custGeom>
            <a:avLst/>
            <a:gdLst/>
            <a:ahLst/>
            <a:cxnLst/>
            <a:rect r="r" b="b" t="t" l="l"/>
            <a:pathLst>
              <a:path h="3123349" w="1749075">
                <a:moveTo>
                  <a:pt x="0" y="0"/>
                </a:moveTo>
                <a:lnTo>
                  <a:pt x="1749075" y="0"/>
                </a:lnTo>
                <a:lnTo>
                  <a:pt x="1749075" y="3123349"/>
                </a:lnTo>
                <a:lnTo>
                  <a:pt x="0" y="312334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2916497" y="1267971"/>
            <a:ext cx="6227503" cy="1037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840"/>
              </a:lnSpc>
              <a:spcBef>
                <a:spcPct val="0"/>
              </a:spcBef>
            </a:pPr>
            <a:r>
              <a:rPr lang="en-US" b="true" sz="6514" strike="noStrike" u="none">
                <a:solidFill>
                  <a:srgbClr val="183B5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Conozcámonos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729451" y="228600"/>
            <a:ext cx="7807050" cy="3317996"/>
          </a:xfrm>
          <a:custGeom>
            <a:avLst/>
            <a:gdLst/>
            <a:ahLst/>
            <a:cxnLst/>
            <a:rect r="r" b="b" t="t" l="l"/>
            <a:pathLst>
              <a:path h="3317996" w="7807050">
                <a:moveTo>
                  <a:pt x="0" y="0"/>
                </a:moveTo>
                <a:lnTo>
                  <a:pt x="7807050" y="0"/>
                </a:lnTo>
                <a:lnTo>
                  <a:pt x="7807050" y="3317996"/>
                </a:lnTo>
                <a:lnTo>
                  <a:pt x="0" y="3317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350670" y="945141"/>
            <a:ext cx="4069447" cy="4069447"/>
            <a:chOff x="0" y="0"/>
            <a:chExt cx="4381500" cy="438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89632">
            <a:off x="11604173" y="887753"/>
            <a:ext cx="5816232" cy="3892515"/>
            <a:chOff x="0" y="0"/>
            <a:chExt cx="4554350" cy="3048000"/>
          </a:xfrm>
        </p:grpSpPr>
        <p:sp>
          <p:nvSpPr>
            <p:cNvPr name="Freeform 12" id="12" descr="Personajes tiernos de una familia escolar kawaii"/>
            <p:cNvSpPr/>
            <p:nvPr/>
          </p:nvSpPr>
          <p:spPr>
            <a:xfrm flipH="false" flipV="false" rot="0">
              <a:off x="0" y="0"/>
              <a:ext cx="4554350" cy="3048000"/>
            </a:xfrm>
            <a:custGeom>
              <a:avLst/>
              <a:gdLst/>
              <a:ahLst/>
              <a:cxnLst/>
              <a:rect r="r" b="b" t="t" l="l"/>
              <a:pathLst>
                <a:path h="3048000" w="4554350">
                  <a:moveTo>
                    <a:pt x="0" y="0"/>
                  </a:moveTo>
                  <a:lnTo>
                    <a:pt x="4554350" y="0"/>
                  </a:lnTo>
                  <a:lnTo>
                    <a:pt x="4554350" y="3048000"/>
                  </a:lnTo>
                  <a:lnTo>
                    <a:pt x="0" y="304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25" t="0" r="-225" b="0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337280" y="343400"/>
            <a:ext cx="2177320" cy="3088397"/>
          </a:xfrm>
          <a:custGeom>
            <a:avLst/>
            <a:gdLst/>
            <a:ahLst/>
            <a:cxnLst/>
            <a:rect r="r" b="b" t="t" l="l"/>
            <a:pathLst>
              <a:path h="3088397" w="2177320">
                <a:moveTo>
                  <a:pt x="0" y="0"/>
                </a:moveTo>
                <a:lnTo>
                  <a:pt x="2177320" y="0"/>
                </a:lnTo>
                <a:lnTo>
                  <a:pt x="2177320" y="3088397"/>
                </a:lnTo>
                <a:lnTo>
                  <a:pt x="0" y="308839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059147" y="5587015"/>
            <a:ext cx="3989089" cy="4243712"/>
          </a:xfrm>
          <a:custGeom>
            <a:avLst/>
            <a:gdLst/>
            <a:ahLst/>
            <a:cxnLst/>
            <a:rect r="r" b="b" t="t" l="l"/>
            <a:pathLst>
              <a:path h="4243712" w="3989089">
                <a:moveTo>
                  <a:pt x="0" y="0"/>
                </a:moveTo>
                <a:lnTo>
                  <a:pt x="3989089" y="0"/>
                </a:lnTo>
                <a:lnTo>
                  <a:pt x="3989089" y="4243712"/>
                </a:lnTo>
                <a:lnTo>
                  <a:pt x="0" y="42437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2947672" y="1036865"/>
            <a:ext cx="6196328" cy="17913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425"/>
              </a:lnSpc>
              <a:spcBef>
                <a:spcPct val="0"/>
              </a:spcBef>
            </a:pPr>
            <a:r>
              <a:rPr lang="en-US" b="true" sz="6119" strike="noStrike" u="none">
                <a:solidFill>
                  <a:srgbClr val="183B5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Nuestro grupo: punto de partida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69720" y="3655529"/>
            <a:ext cx="11243310" cy="46496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503"/>
              </a:lnSpc>
              <a:spcBef>
                <a:spcPct val="0"/>
              </a:spcBef>
            </a:pPr>
            <a:r>
              <a:rPr lang="en-US" sz="4289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Número de estudiantes: ______</a:t>
            </a:r>
          </a:p>
          <a:p>
            <a:pPr algn="l" marL="0" indent="0" lvl="0">
              <a:lnSpc>
                <a:spcPts val="4503"/>
              </a:lnSpc>
              <a:spcBef>
                <a:spcPct val="0"/>
              </a:spcBef>
            </a:pPr>
            <a:r>
              <a:rPr lang="en-US" sz="4289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Fortalezas generales: __________________________</a:t>
            </a:r>
          </a:p>
          <a:p>
            <a:pPr algn="l" marL="0" indent="0" lvl="0">
              <a:lnSpc>
                <a:spcPts val="4503"/>
              </a:lnSpc>
              <a:spcBef>
                <a:spcPct val="0"/>
              </a:spcBef>
            </a:pPr>
            <a:r>
              <a:rPr lang="en-US" sz="4289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Necesidades generales: _________________________</a:t>
            </a:r>
          </a:p>
          <a:p>
            <a:pPr algn="l" marL="0" indent="0" lvl="0">
              <a:lnSpc>
                <a:spcPts val="4503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4503"/>
              </a:lnSpc>
              <a:spcBef>
                <a:spcPct val="0"/>
              </a:spcBef>
            </a:pPr>
            <a:r>
              <a:rPr lang="en-US" sz="4289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Compartiremos información del grupo sin exponer datos personales ni situaciones individuales.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729451" y="228600"/>
            <a:ext cx="7807050" cy="3317996"/>
          </a:xfrm>
          <a:custGeom>
            <a:avLst/>
            <a:gdLst/>
            <a:ahLst/>
            <a:cxnLst/>
            <a:rect r="r" b="b" t="t" l="l"/>
            <a:pathLst>
              <a:path h="3317996" w="7807050">
                <a:moveTo>
                  <a:pt x="0" y="0"/>
                </a:moveTo>
                <a:lnTo>
                  <a:pt x="7807050" y="0"/>
                </a:lnTo>
                <a:lnTo>
                  <a:pt x="7807050" y="3317996"/>
                </a:lnTo>
                <a:lnTo>
                  <a:pt x="0" y="3317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195572" y="478660"/>
            <a:ext cx="4463778" cy="4463778"/>
            <a:chOff x="0" y="0"/>
            <a:chExt cx="4381500" cy="438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1336958" y="439845"/>
            <a:ext cx="6322392" cy="4269700"/>
            <a:chOff x="0" y="0"/>
            <a:chExt cx="4513350" cy="3048000"/>
          </a:xfrm>
        </p:grpSpPr>
        <p:sp>
          <p:nvSpPr>
            <p:cNvPr name="Freeform 12" id="12" descr="Personajes tiernos de una familia escolar kawaii"/>
            <p:cNvSpPr/>
            <p:nvPr/>
          </p:nvSpPr>
          <p:spPr>
            <a:xfrm flipH="false" flipV="false" rot="0">
              <a:off x="0" y="0"/>
              <a:ext cx="4513350" cy="3048000"/>
            </a:xfrm>
            <a:custGeom>
              <a:avLst/>
              <a:gdLst/>
              <a:ahLst/>
              <a:cxnLst/>
              <a:rect r="r" b="b" t="t" l="l"/>
              <a:pathLst>
                <a:path h="3048000" w="4513350">
                  <a:moveTo>
                    <a:pt x="0" y="0"/>
                  </a:moveTo>
                  <a:lnTo>
                    <a:pt x="4513350" y="0"/>
                  </a:lnTo>
                  <a:lnTo>
                    <a:pt x="4513350" y="3048000"/>
                  </a:lnTo>
                  <a:lnTo>
                    <a:pt x="0" y="304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681" t="0" r="-681" b="0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514350" y="939885"/>
            <a:ext cx="1705755" cy="2320755"/>
          </a:xfrm>
          <a:custGeom>
            <a:avLst/>
            <a:gdLst/>
            <a:ahLst/>
            <a:cxnLst/>
            <a:rect r="r" b="b" t="t" l="l"/>
            <a:pathLst>
              <a:path h="2320755" w="1705755">
                <a:moveTo>
                  <a:pt x="0" y="0"/>
                </a:moveTo>
                <a:lnTo>
                  <a:pt x="1705755" y="0"/>
                </a:lnTo>
                <a:lnTo>
                  <a:pt x="1705755" y="2320755"/>
                </a:lnTo>
                <a:lnTo>
                  <a:pt x="0" y="23207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3621167" y="5262287"/>
            <a:ext cx="3779027" cy="4783579"/>
          </a:xfrm>
          <a:custGeom>
            <a:avLst/>
            <a:gdLst/>
            <a:ahLst/>
            <a:cxnLst/>
            <a:rect r="r" b="b" t="t" l="l"/>
            <a:pathLst>
              <a:path h="4783579" w="3779027">
                <a:moveTo>
                  <a:pt x="0" y="0"/>
                </a:moveTo>
                <a:lnTo>
                  <a:pt x="3779027" y="0"/>
                </a:lnTo>
                <a:lnTo>
                  <a:pt x="3779027" y="4783579"/>
                </a:lnTo>
                <a:lnTo>
                  <a:pt x="0" y="47835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5911084" y="7734908"/>
            <a:ext cx="3232916" cy="2909625"/>
          </a:xfrm>
          <a:custGeom>
            <a:avLst/>
            <a:gdLst/>
            <a:ahLst/>
            <a:cxnLst/>
            <a:rect r="r" b="b" t="t" l="l"/>
            <a:pathLst>
              <a:path h="2909625" w="3232916">
                <a:moveTo>
                  <a:pt x="0" y="0"/>
                </a:moveTo>
                <a:lnTo>
                  <a:pt x="3232916" y="0"/>
                </a:lnTo>
                <a:lnTo>
                  <a:pt x="3232916" y="2909624"/>
                </a:lnTo>
                <a:lnTo>
                  <a:pt x="0" y="29096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3131261" y="990600"/>
            <a:ext cx="6629400" cy="16451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5921"/>
              </a:lnSpc>
              <a:spcBef>
                <a:spcPct val="0"/>
              </a:spcBef>
            </a:pPr>
            <a:r>
              <a:rPr lang="en-US" b="true" sz="5639" strike="noStrike" u="none">
                <a:solidFill>
                  <a:srgbClr val="183B5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Aprendizajes y prioridades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958743" y="3982154"/>
            <a:ext cx="11842106" cy="3363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308"/>
              </a:lnSpc>
              <a:spcBef>
                <a:spcPct val="0"/>
              </a:spcBef>
            </a:pPr>
            <a:r>
              <a:rPr lang="en-US" sz="4103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Lectura y comprensión</a:t>
            </a:r>
          </a:p>
          <a:p>
            <a:pPr algn="l" marL="0" indent="0" lvl="0">
              <a:lnSpc>
                <a:spcPts val="4308"/>
              </a:lnSpc>
              <a:spcBef>
                <a:spcPct val="0"/>
              </a:spcBef>
            </a:pPr>
            <a:r>
              <a:rPr lang="en-US" sz="4103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Escritura y comunicación</a:t>
            </a:r>
          </a:p>
          <a:p>
            <a:pPr algn="l" marL="0" indent="0" lvl="0">
              <a:lnSpc>
                <a:spcPts val="4308"/>
              </a:lnSpc>
              <a:spcBef>
                <a:spcPct val="0"/>
              </a:spcBef>
            </a:pPr>
            <a:r>
              <a:rPr lang="en-US" sz="4103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Pensamiento matemático y resolución de problemas</a:t>
            </a:r>
          </a:p>
          <a:p>
            <a:pPr algn="l" marL="0" indent="0" lvl="0">
              <a:lnSpc>
                <a:spcPts val="4308"/>
              </a:lnSpc>
              <a:spcBef>
                <a:spcPct val="0"/>
              </a:spcBef>
            </a:pPr>
            <a:r>
              <a:rPr lang="en-US" sz="4103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Convivencia, autonomía y trabajo en equipo</a:t>
            </a:r>
          </a:p>
          <a:p>
            <a:pPr algn="l" marL="0" indent="0" lvl="0">
              <a:lnSpc>
                <a:spcPts val="4308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4308"/>
              </a:lnSpc>
              <a:spcBef>
                <a:spcPct val="0"/>
              </a:spcBef>
            </a:pPr>
            <a:r>
              <a:rPr lang="en-US" sz="4103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Prioridad del grupo: __________________________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729451" y="228600"/>
            <a:ext cx="7807050" cy="3317996"/>
          </a:xfrm>
          <a:custGeom>
            <a:avLst/>
            <a:gdLst/>
            <a:ahLst/>
            <a:cxnLst/>
            <a:rect r="r" b="b" t="t" l="l"/>
            <a:pathLst>
              <a:path h="3317996" w="7807050">
                <a:moveTo>
                  <a:pt x="0" y="0"/>
                </a:moveTo>
                <a:lnTo>
                  <a:pt x="7807050" y="0"/>
                </a:lnTo>
                <a:lnTo>
                  <a:pt x="7807050" y="3317996"/>
                </a:lnTo>
                <a:lnTo>
                  <a:pt x="0" y="3317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298214" y="619111"/>
            <a:ext cx="4034017" cy="4034017"/>
            <a:chOff x="0" y="0"/>
            <a:chExt cx="4381500" cy="438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2345537" y="584033"/>
            <a:ext cx="5942463" cy="3858625"/>
            <a:chOff x="0" y="0"/>
            <a:chExt cx="4694062" cy="3048000"/>
          </a:xfrm>
        </p:grpSpPr>
        <p:sp>
          <p:nvSpPr>
            <p:cNvPr name="Freeform 12" id="12" descr="Personajes tiernos de una familia escolar kawaii"/>
            <p:cNvSpPr/>
            <p:nvPr/>
          </p:nvSpPr>
          <p:spPr>
            <a:xfrm flipH="false" flipV="false" rot="0">
              <a:off x="0" y="0"/>
              <a:ext cx="4694062" cy="3048000"/>
            </a:xfrm>
            <a:custGeom>
              <a:avLst/>
              <a:gdLst/>
              <a:ahLst/>
              <a:cxnLst/>
              <a:rect r="r" b="b" t="t" l="l"/>
              <a:pathLst>
                <a:path h="3048000" w="4694062">
                  <a:moveTo>
                    <a:pt x="0" y="0"/>
                  </a:moveTo>
                  <a:lnTo>
                    <a:pt x="4694062" y="0"/>
                  </a:lnTo>
                  <a:lnTo>
                    <a:pt x="4694062" y="3048000"/>
                  </a:lnTo>
                  <a:lnTo>
                    <a:pt x="0" y="304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1302" r="0" b="-1302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698454" y="584033"/>
            <a:ext cx="1540589" cy="2370137"/>
          </a:xfrm>
          <a:custGeom>
            <a:avLst/>
            <a:gdLst/>
            <a:ahLst/>
            <a:cxnLst/>
            <a:rect r="r" b="b" t="t" l="l"/>
            <a:pathLst>
              <a:path h="2370137" w="1540589">
                <a:moveTo>
                  <a:pt x="0" y="0"/>
                </a:moveTo>
                <a:lnTo>
                  <a:pt x="1540589" y="0"/>
                </a:lnTo>
                <a:lnTo>
                  <a:pt x="1540589" y="2370138"/>
                </a:lnTo>
                <a:lnTo>
                  <a:pt x="0" y="237013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1480391" y="5933501"/>
            <a:ext cx="4181222" cy="3491320"/>
          </a:xfrm>
          <a:custGeom>
            <a:avLst/>
            <a:gdLst/>
            <a:ahLst/>
            <a:cxnLst/>
            <a:rect r="r" b="b" t="t" l="l"/>
            <a:pathLst>
              <a:path h="3491320" w="4181222">
                <a:moveTo>
                  <a:pt x="0" y="0"/>
                </a:moveTo>
                <a:lnTo>
                  <a:pt x="4181222" y="0"/>
                </a:lnTo>
                <a:lnTo>
                  <a:pt x="4181222" y="3491320"/>
                </a:lnTo>
                <a:lnTo>
                  <a:pt x="0" y="349132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2682780" y="1012698"/>
            <a:ext cx="6629400" cy="1711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66"/>
              </a:lnSpc>
              <a:spcBef>
                <a:spcPct val="0"/>
              </a:spcBef>
            </a:pPr>
            <a:r>
              <a:rPr lang="en-US" b="true" sz="5873" strike="noStrike" u="none">
                <a:solidFill>
                  <a:srgbClr val="183B5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¿Cómo trabajaremos?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667129" y="3753202"/>
            <a:ext cx="11631085" cy="27615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231"/>
              </a:lnSpc>
              <a:spcBef>
                <a:spcPct val="0"/>
              </a:spcBef>
            </a:pPr>
            <a:r>
              <a:rPr lang="en-US" sz="4030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Actividades individuales, en parejas y en equipo</a:t>
            </a:r>
          </a:p>
          <a:p>
            <a:pPr algn="l" marL="0" indent="0" lvl="0">
              <a:lnSpc>
                <a:spcPts val="4231"/>
              </a:lnSpc>
              <a:spcBef>
                <a:spcPct val="0"/>
              </a:spcBef>
            </a:pPr>
            <a:r>
              <a:rPr lang="en-US" sz="4030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Proyectos vinculados con el contexto</a:t>
            </a:r>
          </a:p>
          <a:p>
            <a:pPr algn="l" marL="0" indent="0" lvl="0">
              <a:lnSpc>
                <a:spcPts val="4231"/>
              </a:lnSpc>
              <a:spcBef>
                <a:spcPct val="0"/>
              </a:spcBef>
            </a:pPr>
            <a:r>
              <a:rPr lang="en-US" sz="4030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Materiales concretos y recursos diversos</a:t>
            </a:r>
          </a:p>
          <a:p>
            <a:pPr algn="l" marL="0" indent="0" lvl="0">
              <a:lnSpc>
                <a:spcPts val="4231"/>
              </a:lnSpc>
              <a:spcBef>
                <a:spcPct val="0"/>
              </a:spcBef>
            </a:pPr>
            <a:r>
              <a:rPr lang="en-US" sz="4030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Participación, reflexión y evidencias de aprendizaje</a:t>
            </a:r>
          </a:p>
          <a:p>
            <a:pPr algn="l" marL="0" indent="0" lvl="0">
              <a:lnSpc>
                <a:spcPts val="4231"/>
              </a:lnSpc>
              <a:spcBef>
                <a:spcPct val="0"/>
              </a:spcBef>
            </a:pPr>
            <a:r>
              <a:rPr lang="en-US" sz="4030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• El error como oportunidad para aprender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9E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228600"/>
            <a:chOff x="0" y="0"/>
            <a:chExt cx="24384000" cy="3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4384000" cy="304800"/>
            </a:xfrm>
            <a:custGeom>
              <a:avLst/>
              <a:gdLst/>
              <a:ahLst/>
              <a:cxnLst/>
              <a:rect r="r" b="b" t="t" l="l"/>
              <a:pathLst>
                <a:path h="304800" w="24384000">
                  <a:moveTo>
                    <a:pt x="0" y="152400"/>
                  </a:moveTo>
                  <a:cubicBezTo>
                    <a:pt x="0" y="68199"/>
                    <a:pt x="68199" y="0"/>
                    <a:pt x="152400" y="0"/>
                  </a:cubicBezTo>
                  <a:lnTo>
                    <a:pt x="24231600" y="0"/>
                  </a:lnTo>
                  <a:cubicBezTo>
                    <a:pt x="24315801" y="0"/>
                    <a:pt x="24384000" y="68199"/>
                    <a:pt x="24384000" y="152400"/>
                  </a:cubicBezTo>
                  <a:cubicBezTo>
                    <a:pt x="24384000" y="236601"/>
                    <a:pt x="24315801" y="304800"/>
                    <a:pt x="24231600" y="304800"/>
                  </a:cubicBezTo>
                  <a:lnTo>
                    <a:pt x="152400" y="304800"/>
                  </a:lnTo>
                  <a:cubicBezTo>
                    <a:pt x="68199" y="304800"/>
                    <a:pt x="0" y="236601"/>
                    <a:pt x="0" y="1524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14350" y="9286875"/>
            <a:ext cx="4000500" cy="114300"/>
            <a:chOff x="0" y="0"/>
            <a:chExt cx="5334000" cy="152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334000" cy="152400"/>
            </a:xfrm>
            <a:custGeom>
              <a:avLst/>
              <a:gdLst/>
              <a:ahLst/>
              <a:cxnLst/>
              <a:rect r="r" b="b" t="t" l="l"/>
              <a:pathLst>
                <a:path h="152400" w="53340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lnTo>
                    <a:pt x="5257800" y="0"/>
                  </a:lnTo>
                  <a:cubicBezTo>
                    <a:pt x="5299837" y="0"/>
                    <a:pt x="5334000" y="34163"/>
                    <a:pt x="5334000" y="76200"/>
                  </a:cubicBezTo>
                  <a:cubicBezTo>
                    <a:pt x="5334000" y="118237"/>
                    <a:pt x="5299837" y="152400"/>
                    <a:pt x="5257800" y="152400"/>
                  </a:cubicBezTo>
                  <a:lnTo>
                    <a:pt x="76200" y="152400"/>
                  </a:lnTo>
                  <a:cubicBezTo>
                    <a:pt x="34163" y="152400"/>
                    <a:pt x="0" y="118237"/>
                    <a:pt x="0" y="76200"/>
                  </a:cubicBezTo>
                  <a:close/>
                </a:path>
              </a:pathLst>
            </a:custGeom>
            <a:solidFill>
              <a:srgbClr val="F7C948"/>
            </a:solidFill>
          </p:spPr>
        </p:sp>
      </p:grpSp>
      <p:sp>
        <p:nvSpPr>
          <p:cNvPr name="Freeform 6" id="6"/>
          <p:cNvSpPr/>
          <p:nvPr/>
        </p:nvSpPr>
        <p:spPr>
          <a:xfrm flipH="false" flipV="false" rot="0">
            <a:off x="1729451" y="228600"/>
            <a:ext cx="7807050" cy="3317996"/>
          </a:xfrm>
          <a:custGeom>
            <a:avLst/>
            <a:gdLst/>
            <a:ahLst/>
            <a:cxnLst/>
            <a:rect r="r" b="b" t="t" l="l"/>
            <a:pathLst>
              <a:path h="3317996" w="7807050">
                <a:moveTo>
                  <a:pt x="0" y="0"/>
                </a:moveTo>
                <a:lnTo>
                  <a:pt x="7807050" y="0"/>
                </a:lnTo>
                <a:lnTo>
                  <a:pt x="7807050" y="3317996"/>
                </a:lnTo>
                <a:lnTo>
                  <a:pt x="0" y="331799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028700" y="2100262"/>
            <a:ext cx="114300" cy="6143625"/>
            <a:chOff x="0" y="0"/>
            <a:chExt cx="152400" cy="81915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2400" cy="8191500"/>
            </a:xfrm>
            <a:custGeom>
              <a:avLst/>
              <a:gdLst/>
              <a:ahLst/>
              <a:cxnLst/>
              <a:rect r="r" b="b" t="t" l="l"/>
              <a:pathLst>
                <a:path h="8191500" w="152400">
                  <a:moveTo>
                    <a:pt x="0" y="76200"/>
                  </a:moveTo>
                  <a:cubicBezTo>
                    <a:pt x="0" y="34163"/>
                    <a:pt x="34163" y="0"/>
                    <a:pt x="76200" y="0"/>
                  </a:cubicBezTo>
                  <a:cubicBezTo>
                    <a:pt x="118237" y="0"/>
                    <a:pt x="152400" y="34163"/>
                    <a:pt x="152400" y="76200"/>
                  </a:cubicBezTo>
                  <a:lnTo>
                    <a:pt x="152400" y="8115300"/>
                  </a:lnTo>
                  <a:cubicBezTo>
                    <a:pt x="152400" y="8157337"/>
                    <a:pt x="118237" y="8191500"/>
                    <a:pt x="76200" y="8191500"/>
                  </a:cubicBezTo>
                  <a:cubicBezTo>
                    <a:pt x="34163" y="8191500"/>
                    <a:pt x="0" y="8157337"/>
                    <a:pt x="0" y="8115300"/>
                  </a:cubicBezTo>
                  <a:close/>
                </a:path>
              </a:pathLst>
            </a:custGeom>
            <a:solidFill>
              <a:srgbClr val="39B7B1"/>
            </a:solidFill>
          </p:spPr>
        </p:sp>
      </p:grpSp>
      <p:grpSp>
        <p:nvGrpSpPr>
          <p:cNvPr name="Group 9" id="9"/>
          <p:cNvGrpSpPr/>
          <p:nvPr/>
        </p:nvGrpSpPr>
        <p:grpSpPr>
          <a:xfrm rot="0">
            <a:off x="13390420" y="460967"/>
            <a:ext cx="4192161" cy="4192161"/>
            <a:chOff x="0" y="0"/>
            <a:chExt cx="4381500" cy="43815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4381500" cy="4381500"/>
            </a:xfrm>
            <a:custGeom>
              <a:avLst/>
              <a:gdLst/>
              <a:ahLst/>
              <a:cxnLst/>
              <a:rect r="r" b="b" t="t" l="l"/>
              <a:pathLst>
                <a:path h="4381500" w="4381500">
                  <a:moveTo>
                    <a:pt x="0" y="304800"/>
                  </a:moveTo>
                  <a:cubicBezTo>
                    <a:pt x="0" y="136525"/>
                    <a:pt x="136525" y="0"/>
                    <a:pt x="304800" y="0"/>
                  </a:cubicBezTo>
                  <a:lnTo>
                    <a:pt x="4076700" y="0"/>
                  </a:lnTo>
                  <a:cubicBezTo>
                    <a:pt x="4245102" y="0"/>
                    <a:pt x="4381500" y="136525"/>
                    <a:pt x="4381500" y="304800"/>
                  </a:cubicBezTo>
                  <a:lnTo>
                    <a:pt x="4381500" y="4076700"/>
                  </a:lnTo>
                  <a:cubicBezTo>
                    <a:pt x="4381500" y="4245102"/>
                    <a:pt x="4244975" y="4381500"/>
                    <a:pt x="4076700" y="4381500"/>
                  </a:cubicBezTo>
                  <a:lnTo>
                    <a:pt x="304800" y="4381500"/>
                  </a:lnTo>
                  <a:cubicBezTo>
                    <a:pt x="136398" y="4381500"/>
                    <a:pt x="0" y="4244975"/>
                    <a:pt x="0" y="407670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1630789" y="424514"/>
            <a:ext cx="5951792" cy="4009893"/>
            <a:chOff x="0" y="0"/>
            <a:chExt cx="4524076" cy="3048000"/>
          </a:xfrm>
        </p:grpSpPr>
        <p:sp>
          <p:nvSpPr>
            <p:cNvPr name="Freeform 12" id="12" descr="Personajes tiernos de una familia escolar kawaii"/>
            <p:cNvSpPr/>
            <p:nvPr/>
          </p:nvSpPr>
          <p:spPr>
            <a:xfrm flipH="false" flipV="false" rot="0">
              <a:off x="0" y="0"/>
              <a:ext cx="4524076" cy="3048000"/>
            </a:xfrm>
            <a:custGeom>
              <a:avLst/>
              <a:gdLst/>
              <a:ahLst/>
              <a:cxnLst/>
              <a:rect r="r" b="b" t="t" l="l"/>
              <a:pathLst>
                <a:path h="3048000" w="4524076">
                  <a:moveTo>
                    <a:pt x="0" y="0"/>
                  </a:moveTo>
                  <a:lnTo>
                    <a:pt x="4524076" y="0"/>
                  </a:lnTo>
                  <a:lnTo>
                    <a:pt x="4524076" y="3048000"/>
                  </a:lnTo>
                  <a:lnTo>
                    <a:pt x="0" y="3048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561" t="0" r="-561" b="0"/>
              </a:stretch>
            </a:blipFill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11783189" y="5050073"/>
            <a:ext cx="4145762" cy="4684477"/>
          </a:xfrm>
          <a:custGeom>
            <a:avLst/>
            <a:gdLst/>
            <a:ahLst/>
            <a:cxnLst/>
            <a:rect r="r" b="b" t="t" l="l"/>
            <a:pathLst>
              <a:path h="4684477" w="4145762">
                <a:moveTo>
                  <a:pt x="0" y="0"/>
                </a:moveTo>
                <a:lnTo>
                  <a:pt x="4145762" y="0"/>
                </a:lnTo>
                <a:lnTo>
                  <a:pt x="4145762" y="4684477"/>
                </a:lnTo>
                <a:lnTo>
                  <a:pt x="0" y="468447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219243" y="339157"/>
            <a:ext cx="2643224" cy="2643224"/>
          </a:xfrm>
          <a:custGeom>
            <a:avLst/>
            <a:gdLst/>
            <a:ahLst/>
            <a:cxnLst/>
            <a:rect r="r" b="b" t="t" l="l"/>
            <a:pathLst>
              <a:path h="2643224" w="2643224">
                <a:moveTo>
                  <a:pt x="0" y="0"/>
                </a:moveTo>
                <a:lnTo>
                  <a:pt x="2643224" y="0"/>
                </a:lnTo>
                <a:lnTo>
                  <a:pt x="2643224" y="2643224"/>
                </a:lnTo>
                <a:lnTo>
                  <a:pt x="0" y="26432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9144000" y="7621439"/>
            <a:ext cx="2448886" cy="2473622"/>
          </a:xfrm>
          <a:custGeom>
            <a:avLst/>
            <a:gdLst/>
            <a:ahLst/>
            <a:cxnLst/>
            <a:rect r="r" b="b" t="t" l="l"/>
            <a:pathLst>
              <a:path h="2473622" w="2448886">
                <a:moveTo>
                  <a:pt x="0" y="0"/>
                </a:moveTo>
                <a:lnTo>
                  <a:pt x="2448886" y="0"/>
                </a:lnTo>
                <a:lnTo>
                  <a:pt x="2448886" y="2473622"/>
                </a:lnTo>
                <a:lnTo>
                  <a:pt x="0" y="247362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464471" y="3632321"/>
            <a:ext cx="9844847" cy="6115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730"/>
              </a:lnSpc>
              <a:spcBef>
                <a:spcPct val="0"/>
              </a:spcBef>
            </a:pPr>
            <a:r>
              <a:rPr lang="en-US" sz="450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La evaluación será diagnóstica y formativa.</a:t>
            </a:r>
          </a:p>
          <a:p>
            <a:pPr algn="l" marL="0" indent="0" lvl="0">
              <a:lnSpc>
                <a:spcPts val="473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4730"/>
              </a:lnSpc>
              <a:spcBef>
                <a:spcPct val="0"/>
              </a:spcBef>
            </a:pPr>
            <a:r>
              <a:rPr lang="en-US" sz="450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Observaremos procesos, participaciones, producciones y avances; brindaremos retroalimentación y ajustaremos los apoyos.</a:t>
            </a:r>
          </a:p>
          <a:p>
            <a:pPr algn="l" marL="0" indent="0" lvl="0">
              <a:lnSpc>
                <a:spcPts val="4730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4730"/>
              </a:lnSpc>
              <a:spcBef>
                <a:spcPct val="0"/>
              </a:spcBef>
            </a:pPr>
            <a:r>
              <a:rPr lang="en-US" sz="4504" strike="noStrike" u="none">
                <a:solidFill>
                  <a:srgbClr val="243746"/>
                </a:solidFill>
                <a:latin typeface="Calibri (MS)"/>
                <a:ea typeface="Calibri (MS)"/>
                <a:cs typeface="Calibri (MS)"/>
                <a:sym typeface="Calibri (MS)"/>
              </a:rPr>
              <a:t>Criterios institucionales: __________________________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137143" y="671260"/>
            <a:ext cx="5581800" cy="2499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6159"/>
              </a:lnSpc>
              <a:spcBef>
                <a:spcPct val="0"/>
              </a:spcBef>
            </a:pPr>
            <a:r>
              <a:rPr lang="en-US" b="true" sz="5866" strike="noStrike" u="none">
                <a:solidFill>
                  <a:srgbClr val="183B56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¿Cómo acompañaremos el aprendizaje?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DAHT6nmnyI4</dc:identifier>
  <dcterms:modified xsi:type="dcterms:W3CDTF">2011-08-01T06:04:30Z</dcterms:modified>
  <cp:revision>1</cp:revision>
  <dc:title>Primera reunión con las familias · Kawaii renovada</dc:title>
</cp:coreProperties>
</file>