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8288000" cy="10287000"/>
  <p:notesSz cx="6858000" cy="9144000"/>
  <p:embeddedFontLst>
    <p:embeddedFont>
      <p:font typeface="Baloo" panose="020B0604020202020204" charset="0"/>
      <p:regular r:id="rId33"/>
    </p:embeddedFont>
    <p:embeddedFont>
      <p:font typeface="Nunito" panose="020B0604020202020204" charset="0"/>
      <p:regular r:id="rId34"/>
    </p:embeddedFont>
    <p:embeddedFont>
      <p:font typeface="Nunito Bold" panose="020B0604020202020204" charset="0"/>
      <p:regular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11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5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9.sv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gestion.cte.sep.gob.mx/insumos/docs/2627_s2_doc0_materiales_consulta.pdf" TargetMode="External"/><Relationship Id="rId3" Type="http://schemas.openxmlformats.org/officeDocument/2006/relationships/image" Target="../media/image9.svg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9.svg"/><Relationship Id="rId7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gestion.cte.sep.gob.mx/insumos/docs/2627_s2_doc0_materiales_consulta.pdf" TargetMode="External"/><Relationship Id="rId3" Type="http://schemas.openxmlformats.org/officeDocument/2006/relationships/image" Target="../media/image11.svg"/><Relationship Id="rId7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gestion.cte.sep.gob.mx/insumos/docs/2627_s2_doc0_materiales_consulta.pdf" TargetMode="External"/><Relationship Id="rId3" Type="http://schemas.openxmlformats.org/officeDocument/2006/relationships/image" Target="../media/image9.svg"/><Relationship Id="rId7" Type="http://schemas.openxmlformats.org/officeDocument/2006/relationships/image" Target="../media/image18.png"/><Relationship Id="rId12" Type="http://schemas.openxmlformats.org/officeDocument/2006/relationships/hyperlink" Target="https://consultanacional.sep.gob.mx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11" Type="http://schemas.openxmlformats.org/officeDocument/2006/relationships/hyperlink" Target="https://gestion.cte.sep.gob.mx/insumos/docs/2627_s2_doc3_anexo3_consulta_nacional.pdf" TargetMode="External"/><Relationship Id="rId5" Type="http://schemas.openxmlformats.org/officeDocument/2006/relationships/image" Target="../media/image11.svg"/><Relationship Id="rId10" Type="http://schemas.openxmlformats.org/officeDocument/2006/relationships/hyperlink" Target="https://gestion.cte.sep.gob.mx/insumos/docs/2627_s2_doc2_anexo2_carpeta_trabajo.pdf" TargetMode="External"/><Relationship Id="rId4" Type="http://schemas.openxmlformats.org/officeDocument/2006/relationships/image" Target="../media/image10.png"/><Relationship Id="rId9" Type="http://schemas.openxmlformats.org/officeDocument/2006/relationships/hyperlink" Target="https://gestion.cte.sep.gob.mx/insumos/docs/2627_s2_doc1_anexo1_cuestionario_diagnostico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gestion.cte.sep.gob.mx/insumos/docs/2627_s2_doc0_materiales_consulta.pdf" TargetMode="External"/><Relationship Id="rId3" Type="http://schemas.openxmlformats.org/officeDocument/2006/relationships/image" Target="../media/image9.svg"/><Relationship Id="rId7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1.svg"/><Relationship Id="rId7" Type="http://schemas.openxmlformats.org/officeDocument/2006/relationships/image" Target="../media/image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hyperlink" Target="https://gestion.cte.sep.gob.mx/insumos/docs/2627_s2_doc0_materiales_consulta.pdf" TargetMode="External"/><Relationship Id="rId9" Type="http://schemas.openxmlformats.org/officeDocument/2006/relationships/image" Target="../media/image2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8.png"/><Relationship Id="rId7" Type="http://schemas.openxmlformats.org/officeDocument/2006/relationships/image" Target="../media/image1.jpeg"/><Relationship Id="rId2" Type="http://schemas.openxmlformats.org/officeDocument/2006/relationships/hyperlink" Target="https://gestion.cte.sep.gob.mx/insumos/docs/2627_s2_doc0_materiales_consulta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Relationship Id="rId9" Type="http://schemas.openxmlformats.org/officeDocument/2006/relationships/image" Target="../media/image2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9.svg"/><Relationship Id="rId7" Type="http://schemas.openxmlformats.org/officeDocument/2006/relationships/image" Target="../media/image2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1.svg"/><Relationship Id="rId7" Type="http://schemas.openxmlformats.org/officeDocument/2006/relationships/image" Target="../media/image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hyperlink" Target="https://gestion.cte.sep.gob.mx/insumos/docs/2627_s2_doc1_anexo1_cuestionario_diagnostico.pdf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gestion.cte.sep.gob.mx/insumos/docs/2627_s2_doc1_anexo1_cuestionario_diagnostico.pdf" TargetMode="External"/><Relationship Id="rId3" Type="http://schemas.openxmlformats.org/officeDocument/2006/relationships/image" Target="../media/image9.svg"/><Relationship Id="rId7" Type="http://schemas.openxmlformats.org/officeDocument/2006/relationships/image" Target="../media/image2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11.svg"/><Relationship Id="rId7" Type="http://schemas.openxmlformats.org/officeDocument/2006/relationships/image" Target="../media/image3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hyperlink" Target="https://gestion.cte.sep.gob.mx/insumos/docs/2627_s2_doc1_anexo1_cuestionario_diagnostico.pdf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11.svg"/><Relationship Id="rId7" Type="http://schemas.openxmlformats.org/officeDocument/2006/relationships/image" Target="../media/image3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hyperlink" Target="https://gestion.cte.sep.gob.mx/insumos/docs/2627_s2_doc1_anexo1_cuestionario_diagnostico.pdf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11.svg"/><Relationship Id="rId7" Type="http://schemas.openxmlformats.org/officeDocument/2006/relationships/image" Target="../media/image3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hyperlink" Target="https://gestion.cte.sep.gob.mx/insumos/docs/2627_s2_doc2_anexo2_carpeta_trabajo.pdf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11.svg"/><Relationship Id="rId7" Type="http://schemas.openxmlformats.org/officeDocument/2006/relationships/image" Target="../media/image3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hyperlink" Target="https://gestion.cte.sep.gob.mx/insumos/docs/2627_s2_doc2_anexo2_carpeta_trabajo.pdf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gestion.cte.sep.gob.mx/insumos/docs/2627_s2_doc2_anexo2_carpeta_trabajo.pdf" TargetMode="External"/><Relationship Id="rId3" Type="http://schemas.openxmlformats.org/officeDocument/2006/relationships/image" Target="../media/image11.svg"/><Relationship Id="rId7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11.svg"/><Relationship Id="rId7" Type="http://schemas.openxmlformats.org/officeDocument/2006/relationships/image" Target="../media/image4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hyperlink" Target="https://gestion.cte.sep.gob.mx/insumos/docs/2627_s2_doc0_materiales_consulta.pdf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11.svg"/><Relationship Id="rId7" Type="http://schemas.openxmlformats.org/officeDocument/2006/relationships/image" Target="../media/image4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hyperlink" Target="https://gestion.cte.sep.gob.mx/insumos/docs/2627_s2_doc0_materiales_consulta.pdf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0.png"/><Relationship Id="rId7" Type="http://schemas.openxmlformats.org/officeDocument/2006/relationships/image" Target="../media/image1.jpeg"/><Relationship Id="rId2" Type="http://schemas.openxmlformats.org/officeDocument/2006/relationships/hyperlink" Target="https://gestion.cte.sep.gob.mx/insumos/docs/2627_s2_doc0_materiales_consulta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9.svg"/><Relationship Id="rId7" Type="http://schemas.openxmlformats.org/officeDocument/2006/relationships/image" Target="../media/image4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hyperlink" Target="https://gestion.cte.sep.gob.mx/insumos/docs/2627_s2_doc3_anexo3_consulta_nacional.pdf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0.png"/><Relationship Id="rId7" Type="http://schemas.openxmlformats.org/officeDocument/2006/relationships/image" Target="../media/image1.jpeg"/><Relationship Id="rId2" Type="http://schemas.openxmlformats.org/officeDocument/2006/relationships/hyperlink" Target="https://gestion.cte.sep.gob.mx/insumos/docs/2627_s2_doc0_materiales_consulta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11.svg"/><Relationship Id="rId7" Type="http://schemas.openxmlformats.org/officeDocument/2006/relationships/image" Target="../media/image49.png"/><Relationship Id="rId12" Type="http://schemas.openxmlformats.org/officeDocument/2006/relationships/hyperlink" Target="https://gestion.cte.sep.gob.mx/insumos/docs/2627_s2_doc0_materiales_consulta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11" Type="http://schemas.openxmlformats.org/officeDocument/2006/relationships/hyperlink" Target="mailto:dudas.consultanacional@sep.gob.mx" TargetMode="External"/><Relationship Id="rId5" Type="http://schemas.openxmlformats.org/officeDocument/2006/relationships/image" Target="../media/image9.svg"/><Relationship Id="rId10" Type="http://schemas.openxmlformats.org/officeDocument/2006/relationships/hyperlink" Target="https://resultadosconsulta.sep.gob.mx" TargetMode="External"/><Relationship Id="rId4" Type="http://schemas.openxmlformats.org/officeDocument/2006/relationships/image" Target="../media/image8.png"/><Relationship Id="rId9" Type="http://schemas.openxmlformats.org/officeDocument/2006/relationships/hyperlink" Target="https://actaconsulta.sep.gob.mx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5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5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13" Type="http://schemas.openxmlformats.org/officeDocument/2006/relationships/hyperlink" Target="https://consultanacional.sep.gob.mx" TargetMode="External"/><Relationship Id="rId3" Type="http://schemas.openxmlformats.org/officeDocument/2006/relationships/image" Target="../media/image11.svg"/><Relationship Id="rId7" Type="http://schemas.openxmlformats.org/officeDocument/2006/relationships/image" Target="../media/image54.png"/><Relationship Id="rId12" Type="http://schemas.openxmlformats.org/officeDocument/2006/relationships/hyperlink" Target="https://gestion.cte.sep.gob.mx/insumos/docs/2627_s2_doc3_anexo3_consulta_nacional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11" Type="http://schemas.openxmlformats.org/officeDocument/2006/relationships/hyperlink" Target="https://gestion.cte.sep.gob.mx/insumos/docs/2627_s2_doc2_anexo2_carpeta_trabajo.pdf" TargetMode="External"/><Relationship Id="rId5" Type="http://schemas.openxmlformats.org/officeDocument/2006/relationships/image" Target="../media/image9.svg"/><Relationship Id="rId15" Type="http://schemas.openxmlformats.org/officeDocument/2006/relationships/hyperlink" Target="https://resultadosconsulta.sep.gob.mx" TargetMode="External"/><Relationship Id="rId10" Type="http://schemas.openxmlformats.org/officeDocument/2006/relationships/hyperlink" Target="https://gestion.cte.sep.gob.mx/insumos/docs/2627_s2_doc1_anexo1_cuestionario_diagnostico.pdf" TargetMode="External"/><Relationship Id="rId4" Type="http://schemas.openxmlformats.org/officeDocument/2006/relationships/image" Target="../media/image8.png"/><Relationship Id="rId9" Type="http://schemas.openxmlformats.org/officeDocument/2006/relationships/hyperlink" Target="https://gestion.cte.sep.gob.mx/insumos/docs/2627_s2_doc0_materiales_consulta.pdf" TargetMode="External"/><Relationship Id="rId14" Type="http://schemas.openxmlformats.org/officeDocument/2006/relationships/hyperlink" Target="https://actaconsulta.sep.gob.mx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1.jpeg"/><Relationship Id="rId7" Type="http://schemas.openxmlformats.org/officeDocument/2006/relationships/image" Target="../media/image59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svg"/><Relationship Id="rId4" Type="http://schemas.openxmlformats.org/officeDocument/2006/relationships/image" Target="../media/image56.png"/><Relationship Id="rId9" Type="http://schemas.openxmlformats.org/officeDocument/2006/relationships/image" Target="../media/image6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864690" y="665186"/>
            <a:ext cx="1132120" cy="113212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-463524" y="-569783"/>
            <a:ext cx="7941564" cy="8229600"/>
          </a:xfrm>
          <a:custGeom>
            <a:avLst/>
            <a:gdLst/>
            <a:ahLst/>
            <a:cxnLst/>
            <a:rect l="l" t="t" r="r" b="b"/>
            <a:pathLst>
              <a:path w="7941564" h="8229600">
                <a:moveTo>
                  <a:pt x="0" y="0"/>
                </a:moveTo>
                <a:lnTo>
                  <a:pt x="7941564" y="0"/>
                </a:lnTo>
                <a:lnTo>
                  <a:pt x="794156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1891504" y="6448441"/>
            <a:ext cx="2638354" cy="3085794"/>
          </a:xfrm>
          <a:custGeom>
            <a:avLst/>
            <a:gdLst/>
            <a:ahLst/>
            <a:cxnLst/>
            <a:rect l="l" t="t" r="r" b="b"/>
            <a:pathLst>
              <a:path w="2638354" h="3085794">
                <a:moveTo>
                  <a:pt x="2638354" y="0"/>
                </a:moveTo>
                <a:lnTo>
                  <a:pt x="0" y="0"/>
                </a:lnTo>
                <a:lnTo>
                  <a:pt x="0" y="3085794"/>
                </a:lnTo>
                <a:lnTo>
                  <a:pt x="2638354" y="3085794"/>
                </a:lnTo>
                <a:lnTo>
                  <a:pt x="2638354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287566" y="3336266"/>
            <a:ext cx="3709244" cy="5012492"/>
          </a:xfrm>
          <a:custGeom>
            <a:avLst/>
            <a:gdLst/>
            <a:ahLst/>
            <a:cxnLst/>
            <a:rect l="l" t="t" r="r" b="b"/>
            <a:pathLst>
              <a:path w="3709244" h="5012492">
                <a:moveTo>
                  <a:pt x="0" y="0"/>
                </a:moveTo>
                <a:lnTo>
                  <a:pt x="3709244" y="0"/>
                </a:lnTo>
                <a:lnTo>
                  <a:pt x="3709244" y="5012492"/>
                </a:lnTo>
                <a:lnTo>
                  <a:pt x="0" y="50124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507258" y="4865963"/>
            <a:ext cx="9779424" cy="2855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0"/>
              </a:lnSpc>
              <a:spcBef>
                <a:spcPct val="0"/>
              </a:spcBef>
            </a:pPr>
            <a:r>
              <a:rPr lang="en-US" sz="4128">
                <a:solidFill>
                  <a:srgbClr val="000000"/>
                </a:solidFill>
                <a:latin typeface="Baloo"/>
                <a:ea typeface="Baloo"/>
                <a:cs typeface="Baloo"/>
                <a:sym typeface="Baloo"/>
              </a:rPr>
              <a:t>Consulta Nacional para la construcción del nuevo sistema integral de formación, capacitación y actualización para maestras y maestros</a:t>
            </a:r>
          </a:p>
        </p:txBody>
      </p:sp>
      <p:sp>
        <p:nvSpPr>
          <p:cNvPr id="8" name="Freeform 8"/>
          <p:cNvSpPr/>
          <p:nvPr/>
        </p:nvSpPr>
        <p:spPr>
          <a:xfrm>
            <a:off x="5486400" y="995130"/>
            <a:ext cx="8899398" cy="3604256"/>
          </a:xfrm>
          <a:custGeom>
            <a:avLst/>
            <a:gdLst/>
            <a:ahLst/>
            <a:cxnLst/>
            <a:rect l="l" t="t" r="r" b="b"/>
            <a:pathLst>
              <a:path w="8899398" h="3604256">
                <a:moveTo>
                  <a:pt x="0" y="0"/>
                </a:moveTo>
                <a:lnTo>
                  <a:pt x="8899398" y="0"/>
                </a:lnTo>
                <a:lnTo>
                  <a:pt x="8899398" y="3604256"/>
                </a:lnTo>
                <a:lnTo>
                  <a:pt x="0" y="36042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608631" y="1748561"/>
            <a:ext cx="8502038" cy="2098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45"/>
              </a:lnSpc>
            </a:pPr>
            <a:r>
              <a:rPr lang="en-US" sz="7985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Segunda Sesión Ordinaria del CTE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FFC845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96900" y="8050623"/>
            <a:ext cx="5347824" cy="131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3"/>
              </a:lnSpc>
              <a:spcBef>
                <a:spcPct val="0"/>
              </a:spcBef>
            </a:pPr>
            <a:r>
              <a:rPr lang="en-US" sz="3795">
                <a:solidFill>
                  <a:srgbClr val="F0581B"/>
                </a:solidFill>
                <a:latin typeface="Baloo"/>
                <a:ea typeface="Baloo"/>
                <a:cs typeface="Baloo"/>
                <a:sym typeface="Baloo"/>
              </a:rPr>
              <a:t>Ciclo escolar 2026–2027 · Octubre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71871" y="4294984"/>
            <a:ext cx="12091629" cy="3713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48"/>
              </a:lnSpc>
            </a:pPr>
            <a:r>
              <a:rPr lang="en-US" sz="4406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“Cuando el colectivo escucha, analiza y decide, la escuela avanza con sentido.”</a:t>
            </a:r>
          </a:p>
          <a:p>
            <a:pPr algn="l">
              <a:lnSpc>
                <a:spcPts val="5948"/>
              </a:lnSpc>
            </a:pPr>
            <a:endParaRPr lang="en-US" sz="4406">
              <a:solidFill>
                <a:srgbClr val="29213A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5948"/>
              </a:lnSpc>
            </a:pPr>
            <a:r>
              <a:rPr lang="en-US" sz="4406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Bienvenidas y bienvenidos a este espacio de escucha, análisis y decisión colegiada.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028700" y="1759375"/>
            <a:ext cx="7033198" cy="2602283"/>
          </a:xfrm>
          <a:custGeom>
            <a:avLst/>
            <a:gdLst/>
            <a:ahLst/>
            <a:cxnLst/>
            <a:rect l="l" t="t" r="r" b="b"/>
            <a:pathLst>
              <a:path w="7033198" h="2602283">
                <a:moveTo>
                  <a:pt x="0" y="0"/>
                </a:moveTo>
                <a:lnTo>
                  <a:pt x="7033198" y="0"/>
                </a:lnTo>
                <a:lnTo>
                  <a:pt x="7033198" y="2602284"/>
                </a:lnTo>
                <a:lnTo>
                  <a:pt x="0" y="26022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659174" y="3488805"/>
            <a:ext cx="3141214" cy="4519732"/>
          </a:xfrm>
          <a:custGeom>
            <a:avLst/>
            <a:gdLst/>
            <a:ahLst/>
            <a:cxnLst/>
            <a:rect l="l" t="t" r="r" b="b"/>
            <a:pathLst>
              <a:path w="3141214" h="4519732">
                <a:moveTo>
                  <a:pt x="0" y="0"/>
                </a:moveTo>
                <a:lnTo>
                  <a:pt x="3141213" y="0"/>
                </a:lnTo>
                <a:lnTo>
                  <a:pt x="3141213" y="4519732"/>
                </a:lnTo>
                <a:lnTo>
                  <a:pt x="0" y="45197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418828" y="2463100"/>
            <a:ext cx="6643071" cy="981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85"/>
              </a:lnSpc>
            </a:pPr>
            <a:r>
              <a:rPr lang="en-US" sz="7338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Para comenzar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028700" y="1759375"/>
            <a:ext cx="6840332" cy="2530923"/>
          </a:xfrm>
          <a:custGeom>
            <a:avLst/>
            <a:gdLst/>
            <a:ahLst/>
            <a:cxnLst/>
            <a:rect l="l" t="t" r="r" b="b"/>
            <a:pathLst>
              <a:path w="6840332" h="2530923">
                <a:moveTo>
                  <a:pt x="0" y="0"/>
                </a:moveTo>
                <a:lnTo>
                  <a:pt x="6840332" y="0"/>
                </a:lnTo>
                <a:lnTo>
                  <a:pt x="6840332" y="2530923"/>
                </a:lnTo>
                <a:lnTo>
                  <a:pt x="0" y="25309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2674919" y="1654496"/>
            <a:ext cx="4732020" cy="8229600"/>
          </a:xfrm>
          <a:custGeom>
            <a:avLst/>
            <a:gdLst/>
            <a:ahLst/>
            <a:cxnLst/>
            <a:rect l="l" t="t" r="r" b="b"/>
            <a:pathLst>
              <a:path w="4732020" h="8229600">
                <a:moveTo>
                  <a:pt x="0" y="0"/>
                </a:moveTo>
                <a:lnTo>
                  <a:pt x="4732020" y="0"/>
                </a:lnTo>
                <a:lnTo>
                  <a:pt x="47320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908076" y="2149590"/>
            <a:ext cx="4963054" cy="1642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40"/>
              </a:lnSpc>
            </a:pPr>
            <a:r>
              <a:rPr lang="en-US" sz="6216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Propósito de la sesión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96225" y="4576048"/>
            <a:ext cx="12168765" cy="3846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81"/>
              </a:lnSpc>
              <a:spcBef>
                <a:spcPct val="0"/>
              </a:spcBef>
            </a:pPr>
            <a:r>
              <a:rPr lang="en-US" sz="4579" u="none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Participar en la Consulta Nacional para la construcción del nuevo sistema integral de formación, capacitación y actualización para maestras y maestros, correspondiente al Compromiso Presidencial 27.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2781" y="9539515"/>
            <a:ext cx="1381125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  <a:spcBef>
                <a:spcPct val="0"/>
              </a:spcBef>
            </a:pP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Abrir el Material de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apoyo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para la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consulta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,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página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4.</a:t>
            </a:r>
            <a:endParaRPr lang="en-US" sz="2250" b="1" u="none" strike="noStrike" dirty="0">
              <a:solidFill>
                <a:srgbClr val="633AA8"/>
              </a:solidFill>
              <a:latin typeface="Nunito Bold"/>
              <a:ea typeface="Nunito Bold"/>
              <a:cs typeface="Nunito Bold"/>
              <a:sym typeface="Nunito Bold"/>
              <a:hlinkClick r:id="rId8" tooltip="https://gestion.cte.sep.gob.mx/insumos/docs/2627_s2_doc0_materiales_consulta.pd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028700" y="1759375"/>
            <a:ext cx="7033198" cy="2602283"/>
          </a:xfrm>
          <a:custGeom>
            <a:avLst/>
            <a:gdLst/>
            <a:ahLst/>
            <a:cxnLst/>
            <a:rect l="l" t="t" r="r" b="b"/>
            <a:pathLst>
              <a:path w="7033198" h="2602283">
                <a:moveTo>
                  <a:pt x="0" y="0"/>
                </a:moveTo>
                <a:lnTo>
                  <a:pt x="7033198" y="0"/>
                </a:lnTo>
                <a:lnTo>
                  <a:pt x="7033198" y="2602284"/>
                </a:lnTo>
                <a:lnTo>
                  <a:pt x="0" y="26022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flipH="1">
            <a:off x="13476473" y="4289555"/>
            <a:ext cx="4159754" cy="5659529"/>
          </a:xfrm>
          <a:custGeom>
            <a:avLst/>
            <a:gdLst/>
            <a:ahLst/>
            <a:cxnLst/>
            <a:rect l="l" t="t" r="r" b="b"/>
            <a:pathLst>
              <a:path w="4159754" h="5659529">
                <a:moveTo>
                  <a:pt x="4159754" y="0"/>
                </a:moveTo>
                <a:lnTo>
                  <a:pt x="0" y="0"/>
                </a:lnTo>
                <a:lnTo>
                  <a:pt x="0" y="5659529"/>
                </a:lnTo>
                <a:lnTo>
                  <a:pt x="4159754" y="5659529"/>
                </a:lnTo>
                <a:lnTo>
                  <a:pt x="4159754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133880" y="1883200"/>
            <a:ext cx="5438156" cy="2057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16"/>
              </a:lnSpc>
            </a:pPr>
            <a:r>
              <a:rPr lang="en-US" sz="7761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Ruta de la jornada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02051" y="5076825"/>
            <a:ext cx="12739969" cy="1451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43"/>
              </a:lnSpc>
            </a:pPr>
            <a:r>
              <a:rPr lang="en-US" sz="4328" b="1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</a:rPr>
              <a:t>INICIO  •  ORGANIZACIÓN  •  ANÁLISIS  •  PARTICIPACIÓN  •  CIERRE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759375"/>
            <a:ext cx="7033198" cy="2602283"/>
          </a:xfrm>
          <a:custGeom>
            <a:avLst/>
            <a:gdLst/>
            <a:ahLst/>
            <a:cxnLst/>
            <a:rect l="l" t="t" r="r" b="b"/>
            <a:pathLst>
              <a:path w="7033198" h="2602283">
                <a:moveTo>
                  <a:pt x="0" y="0"/>
                </a:moveTo>
                <a:lnTo>
                  <a:pt x="7033198" y="0"/>
                </a:lnTo>
                <a:lnTo>
                  <a:pt x="7033198" y="2602284"/>
                </a:lnTo>
                <a:lnTo>
                  <a:pt x="0" y="26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3884822" y="2835639"/>
            <a:ext cx="3743233" cy="6238722"/>
          </a:xfrm>
          <a:custGeom>
            <a:avLst/>
            <a:gdLst/>
            <a:ahLst/>
            <a:cxnLst/>
            <a:rect l="l" t="t" r="r" b="b"/>
            <a:pathLst>
              <a:path w="3743233" h="6238722">
                <a:moveTo>
                  <a:pt x="0" y="0"/>
                </a:moveTo>
                <a:lnTo>
                  <a:pt x="3743233" y="0"/>
                </a:lnTo>
                <a:lnTo>
                  <a:pt x="3743233" y="6238722"/>
                </a:lnTo>
                <a:lnTo>
                  <a:pt x="0" y="623872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21773" y="4314034"/>
            <a:ext cx="11952247" cy="3234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15"/>
              </a:lnSpc>
              <a:spcBef>
                <a:spcPct val="0"/>
              </a:spcBef>
            </a:pPr>
            <a:r>
              <a:rPr lang="en-US" sz="3196" u="none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1. Organización del colectivo y mensaje de la autoridad educativa</a:t>
            </a:r>
          </a:p>
          <a:p>
            <a:pPr marL="0" lvl="0" indent="0" algn="l">
              <a:lnSpc>
                <a:spcPts val="4315"/>
              </a:lnSpc>
              <a:spcBef>
                <a:spcPct val="0"/>
              </a:spcBef>
            </a:pPr>
            <a:r>
              <a:rPr lang="en-US" sz="3196" u="none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2. Elección de la persona moderadora</a:t>
            </a:r>
          </a:p>
          <a:p>
            <a:pPr marL="0" lvl="0" indent="0" algn="l">
              <a:lnSpc>
                <a:spcPts val="4315"/>
              </a:lnSpc>
              <a:spcBef>
                <a:spcPct val="0"/>
              </a:spcBef>
            </a:pPr>
            <a:r>
              <a:rPr lang="en-US" sz="3196" u="none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3. Análisis de los resultados del Cuestionario Diagnóstico</a:t>
            </a:r>
          </a:p>
          <a:p>
            <a:pPr marL="0" lvl="0" indent="0" algn="l">
              <a:lnSpc>
                <a:spcPts val="4315"/>
              </a:lnSpc>
              <a:spcBef>
                <a:spcPct val="0"/>
              </a:spcBef>
            </a:pPr>
            <a:r>
              <a:rPr lang="en-US" sz="3196" u="none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4. Revisión de la Carpeta de Trabajo</a:t>
            </a:r>
          </a:p>
          <a:p>
            <a:pPr marL="0" lvl="0" indent="0" algn="l">
              <a:lnSpc>
                <a:spcPts val="4315"/>
              </a:lnSpc>
              <a:spcBef>
                <a:spcPct val="0"/>
              </a:spcBef>
            </a:pPr>
            <a:r>
              <a:rPr lang="en-US" sz="3196" u="none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5. Participación individual en la Consulta Nacional</a:t>
            </a:r>
          </a:p>
          <a:p>
            <a:pPr marL="0" lvl="0" indent="0" algn="l">
              <a:lnSpc>
                <a:spcPts val="4315"/>
              </a:lnSpc>
              <a:spcBef>
                <a:spcPct val="0"/>
              </a:spcBef>
            </a:pPr>
            <a:r>
              <a:rPr lang="en-US" sz="3196" u="none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6. Integración, firma y entrega del Acta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20753" y="2122878"/>
            <a:ext cx="5049092" cy="1431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39"/>
              </a:lnSpc>
            </a:pPr>
            <a:r>
              <a:rPr lang="en-US" sz="5431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Agenda oficial de trabajo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47750" y="9067800"/>
            <a:ext cx="1381125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  <a:spcBef>
                <a:spcPct val="0"/>
              </a:spcBef>
            </a:pP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Abrir el Material de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apoyo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para la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consulta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,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página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5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  <a:hlinkClick r:id="rId8" tooltip="https://gestion.cte.sep.gob.mx/insumos/docs/2627_s2_doc0_materiales_consulta.pdf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4783479" y="1520726"/>
            <a:ext cx="7033198" cy="2602283"/>
          </a:xfrm>
          <a:custGeom>
            <a:avLst/>
            <a:gdLst/>
            <a:ahLst/>
            <a:cxnLst/>
            <a:rect l="l" t="t" r="r" b="b"/>
            <a:pathLst>
              <a:path w="7033198" h="2602283">
                <a:moveTo>
                  <a:pt x="0" y="0"/>
                </a:moveTo>
                <a:lnTo>
                  <a:pt x="7033198" y="0"/>
                </a:lnTo>
                <a:lnTo>
                  <a:pt x="7033198" y="2602283"/>
                </a:lnTo>
                <a:lnTo>
                  <a:pt x="0" y="26022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4357414" y="1688947"/>
            <a:ext cx="3765421" cy="3922314"/>
          </a:xfrm>
          <a:custGeom>
            <a:avLst/>
            <a:gdLst/>
            <a:ahLst/>
            <a:cxnLst/>
            <a:rect l="l" t="t" r="r" b="b"/>
            <a:pathLst>
              <a:path w="3765421" h="3922314">
                <a:moveTo>
                  <a:pt x="0" y="0"/>
                </a:moveTo>
                <a:lnTo>
                  <a:pt x="3765422" y="0"/>
                </a:lnTo>
                <a:lnTo>
                  <a:pt x="3765422" y="3922314"/>
                </a:lnTo>
                <a:lnTo>
                  <a:pt x="0" y="39223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511369" y="1856699"/>
            <a:ext cx="3577419" cy="1793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0"/>
              </a:lnSpc>
            </a:pPr>
            <a:r>
              <a:rPr lang="en-US" sz="6785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Insumos oficiales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2474" y="3612004"/>
            <a:ext cx="14752004" cy="491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47"/>
              </a:lnSpc>
              <a:spcBef>
                <a:spcPct val="0"/>
              </a:spcBef>
            </a:pPr>
            <a:r>
              <a:rPr lang="en-US" sz="2627" b="1" u="none" strike="noStrike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</a:rPr>
              <a:t>Material de apoyo</a:t>
            </a:r>
          </a:p>
          <a:p>
            <a:pPr marL="0" lvl="0" indent="0" algn="l">
              <a:lnSpc>
                <a:spcPts val="3547"/>
              </a:lnSpc>
              <a:spcBef>
                <a:spcPct val="0"/>
              </a:spcBef>
            </a:pPr>
            <a:r>
              <a:rPr lang="en-US" sz="2627" u="sng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  <a:hlinkClick r:id="rId8" tooltip="https://gestion.cte.sep.gob.mx/insumos/docs/2627_s2_doc0_materiales_consulta.pdf"/>
              </a:rPr>
              <a:t>https://gestion.cte.sep.gob.mx/insumos/docs/2627_s2_doc0_materiales_consulta.pdf</a:t>
            </a:r>
          </a:p>
          <a:p>
            <a:pPr marL="0" lvl="0" indent="0" algn="l">
              <a:lnSpc>
                <a:spcPts val="3547"/>
              </a:lnSpc>
              <a:spcBef>
                <a:spcPct val="0"/>
              </a:spcBef>
            </a:pPr>
            <a:endParaRPr lang="en-US" sz="2627" u="sng" strike="noStrike">
              <a:solidFill>
                <a:srgbClr val="29213A"/>
              </a:solidFill>
              <a:latin typeface="Nunito"/>
              <a:ea typeface="Nunito"/>
              <a:cs typeface="Nunito"/>
              <a:sym typeface="Nunito"/>
              <a:hlinkClick r:id="rId8" tooltip="https://gestion.cte.sep.gob.mx/insumos/docs/2627_s2_doc0_materiales_consulta.pdf"/>
            </a:endParaRPr>
          </a:p>
          <a:p>
            <a:pPr marL="0" lvl="0" indent="0" algn="l">
              <a:lnSpc>
                <a:spcPts val="3547"/>
              </a:lnSpc>
              <a:spcBef>
                <a:spcPct val="0"/>
              </a:spcBef>
            </a:pPr>
            <a:r>
              <a:rPr lang="en-US" sz="2627" b="1" u="none" strike="noStrike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</a:rPr>
              <a:t>Anexo 1. Resultados del diagnóstico</a:t>
            </a:r>
          </a:p>
          <a:p>
            <a:pPr marL="0" lvl="0" indent="0" algn="l">
              <a:lnSpc>
                <a:spcPts val="3547"/>
              </a:lnSpc>
              <a:spcBef>
                <a:spcPct val="0"/>
              </a:spcBef>
            </a:pPr>
            <a:r>
              <a:rPr lang="en-US" sz="2627" u="sng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  <a:hlinkClick r:id="rId9" tooltip="https://gestion.cte.sep.gob.mx/insumos/docs/2627_s2_doc1_anexo1_cuestionario_diagnostico.pdf"/>
              </a:rPr>
              <a:t>https://gestion.cte.sep.gob.mx/insumos/docs/2627_s2_doc1_anexo1_cuestionario_diagnostico.pdf</a:t>
            </a:r>
          </a:p>
          <a:p>
            <a:pPr marL="0" lvl="0" indent="0" algn="l">
              <a:lnSpc>
                <a:spcPts val="3547"/>
              </a:lnSpc>
              <a:spcBef>
                <a:spcPct val="0"/>
              </a:spcBef>
            </a:pPr>
            <a:endParaRPr lang="en-US" sz="2627" u="sng" strike="noStrike">
              <a:solidFill>
                <a:srgbClr val="29213A"/>
              </a:solidFill>
              <a:latin typeface="Nunito"/>
              <a:ea typeface="Nunito"/>
              <a:cs typeface="Nunito"/>
              <a:sym typeface="Nunito"/>
              <a:hlinkClick r:id="rId9" tooltip="https://gestion.cte.sep.gob.mx/insumos/docs/2627_s2_doc1_anexo1_cuestionario_diagnostico.pdf"/>
            </a:endParaRPr>
          </a:p>
          <a:p>
            <a:pPr marL="0" lvl="0" indent="0" algn="l">
              <a:lnSpc>
                <a:spcPts val="3547"/>
              </a:lnSpc>
              <a:spcBef>
                <a:spcPct val="0"/>
              </a:spcBef>
            </a:pPr>
            <a:r>
              <a:rPr lang="en-US" sz="2627" b="1" u="none" strike="noStrike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</a:rPr>
              <a:t>Anexo 2. Carpeta de trabajo</a:t>
            </a:r>
          </a:p>
          <a:p>
            <a:pPr marL="0" lvl="0" indent="0" algn="l">
              <a:lnSpc>
                <a:spcPts val="3547"/>
              </a:lnSpc>
              <a:spcBef>
                <a:spcPct val="0"/>
              </a:spcBef>
            </a:pPr>
            <a:r>
              <a:rPr lang="en-US" sz="2627" u="sng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  <a:hlinkClick r:id="rId10" tooltip="https://gestion.cte.sep.gob.mx/insumos/docs/2627_s2_doc2_anexo2_carpeta_trabajo.pdf"/>
              </a:rPr>
              <a:t>https://gestion.cte.sep.gob.mx/insumos/docs/2627_s2_doc2_anexo2_carpeta_trabajo.pdf</a:t>
            </a:r>
          </a:p>
          <a:p>
            <a:pPr marL="0" lvl="0" indent="0" algn="l">
              <a:lnSpc>
                <a:spcPts val="3547"/>
              </a:lnSpc>
              <a:spcBef>
                <a:spcPct val="0"/>
              </a:spcBef>
            </a:pPr>
            <a:endParaRPr lang="en-US" sz="2627" u="sng" strike="noStrike">
              <a:solidFill>
                <a:srgbClr val="29213A"/>
              </a:solidFill>
              <a:latin typeface="Nunito"/>
              <a:ea typeface="Nunito"/>
              <a:cs typeface="Nunito"/>
              <a:sym typeface="Nunito"/>
              <a:hlinkClick r:id="rId10" tooltip="https://gestion.cte.sep.gob.mx/insumos/docs/2627_s2_doc2_anexo2_carpeta_trabajo.pdf"/>
            </a:endParaRPr>
          </a:p>
          <a:p>
            <a:pPr marL="0" lvl="0" indent="0" algn="l">
              <a:lnSpc>
                <a:spcPts val="3547"/>
              </a:lnSpc>
              <a:spcBef>
                <a:spcPct val="0"/>
              </a:spcBef>
            </a:pPr>
            <a:r>
              <a:rPr lang="en-US" sz="2627" b="1" u="none" strike="noStrike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</a:rPr>
              <a:t>Anexo 3. Consulta Nacional</a:t>
            </a:r>
          </a:p>
          <a:p>
            <a:pPr marL="0" lvl="0" indent="0" algn="l">
              <a:lnSpc>
                <a:spcPts val="3547"/>
              </a:lnSpc>
              <a:spcBef>
                <a:spcPct val="0"/>
              </a:spcBef>
            </a:pPr>
            <a:r>
              <a:rPr lang="en-US" sz="2627" u="sng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  <a:hlinkClick r:id="rId11" tooltip="https://gestion.cte.sep.gob.mx/insumos/docs/2627_s2_doc3_anexo3_consulta_nacional.pdf"/>
              </a:rPr>
              <a:t>https://gestion.cte.sep.gob.mx/insumos/docs/2627_s2_doc3_anexo3_consulta_nacional.pdf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44713" y="9095019"/>
            <a:ext cx="10477500" cy="727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40"/>
              </a:lnSpc>
              <a:spcBef>
                <a:spcPct val="0"/>
              </a:spcBef>
            </a:pPr>
            <a:r>
              <a:rPr lang="en-US" sz="2100" b="1" u="sng">
                <a:solidFill>
                  <a:srgbClr val="2F6CC4"/>
                </a:solidFill>
                <a:latin typeface="Nunito Bold"/>
                <a:ea typeface="Nunito Bold"/>
                <a:cs typeface="Nunito Bold"/>
                <a:sym typeface="Nunito Bold"/>
                <a:hlinkClick r:id="rId12" tooltip="https://consultanacional.sep.gob.mx"/>
              </a:rPr>
              <a:t>Plataforma de participación (disponible del 30 de octubre al 1 de noviembre, de 08:00 a 20:00): consultanacional.sep.gob.mx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5286067" y="2272349"/>
            <a:ext cx="9557400" cy="972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359"/>
              </a:lnSpc>
              <a:spcBef>
                <a:spcPct val="0"/>
              </a:spcBef>
            </a:pPr>
            <a:r>
              <a:rPr lang="en-US" sz="7215" u="none" strike="noStrike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Ritmo que se contagia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418501" y="4076113"/>
            <a:ext cx="10861136" cy="4366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92"/>
              </a:lnSpc>
              <a:spcBef>
                <a:spcPct val="0"/>
              </a:spcBef>
            </a:pPr>
            <a:r>
              <a:rPr lang="en-US" sz="4067" b="1" u="none" strike="noStrike">
                <a:solidFill>
                  <a:srgbClr val="292F4F"/>
                </a:solidFill>
                <a:latin typeface="Nunito Bold"/>
                <a:ea typeface="Nunito Bold"/>
                <a:cs typeface="Nunito Bold"/>
                <a:sym typeface="Nunito Bold"/>
              </a:rPr>
              <a:t>Una persona crea una secuencia corta de tres movimientos o sonidos. El grupo la repite y después otra persona propone una nueva.</a:t>
            </a:r>
          </a:p>
          <a:p>
            <a:pPr marL="0" lvl="0" indent="0" algn="l">
              <a:lnSpc>
                <a:spcPts val="4392"/>
              </a:lnSpc>
              <a:spcBef>
                <a:spcPct val="0"/>
              </a:spcBef>
            </a:pPr>
            <a:endParaRPr lang="en-US" sz="4067" b="1" u="none" strike="noStrike">
              <a:solidFill>
                <a:srgbClr val="292F4F"/>
              </a:solidFill>
              <a:latin typeface="Nunito Bold"/>
              <a:ea typeface="Nunito Bold"/>
              <a:cs typeface="Nunito Bold"/>
              <a:sym typeface="Nunito Bold"/>
            </a:endParaRPr>
          </a:p>
          <a:p>
            <a:pPr marL="0" lvl="0" indent="0" algn="l">
              <a:lnSpc>
                <a:spcPts val="4392"/>
              </a:lnSpc>
              <a:spcBef>
                <a:spcPct val="0"/>
              </a:spcBef>
            </a:pPr>
            <a:r>
              <a:rPr lang="en-US" sz="4067" b="1" u="none" strike="noStrike">
                <a:solidFill>
                  <a:srgbClr val="292F4F"/>
                </a:solidFill>
                <a:latin typeface="Nunito Bold"/>
                <a:ea typeface="Nunito Bold"/>
                <a:cs typeface="Nunito Bold"/>
                <a:sym typeface="Nunito Bold"/>
              </a:rPr>
              <a:t>Ejemplo: palma, palma y toque en los muslos.</a:t>
            </a:r>
          </a:p>
          <a:p>
            <a:pPr marL="0" lvl="0" indent="0" algn="l">
              <a:lnSpc>
                <a:spcPts val="4392"/>
              </a:lnSpc>
              <a:spcBef>
                <a:spcPct val="0"/>
              </a:spcBef>
            </a:pPr>
            <a:r>
              <a:rPr lang="en-US" sz="4067" b="1" u="none" strike="noStrike">
                <a:solidFill>
                  <a:srgbClr val="292F4F"/>
                </a:solidFill>
                <a:latin typeface="Nunito Bold"/>
                <a:ea typeface="Nunito Bold"/>
                <a:cs typeface="Nunito Bold"/>
                <a:sym typeface="Nunito Bold"/>
              </a:rPr>
              <a:t>Realicen tres rondas.</a:t>
            </a:r>
          </a:p>
          <a:p>
            <a:pPr marL="0" lvl="0" indent="0" algn="l">
              <a:lnSpc>
                <a:spcPts val="4392"/>
              </a:lnSpc>
              <a:spcBef>
                <a:spcPct val="0"/>
              </a:spcBef>
            </a:pPr>
            <a:r>
              <a:rPr lang="en-US" sz="4067" b="1" u="none" strike="noStrike">
                <a:solidFill>
                  <a:srgbClr val="292F4F"/>
                </a:solidFill>
                <a:latin typeface="Nunito Bold"/>
                <a:ea typeface="Nunito Bold"/>
                <a:cs typeface="Nunito Bold"/>
                <a:sym typeface="Nunito Bold"/>
              </a:rPr>
              <a:t>Duración: 3 minutos.</a:t>
            </a:r>
          </a:p>
        </p:txBody>
      </p:sp>
      <p:sp>
        <p:nvSpPr>
          <p:cNvPr id="6" name="Freeform 6"/>
          <p:cNvSpPr/>
          <p:nvPr/>
        </p:nvSpPr>
        <p:spPr>
          <a:xfrm>
            <a:off x="-463524" y="-569783"/>
            <a:ext cx="7941564" cy="8229600"/>
          </a:xfrm>
          <a:custGeom>
            <a:avLst/>
            <a:gdLst/>
            <a:ahLst/>
            <a:cxnLst/>
            <a:rect l="l" t="t" r="r" b="b"/>
            <a:pathLst>
              <a:path w="7941564" h="8229600">
                <a:moveTo>
                  <a:pt x="0" y="0"/>
                </a:moveTo>
                <a:lnTo>
                  <a:pt x="7941564" y="0"/>
                </a:lnTo>
                <a:lnTo>
                  <a:pt x="794156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2136025" y="5324526"/>
            <a:ext cx="4702629" cy="4114800"/>
          </a:xfrm>
          <a:custGeom>
            <a:avLst/>
            <a:gdLst/>
            <a:ahLst/>
            <a:cxnLst/>
            <a:rect l="l" t="t" r="r" b="b"/>
            <a:pathLst>
              <a:path w="4702629" h="4114800">
                <a:moveTo>
                  <a:pt x="4702629" y="0"/>
                </a:moveTo>
                <a:lnTo>
                  <a:pt x="0" y="0"/>
                </a:lnTo>
                <a:lnTo>
                  <a:pt x="0" y="4114800"/>
                </a:lnTo>
                <a:lnTo>
                  <a:pt x="4702629" y="4114800"/>
                </a:lnTo>
                <a:lnTo>
                  <a:pt x="47026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FFC845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920177" y="1520726"/>
            <a:ext cx="7033198" cy="2602283"/>
          </a:xfrm>
          <a:custGeom>
            <a:avLst/>
            <a:gdLst/>
            <a:ahLst/>
            <a:cxnLst/>
            <a:rect l="l" t="t" r="r" b="b"/>
            <a:pathLst>
              <a:path w="7033198" h="2602283">
                <a:moveTo>
                  <a:pt x="0" y="0"/>
                </a:moveTo>
                <a:lnTo>
                  <a:pt x="7033198" y="0"/>
                </a:lnTo>
                <a:lnTo>
                  <a:pt x="7033198" y="2602283"/>
                </a:lnTo>
                <a:lnTo>
                  <a:pt x="0" y="26022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2153208" y="2924800"/>
            <a:ext cx="6686663" cy="6788490"/>
          </a:xfrm>
          <a:custGeom>
            <a:avLst/>
            <a:gdLst/>
            <a:ahLst/>
            <a:cxnLst/>
            <a:rect l="l" t="t" r="r" b="b"/>
            <a:pathLst>
              <a:path w="6686663" h="6788490">
                <a:moveTo>
                  <a:pt x="0" y="0"/>
                </a:moveTo>
                <a:lnTo>
                  <a:pt x="6686663" y="0"/>
                </a:lnTo>
                <a:lnTo>
                  <a:pt x="6686663" y="6788490"/>
                </a:lnTo>
                <a:lnTo>
                  <a:pt x="0" y="67884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65813" y="4579270"/>
            <a:ext cx="12019808" cy="3422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17"/>
              </a:lnSpc>
              <a:spcBef>
                <a:spcPct val="0"/>
              </a:spcBef>
            </a:pPr>
            <a:r>
              <a:rPr lang="en-US" sz="3346" b="1" u="none" strike="noStrike" dirty="0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</a:rPr>
              <a:t>Documento:</a:t>
            </a:r>
            <a:r>
              <a:rPr lang="en-US" sz="3346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Material de </a:t>
            </a:r>
            <a:r>
              <a:rPr lang="en-US" sz="3346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apoyo</a:t>
            </a:r>
            <a:r>
              <a:rPr lang="en-US" sz="3346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, p. 6.</a:t>
            </a:r>
          </a:p>
          <a:p>
            <a:pPr marL="0" lvl="0" indent="0" algn="l">
              <a:lnSpc>
                <a:spcPts val="4517"/>
              </a:lnSpc>
              <a:spcBef>
                <a:spcPct val="0"/>
              </a:spcBef>
            </a:pPr>
            <a:endParaRPr lang="en-US" sz="3346" u="none" strike="noStrike" dirty="0">
              <a:solidFill>
                <a:srgbClr val="29213A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>
              <a:lnSpc>
                <a:spcPts val="4517"/>
              </a:lnSpc>
              <a:spcBef>
                <a:spcPct val="0"/>
              </a:spcBef>
            </a:pPr>
            <a:r>
              <a:rPr lang="en-US" sz="3346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Preparen</a:t>
            </a:r>
            <a:r>
              <a:rPr lang="en-US" sz="3346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un </a:t>
            </a:r>
            <a:r>
              <a:rPr lang="en-US" sz="3346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dispositivo</a:t>
            </a:r>
            <a:r>
              <a:rPr lang="en-US" sz="3346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con internet </a:t>
            </a:r>
            <a:r>
              <a:rPr lang="en-US" sz="3346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por</a:t>
            </a:r>
            <a:r>
              <a:rPr lang="en-US" sz="3346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346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participante</a:t>
            </a:r>
            <a:r>
              <a:rPr lang="en-US" sz="3346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, la CURP de </a:t>
            </a:r>
            <a:r>
              <a:rPr lang="en-US" sz="3346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cada</a:t>
            </a:r>
            <a:r>
              <a:rPr lang="en-US" sz="3346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346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integrante</a:t>
            </a:r>
            <a:r>
              <a:rPr lang="en-US" sz="3346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sz="3346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los</a:t>
            </a:r>
            <a:r>
              <a:rPr lang="en-US" sz="3346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346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Anexos</a:t>
            </a:r>
            <a:r>
              <a:rPr lang="en-US" sz="3346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1 y 2 y </a:t>
            </a:r>
            <a:r>
              <a:rPr lang="en-US" sz="3346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los</a:t>
            </a:r>
            <a:r>
              <a:rPr lang="en-US" sz="3346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346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datos</a:t>
            </a:r>
            <a:r>
              <a:rPr lang="en-US" sz="3346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de la </a:t>
            </a:r>
            <a:r>
              <a:rPr lang="en-US" sz="3346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escuela</a:t>
            </a:r>
            <a:r>
              <a:rPr lang="en-US" sz="3346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</a:p>
          <a:p>
            <a:pPr marL="0" lvl="0" indent="0" algn="l">
              <a:lnSpc>
                <a:spcPts val="4517"/>
              </a:lnSpc>
              <a:spcBef>
                <a:spcPct val="0"/>
              </a:spcBef>
            </a:pPr>
            <a:endParaRPr lang="en-US" sz="3346" u="none" strike="noStrike" dirty="0">
              <a:solidFill>
                <a:srgbClr val="29213A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>
              <a:lnSpc>
                <a:spcPts val="4517"/>
              </a:lnSpc>
              <a:spcBef>
                <a:spcPct val="0"/>
              </a:spcBef>
            </a:pPr>
            <a:r>
              <a:rPr lang="en-US" sz="3346" b="1" u="none" strike="noStrike" dirty="0" err="1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</a:rPr>
              <a:t>Producto</a:t>
            </a:r>
            <a:r>
              <a:rPr lang="en-US" sz="3346" b="1" u="none" strike="noStrike" dirty="0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</a:rPr>
              <a:t>:</a:t>
            </a:r>
            <a:r>
              <a:rPr lang="en-US" sz="3346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346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materiales</a:t>
            </a:r>
            <a:r>
              <a:rPr lang="en-US" sz="3346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y </a:t>
            </a:r>
            <a:r>
              <a:rPr lang="en-US" sz="3346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accesos</a:t>
            </a:r>
            <a:r>
              <a:rPr lang="en-US" sz="3346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346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listos</a:t>
            </a:r>
            <a:r>
              <a:rPr lang="en-US" sz="3346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lang="en-US" sz="3346" u="none" strike="noStrike" dirty="0">
              <a:solidFill>
                <a:srgbClr val="29213A"/>
              </a:solidFill>
              <a:latin typeface="Nunito"/>
              <a:ea typeface="Nunito"/>
              <a:cs typeface="Nunito"/>
              <a:sym typeface="Nunito"/>
              <a:hlinkClick r:id="rId8" tooltip="https://gestion.cte.sep.gob.mx/insumos/docs/2627_s2_doc0_materiales_consulta.pdf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884751" y="1876487"/>
            <a:ext cx="5104050" cy="1731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99"/>
              </a:lnSpc>
            </a:pPr>
            <a:r>
              <a:rPr lang="en-US" sz="6567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Antes de comenzar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47750" y="9067800"/>
            <a:ext cx="1381125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  <a:spcBef>
                <a:spcPct val="0"/>
              </a:spcBef>
            </a:pP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Abrir el Material de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apoyo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para la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consulta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,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página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6.</a:t>
            </a:r>
            <a:endParaRPr lang="en-US" sz="2250" b="1" u="none" strike="noStrike" dirty="0">
              <a:solidFill>
                <a:srgbClr val="633AA8"/>
              </a:solidFill>
              <a:latin typeface="Nunito Bold"/>
              <a:ea typeface="Nunito Bold"/>
              <a:cs typeface="Nunito Bold"/>
              <a:sym typeface="Nunito Bold"/>
              <a:hlinkClick r:id="rId8" tooltip="https://gestion.cte.sep.gob.mx/insumos/docs/2627_s2_doc0_materiales_consulta.pd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78899" y="1574991"/>
            <a:ext cx="8081577" cy="2990184"/>
          </a:xfrm>
          <a:custGeom>
            <a:avLst/>
            <a:gdLst/>
            <a:ahLst/>
            <a:cxnLst/>
            <a:rect l="l" t="t" r="r" b="b"/>
            <a:pathLst>
              <a:path w="8081577" h="2990184">
                <a:moveTo>
                  <a:pt x="0" y="0"/>
                </a:moveTo>
                <a:lnTo>
                  <a:pt x="8081577" y="0"/>
                </a:lnTo>
                <a:lnTo>
                  <a:pt x="8081577" y="2990184"/>
                </a:lnTo>
                <a:lnTo>
                  <a:pt x="0" y="29901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857250" y="7000875"/>
            <a:ext cx="3381375" cy="1630045"/>
            <a:chOff x="0" y="0"/>
            <a:chExt cx="4508500" cy="2173393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508500" cy="2173393"/>
              <a:chOff x="0" y="0"/>
              <a:chExt cx="4508500" cy="217339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508500" cy="2173393"/>
              </a:xfrm>
              <a:custGeom>
                <a:avLst/>
                <a:gdLst/>
                <a:ahLst/>
                <a:cxnLst/>
                <a:rect l="l" t="t" r="r" b="b"/>
                <a:pathLst>
                  <a:path w="4508500" h="2173393">
                    <a:moveTo>
                      <a:pt x="0" y="0"/>
                    </a:moveTo>
                    <a:lnTo>
                      <a:pt x="4508500" y="0"/>
                    </a:lnTo>
                    <a:lnTo>
                      <a:pt x="4508500" y="2173393"/>
                    </a:lnTo>
                    <a:lnTo>
                      <a:pt x="0" y="2173393"/>
                    </a:lnTo>
                    <a:close/>
                  </a:path>
                </a:pathLst>
              </a:custGeom>
              <a:solidFill>
                <a:srgbClr val="FFC845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4508500" cy="222101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2379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254000" y="374650"/>
              <a:ext cx="4000500" cy="8945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99"/>
                </a:lnSpc>
              </a:pPr>
              <a:r>
                <a:rPr lang="en-US" sz="2599" b="1" dirty="0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DOCUMENTO</a:t>
              </a:r>
            </a:p>
            <a:p>
              <a:pPr algn="l">
                <a:lnSpc>
                  <a:spcPts val="2599"/>
                </a:lnSpc>
              </a:pPr>
              <a:r>
                <a:rPr lang="en-US" sz="2599" b="1" dirty="0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Material de </a:t>
              </a:r>
              <a:r>
                <a:rPr lang="en-US" sz="2599" b="1" dirty="0" err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apoyo</a:t>
              </a:r>
              <a:endParaRPr lang="en-US" sz="2599" b="1" dirty="0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  <a:hlinkClick r:id="rId4" tooltip="https://gestion.cte.sep.gob.mx/insumos/docs/2627_s2_doc0_materiales_consulta.pdf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143375" y="7000875"/>
            <a:ext cx="1952625" cy="1630045"/>
            <a:chOff x="0" y="0"/>
            <a:chExt cx="2603500" cy="2173393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2603500" cy="2173393"/>
              <a:chOff x="0" y="0"/>
              <a:chExt cx="2603500" cy="2173393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603500" cy="2173393"/>
              </a:xfrm>
              <a:custGeom>
                <a:avLst/>
                <a:gdLst/>
                <a:ahLst/>
                <a:cxnLst/>
                <a:rect l="l" t="t" r="r" b="b"/>
                <a:pathLst>
                  <a:path w="2603500" h="2173393">
                    <a:moveTo>
                      <a:pt x="0" y="0"/>
                    </a:moveTo>
                    <a:lnTo>
                      <a:pt x="2603500" y="0"/>
                    </a:lnTo>
                    <a:lnTo>
                      <a:pt x="2603500" y="2173393"/>
                    </a:lnTo>
                    <a:lnTo>
                      <a:pt x="0" y="2173393"/>
                    </a:lnTo>
                    <a:close/>
                  </a:path>
                </a:pathLst>
              </a:custGeom>
              <a:solidFill>
                <a:srgbClr val="18B8B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66675"/>
                <a:ext cx="2603500" cy="22400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321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254000" y="374650"/>
              <a:ext cx="2095500" cy="8945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99"/>
                </a:lnSpc>
              </a:pPr>
              <a:r>
                <a:rPr lang="en-US" sz="25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PÁGINA</a:t>
              </a:r>
            </a:p>
            <a:p>
              <a:pPr algn="l">
                <a:lnSpc>
                  <a:spcPts val="2599"/>
                </a:lnSpc>
              </a:pPr>
              <a:r>
                <a:rPr lang="en-US" sz="25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7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00750" y="7000875"/>
            <a:ext cx="4616364" cy="1625600"/>
            <a:chOff x="0" y="0"/>
            <a:chExt cx="6155152" cy="2167467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6155152" cy="2167467"/>
              <a:chOff x="0" y="0"/>
              <a:chExt cx="6155152" cy="2167467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155152" cy="2167467"/>
              </a:xfrm>
              <a:custGeom>
                <a:avLst/>
                <a:gdLst/>
                <a:ahLst/>
                <a:cxnLst/>
                <a:rect l="l" t="t" r="r" b="b"/>
                <a:pathLst>
                  <a:path w="6155152" h="2167467">
                    <a:moveTo>
                      <a:pt x="0" y="0"/>
                    </a:moveTo>
                    <a:lnTo>
                      <a:pt x="6155152" y="0"/>
                    </a:lnTo>
                    <a:lnTo>
                      <a:pt x="6155152" y="2167467"/>
                    </a:lnTo>
                    <a:lnTo>
                      <a:pt x="0" y="2167467"/>
                    </a:lnTo>
                    <a:close/>
                  </a:path>
                </a:pathLst>
              </a:custGeom>
              <a:solidFill>
                <a:srgbClr val="FF665C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6155152" cy="22150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2379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267615" y="317500"/>
              <a:ext cx="5619922" cy="9457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74"/>
                </a:lnSpc>
              </a:pPr>
              <a:r>
                <a:rPr lang="en-US" sz="22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QUÉ HACEMOS</a:t>
              </a:r>
            </a:p>
            <a:p>
              <a:pPr algn="l">
                <a:lnSpc>
                  <a:spcPts val="2874"/>
                </a:lnSpc>
              </a:pPr>
              <a:r>
                <a:rPr lang="en-US" sz="22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Escuchar y registrar dos ideas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82250" y="7000875"/>
            <a:ext cx="5143500" cy="1625600"/>
            <a:chOff x="0" y="0"/>
            <a:chExt cx="6858000" cy="2167467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6858000" cy="2167467"/>
              <a:chOff x="0" y="0"/>
              <a:chExt cx="6858000" cy="2167467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858000" cy="2167467"/>
              </a:xfrm>
              <a:custGeom>
                <a:avLst/>
                <a:gdLst/>
                <a:ahLst/>
                <a:cxnLst/>
                <a:rect l="l" t="t" r="r" b="b"/>
                <a:pathLst>
                  <a:path w="6858000" h="2167467">
                    <a:moveTo>
                      <a:pt x="0" y="0"/>
                    </a:moveTo>
                    <a:lnTo>
                      <a:pt x="6858000" y="0"/>
                    </a:lnTo>
                    <a:lnTo>
                      <a:pt x="6858000" y="2167467"/>
                    </a:lnTo>
                    <a:lnTo>
                      <a:pt x="0" y="2167467"/>
                    </a:lnTo>
                    <a:close/>
                  </a:path>
                </a:pathLst>
              </a:custGeom>
              <a:solidFill>
                <a:srgbClr val="50C0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6858000" cy="2205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254000" y="317500"/>
              <a:ext cx="6350000" cy="9457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74"/>
                </a:lnSpc>
              </a:pPr>
              <a:r>
                <a:rPr lang="en-US" sz="22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PRODUCTO</a:t>
              </a:r>
            </a:p>
            <a:p>
              <a:pPr algn="l">
                <a:lnSpc>
                  <a:spcPts val="2874"/>
                </a:lnSpc>
              </a:pPr>
              <a:r>
                <a:rPr lang="en-US" sz="22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Dos ideas registradas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29" name="Freeform 29"/>
          <p:cNvSpPr/>
          <p:nvPr/>
        </p:nvSpPr>
        <p:spPr>
          <a:xfrm>
            <a:off x="12770492" y="2075198"/>
            <a:ext cx="4197799" cy="4716628"/>
          </a:xfrm>
          <a:custGeom>
            <a:avLst/>
            <a:gdLst/>
            <a:ahLst/>
            <a:cxnLst/>
            <a:rect l="l" t="t" r="r" b="b"/>
            <a:pathLst>
              <a:path w="4197799" h="4716628">
                <a:moveTo>
                  <a:pt x="0" y="0"/>
                </a:moveTo>
                <a:lnTo>
                  <a:pt x="4197799" y="0"/>
                </a:lnTo>
                <a:lnTo>
                  <a:pt x="4197799" y="4716628"/>
                </a:lnTo>
                <a:lnTo>
                  <a:pt x="0" y="47166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686636" y="2202015"/>
            <a:ext cx="6951913" cy="1447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3"/>
              </a:lnSpc>
            </a:pPr>
            <a:r>
              <a:rPr lang="en-US" sz="3728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Actividad 1. </a:t>
            </a:r>
            <a:r>
              <a:rPr lang="en-US" sz="3728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Mensaje  del Maestro Mario Delgado Carrillo, Secretario de Educación Pública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57250" y="4304868"/>
            <a:ext cx="10847786" cy="1420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16"/>
              </a:lnSpc>
            </a:pPr>
            <a:r>
              <a:rPr lang="en-US" sz="4234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Escuchen el mensaje, conversen brevemente y registren dos ideas centrales.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47750" y="9067800"/>
            <a:ext cx="1381125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  <a:spcBef>
                <a:spcPct val="0"/>
              </a:spcBef>
            </a:pP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Abrir el Material de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apoyo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para la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consulta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,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página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7.</a:t>
            </a:r>
            <a:endParaRPr lang="en-US" sz="2250" b="1" u="none" strike="noStrike" dirty="0">
              <a:solidFill>
                <a:srgbClr val="633AA8"/>
              </a:solidFill>
              <a:latin typeface="Nunito Bold"/>
              <a:ea typeface="Nunito Bold"/>
              <a:cs typeface="Nunito Bold"/>
              <a:sym typeface="Nunito Bold"/>
              <a:hlinkClick r:id="rId4" tooltip="https://gestion.cte.sep.gob.mx/insumos/docs/2627_s2_doc0_materiales_consulta.pd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7250" y="6958012"/>
            <a:ext cx="3381375" cy="1694498"/>
            <a:chOff x="0" y="-57150"/>
            <a:chExt cx="4508500" cy="225933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-57150"/>
              <a:ext cx="4508500" cy="2259330"/>
              <a:chOff x="0" y="-57150"/>
              <a:chExt cx="4508500" cy="225933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1"/>
                <a:ext cx="4508500" cy="2202179"/>
              </a:xfrm>
              <a:custGeom>
                <a:avLst/>
                <a:gdLst/>
                <a:ahLst/>
                <a:cxnLst/>
                <a:rect l="l" t="t" r="r" b="b"/>
                <a:pathLst>
                  <a:path w="4508500" h="2202180">
                    <a:moveTo>
                      <a:pt x="0" y="0"/>
                    </a:moveTo>
                    <a:lnTo>
                      <a:pt x="4508500" y="0"/>
                    </a:lnTo>
                    <a:lnTo>
                      <a:pt x="4508500" y="2202180"/>
                    </a:lnTo>
                    <a:lnTo>
                      <a:pt x="0" y="2202180"/>
                    </a:lnTo>
                    <a:close/>
                  </a:path>
                </a:pathLst>
              </a:custGeom>
              <a:solidFill>
                <a:srgbClr val="FFC845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57150"/>
                <a:ext cx="4508500" cy="22593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335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4000" y="374650"/>
              <a:ext cx="4000500" cy="9232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9"/>
                </a:lnSpc>
              </a:pPr>
              <a:r>
                <a:rPr lang="en-US" sz="2699" b="1" dirty="0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DOCUMENTO</a:t>
              </a:r>
            </a:p>
            <a:p>
              <a:pPr algn="l">
                <a:lnSpc>
                  <a:spcPts val="2699"/>
                </a:lnSpc>
              </a:pPr>
              <a:r>
                <a:rPr lang="en-US" sz="2699" b="1" dirty="0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Material de </a:t>
              </a:r>
              <a:r>
                <a:rPr lang="en-US" sz="2699" b="1" dirty="0" err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apoyo</a:t>
              </a:r>
              <a:endParaRPr lang="en-US" sz="2699" b="1" dirty="0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  <a:hlinkClick r:id="rId2" tooltip="https://gestion.cte.sep.gob.mx/insumos/docs/2627_s2_doc0_materiales_consulta.pdf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143375" y="7000875"/>
            <a:ext cx="1952625" cy="1651635"/>
            <a:chOff x="0" y="0"/>
            <a:chExt cx="2603500" cy="2202179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2603500" cy="2202179"/>
              <a:chOff x="0" y="0"/>
              <a:chExt cx="2603500" cy="2202179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603500" cy="2202180"/>
              </a:xfrm>
              <a:custGeom>
                <a:avLst/>
                <a:gdLst/>
                <a:ahLst/>
                <a:cxnLst/>
                <a:rect l="l" t="t" r="r" b="b"/>
                <a:pathLst>
                  <a:path w="2603500" h="2202180">
                    <a:moveTo>
                      <a:pt x="0" y="0"/>
                    </a:moveTo>
                    <a:lnTo>
                      <a:pt x="2603500" y="0"/>
                    </a:lnTo>
                    <a:lnTo>
                      <a:pt x="2603500" y="2202180"/>
                    </a:lnTo>
                    <a:lnTo>
                      <a:pt x="0" y="2202180"/>
                    </a:lnTo>
                    <a:close/>
                  </a:path>
                </a:pathLst>
              </a:custGeom>
              <a:solidFill>
                <a:srgbClr val="18B8B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57150"/>
                <a:ext cx="2603500" cy="22593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335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254000" y="374650"/>
              <a:ext cx="2095500" cy="9232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9"/>
                </a:lnSpc>
              </a:pPr>
              <a:r>
                <a:rPr lang="en-US" sz="26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PÁGINA</a:t>
              </a:r>
            </a:p>
            <a:p>
              <a:pPr algn="l">
                <a:lnSpc>
                  <a:spcPts val="2699"/>
                </a:lnSpc>
              </a:pPr>
              <a:r>
                <a:rPr lang="en-US" sz="26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7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00750" y="7000875"/>
            <a:ext cx="4381500" cy="1644015"/>
            <a:chOff x="0" y="0"/>
            <a:chExt cx="5842000" cy="2192020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5842000" cy="2192020"/>
              <a:chOff x="0" y="0"/>
              <a:chExt cx="5842000" cy="219202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5842000" cy="2192020"/>
              </a:xfrm>
              <a:custGeom>
                <a:avLst/>
                <a:gdLst/>
                <a:ahLst/>
                <a:cxnLst/>
                <a:rect l="l" t="t" r="r" b="b"/>
                <a:pathLst>
                  <a:path w="5842000" h="2192020">
                    <a:moveTo>
                      <a:pt x="0" y="0"/>
                    </a:moveTo>
                    <a:lnTo>
                      <a:pt x="5842000" y="0"/>
                    </a:lnTo>
                    <a:lnTo>
                      <a:pt x="5842000" y="2192020"/>
                    </a:lnTo>
                    <a:lnTo>
                      <a:pt x="0" y="2192020"/>
                    </a:lnTo>
                    <a:close/>
                  </a:path>
                </a:pathLst>
              </a:custGeom>
              <a:solidFill>
                <a:srgbClr val="FF665C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57150"/>
                <a:ext cx="5842000" cy="22491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251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254000" y="317500"/>
              <a:ext cx="5334000" cy="970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99"/>
                </a:lnSpc>
              </a:pPr>
              <a:r>
                <a:rPr lang="en-US" sz="23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QUÉ HACEMOS</a:t>
              </a:r>
            </a:p>
            <a:p>
              <a:pPr algn="l">
                <a:lnSpc>
                  <a:spcPts val="2999"/>
                </a:lnSpc>
              </a:pPr>
              <a:r>
                <a:rPr lang="en-US" sz="23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Proponer, votar y registrar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287000" y="7000875"/>
            <a:ext cx="4572000" cy="1644015"/>
            <a:chOff x="0" y="0"/>
            <a:chExt cx="6096000" cy="2192020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6096000" cy="2192020"/>
              <a:chOff x="0" y="0"/>
              <a:chExt cx="6096000" cy="219202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096000" cy="2192020"/>
              </a:xfrm>
              <a:custGeom>
                <a:avLst/>
                <a:gdLst/>
                <a:ahLst/>
                <a:cxnLst/>
                <a:rect l="l" t="t" r="r" b="b"/>
                <a:pathLst>
                  <a:path w="6096000" h="2192020">
                    <a:moveTo>
                      <a:pt x="0" y="0"/>
                    </a:moveTo>
                    <a:lnTo>
                      <a:pt x="6096000" y="0"/>
                    </a:lnTo>
                    <a:lnTo>
                      <a:pt x="6096000" y="2192020"/>
                    </a:lnTo>
                    <a:lnTo>
                      <a:pt x="0" y="2192020"/>
                    </a:lnTo>
                    <a:close/>
                  </a:path>
                </a:pathLst>
              </a:custGeom>
              <a:solidFill>
                <a:srgbClr val="50C0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57150"/>
                <a:ext cx="6096000" cy="22491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2519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225778" y="317500"/>
              <a:ext cx="5644444" cy="970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99"/>
                </a:lnSpc>
              </a:pPr>
              <a:r>
                <a:rPr lang="en-US" sz="23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PRODUCTO</a:t>
              </a:r>
            </a:p>
            <a:p>
              <a:pPr algn="l">
                <a:lnSpc>
                  <a:spcPts val="2999"/>
                </a:lnSpc>
              </a:pPr>
              <a:r>
                <a:rPr lang="en-US" sz="23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Persona moderadora elegida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6" name="Freeform 26"/>
          <p:cNvSpPr/>
          <p:nvPr/>
        </p:nvSpPr>
        <p:spPr>
          <a:xfrm>
            <a:off x="1028700" y="1759375"/>
            <a:ext cx="7033198" cy="2602283"/>
          </a:xfrm>
          <a:custGeom>
            <a:avLst/>
            <a:gdLst/>
            <a:ahLst/>
            <a:cxnLst/>
            <a:rect l="l" t="t" r="r" b="b"/>
            <a:pathLst>
              <a:path w="7033198" h="2602283">
                <a:moveTo>
                  <a:pt x="0" y="0"/>
                </a:moveTo>
                <a:lnTo>
                  <a:pt x="7033198" y="0"/>
                </a:lnTo>
                <a:lnTo>
                  <a:pt x="7033198" y="2602284"/>
                </a:lnTo>
                <a:lnTo>
                  <a:pt x="0" y="26022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7" name="Group 2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29" name="Freeform 29"/>
          <p:cNvSpPr/>
          <p:nvPr/>
        </p:nvSpPr>
        <p:spPr>
          <a:xfrm>
            <a:off x="13399083" y="2845409"/>
            <a:ext cx="4700893" cy="3431652"/>
          </a:xfrm>
          <a:custGeom>
            <a:avLst/>
            <a:gdLst/>
            <a:ahLst/>
            <a:cxnLst/>
            <a:rect l="l" t="t" r="r" b="b"/>
            <a:pathLst>
              <a:path w="4700893" h="3431652">
                <a:moveTo>
                  <a:pt x="0" y="0"/>
                </a:moveTo>
                <a:lnTo>
                  <a:pt x="4700893" y="0"/>
                </a:lnTo>
                <a:lnTo>
                  <a:pt x="4700893" y="3431652"/>
                </a:lnTo>
                <a:lnTo>
                  <a:pt x="0" y="343165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620059" y="2032252"/>
            <a:ext cx="6188901" cy="1928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1"/>
              </a:lnSpc>
            </a:pPr>
            <a:r>
              <a:rPr lang="en-US" sz="4902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Actividad 2. </a:t>
            </a:r>
            <a:r>
              <a:rPr lang="en-US" sz="4902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Elección de la persona moderadora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21537" y="4275442"/>
            <a:ext cx="12117674" cy="1543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38"/>
              </a:lnSpc>
            </a:pPr>
            <a:r>
              <a:rPr lang="en-US" sz="462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Propongan</a:t>
            </a:r>
            <a:r>
              <a:rPr lang="en-US" sz="462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sz="462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voten</a:t>
            </a:r>
            <a:r>
              <a:rPr lang="en-US" sz="462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y </a:t>
            </a:r>
            <a:r>
              <a:rPr lang="en-US" sz="462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registren</a:t>
            </a:r>
            <a:r>
              <a:rPr lang="en-US" sz="462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a la persona que </a:t>
            </a:r>
            <a:r>
              <a:rPr lang="en-US" sz="462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facilitará</a:t>
            </a:r>
            <a:r>
              <a:rPr lang="en-US" sz="462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la </a:t>
            </a:r>
            <a:r>
              <a:rPr lang="en-US" sz="462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conversación</a:t>
            </a:r>
            <a:r>
              <a:rPr lang="en-US" sz="462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y </a:t>
            </a:r>
            <a:r>
              <a:rPr lang="en-US" sz="462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los</a:t>
            </a:r>
            <a:r>
              <a:rPr lang="en-US" sz="462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62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acuerdos</a:t>
            </a:r>
            <a:r>
              <a:rPr lang="en-US" sz="462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47750" y="9067800"/>
            <a:ext cx="1381125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  <a:spcBef>
                <a:spcPct val="0"/>
              </a:spcBef>
            </a:pP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Abrir el Material de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apoyo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para la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consulta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,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página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7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  <a:hlinkClick r:id="rId2" tooltip="https://gestion.cte.sep.gob.mx/insumos/docs/2627_s2_doc0_materiales_consulta.pdf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857523" y="1590892"/>
            <a:ext cx="8115300" cy="3002661"/>
          </a:xfrm>
          <a:custGeom>
            <a:avLst/>
            <a:gdLst/>
            <a:ahLst/>
            <a:cxnLst/>
            <a:rect l="l" t="t" r="r" b="b"/>
            <a:pathLst>
              <a:path w="8115300" h="3002661">
                <a:moveTo>
                  <a:pt x="0" y="0"/>
                </a:moveTo>
                <a:lnTo>
                  <a:pt x="8115300" y="0"/>
                </a:lnTo>
                <a:lnTo>
                  <a:pt x="8115300" y="3002661"/>
                </a:lnTo>
                <a:lnTo>
                  <a:pt x="0" y="30026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0" y="8224250"/>
            <a:ext cx="7315200" cy="2231136"/>
          </a:xfrm>
          <a:custGeom>
            <a:avLst/>
            <a:gdLst/>
            <a:ahLst/>
            <a:cxnLst/>
            <a:rect l="l" t="t" r="r" b="b"/>
            <a:pathLst>
              <a:path w="7315200" h="2231136">
                <a:moveTo>
                  <a:pt x="0" y="0"/>
                </a:moveTo>
                <a:lnTo>
                  <a:pt x="7315200" y="0"/>
                </a:lnTo>
                <a:lnTo>
                  <a:pt x="7315200" y="2231136"/>
                </a:lnTo>
                <a:lnTo>
                  <a:pt x="0" y="22311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578913" y="2122402"/>
            <a:ext cx="7802042" cy="1493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65"/>
              </a:lnSpc>
            </a:pPr>
            <a:r>
              <a:rPr lang="en-US" sz="5652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Funciones de la persona moderadora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0552" y="5155528"/>
            <a:ext cx="16178459" cy="2887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06"/>
              </a:lnSpc>
            </a:pPr>
            <a:r>
              <a:rPr lang="en-US" sz="3412" b="1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</a:rPr>
              <a:t>Facilitar la participación • cuidar los tiempos • recuperar acuerdos • mantener el foco</a:t>
            </a:r>
          </a:p>
          <a:p>
            <a:pPr algn="l">
              <a:lnSpc>
                <a:spcPts val="4606"/>
              </a:lnSpc>
            </a:pPr>
            <a:endParaRPr lang="en-US" sz="3412" b="1">
              <a:solidFill>
                <a:srgbClr val="29213A"/>
              </a:solidFill>
              <a:latin typeface="Nunito Bold"/>
              <a:ea typeface="Nunito Bold"/>
              <a:cs typeface="Nunito Bold"/>
              <a:sym typeface="Nunito Bold"/>
            </a:endParaRPr>
          </a:p>
          <a:p>
            <a:pPr algn="l">
              <a:lnSpc>
                <a:spcPts val="4606"/>
              </a:lnSpc>
            </a:pPr>
            <a:r>
              <a:rPr lang="en-US" sz="3412" b="1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</a:rPr>
              <a:t>NOMBRE DE LA PERSONA PROPUESTA                         NÚMERO DE VOTOS</a:t>
            </a:r>
          </a:p>
          <a:p>
            <a:pPr algn="l">
              <a:lnSpc>
                <a:spcPts val="4606"/>
              </a:lnSpc>
            </a:pPr>
            <a:r>
              <a:rPr lang="en-US" sz="3412" b="1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</a:rPr>
              <a:t>__________________________________                                         ____________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  <p:sp>
        <p:nvSpPr>
          <p:cNvPr id="13" name="Freeform 13"/>
          <p:cNvSpPr/>
          <p:nvPr/>
        </p:nvSpPr>
        <p:spPr>
          <a:xfrm>
            <a:off x="7315200" y="8224250"/>
            <a:ext cx="7315200" cy="2231136"/>
          </a:xfrm>
          <a:custGeom>
            <a:avLst/>
            <a:gdLst/>
            <a:ahLst/>
            <a:cxnLst/>
            <a:rect l="l" t="t" r="r" b="b"/>
            <a:pathLst>
              <a:path w="7315200" h="2231136">
                <a:moveTo>
                  <a:pt x="0" y="0"/>
                </a:moveTo>
                <a:lnTo>
                  <a:pt x="7315200" y="0"/>
                </a:lnTo>
                <a:lnTo>
                  <a:pt x="7315200" y="2231136"/>
                </a:lnTo>
                <a:lnTo>
                  <a:pt x="0" y="22311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4630400" y="8224250"/>
            <a:ext cx="7315200" cy="2231136"/>
          </a:xfrm>
          <a:custGeom>
            <a:avLst/>
            <a:gdLst/>
            <a:ahLst/>
            <a:cxnLst/>
            <a:rect l="l" t="t" r="r" b="b"/>
            <a:pathLst>
              <a:path w="7315200" h="2231136">
                <a:moveTo>
                  <a:pt x="0" y="0"/>
                </a:moveTo>
                <a:lnTo>
                  <a:pt x="7315200" y="0"/>
                </a:lnTo>
                <a:lnTo>
                  <a:pt x="7315200" y="2231136"/>
                </a:lnTo>
                <a:lnTo>
                  <a:pt x="0" y="22311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9128" y="1639030"/>
            <a:ext cx="7033198" cy="2602283"/>
          </a:xfrm>
          <a:custGeom>
            <a:avLst/>
            <a:gdLst/>
            <a:ahLst/>
            <a:cxnLst/>
            <a:rect l="l" t="t" r="r" b="b"/>
            <a:pathLst>
              <a:path w="7033198" h="2602283">
                <a:moveTo>
                  <a:pt x="0" y="0"/>
                </a:moveTo>
                <a:lnTo>
                  <a:pt x="7033198" y="0"/>
                </a:lnTo>
                <a:lnTo>
                  <a:pt x="7033198" y="2602283"/>
                </a:lnTo>
                <a:lnTo>
                  <a:pt x="0" y="26022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857250" y="7000875"/>
            <a:ext cx="3381375" cy="1713864"/>
            <a:chOff x="0" y="0"/>
            <a:chExt cx="4508500" cy="2285153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508500" cy="2285153"/>
              <a:chOff x="0" y="0"/>
              <a:chExt cx="4508500" cy="228515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508500" cy="2285153"/>
              </a:xfrm>
              <a:custGeom>
                <a:avLst/>
                <a:gdLst/>
                <a:ahLst/>
                <a:cxnLst/>
                <a:rect l="l" t="t" r="r" b="b"/>
                <a:pathLst>
                  <a:path w="4508500" h="2285153">
                    <a:moveTo>
                      <a:pt x="0" y="0"/>
                    </a:moveTo>
                    <a:lnTo>
                      <a:pt x="4508500" y="0"/>
                    </a:lnTo>
                    <a:lnTo>
                      <a:pt x="4508500" y="2285153"/>
                    </a:lnTo>
                    <a:lnTo>
                      <a:pt x="0" y="2285153"/>
                    </a:lnTo>
                    <a:close/>
                  </a:path>
                </a:pathLst>
              </a:custGeom>
              <a:solidFill>
                <a:srgbClr val="FFC845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76200"/>
                <a:ext cx="4508500" cy="23613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3919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254000" y="384175"/>
              <a:ext cx="4000500" cy="9967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99"/>
                </a:lnSpc>
              </a:pPr>
              <a:r>
                <a:rPr lang="en-US" sz="2899" b="1" dirty="0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DOCUMENTO</a:t>
              </a:r>
            </a:p>
            <a:p>
              <a:pPr algn="l">
                <a:lnSpc>
                  <a:spcPts val="2899"/>
                </a:lnSpc>
              </a:pPr>
              <a:r>
                <a:rPr lang="en-US" sz="2899" b="1" dirty="0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Anexo 1</a:t>
              </a:r>
              <a:endParaRPr lang="en-US" sz="2899" b="1" dirty="0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  <a:hlinkClick r:id="rId4" tooltip="https://gestion.cte.sep.gob.mx/insumos/docs/2627_s2_doc1_anexo1_cuestionario_diagnostico.pdf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143375" y="7000875"/>
            <a:ext cx="1952625" cy="1713864"/>
            <a:chOff x="0" y="0"/>
            <a:chExt cx="2603500" cy="2285153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2603500" cy="2285153"/>
              <a:chOff x="0" y="0"/>
              <a:chExt cx="2603500" cy="2285153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603500" cy="2285153"/>
              </a:xfrm>
              <a:custGeom>
                <a:avLst/>
                <a:gdLst/>
                <a:ahLst/>
                <a:cxnLst/>
                <a:rect l="l" t="t" r="r" b="b"/>
                <a:pathLst>
                  <a:path w="2603500" h="2285153">
                    <a:moveTo>
                      <a:pt x="0" y="0"/>
                    </a:moveTo>
                    <a:lnTo>
                      <a:pt x="2603500" y="0"/>
                    </a:lnTo>
                    <a:lnTo>
                      <a:pt x="2603500" y="2285153"/>
                    </a:lnTo>
                    <a:lnTo>
                      <a:pt x="0" y="2285153"/>
                    </a:lnTo>
                    <a:close/>
                  </a:path>
                </a:pathLst>
              </a:custGeom>
              <a:solidFill>
                <a:srgbClr val="18B8B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76200"/>
                <a:ext cx="2603500" cy="23613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391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254000" y="384175"/>
              <a:ext cx="2095500" cy="9967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99"/>
                </a:lnSpc>
              </a:pPr>
              <a:r>
                <a:rPr lang="en-US" sz="28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PÁGINA</a:t>
              </a:r>
            </a:p>
            <a:p>
              <a:pPr algn="l">
                <a:lnSpc>
                  <a:spcPts val="2899"/>
                </a:lnSpc>
              </a:pPr>
              <a:r>
                <a:rPr lang="en-US" sz="28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00750" y="7000875"/>
            <a:ext cx="5948395" cy="1718945"/>
            <a:chOff x="0" y="0"/>
            <a:chExt cx="7931193" cy="2291927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7931193" cy="2291927"/>
              <a:chOff x="0" y="0"/>
              <a:chExt cx="7931193" cy="2291927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7931193" cy="2291927"/>
              </a:xfrm>
              <a:custGeom>
                <a:avLst/>
                <a:gdLst/>
                <a:ahLst/>
                <a:cxnLst/>
                <a:rect l="l" t="t" r="r" b="b"/>
                <a:pathLst>
                  <a:path w="7931193" h="2291927">
                    <a:moveTo>
                      <a:pt x="0" y="0"/>
                    </a:moveTo>
                    <a:lnTo>
                      <a:pt x="7931193" y="0"/>
                    </a:lnTo>
                    <a:lnTo>
                      <a:pt x="7931193" y="2291927"/>
                    </a:lnTo>
                    <a:lnTo>
                      <a:pt x="0" y="2291927"/>
                    </a:lnTo>
                    <a:close/>
                  </a:path>
                </a:pathLst>
              </a:custGeom>
              <a:solidFill>
                <a:srgbClr val="FF665C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7931193" cy="23300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2799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344834" y="307975"/>
              <a:ext cx="7241524" cy="10797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9"/>
                </a:lnSpc>
              </a:pPr>
              <a:r>
                <a:rPr lang="en-US" sz="25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QUÉ HACEMOS</a:t>
              </a:r>
            </a:p>
            <a:p>
              <a:pPr algn="l">
                <a:lnSpc>
                  <a:spcPts val="3249"/>
                </a:lnSpc>
              </a:pPr>
              <a:r>
                <a:rPr lang="en-US" sz="25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Analizar resultados del diagnóstico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906250" y="7000875"/>
            <a:ext cx="5143500" cy="1718945"/>
            <a:chOff x="0" y="0"/>
            <a:chExt cx="6858000" cy="2291927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6858000" cy="2291927"/>
              <a:chOff x="0" y="0"/>
              <a:chExt cx="6858000" cy="2291927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858000" cy="2291927"/>
              </a:xfrm>
              <a:custGeom>
                <a:avLst/>
                <a:gdLst/>
                <a:ahLst/>
                <a:cxnLst/>
                <a:rect l="l" t="t" r="r" b="b"/>
                <a:pathLst>
                  <a:path w="6858000" h="2291927">
                    <a:moveTo>
                      <a:pt x="0" y="0"/>
                    </a:moveTo>
                    <a:lnTo>
                      <a:pt x="6858000" y="0"/>
                    </a:lnTo>
                    <a:lnTo>
                      <a:pt x="6858000" y="2291927"/>
                    </a:lnTo>
                    <a:lnTo>
                      <a:pt x="0" y="2291927"/>
                    </a:lnTo>
                    <a:close/>
                  </a:path>
                </a:pathLst>
              </a:custGeom>
              <a:solidFill>
                <a:srgbClr val="50C0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6858000" cy="23300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2799"/>
                  </a:lnSpc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254000" y="307975"/>
              <a:ext cx="6350000" cy="10797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9"/>
                </a:lnSpc>
              </a:pPr>
              <a:r>
                <a:rPr lang="en-US" sz="25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PRODUCTO</a:t>
              </a:r>
            </a:p>
            <a:p>
              <a:pPr algn="l">
                <a:lnSpc>
                  <a:spcPts val="3249"/>
                </a:lnSpc>
              </a:pPr>
              <a:r>
                <a:rPr lang="en-US" sz="25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Hallazgos relevantes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29" name="Freeform 29"/>
          <p:cNvSpPr/>
          <p:nvPr/>
        </p:nvSpPr>
        <p:spPr>
          <a:xfrm flipH="1">
            <a:off x="14231112" y="2057400"/>
            <a:ext cx="5637276" cy="8229600"/>
          </a:xfrm>
          <a:custGeom>
            <a:avLst/>
            <a:gdLst/>
            <a:ahLst/>
            <a:cxnLst/>
            <a:rect l="l" t="t" r="r" b="b"/>
            <a:pathLst>
              <a:path w="5637276" h="8229600">
                <a:moveTo>
                  <a:pt x="5637276" y="0"/>
                </a:moveTo>
                <a:lnTo>
                  <a:pt x="0" y="0"/>
                </a:lnTo>
                <a:lnTo>
                  <a:pt x="0" y="8229600"/>
                </a:lnTo>
                <a:lnTo>
                  <a:pt x="5637276" y="8229600"/>
                </a:lnTo>
                <a:lnTo>
                  <a:pt x="5637276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2379488" y="1920407"/>
            <a:ext cx="6593335" cy="2033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3"/>
              </a:lnSpc>
            </a:pPr>
            <a:r>
              <a:rPr lang="en-US" sz="5199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Actividad 3. </a:t>
            </a:r>
            <a:r>
              <a:rPr lang="en-US" sz="5199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Resultados del diagnóstico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125615" y="4165113"/>
            <a:ext cx="10290748" cy="247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14"/>
              </a:lnSpc>
            </a:pPr>
            <a:r>
              <a:rPr lang="en-US" sz="4899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Identifiquen los hallazgos que el colectivo considera relevantes para orientar la conversación.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47750" y="9067800"/>
            <a:ext cx="1381125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  <a:spcBef>
                <a:spcPct val="0"/>
              </a:spcBef>
            </a:pP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Abrir el Anexo 1.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Resultados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del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diagnóstico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,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página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2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  <a:hlinkClick r:id="rId4" tooltip="https://gestion.cte.sep.gob.mx/insumos/docs/2627_s2_doc1_anexo1_cuestionario_diagnostico.pdf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028700" y="1759375"/>
            <a:ext cx="7033198" cy="2602283"/>
          </a:xfrm>
          <a:custGeom>
            <a:avLst/>
            <a:gdLst/>
            <a:ahLst/>
            <a:cxnLst/>
            <a:rect l="l" t="t" r="r" b="b"/>
            <a:pathLst>
              <a:path w="7033198" h="2602283">
                <a:moveTo>
                  <a:pt x="0" y="0"/>
                </a:moveTo>
                <a:lnTo>
                  <a:pt x="7033198" y="0"/>
                </a:lnTo>
                <a:lnTo>
                  <a:pt x="7033198" y="2602284"/>
                </a:lnTo>
                <a:lnTo>
                  <a:pt x="0" y="26022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3044236" y="1854752"/>
            <a:ext cx="4215064" cy="5047981"/>
          </a:xfrm>
          <a:custGeom>
            <a:avLst/>
            <a:gdLst/>
            <a:ahLst/>
            <a:cxnLst/>
            <a:rect l="l" t="t" r="r" b="b"/>
            <a:pathLst>
              <a:path w="4215064" h="5047981">
                <a:moveTo>
                  <a:pt x="0" y="0"/>
                </a:moveTo>
                <a:lnTo>
                  <a:pt x="4215064" y="0"/>
                </a:lnTo>
                <a:lnTo>
                  <a:pt x="4215064" y="5047981"/>
                </a:lnTo>
                <a:lnTo>
                  <a:pt x="0" y="504798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705202" y="2261252"/>
            <a:ext cx="5680194" cy="1512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61"/>
              </a:lnSpc>
            </a:pPr>
            <a:r>
              <a:rPr lang="en-US" sz="5746" dirty="0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Anexo 1. </a:t>
            </a:r>
            <a:r>
              <a:rPr lang="en-US" sz="5746" dirty="0" err="1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Preguntas</a:t>
            </a:r>
            <a:r>
              <a:rPr lang="en-US" sz="5746" dirty="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 1 a 3</a:t>
            </a:r>
            <a:endParaRPr lang="en-US" sz="5746" dirty="0">
              <a:solidFill>
                <a:srgbClr val="633AA8"/>
              </a:solidFill>
              <a:latin typeface="Baloo"/>
              <a:ea typeface="Baloo"/>
              <a:cs typeface="Baloo"/>
              <a:sym typeface="Baloo"/>
              <a:hlinkClick r:id="rId8" tooltip="https://gestion.cte.sep.gob.mx/insumos/docs/2627_s2_doc1_anexo1_cuestionario_diagnostico.pdf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220322" y="4647409"/>
            <a:ext cx="12638678" cy="2703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27"/>
              </a:lnSpc>
            </a:pPr>
            <a:r>
              <a:rPr lang="en-US" sz="402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Documento: Anexo 1, pp. 3–5.</a:t>
            </a:r>
          </a:p>
          <a:p>
            <a:pPr algn="l">
              <a:lnSpc>
                <a:spcPts val="5427"/>
              </a:lnSpc>
            </a:pPr>
            <a:endParaRPr lang="en-US" sz="4020" dirty="0">
              <a:solidFill>
                <a:srgbClr val="29213A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5427"/>
              </a:lnSpc>
            </a:pPr>
            <a:r>
              <a:rPr lang="en-US" sz="402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Observen</a:t>
            </a:r>
            <a:r>
              <a:rPr lang="en-US" sz="402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2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los</a:t>
            </a:r>
            <a:r>
              <a:rPr lang="en-US" sz="402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2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datos</a:t>
            </a:r>
            <a:r>
              <a:rPr lang="en-US" sz="402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2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presentados</a:t>
            </a:r>
            <a:r>
              <a:rPr lang="en-US" sz="402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y </a:t>
            </a:r>
            <a:r>
              <a:rPr lang="en-US" sz="402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registren</a:t>
            </a:r>
            <a:r>
              <a:rPr lang="en-US" sz="402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2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coincidencias</a:t>
            </a:r>
            <a:r>
              <a:rPr lang="en-US" sz="402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sz="402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contrastes</a:t>
            </a:r>
            <a:r>
              <a:rPr lang="en-US" sz="402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y </a:t>
            </a:r>
            <a:r>
              <a:rPr lang="en-US" sz="402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preguntas</a:t>
            </a:r>
            <a:r>
              <a:rPr lang="en-US" sz="402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del </a:t>
            </a:r>
            <a:r>
              <a:rPr lang="en-US" sz="402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colectivo</a:t>
            </a:r>
            <a:r>
              <a:rPr lang="en-US" sz="402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lang="en-US" sz="4020" dirty="0">
              <a:solidFill>
                <a:srgbClr val="29213A"/>
              </a:solidFill>
              <a:latin typeface="Nunito"/>
              <a:ea typeface="Nunito"/>
              <a:cs typeface="Nunito"/>
              <a:sym typeface="Nunito"/>
              <a:hlinkClick r:id="rId8" tooltip="https://gestion.cte.sep.gob.mx/insumos/docs/2627_s2_doc1_anexo1_cuestionario_diagnostico.pdf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47750" y="9067800"/>
            <a:ext cx="1381125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  <a:spcBef>
                <a:spcPct val="0"/>
              </a:spcBef>
            </a:pP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Abrir el Anexo 1.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Resultados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del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diagnóstico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,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páginas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3 a 5</a:t>
            </a:r>
            <a:r>
              <a:rPr lang="en-US" sz="2250" b="1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.</a:t>
            </a:r>
            <a:endParaRPr lang="en-US" sz="2250" b="1" u="none" strike="noStrike" dirty="0">
              <a:solidFill>
                <a:srgbClr val="633AA8"/>
              </a:solidFill>
              <a:latin typeface="Nunito Bold"/>
              <a:ea typeface="Nunito Bold"/>
              <a:cs typeface="Nunito Bold"/>
              <a:sym typeface="Nunito Bold"/>
              <a:hlinkClick r:id="rId8" tooltip="https://gestion.cte.sep.gob.mx/insumos/docs/2627_s2_doc1_anexo1_cuestionario_diagnostico.pd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759375"/>
            <a:ext cx="7033198" cy="2602283"/>
          </a:xfrm>
          <a:custGeom>
            <a:avLst/>
            <a:gdLst/>
            <a:ahLst/>
            <a:cxnLst/>
            <a:rect l="l" t="t" r="r" b="b"/>
            <a:pathLst>
              <a:path w="7033198" h="2602283">
                <a:moveTo>
                  <a:pt x="0" y="0"/>
                </a:moveTo>
                <a:lnTo>
                  <a:pt x="7033198" y="0"/>
                </a:lnTo>
                <a:lnTo>
                  <a:pt x="7033198" y="2602284"/>
                </a:lnTo>
                <a:lnTo>
                  <a:pt x="0" y="26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2149687" y="1759375"/>
            <a:ext cx="3742178" cy="3629912"/>
          </a:xfrm>
          <a:custGeom>
            <a:avLst/>
            <a:gdLst/>
            <a:ahLst/>
            <a:cxnLst/>
            <a:rect l="l" t="t" r="r" b="b"/>
            <a:pathLst>
              <a:path w="3742178" h="3629912">
                <a:moveTo>
                  <a:pt x="0" y="0"/>
                </a:moveTo>
                <a:lnTo>
                  <a:pt x="3742177" y="0"/>
                </a:lnTo>
                <a:lnTo>
                  <a:pt x="3742177" y="3629913"/>
                </a:lnTo>
                <a:lnTo>
                  <a:pt x="0" y="36299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879754" y="2239462"/>
            <a:ext cx="5607228" cy="1605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4"/>
              </a:lnSpc>
            </a:pPr>
            <a:r>
              <a:rPr lang="en-US" sz="6082" dirty="0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Anexo 1. </a:t>
            </a:r>
            <a:r>
              <a:rPr lang="en-US" sz="6082" dirty="0" err="1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Preguntas</a:t>
            </a:r>
            <a:r>
              <a:rPr lang="en-US" sz="6082" dirty="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 4 a 6</a:t>
            </a:r>
            <a:endParaRPr lang="en-US" sz="6082" dirty="0">
              <a:solidFill>
                <a:srgbClr val="633AA8"/>
              </a:solidFill>
              <a:latin typeface="Baloo"/>
              <a:ea typeface="Baloo"/>
              <a:cs typeface="Baloo"/>
              <a:sym typeface="Baloo"/>
              <a:hlinkClick r:id="rId9" tooltip="https://gestion.cte.sep.gob.mx/insumos/docs/2627_s2_doc1_anexo1_cuestionario_diagnostico.pdf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979819" y="4647226"/>
            <a:ext cx="12567101" cy="2522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5"/>
              </a:lnSpc>
            </a:pPr>
            <a:r>
              <a:rPr lang="en-US" sz="3759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Documento: Anexo 1, pp. 6–8.</a:t>
            </a:r>
          </a:p>
          <a:p>
            <a:pPr algn="l">
              <a:lnSpc>
                <a:spcPts val="5075"/>
              </a:lnSpc>
            </a:pPr>
            <a:endParaRPr lang="en-US" sz="3759" dirty="0">
              <a:solidFill>
                <a:srgbClr val="29213A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5075"/>
              </a:lnSpc>
            </a:pPr>
            <a:r>
              <a:rPr lang="en-US" sz="3759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Analizar</a:t>
            </a:r>
            <a:r>
              <a:rPr lang="en-US" sz="3759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759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los</a:t>
            </a:r>
            <a:r>
              <a:rPr lang="en-US" sz="3759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759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aspectos</a:t>
            </a:r>
            <a:r>
              <a:rPr lang="en-US" sz="3759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que </a:t>
            </a:r>
            <a:r>
              <a:rPr lang="en-US" sz="3759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debe</a:t>
            </a:r>
            <a:r>
              <a:rPr lang="en-US" sz="3759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759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valorar</a:t>
            </a:r>
            <a:r>
              <a:rPr lang="en-US" sz="3759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el </a:t>
            </a:r>
            <a:r>
              <a:rPr lang="en-US" sz="3759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instrumento</a:t>
            </a:r>
            <a:r>
              <a:rPr lang="en-US" sz="3759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, la </a:t>
            </a:r>
            <a:r>
              <a:rPr lang="en-US" sz="3759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ponderación</a:t>
            </a:r>
            <a:r>
              <a:rPr lang="en-US" sz="3759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de </a:t>
            </a:r>
            <a:r>
              <a:rPr lang="en-US" sz="3759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elementos</a:t>
            </a:r>
            <a:r>
              <a:rPr lang="en-US" sz="3759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y la </a:t>
            </a:r>
            <a:r>
              <a:rPr lang="en-US" sz="3759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vigencia</a:t>
            </a:r>
            <a:r>
              <a:rPr lang="en-US" sz="3759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de </a:t>
            </a:r>
            <a:r>
              <a:rPr lang="en-US" sz="3759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los</a:t>
            </a:r>
            <a:r>
              <a:rPr lang="en-US" sz="3759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759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resultados</a:t>
            </a:r>
            <a:r>
              <a:rPr lang="en-US" sz="3759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lang="en-US" sz="3759" dirty="0">
              <a:solidFill>
                <a:srgbClr val="29213A"/>
              </a:solidFill>
              <a:latin typeface="Nunito"/>
              <a:ea typeface="Nunito"/>
              <a:cs typeface="Nunito"/>
              <a:sym typeface="Nunito"/>
              <a:hlinkClick r:id="rId9" tooltip="https://gestion.cte.sep.gob.mx/insumos/docs/2627_s2_doc1_anexo1_cuestionario_diagnostico.pdf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47750" y="9067800"/>
            <a:ext cx="1381125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  <a:spcBef>
                <a:spcPct val="0"/>
              </a:spcBef>
            </a:pP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Abrir el Anexo 1.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Resultados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del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diagnóstico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,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páginas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6 a 8.</a:t>
            </a:r>
            <a:endParaRPr lang="en-US" sz="2250" b="1" u="none" strike="noStrike" dirty="0">
              <a:solidFill>
                <a:srgbClr val="633AA8"/>
              </a:solidFill>
              <a:latin typeface="Nunito Bold"/>
              <a:ea typeface="Nunito Bold"/>
              <a:cs typeface="Nunito Bold"/>
              <a:sym typeface="Nunito Bold"/>
              <a:hlinkClick r:id="rId9" tooltip="https://gestion.cte.sep.gob.mx/insumos/docs/2627_s2_doc1_anexo1_cuestionario_diagnostico.pd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759375"/>
            <a:ext cx="7033198" cy="2602283"/>
          </a:xfrm>
          <a:custGeom>
            <a:avLst/>
            <a:gdLst/>
            <a:ahLst/>
            <a:cxnLst/>
            <a:rect l="l" t="t" r="r" b="b"/>
            <a:pathLst>
              <a:path w="7033198" h="2602283">
                <a:moveTo>
                  <a:pt x="0" y="0"/>
                </a:moveTo>
                <a:lnTo>
                  <a:pt x="7033198" y="0"/>
                </a:lnTo>
                <a:lnTo>
                  <a:pt x="7033198" y="2602284"/>
                </a:lnTo>
                <a:lnTo>
                  <a:pt x="0" y="26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2118239" y="2220398"/>
            <a:ext cx="5481521" cy="4741516"/>
          </a:xfrm>
          <a:custGeom>
            <a:avLst/>
            <a:gdLst/>
            <a:ahLst/>
            <a:cxnLst/>
            <a:rect l="l" t="t" r="r" b="b"/>
            <a:pathLst>
              <a:path w="5481521" h="4741516">
                <a:moveTo>
                  <a:pt x="0" y="0"/>
                </a:moveTo>
                <a:lnTo>
                  <a:pt x="5481522" y="0"/>
                </a:lnTo>
                <a:lnTo>
                  <a:pt x="5481522" y="4741516"/>
                </a:lnTo>
                <a:lnTo>
                  <a:pt x="0" y="474151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849202" y="2306123"/>
            <a:ext cx="5708910" cy="1407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37"/>
              </a:lnSpc>
            </a:pPr>
            <a:r>
              <a:rPr lang="en-US" sz="5330" dirty="0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Anexo 1. </a:t>
            </a:r>
            <a:r>
              <a:rPr lang="en-US" sz="5330" dirty="0" err="1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Preguntas</a:t>
            </a:r>
            <a:r>
              <a:rPr lang="en-US" sz="5330" dirty="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 7 a 10</a:t>
            </a:r>
            <a:endParaRPr lang="en-US" sz="5330" dirty="0">
              <a:solidFill>
                <a:srgbClr val="633AA8"/>
              </a:solidFill>
              <a:latin typeface="Baloo"/>
              <a:ea typeface="Baloo"/>
              <a:cs typeface="Baloo"/>
              <a:sym typeface="Baloo"/>
              <a:hlinkClick r:id="rId9" tooltip="https://gestion.cte.sep.gob.mx/insumos/docs/2627_s2_doc1_anexo1_cuestionario_diagnostico.pdf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551860" y="5041632"/>
            <a:ext cx="11303124" cy="250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11"/>
              </a:lnSpc>
            </a:pPr>
            <a:r>
              <a:rPr lang="en-US" sz="3711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Documento: Anexo 1, pp. 9–12.</a:t>
            </a:r>
          </a:p>
          <a:p>
            <a:pPr algn="l">
              <a:lnSpc>
                <a:spcPts val="5011"/>
              </a:lnSpc>
            </a:pPr>
            <a:endParaRPr lang="en-US" sz="3711" dirty="0">
              <a:solidFill>
                <a:srgbClr val="29213A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5011"/>
              </a:lnSpc>
            </a:pPr>
            <a:r>
              <a:rPr lang="en-US" sz="3711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Integren</a:t>
            </a:r>
            <a:r>
              <a:rPr lang="en-US" sz="3711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la </a:t>
            </a:r>
            <a:r>
              <a:rPr lang="en-US" sz="3711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lectura</a:t>
            </a:r>
            <a:r>
              <a:rPr lang="en-US" sz="3711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de las </a:t>
            </a:r>
            <a:r>
              <a:rPr lang="en-US" sz="3711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preguntas</a:t>
            </a:r>
            <a:r>
              <a:rPr lang="en-US" sz="3711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7 a 10 y </a:t>
            </a:r>
            <a:r>
              <a:rPr lang="en-US" sz="3711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recuperen</a:t>
            </a:r>
            <a:r>
              <a:rPr lang="en-US" sz="3711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711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los</a:t>
            </a:r>
            <a:r>
              <a:rPr lang="en-US" sz="3711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711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hallazgos</a:t>
            </a:r>
            <a:r>
              <a:rPr lang="en-US" sz="3711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711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relevantes</a:t>
            </a:r>
            <a:r>
              <a:rPr lang="en-US" sz="3711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para el </a:t>
            </a:r>
            <a:r>
              <a:rPr lang="en-US" sz="3711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colectivo</a:t>
            </a:r>
            <a:r>
              <a:rPr lang="en-US" sz="3711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lang="en-US" sz="3711" dirty="0">
              <a:solidFill>
                <a:srgbClr val="29213A"/>
              </a:solidFill>
              <a:latin typeface="Nunito"/>
              <a:ea typeface="Nunito"/>
              <a:cs typeface="Nunito"/>
              <a:sym typeface="Nunito"/>
              <a:hlinkClick r:id="rId9" tooltip="https://gestion.cte.sep.gob.mx/insumos/docs/2627_s2_doc1_anexo1_cuestionario_diagnostico.pdf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47750" y="9067800"/>
            <a:ext cx="1381125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  <a:spcBef>
                <a:spcPct val="0"/>
              </a:spcBef>
            </a:pP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Abrir el Anexo 1.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Resultados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del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diagnóstico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,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páginas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9 a 12.</a:t>
            </a:r>
            <a:endParaRPr lang="en-US" sz="2250" b="1" u="none" strike="noStrike" dirty="0">
              <a:solidFill>
                <a:srgbClr val="633AA8"/>
              </a:solidFill>
              <a:latin typeface="Nunito Bold"/>
              <a:ea typeface="Nunito Bold"/>
              <a:cs typeface="Nunito Bold"/>
              <a:sym typeface="Nunito Bold"/>
              <a:hlinkClick r:id="rId9" tooltip="https://gestion.cte.sep.gob.mx/insumos/docs/2627_s2_doc1_anexo1_cuestionario_diagnostico.pdf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82873" y="1978324"/>
            <a:ext cx="11049000" cy="815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21"/>
              </a:lnSpc>
            </a:pPr>
            <a:r>
              <a:rPr lang="en-US" sz="6099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Conversación del colectivo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46221" y="3954793"/>
            <a:ext cx="9202113" cy="4263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62"/>
              </a:lnSpc>
            </a:pPr>
            <a:r>
              <a:rPr lang="en-US" sz="4194" b="1">
                <a:solidFill>
                  <a:srgbClr val="292F4F"/>
                </a:solidFill>
                <a:latin typeface="Nunito Bold"/>
                <a:ea typeface="Nunito Bold"/>
                <a:cs typeface="Nunito Bold"/>
                <a:sym typeface="Nunito Bold"/>
              </a:rPr>
              <a:t>Registrar acuerdos del colectivo, no respuestas individuales.</a:t>
            </a:r>
          </a:p>
          <a:p>
            <a:pPr algn="l">
              <a:lnSpc>
                <a:spcPts val="5662"/>
              </a:lnSpc>
            </a:pPr>
            <a:endParaRPr lang="en-US" sz="4194" b="1">
              <a:solidFill>
                <a:srgbClr val="292F4F"/>
              </a:solidFill>
              <a:latin typeface="Nunito Bold"/>
              <a:ea typeface="Nunito Bold"/>
              <a:cs typeface="Nunito Bold"/>
              <a:sym typeface="Nunito Bold"/>
            </a:endParaRPr>
          </a:p>
          <a:p>
            <a:pPr marL="905545" lvl="1" indent="-452772" algn="l">
              <a:lnSpc>
                <a:spcPts val="5662"/>
              </a:lnSpc>
              <a:buFont typeface="Arial"/>
              <a:buChar char="•"/>
            </a:pPr>
            <a:r>
              <a:rPr lang="en-US" sz="4194" b="1">
                <a:solidFill>
                  <a:srgbClr val="292F4F"/>
                </a:solidFill>
                <a:latin typeface="Nunito Bold"/>
                <a:ea typeface="Nunito Bold"/>
                <a:cs typeface="Nunito Bold"/>
                <a:sym typeface="Nunito Bold"/>
              </a:rPr>
              <a:t>¿Qué reconocemos?  </a:t>
            </a:r>
          </a:p>
          <a:p>
            <a:pPr algn="l">
              <a:lnSpc>
                <a:spcPts val="5662"/>
              </a:lnSpc>
            </a:pPr>
            <a:r>
              <a:rPr lang="en-US" sz="4194" b="1">
                <a:solidFill>
                  <a:srgbClr val="292F4F"/>
                </a:solidFill>
                <a:latin typeface="Nunito Bold"/>
                <a:ea typeface="Nunito Bold"/>
                <a:cs typeface="Nunito Bold"/>
                <a:sym typeface="Nunito Bold"/>
              </a:rPr>
              <a:t>   •  ¿Qué necesitamos precisar?  </a:t>
            </a:r>
          </a:p>
          <a:p>
            <a:pPr algn="l">
              <a:lnSpc>
                <a:spcPts val="5662"/>
              </a:lnSpc>
            </a:pPr>
            <a:r>
              <a:rPr lang="en-US" sz="4194" b="1">
                <a:solidFill>
                  <a:srgbClr val="292F4F"/>
                </a:solidFill>
                <a:latin typeface="Nunito Bold"/>
                <a:ea typeface="Nunito Bold"/>
                <a:cs typeface="Nunito Bold"/>
                <a:sym typeface="Nunito Bold"/>
              </a:rPr>
              <a:t>   •  ¿Qué acordamos?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-463524" y="-569783"/>
            <a:ext cx="7941564" cy="8229600"/>
          </a:xfrm>
          <a:custGeom>
            <a:avLst/>
            <a:gdLst/>
            <a:ahLst/>
            <a:cxnLst/>
            <a:rect l="l" t="t" r="r" b="b"/>
            <a:pathLst>
              <a:path w="7941564" h="8229600">
                <a:moveTo>
                  <a:pt x="0" y="0"/>
                </a:moveTo>
                <a:lnTo>
                  <a:pt x="7941564" y="0"/>
                </a:lnTo>
                <a:lnTo>
                  <a:pt x="794156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507015" y="3545017"/>
            <a:ext cx="6489795" cy="6588624"/>
          </a:xfrm>
          <a:custGeom>
            <a:avLst/>
            <a:gdLst/>
            <a:ahLst/>
            <a:cxnLst/>
            <a:rect l="l" t="t" r="r" b="b"/>
            <a:pathLst>
              <a:path w="6489795" h="6588624">
                <a:moveTo>
                  <a:pt x="0" y="0"/>
                </a:moveTo>
                <a:lnTo>
                  <a:pt x="6489795" y="0"/>
                </a:lnTo>
                <a:lnTo>
                  <a:pt x="6489795" y="6588624"/>
                </a:lnTo>
                <a:lnTo>
                  <a:pt x="0" y="65886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FFC845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47750" y="1698204"/>
            <a:ext cx="7033198" cy="2602283"/>
          </a:xfrm>
          <a:custGeom>
            <a:avLst/>
            <a:gdLst/>
            <a:ahLst/>
            <a:cxnLst/>
            <a:rect l="l" t="t" r="r" b="b"/>
            <a:pathLst>
              <a:path w="7033198" h="2602283">
                <a:moveTo>
                  <a:pt x="0" y="0"/>
                </a:moveTo>
                <a:lnTo>
                  <a:pt x="7033198" y="0"/>
                </a:lnTo>
                <a:lnTo>
                  <a:pt x="7033198" y="2602283"/>
                </a:lnTo>
                <a:lnTo>
                  <a:pt x="0" y="26022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3769001" y="5086350"/>
            <a:ext cx="3859054" cy="4171950"/>
          </a:xfrm>
          <a:custGeom>
            <a:avLst/>
            <a:gdLst/>
            <a:ahLst/>
            <a:cxnLst/>
            <a:rect l="l" t="t" r="r" b="b"/>
            <a:pathLst>
              <a:path w="3859054" h="4171950">
                <a:moveTo>
                  <a:pt x="0" y="0"/>
                </a:moveTo>
                <a:lnTo>
                  <a:pt x="3859054" y="0"/>
                </a:lnTo>
                <a:lnTo>
                  <a:pt x="3859054" y="4171950"/>
                </a:lnTo>
                <a:lnTo>
                  <a:pt x="0" y="41719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49869" y="2303166"/>
            <a:ext cx="6428960" cy="1487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1"/>
              </a:lnSpc>
            </a:pPr>
            <a:r>
              <a:rPr lang="en-US" sz="5628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Carpeta de trabajo. </a:t>
            </a:r>
            <a:r>
              <a:rPr lang="en-US" sz="5628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Primera ruta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17299" y="4494818"/>
            <a:ext cx="13262779" cy="3029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35"/>
              </a:lnSpc>
            </a:pPr>
            <a:r>
              <a:rPr lang="en-US" sz="447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Construyan</a:t>
            </a:r>
            <a:r>
              <a:rPr lang="en-US" sz="447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un panorama general del </a:t>
            </a:r>
            <a:r>
              <a:rPr lang="en-US" sz="447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sistema</a:t>
            </a:r>
            <a:r>
              <a:rPr lang="en-US" sz="447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a </a:t>
            </a:r>
            <a:r>
              <a:rPr lang="en-US" sz="447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partir</a:t>
            </a:r>
            <a:r>
              <a:rPr lang="en-US" sz="447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de la </a:t>
            </a:r>
            <a:r>
              <a:rPr lang="en-US" sz="447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primera</a:t>
            </a:r>
            <a:r>
              <a:rPr lang="en-US" sz="447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47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ruta</a:t>
            </a:r>
            <a:r>
              <a:rPr lang="en-US" sz="447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de la </a:t>
            </a:r>
            <a:r>
              <a:rPr lang="en-US" sz="447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carpeta</a:t>
            </a:r>
            <a:r>
              <a:rPr lang="en-US" sz="447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de </a:t>
            </a:r>
            <a:r>
              <a:rPr lang="en-US" sz="447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trabajo</a:t>
            </a:r>
            <a:r>
              <a:rPr lang="en-US" sz="447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</a:p>
          <a:p>
            <a:pPr algn="l">
              <a:lnSpc>
                <a:spcPts val="6035"/>
              </a:lnSpc>
            </a:pPr>
            <a:endParaRPr lang="en-US" sz="4470" dirty="0">
              <a:solidFill>
                <a:srgbClr val="29213A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6035"/>
              </a:lnSpc>
            </a:pPr>
            <a:r>
              <a:rPr lang="en-US" sz="4470" b="1" dirty="0" err="1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</a:rPr>
              <a:t>Producto</a:t>
            </a:r>
            <a:r>
              <a:rPr lang="en-US" sz="4470" b="1" dirty="0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</a:rPr>
              <a:t>: </a:t>
            </a:r>
            <a:r>
              <a:rPr lang="en-US" sz="447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panorama general del </a:t>
            </a:r>
            <a:r>
              <a:rPr lang="en-US" sz="4470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sistema</a:t>
            </a:r>
            <a:r>
              <a:rPr lang="en-US" sz="4470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47750" y="9067800"/>
            <a:ext cx="1381125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  <a:spcBef>
                <a:spcPct val="0"/>
              </a:spcBef>
            </a:pP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Abrir el Anexo 2.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Carpeta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de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trabajo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,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páginas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5 a 7.</a:t>
            </a:r>
            <a:endParaRPr lang="en-US" sz="2250" b="1" u="none" strike="noStrike" dirty="0">
              <a:solidFill>
                <a:srgbClr val="633AA8"/>
              </a:solidFill>
              <a:latin typeface="Nunito Bold"/>
              <a:ea typeface="Nunito Bold"/>
              <a:cs typeface="Nunito Bold"/>
              <a:sym typeface="Nunito Bold"/>
              <a:hlinkClick r:id="rId9" tooltip="https://gestion.cte.sep.gob.mx/insumos/docs/2627_s2_doc2_anexo2_carpeta_trabajo.pd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759375"/>
            <a:ext cx="7033198" cy="2602283"/>
          </a:xfrm>
          <a:custGeom>
            <a:avLst/>
            <a:gdLst/>
            <a:ahLst/>
            <a:cxnLst/>
            <a:rect l="l" t="t" r="r" b="b"/>
            <a:pathLst>
              <a:path w="7033198" h="2602283">
                <a:moveTo>
                  <a:pt x="0" y="0"/>
                </a:moveTo>
                <a:lnTo>
                  <a:pt x="7033198" y="0"/>
                </a:lnTo>
                <a:lnTo>
                  <a:pt x="7033198" y="2602284"/>
                </a:lnTo>
                <a:lnTo>
                  <a:pt x="0" y="26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3051477" y="3060517"/>
            <a:ext cx="3996045" cy="5400061"/>
          </a:xfrm>
          <a:custGeom>
            <a:avLst/>
            <a:gdLst/>
            <a:ahLst/>
            <a:cxnLst/>
            <a:rect l="l" t="t" r="r" b="b"/>
            <a:pathLst>
              <a:path w="3996045" h="5400061">
                <a:moveTo>
                  <a:pt x="0" y="0"/>
                </a:moveTo>
                <a:lnTo>
                  <a:pt x="3996046" y="0"/>
                </a:lnTo>
                <a:lnTo>
                  <a:pt x="3996046" y="5400061"/>
                </a:lnTo>
                <a:lnTo>
                  <a:pt x="0" y="540006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155878" y="2362520"/>
            <a:ext cx="6906021" cy="1491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6"/>
              </a:lnSpc>
            </a:pPr>
            <a:r>
              <a:rPr lang="en-US" sz="5644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Carpeta de trabajo. </a:t>
            </a:r>
            <a:r>
              <a:rPr lang="en-US" sz="5644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Procesos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80808" y="5067300"/>
            <a:ext cx="11021338" cy="2288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09"/>
              </a:lnSpc>
            </a:pPr>
            <a:r>
              <a:rPr lang="en-US" sz="4525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Recorran </a:t>
            </a:r>
            <a:r>
              <a:rPr lang="en-US" sz="4525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los</a:t>
            </a:r>
            <a:r>
              <a:rPr lang="en-US" sz="4525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525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procesos</a:t>
            </a:r>
            <a:r>
              <a:rPr lang="en-US" sz="4525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525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descritos</a:t>
            </a:r>
            <a:r>
              <a:rPr lang="en-US" sz="4525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525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en</a:t>
            </a:r>
            <a:r>
              <a:rPr lang="en-US" sz="4525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el Anexo 2, pp. 8–17. </a:t>
            </a:r>
            <a:r>
              <a:rPr lang="en-US" sz="4525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Organicen</a:t>
            </a:r>
            <a:r>
              <a:rPr lang="en-US" sz="4525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525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observaciones</a:t>
            </a:r>
            <a:r>
              <a:rPr lang="en-US" sz="4525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y </a:t>
            </a:r>
            <a:r>
              <a:rPr lang="en-US" sz="4525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acuerdos</a:t>
            </a:r>
            <a:r>
              <a:rPr lang="en-US" sz="4525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525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por</a:t>
            </a:r>
            <a:r>
              <a:rPr lang="en-US" sz="4525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525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proceso</a:t>
            </a:r>
            <a:r>
              <a:rPr lang="en-US" sz="4525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lang="en-US" sz="4525" dirty="0">
              <a:solidFill>
                <a:srgbClr val="29213A"/>
              </a:solidFill>
              <a:latin typeface="Nunito"/>
              <a:ea typeface="Nunito"/>
              <a:cs typeface="Nunito"/>
              <a:sym typeface="Nunito"/>
              <a:hlinkClick r:id="rId9" tooltip="https://gestion.cte.sep.gob.mx/insumos/docs/2627_s2_doc2_anexo2_carpeta_trabajo.pdf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47750" y="9067800"/>
            <a:ext cx="1381125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  <a:spcBef>
                <a:spcPct val="0"/>
              </a:spcBef>
            </a:pP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Abrir el Anexo 2.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Carpeta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de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trabajo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,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páginas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8 a 17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  <a:hlinkClick r:id="rId9" tooltip="https://gestion.cte.sep.gob.mx/insumos/docs/2627_s2_doc2_anexo2_carpeta_trabajo.pdf"/>
              </a:rPr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759375"/>
            <a:ext cx="7033198" cy="2602283"/>
          </a:xfrm>
          <a:custGeom>
            <a:avLst/>
            <a:gdLst/>
            <a:ahLst/>
            <a:cxnLst/>
            <a:rect l="l" t="t" r="r" b="b"/>
            <a:pathLst>
              <a:path w="7033198" h="2602283">
                <a:moveTo>
                  <a:pt x="0" y="0"/>
                </a:moveTo>
                <a:lnTo>
                  <a:pt x="7033198" y="0"/>
                </a:lnTo>
                <a:lnTo>
                  <a:pt x="7033198" y="2602284"/>
                </a:lnTo>
                <a:lnTo>
                  <a:pt x="0" y="26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2426650" y="2813388"/>
            <a:ext cx="4864700" cy="4816053"/>
          </a:xfrm>
          <a:custGeom>
            <a:avLst/>
            <a:gdLst/>
            <a:ahLst/>
            <a:cxnLst/>
            <a:rect l="l" t="t" r="r" b="b"/>
            <a:pathLst>
              <a:path w="4864700" h="4816053">
                <a:moveTo>
                  <a:pt x="0" y="0"/>
                </a:moveTo>
                <a:lnTo>
                  <a:pt x="4864700" y="0"/>
                </a:lnTo>
                <a:lnTo>
                  <a:pt x="4864700" y="4816053"/>
                </a:lnTo>
                <a:lnTo>
                  <a:pt x="0" y="481605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73158" y="2339169"/>
            <a:ext cx="7544282" cy="1537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10"/>
              </a:lnSpc>
            </a:pPr>
            <a:r>
              <a:rPr lang="en-US" sz="5794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Carpeta de trabajo. </a:t>
            </a:r>
            <a:r>
              <a:rPr lang="en-US" sz="5794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Dificultades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78435" y="4693942"/>
            <a:ext cx="10227805" cy="2574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61"/>
              </a:lnSpc>
            </a:pPr>
            <a:r>
              <a:rPr lang="en-US" sz="3823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Identifiquen y prioricen las dificultades que requieren atención del colectivo.</a:t>
            </a:r>
          </a:p>
          <a:p>
            <a:pPr algn="l">
              <a:lnSpc>
                <a:spcPts val="5161"/>
              </a:lnSpc>
            </a:pPr>
            <a:endParaRPr lang="en-US" sz="3823">
              <a:solidFill>
                <a:srgbClr val="29213A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5161"/>
              </a:lnSpc>
            </a:pPr>
            <a:r>
              <a:rPr lang="en-US" sz="3823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Producto: dificultades prioritarias identificadas.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47750" y="9067800"/>
            <a:ext cx="1381125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  <a:spcBef>
                <a:spcPct val="0"/>
              </a:spcBef>
            </a:pP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Abrir el Anexo 2.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Carpeta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de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trabajo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,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página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18.</a:t>
            </a:r>
            <a:endParaRPr lang="en-US" sz="2250" b="1" u="none" strike="noStrike" dirty="0">
              <a:solidFill>
                <a:srgbClr val="633AA8"/>
              </a:solidFill>
              <a:latin typeface="Nunito Bold"/>
              <a:ea typeface="Nunito Bold"/>
              <a:cs typeface="Nunito Bold"/>
              <a:sym typeface="Nunito Bold"/>
              <a:hlinkClick r:id="rId8" tooltip="https://gestion.cte.sep.gob.mx/insumos/docs/2627_s2_doc2_anexo2_carpeta_trabajo.pd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759375"/>
            <a:ext cx="7033198" cy="2602283"/>
          </a:xfrm>
          <a:custGeom>
            <a:avLst/>
            <a:gdLst/>
            <a:ahLst/>
            <a:cxnLst/>
            <a:rect l="l" t="t" r="r" b="b"/>
            <a:pathLst>
              <a:path w="7033198" h="2602283">
                <a:moveTo>
                  <a:pt x="0" y="0"/>
                </a:moveTo>
                <a:lnTo>
                  <a:pt x="7033198" y="0"/>
                </a:lnTo>
                <a:lnTo>
                  <a:pt x="7033198" y="2602284"/>
                </a:lnTo>
                <a:lnTo>
                  <a:pt x="0" y="26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rot="2554224">
            <a:off x="11792503" y="1958625"/>
            <a:ext cx="7315200" cy="3913632"/>
          </a:xfrm>
          <a:custGeom>
            <a:avLst/>
            <a:gdLst/>
            <a:ahLst/>
            <a:cxnLst/>
            <a:rect l="l" t="t" r="r" b="b"/>
            <a:pathLst>
              <a:path w="7315200" h="3913632">
                <a:moveTo>
                  <a:pt x="0" y="0"/>
                </a:moveTo>
                <a:lnTo>
                  <a:pt x="7315200" y="0"/>
                </a:lnTo>
                <a:lnTo>
                  <a:pt x="7315200" y="3913632"/>
                </a:lnTo>
                <a:lnTo>
                  <a:pt x="0" y="39136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28700" y="2428773"/>
            <a:ext cx="7033198" cy="1358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61"/>
              </a:lnSpc>
            </a:pPr>
            <a:r>
              <a:rPr lang="en-US" sz="5158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Cinco temas oficiales, </a:t>
            </a:r>
            <a:r>
              <a:rPr lang="en-US" sz="5158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parte 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00275" y="4742659"/>
            <a:ext cx="12259255" cy="3360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82"/>
              </a:lnSpc>
              <a:spcBef>
                <a:spcPct val="0"/>
              </a:spcBef>
            </a:pP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A.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Aplicación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de un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instrumento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de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valoración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de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conocimientos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y aptitudes para la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asignación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de plazas y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ascensos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</a:p>
          <a:p>
            <a:pPr marL="0" lvl="0" indent="0" algn="l">
              <a:lnSpc>
                <a:spcPts val="3382"/>
              </a:lnSpc>
              <a:spcBef>
                <a:spcPct val="0"/>
              </a:spcBef>
            </a:pPr>
            <a:endParaRPr lang="en-US" sz="3132" u="none" strike="noStrike" dirty="0">
              <a:solidFill>
                <a:srgbClr val="29213A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>
              <a:lnSpc>
                <a:spcPts val="3382"/>
              </a:lnSpc>
              <a:spcBef>
                <a:spcPct val="0"/>
              </a:spcBef>
            </a:pP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B.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Valoración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entre pares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electos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democráticamente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, a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través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de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una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convocatoria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por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nivel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educativo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</a:p>
          <a:p>
            <a:pPr marL="0" lvl="0" indent="0" algn="l">
              <a:lnSpc>
                <a:spcPts val="3382"/>
              </a:lnSpc>
              <a:spcBef>
                <a:spcPct val="0"/>
              </a:spcBef>
            </a:pPr>
            <a:endParaRPr lang="en-US" sz="3132" u="none" strike="noStrike" dirty="0">
              <a:solidFill>
                <a:srgbClr val="29213A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>
              <a:lnSpc>
                <a:spcPts val="3382"/>
              </a:lnSpc>
              <a:spcBef>
                <a:spcPct val="0"/>
              </a:spcBef>
            </a:pP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C.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Priorizar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en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el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instrumento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el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conocimiento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de la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práctica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docente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frente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a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grupo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así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como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del Plan y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Programas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de </a:t>
            </a:r>
            <a:r>
              <a:rPr lang="en-US" sz="3132" u="none" strike="noStrike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Estudio</a:t>
            </a:r>
            <a:r>
              <a:rPr lang="en-US" sz="3132" u="none" strike="noStrike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lang="en-US" sz="3132" u="none" strike="noStrike" dirty="0">
              <a:solidFill>
                <a:srgbClr val="29213A"/>
              </a:solidFill>
              <a:latin typeface="Nunito"/>
              <a:ea typeface="Nunito"/>
              <a:cs typeface="Nunito"/>
              <a:sym typeface="Nunito"/>
              <a:hlinkClick r:id="rId9" tooltip="https://gestion.cte.sep.gob.mx/insumos/docs/2627_s2_doc0_materiales_consulta.pdf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00275" y="9124950"/>
            <a:ext cx="1381125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  <a:spcBef>
                <a:spcPct val="0"/>
              </a:spcBef>
            </a:pP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Abrir el Material de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apoyo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para la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consulta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,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página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8.</a:t>
            </a:r>
            <a:endParaRPr lang="en-US" sz="2250" b="1" u="none" strike="noStrike" dirty="0">
              <a:solidFill>
                <a:srgbClr val="633AA8"/>
              </a:solidFill>
              <a:latin typeface="Nunito Bold"/>
              <a:ea typeface="Nunito Bold"/>
              <a:cs typeface="Nunito Bold"/>
              <a:sym typeface="Nunito Bold"/>
              <a:hlinkClick r:id="rId9" tooltip="https://gestion.cte.sep.gob.mx/insumos/docs/2627_s2_doc0_materiales_consulta.pd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759375"/>
            <a:ext cx="7033198" cy="2602283"/>
          </a:xfrm>
          <a:custGeom>
            <a:avLst/>
            <a:gdLst/>
            <a:ahLst/>
            <a:cxnLst/>
            <a:rect l="l" t="t" r="r" b="b"/>
            <a:pathLst>
              <a:path w="7033198" h="2602283">
                <a:moveTo>
                  <a:pt x="0" y="0"/>
                </a:moveTo>
                <a:lnTo>
                  <a:pt x="7033198" y="0"/>
                </a:lnTo>
                <a:lnTo>
                  <a:pt x="7033198" y="2602284"/>
                </a:lnTo>
                <a:lnTo>
                  <a:pt x="0" y="26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9144000" y="7387058"/>
            <a:ext cx="7315200" cy="2852928"/>
          </a:xfrm>
          <a:custGeom>
            <a:avLst/>
            <a:gdLst/>
            <a:ahLst/>
            <a:cxnLst/>
            <a:rect l="l" t="t" r="r" b="b"/>
            <a:pathLst>
              <a:path w="7315200" h="2852928">
                <a:moveTo>
                  <a:pt x="0" y="0"/>
                </a:moveTo>
                <a:lnTo>
                  <a:pt x="7315200" y="0"/>
                </a:lnTo>
                <a:lnTo>
                  <a:pt x="7315200" y="2852928"/>
                </a:lnTo>
                <a:lnTo>
                  <a:pt x="0" y="285292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92794" y="2481764"/>
            <a:ext cx="6905010" cy="1252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7"/>
              </a:lnSpc>
            </a:pPr>
            <a:r>
              <a:rPr lang="en-US" sz="4801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Cinco temas oficiales, </a:t>
            </a:r>
            <a:r>
              <a:rPr lang="en-US" sz="4801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parte 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10899" y="4800428"/>
            <a:ext cx="13289827" cy="258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72"/>
              </a:lnSpc>
              <a:spcBef>
                <a:spcPct val="0"/>
              </a:spcBef>
            </a:pPr>
            <a:r>
              <a:rPr lang="en-US" sz="3156" u="none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D. Asignar mayor valor a la antigüedad y la preparación profesional como elementos para la asignación de plazas y promociones.</a:t>
            </a:r>
          </a:p>
          <a:p>
            <a:pPr marL="0" lvl="0" indent="0" algn="l">
              <a:lnSpc>
                <a:spcPts val="3472"/>
              </a:lnSpc>
              <a:spcBef>
                <a:spcPct val="0"/>
              </a:spcBef>
            </a:pPr>
            <a:endParaRPr lang="en-US" sz="3156" u="none" strike="noStrike">
              <a:solidFill>
                <a:srgbClr val="29213A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>
              <a:lnSpc>
                <a:spcPts val="3472"/>
              </a:lnSpc>
              <a:spcBef>
                <a:spcPct val="0"/>
              </a:spcBef>
            </a:pPr>
            <a:r>
              <a:rPr lang="en-US" sz="3156" u="none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E. Transparencia en la asignación de plazas y denuncias ante las autoridades por actos de corrupción en los procesos para la asignación de plazas y promociones.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47750" y="9067800"/>
            <a:ext cx="7673631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  <a:spcBef>
                <a:spcPct val="0"/>
              </a:spcBef>
            </a:pP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Abrir el Material de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apoyo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para la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consulta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,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página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8.</a:t>
            </a:r>
            <a:endParaRPr lang="en-US" sz="2250" b="1" u="none" strike="noStrike" dirty="0">
              <a:solidFill>
                <a:srgbClr val="633AA8"/>
              </a:solidFill>
              <a:latin typeface="Nunito Bold"/>
              <a:ea typeface="Nunito Bold"/>
              <a:cs typeface="Nunito Bold"/>
              <a:sym typeface="Nunito Bold"/>
              <a:hlinkClick r:id="rId9" tooltip="https://gestion.cte.sep.gob.mx/insumos/docs/2627_s2_doc0_materiales_consulta.pd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63524" y="-569783"/>
            <a:ext cx="7941564" cy="8229600"/>
          </a:xfrm>
          <a:custGeom>
            <a:avLst/>
            <a:gdLst/>
            <a:ahLst/>
            <a:cxnLst/>
            <a:rect l="l" t="t" r="r" b="b"/>
            <a:pathLst>
              <a:path w="7941564" h="8229600">
                <a:moveTo>
                  <a:pt x="0" y="0"/>
                </a:moveTo>
                <a:lnTo>
                  <a:pt x="7941564" y="0"/>
                </a:lnTo>
                <a:lnTo>
                  <a:pt x="794156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5400000">
            <a:off x="11432645" y="3611029"/>
            <a:ext cx="6610195" cy="6378838"/>
          </a:xfrm>
          <a:custGeom>
            <a:avLst/>
            <a:gdLst/>
            <a:ahLst/>
            <a:cxnLst/>
            <a:rect l="l" t="t" r="r" b="b"/>
            <a:pathLst>
              <a:path w="6610195" h="6378838">
                <a:moveTo>
                  <a:pt x="0" y="0"/>
                </a:moveTo>
                <a:lnTo>
                  <a:pt x="6610195" y="0"/>
                </a:lnTo>
                <a:lnTo>
                  <a:pt x="6610195" y="6378838"/>
                </a:lnTo>
                <a:lnTo>
                  <a:pt x="0" y="63788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970686" y="1981618"/>
            <a:ext cx="9078814" cy="1755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786"/>
              </a:lnSpc>
              <a:spcBef>
                <a:spcPct val="0"/>
              </a:spcBef>
            </a:pPr>
            <a:r>
              <a:rPr lang="en-US" sz="6653" u="none" strike="noStrike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Pausa activa: Estatuas relámpago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80498" y="4737840"/>
            <a:ext cx="9667825" cy="3706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86"/>
              </a:lnSpc>
              <a:spcBef>
                <a:spcPct val="0"/>
              </a:spcBef>
            </a:pPr>
            <a:r>
              <a:rPr lang="en-US" sz="3413" b="1" u="none" strike="noStrike">
                <a:solidFill>
                  <a:srgbClr val="292F4F"/>
                </a:solidFill>
                <a:latin typeface="Nunito Bold"/>
                <a:ea typeface="Nunito Bold"/>
                <a:cs typeface="Nunito Bold"/>
                <a:sym typeface="Nunito Bold"/>
              </a:rPr>
              <a:t>Pónganse de pie. La persona facilitadora indica movimientos sencillos: caminar en su lugar, estirar los brazos o girar suavemente. Cuando diga “¡estatua!”, todas y todos se quedan inmóviles.</a:t>
            </a:r>
          </a:p>
          <a:p>
            <a:pPr marL="0" lvl="0" indent="0" algn="l">
              <a:lnSpc>
                <a:spcPts val="3686"/>
              </a:lnSpc>
              <a:spcBef>
                <a:spcPct val="0"/>
              </a:spcBef>
            </a:pPr>
            <a:endParaRPr lang="en-US" sz="3413" b="1" u="none" strike="noStrike">
              <a:solidFill>
                <a:srgbClr val="292F4F"/>
              </a:solidFill>
              <a:latin typeface="Nunito Bold"/>
              <a:ea typeface="Nunito Bold"/>
              <a:cs typeface="Nunito Bold"/>
              <a:sym typeface="Nunito Bold"/>
            </a:endParaRPr>
          </a:p>
          <a:p>
            <a:pPr marL="0" lvl="0" indent="0" algn="l">
              <a:lnSpc>
                <a:spcPts val="3686"/>
              </a:lnSpc>
              <a:spcBef>
                <a:spcPct val="0"/>
              </a:spcBef>
            </a:pPr>
            <a:r>
              <a:rPr lang="en-US" sz="3413" b="1" u="none" strike="noStrike">
                <a:solidFill>
                  <a:srgbClr val="292F4F"/>
                </a:solidFill>
                <a:latin typeface="Nunito Bold"/>
                <a:ea typeface="Nunito Bold"/>
                <a:cs typeface="Nunito Bold"/>
                <a:sym typeface="Nunito Bold"/>
              </a:rPr>
              <a:t>Repitan varias veces.</a:t>
            </a:r>
          </a:p>
          <a:p>
            <a:pPr marL="0" lvl="0" indent="0" algn="l">
              <a:lnSpc>
                <a:spcPts val="3686"/>
              </a:lnSpc>
              <a:spcBef>
                <a:spcPct val="0"/>
              </a:spcBef>
            </a:pPr>
            <a:r>
              <a:rPr lang="en-US" sz="3413" b="1" u="none" strike="noStrike">
                <a:solidFill>
                  <a:srgbClr val="292F4F"/>
                </a:solidFill>
                <a:latin typeface="Nunito Bold"/>
                <a:ea typeface="Nunito Bold"/>
                <a:cs typeface="Nunito Bold"/>
                <a:sym typeface="Nunito Bold"/>
              </a:rPr>
              <a:t>Duración: 3 minutos.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FFC845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7250" y="7000875"/>
            <a:ext cx="3381375" cy="1692275"/>
            <a:chOff x="0" y="0"/>
            <a:chExt cx="4508500" cy="2256366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4508500" cy="2256366"/>
              <a:chOff x="0" y="0"/>
              <a:chExt cx="4508500" cy="2256366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508500" cy="2256366"/>
              </a:xfrm>
              <a:custGeom>
                <a:avLst/>
                <a:gdLst/>
                <a:ahLst/>
                <a:cxnLst/>
                <a:rect l="l" t="t" r="r" b="b"/>
                <a:pathLst>
                  <a:path w="4508500" h="2256366">
                    <a:moveTo>
                      <a:pt x="0" y="0"/>
                    </a:moveTo>
                    <a:lnTo>
                      <a:pt x="4508500" y="0"/>
                    </a:lnTo>
                    <a:lnTo>
                      <a:pt x="4508500" y="2256366"/>
                    </a:lnTo>
                    <a:lnTo>
                      <a:pt x="0" y="2256366"/>
                    </a:lnTo>
                    <a:close/>
                  </a:path>
                </a:pathLst>
              </a:custGeom>
              <a:solidFill>
                <a:srgbClr val="FFC845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66675"/>
                <a:ext cx="4508500" cy="23230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4000" y="374650"/>
              <a:ext cx="4000500" cy="9774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99"/>
                </a:lnSpc>
              </a:pPr>
              <a:r>
                <a:rPr lang="en-US" sz="2799" b="1" dirty="0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DOCUMENTO</a:t>
              </a:r>
            </a:p>
            <a:p>
              <a:pPr algn="l">
                <a:lnSpc>
                  <a:spcPts val="2799"/>
                </a:lnSpc>
              </a:pPr>
              <a:r>
                <a:rPr lang="en-US" sz="2799" b="1" dirty="0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Material de </a:t>
              </a:r>
              <a:r>
                <a:rPr lang="en-US" sz="2799" b="1" dirty="0" err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apoyo</a:t>
              </a:r>
              <a:endParaRPr lang="en-US" sz="2799" b="1" dirty="0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  <a:hlinkClick r:id="rId2" tooltip="https://gestion.cte.sep.gob.mx/insumos/docs/2627_s2_doc0_materiales_consulta.pdf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143375" y="7000875"/>
            <a:ext cx="1952625" cy="1692275"/>
            <a:chOff x="0" y="0"/>
            <a:chExt cx="2603500" cy="2256366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2603500" cy="2256366"/>
              <a:chOff x="0" y="0"/>
              <a:chExt cx="2603500" cy="2256366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603500" cy="2256366"/>
              </a:xfrm>
              <a:custGeom>
                <a:avLst/>
                <a:gdLst/>
                <a:ahLst/>
                <a:cxnLst/>
                <a:rect l="l" t="t" r="r" b="b"/>
                <a:pathLst>
                  <a:path w="2603500" h="2256366">
                    <a:moveTo>
                      <a:pt x="0" y="0"/>
                    </a:moveTo>
                    <a:lnTo>
                      <a:pt x="2603500" y="0"/>
                    </a:lnTo>
                    <a:lnTo>
                      <a:pt x="2603500" y="2256366"/>
                    </a:lnTo>
                    <a:lnTo>
                      <a:pt x="0" y="2256366"/>
                    </a:lnTo>
                    <a:close/>
                  </a:path>
                </a:pathLst>
              </a:custGeom>
              <a:solidFill>
                <a:srgbClr val="18B8B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66675"/>
                <a:ext cx="2603500" cy="23230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254000" y="374650"/>
              <a:ext cx="2095500" cy="9774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99"/>
                </a:lnSpc>
              </a:pPr>
              <a:r>
                <a:rPr lang="en-US" sz="27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PÁGINA</a:t>
              </a:r>
            </a:p>
            <a:p>
              <a:pPr algn="l">
                <a:lnSpc>
                  <a:spcPts val="2799"/>
                </a:lnSpc>
              </a:pPr>
              <a:r>
                <a:rPr lang="en-US" sz="27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8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00750" y="7000875"/>
            <a:ext cx="5910713" cy="1681480"/>
            <a:chOff x="0" y="0"/>
            <a:chExt cx="7880950" cy="2241973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7880950" cy="2241973"/>
              <a:chOff x="0" y="0"/>
              <a:chExt cx="7880950" cy="2241973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7880950" cy="2241973"/>
              </a:xfrm>
              <a:custGeom>
                <a:avLst/>
                <a:gdLst/>
                <a:ahLst/>
                <a:cxnLst/>
                <a:rect l="l" t="t" r="r" b="b"/>
                <a:pathLst>
                  <a:path w="7880950" h="2241973">
                    <a:moveTo>
                      <a:pt x="0" y="0"/>
                    </a:moveTo>
                    <a:lnTo>
                      <a:pt x="7880950" y="0"/>
                    </a:lnTo>
                    <a:lnTo>
                      <a:pt x="7880950" y="2241973"/>
                    </a:lnTo>
                    <a:lnTo>
                      <a:pt x="0" y="2241973"/>
                    </a:lnTo>
                    <a:close/>
                  </a:path>
                </a:pathLst>
              </a:custGeom>
              <a:solidFill>
                <a:srgbClr val="FF665C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47625"/>
                <a:ext cx="7880950" cy="22895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342650" y="298450"/>
              <a:ext cx="7195650" cy="10392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24"/>
                </a:lnSpc>
              </a:pPr>
              <a:r>
                <a:rPr lang="en-US" sz="24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QUÉ HACEMOS</a:t>
              </a:r>
            </a:p>
            <a:p>
              <a:pPr algn="l">
                <a:lnSpc>
                  <a:spcPts val="3124"/>
                </a:lnSpc>
              </a:pPr>
              <a:r>
                <a:rPr lang="en-US" sz="24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Realizar la participación individual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565042" y="7000875"/>
            <a:ext cx="5143500" cy="1681480"/>
            <a:chOff x="0" y="0"/>
            <a:chExt cx="6858000" cy="2241973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6858000" cy="2241973"/>
              <a:chOff x="0" y="0"/>
              <a:chExt cx="6858000" cy="2241973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858000" cy="2241973"/>
              </a:xfrm>
              <a:custGeom>
                <a:avLst/>
                <a:gdLst/>
                <a:ahLst/>
                <a:cxnLst/>
                <a:rect l="l" t="t" r="r" b="b"/>
                <a:pathLst>
                  <a:path w="6858000" h="2241973">
                    <a:moveTo>
                      <a:pt x="0" y="0"/>
                    </a:moveTo>
                    <a:lnTo>
                      <a:pt x="6858000" y="0"/>
                    </a:lnTo>
                    <a:lnTo>
                      <a:pt x="6858000" y="2241973"/>
                    </a:lnTo>
                    <a:lnTo>
                      <a:pt x="0" y="2241973"/>
                    </a:lnTo>
                    <a:close/>
                  </a:path>
                </a:pathLst>
              </a:custGeom>
              <a:solidFill>
                <a:srgbClr val="50C0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47625"/>
                <a:ext cx="6858000" cy="22895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254000" y="298450"/>
              <a:ext cx="6350000" cy="10392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24"/>
                </a:lnSpc>
              </a:pPr>
              <a:r>
                <a:rPr lang="en-US" sz="24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PRODUCTO</a:t>
              </a:r>
            </a:p>
            <a:p>
              <a:pPr algn="l">
                <a:lnSpc>
                  <a:spcPts val="3124"/>
                </a:lnSpc>
              </a:pPr>
              <a:r>
                <a:rPr lang="en-US" sz="24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Participación registrada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1028700" y="1759375"/>
            <a:ext cx="7033198" cy="2602283"/>
          </a:xfrm>
          <a:custGeom>
            <a:avLst/>
            <a:gdLst/>
            <a:ahLst/>
            <a:cxnLst/>
            <a:rect l="l" t="t" r="r" b="b"/>
            <a:pathLst>
              <a:path w="7033198" h="2602283">
                <a:moveTo>
                  <a:pt x="0" y="0"/>
                </a:moveTo>
                <a:lnTo>
                  <a:pt x="7033198" y="0"/>
                </a:lnTo>
                <a:lnTo>
                  <a:pt x="7033198" y="2602284"/>
                </a:lnTo>
                <a:lnTo>
                  <a:pt x="0" y="26022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29" name="Freeform 29"/>
          <p:cNvSpPr/>
          <p:nvPr/>
        </p:nvSpPr>
        <p:spPr>
          <a:xfrm>
            <a:off x="13204682" y="1950190"/>
            <a:ext cx="4226068" cy="3465375"/>
          </a:xfrm>
          <a:custGeom>
            <a:avLst/>
            <a:gdLst/>
            <a:ahLst/>
            <a:cxnLst/>
            <a:rect l="l" t="t" r="r" b="b"/>
            <a:pathLst>
              <a:path w="4226068" h="3465375">
                <a:moveTo>
                  <a:pt x="0" y="0"/>
                </a:moveTo>
                <a:lnTo>
                  <a:pt x="4226068" y="0"/>
                </a:lnTo>
                <a:lnTo>
                  <a:pt x="4226068" y="3465376"/>
                </a:lnTo>
                <a:lnTo>
                  <a:pt x="0" y="34653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2410329" y="2026390"/>
            <a:ext cx="4269941" cy="1944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1"/>
              </a:lnSpc>
            </a:pPr>
            <a:r>
              <a:rPr lang="en-US" sz="4942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Actividad 4. </a:t>
            </a:r>
            <a:r>
              <a:rPr lang="en-US" sz="4942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Participación individual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203654" y="4647409"/>
            <a:ext cx="9684113" cy="1615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4"/>
              </a:lnSpc>
            </a:pPr>
            <a:r>
              <a:rPr lang="en-US" sz="4877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Realicen la participación individual y confirmen que quedó registrada.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47750" y="9067800"/>
            <a:ext cx="1381125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  <a:spcBef>
                <a:spcPct val="0"/>
              </a:spcBef>
            </a:pP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Abrir el Material de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apoyo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para la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consulta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,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página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8.</a:t>
            </a:r>
            <a:endParaRPr lang="en-US" sz="2250" b="1" u="none" strike="noStrike" dirty="0">
              <a:solidFill>
                <a:srgbClr val="633AA8"/>
              </a:solidFill>
              <a:latin typeface="Nunito Bold"/>
              <a:ea typeface="Nunito Bold"/>
              <a:cs typeface="Nunito Bold"/>
              <a:sym typeface="Nunito Bold"/>
              <a:hlinkClick r:id="rId2" tooltip="https://gestion.cte.sep.gob.mx/insumos/docs/2627_s2_doc0_materiales_consulta.pd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028700" y="1759375"/>
            <a:ext cx="7033198" cy="2602283"/>
          </a:xfrm>
          <a:custGeom>
            <a:avLst/>
            <a:gdLst/>
            <a:ahLst/>
            <a:cxnLst/>
            <a:rect l="l" t="t" r="r" b="b"/>
            <a:pathLst>
              <a:path w="7033198" h="2602283">
                <a:moveTo>
                  <a:pt x="0" y="0"/>
                </a:moveTo>
                <a:lnTo>
                  <a:pt x="7033198" y="0"/>
                </a:lnTo>
                <a:lnTo>
                  <a:pt x="7033198" y="2602284"/>
                </a:lnTo>
                <a:lnTo>
                  <a:pt x="0" y="26022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2029688" y="4117791"/>
            <a:ext cx="5967122" cy="4385835"/>
          </a:xfrm>
          <a:custGeom>
            <a:avLst/>
            <a:gdLst/>
            <a:ahLst/>
            <a:cxnLst/>
            <a:rect l="l" t="t" r="r" b="b"/>
            <a:pathLst>
              <a:path w="5967122" h="4385835">
                <a:moveTo>
                  <a:pt x="0" y="0"/>
                </a:moveTo>
                <a:lnTo>
                  <a:pt x="5967122" y="0"/>
                </a:lnTo>
                <a:lnTo>
                  <a:pt x="5967122" y="4385835"/>
                </a:lnTo>
                <a:lnTo>
                  <a:pt x="0" y="43858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395985" y="2127068"/>
            <a:ext cx="4298629" cy="1990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73"/>
              </a:lnSpc>
            </a:pPr>
            <a:r>
              <a:rPr lang="en-US" sz="7522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Si falla el internet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73634" y="4990074"/>
            <a:ext cx="11219145" cy="1974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94"/>
              </a:lnSpc>
            </a:pPr>
            <a:r>
              <a:rPr lang="en-US" sz="3921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Utilicen la </a:t>
            </a:r>
            <a:r>
              <a:rPr lang="en-US" sz="3921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alternativa</a:t>
            </a:r>
            <a:r>
              <a:rPr lang="en-US" sz="3921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921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prevista</a:t>
            </a:r>
            <a:r>
              <a:rPr lang="en-US" sz="3921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921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en</a:t>
            </a:r>
            <a:r>
              <a:rPr lang="en-US" sz="3921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el Anexo 3. </a:t>
            </a:r>
            <a:r>
              <a:rPr lang="en-US" sz="3921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Organicen</a:t>
            </a:r>
            <a:r>
              <a:rPr lang="en-US" sz="3921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el </a:t>
            </a:r>
            <a:r>
              <a:rPr lang="en-US" sz="3921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registro</a:t>
            </a:r>
            <a:r>
              <a:rPr lang="en-US" sz="3921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local y </a:t>
            </a:r>
            <a:r>
              <a:rPr lang="en-US" sz="3921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resguarden</a:t>
            </a:r>
            <a:r>
              <a:rPr lang="en-US" sz="3921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la </a:t>
            </a:r>
            <a:r>
              <a:rPr lang="en-US" sz="3921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evidencia</a:t>
            </a:r>
            <a:r>
              <a:rPr lang="en-US" sz="3921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para </a:t>
            </a:r>
            <a:r>
              <a:rPr lang="en-US" sz="3921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su</a:t>
            </a:r>
            <a:r>
              <a:rPr lang="en-US" sz="3921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921" dirty="0" err="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entrega</a:t>
            </a:r>
            <a:r>
              <a:rPr lang="en-US" sz="3921" dirty="0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 posterior.</a:t>
            </a:r>
            <a:endParaRPr lang="en-US" sz="3921" dirty="0">
              <a:solidFill>
                <a:srgbClr val="29213A"/>
              </a:solidFill>
              <a:latin typeface="Nunito"/>
              <a:ea typeface="Nunito"/>
              <a:cs typeface="Nunito"/>
              <a:sym typeface="Nunito"/>
              <a:hlinkClick r:id="rId9" tooltip="https://gestion.cte.sep.gob.mx/insumos/docs/2627_s2_doc3_anexo3_consulta_nacional.pdf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47536" y="9437524"/>
            <a:ext cx="1381125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  <a:spcBef>
                <a:spcPct val="0"/>
              </a:spcBef>
            </a:pP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Abrir el Anexo 3.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Consulta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Nacional;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consultar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también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el Material de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apoyo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,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página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8.</a:t>
            </a:r>
            <a:endParaRPr lang="en-US" sz="2250" b="1" u="none" strike="noStrike" dirty="0">
              <a:solidFill>
                <a:srgbClr val="633AA8"/>
              </a:solidFill>
              <a:latin typeface="Nunito Bold"/>
              <a:ea typeface="Nunito Bold"/>
              <a:cs typeface="Nunito Bold"/>
              <a:sym typeface="Nunito Bold"/>
              <a:hlinkClick r:id="rId9" tooltip="https://gestion.cte.sep.gob.mx/insumos/docs/2627_s2_doc3_anexo3_consulta_nacional.pdf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7406" y="7000875"/>
            <a:ext cx="3381375" cy="1692275"/>
            <a:chOff x="0" y="0"/>
            <a:chExt cx="4508500" cy="2256366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4508500" cy="2256366"/>
              <a:chOff x="0" y="0"/>
              <a:chExt cx="4508500" cy="2256366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508500" cy="2256366"/>
              </a:xfrm>
              <a:custGeom>
                <a:avLst/>
                <a:gdLst/>
                <a:ahLst/>
                <a:cxnLst/>
                <a:rect l="l" t="t" r="r" b="b"/>
                <a:pathLst>
                  <a:path w="4508500" h="2256366">
                    <a:moveTo>
                      <a:pt x="0" y="0"/>
                    </a:moveTo>
                    <a:lnTo>
                      <a:pt x="4508500" y="0"/>
                    </a:lnTo>
                    <a:lnTo>
                      <a:pt x="4508500" y="2256366"/>
                    </a:lnTo>
                    <a:lnTo>
                      <a:pt x="0" y="2256366"/>
                    </a:lnTo>
                    <a:close/>
                  </a:path>
                </a:pathLst>
              </a:custGeom>
              <a:solidFill>
                <a:srgbClr val="FFC845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66675"/>
                <a:ext cx="4508500" cy="23230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377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4000" y="374650"/>
              <a:ext cx="4000500" cy="9774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99"/>
                </a:lnSpc>
              </a:pPr>
              <a:r>
                <a:rPr lang="en-US" sz="2799" b="1" dirty="0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DOCUMENTO</a:t>
              </a:r>
            </a:p>
            <a:p>
              <a:pPr algn="l">
                <a:lnSpc>
                  <a:spcPts val="2799"/>
                </a:lnSpc>
              </a:pPr>
              <a:r>
                <a:rPr lang="en-US" sz="2799" b="1" dirty="0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Material de </a:t>
              </a:r>
              <a:r>
                <a:rPr lang="en-US" sz="2799" b="1" dirty="0" err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apoyo</a:t>
              </a:r>
              <a:endParaRPr lang="en-US" sz="2799" b="1" dirty="0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  <a:hlinkClick r:id="rId2" tooltip="https://gestion.cte.sep.gob.mx/insumos/docs/2627_s2_doc0_materiales_consulta.pdf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918781" y="7000875"/>
            <a:ext cx="1952625" cy="1713864"/>
            <a:chOff x="0" y="0"/>
            <a:chExt cx="2603500" cy="2285153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2603500" cy="2285153"/>
              <a:chOff x="0" y="0"/>
              <a:chExt cx="2603500" cy="2285153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603500" cy="2285153"/>
              </a:xfrm>
              <a:custGeom>
                <a:avLst/>
                <a:gdLst/>
                <a:ahLst/>
                <a:cxnLst/>
                <a:rect l="l" t="t" r="r" b="b"/>
                <a:pathLst>
                  <a:path w="2603500" h="2285153">
                    <a:moveTo>
                      <a:pt x="0" y="0"/>
                    </a:moveTo>
                    <a:lnTo>
                      <a:pt x="2603500" y="0"/>
                    </a:lnTo>
                    <a:lnTo>
                      <a:pt x="2603500" y="2285153"/>
                    </a:lnTo>
                    <a:lnTo>
                      <a:pt x="0" y="2285153"/>
                    </a:lnTo>
                    <a:close/>
                  </a:path>
                </a:pathLst>
              </a:custGeom>
              <a:solidFill>
                <a:srgbClr val="18B8B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76200"/>
                <a:ext cx="2603500" cy="23613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391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254000" y="384175"/>
              <a:ext cx="2095500" cy="9967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99"/>
                </a:lnSpc>
              </a:pPr>
              <a:r>
                <a:rPr lang="en-US" sz="28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PÁGINA</a:t>
              </a:r>
            </a:p>
            <a:p>
              <a:pPr algn="l">
                <a:lnSpc>
                  <a:spcPts val="2899"/>
                </a:lnSpc>
              </a:pPr>
              <a:r>
                <a:rPr lang="en-US" sz="28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9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871406" y="7000875"/>
            <a:ext cx="4569391" cy="1718945"/>
            <a:chOff x="0" y="0"/>
            <a:chExt cx="6092522" cy="2291927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6092522" cy="2291927"/>
              <a:chOff x="0" y="0"/>
              <a:chExt cx="6092522" cy="2291927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6092522" cy="2291927"/>
              </a:xfrm>
              <a:custGeom>
                <a:avLst/>
                <a:gdLst/>
                <a:ahLst/>
                <a:cxnLst/>
                <a:rect l="l" t="t" r="r" b="b"/>
                <a:pathLst>
                  <a:path w="6092522" h="2291927">
                    <a:moveTo>
                      <a:pt x="0" y="0"/>
                    </a:moveTo>
                    <a:lnTo>
                      <a:pt x="6092522" y="0"/>
                    </a:lnTo>
                    <a:lnTo>
                      <a:pt x="6092522" y="2291927"/>
                    </a:lnTo>
                    <a:lnTo>
                      <a:pt x="0" y="2291927"/>
                    </a:lnTo>
                    <a:close/>
                  </a:path>
                </a:pathLst>
              </a:custGeom>
              <a:solidFill>
                <a:srgbClr val="FF665C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6092522" cy="23300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279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264892" y="307975"/>
              <a:ext cx="5562737" cy="10797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9"/>
                </a:lnSpc>
              </a:pPr>
              <a:r>
                <a:rPr lang="en-US" sz="25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QUÉ HACEMOS</a:t>
              </a:r>
            </a:p>
            <a:p>
              <a:pPr algn="l">
                <a:lnSpc>
                  <a:spcPts val="3249"/>
                </a:lnSpc>
              </a:pPr>
              <a:r>
                <a:rPr lang="en-US" sz="25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Integrar, firmar y entregar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287000" y="7000875"/>
            <a:ext cx="5143500" cy="1718945"/>
            <a:chOff x="0" y="0"/>
            <a:chExt cx="6858000" cy="2291927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6858000" cy="2291927"/>
              <a:chOff x="0" y="0"/>
              <a:chExt cx="6858000" cy="2291927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858000" cy="2291927"/>
              </a:xfrm>
              <a:custGeom>
                <a:avLst/>
                <a:gdLst/>
                <a:ahLst/>
                <a:cxnLst/>
                <a:rect l="l" t="t" r="r" b="b"/>
                <a:pathLst>
                  <a:path w="6858000" h="2291927">
                    <a:moveTo>
                      <a:pt x="0" y="0"/>
                    </a:moveTo>
                    <a:lnTo>
                      <a:pt x="6858000" y="0"/>
                    </a:lnTo>
                    <a:lnTo>
                      <a:pt x="6858000" y="2291927"/>
                    </a:lnTo>
                    <a:lnTo>
                      <a:pt x="0" y="2291927"/>
                    </a:lnTo>
                    <a:close/>
                  </a:path>
                </a:pathLst>
              </a:custGeom>
              <a:solidFill>
                <a:srgbClr val="50C0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6858000" cy="23300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2799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254000" y="307975"/>
              <a:ext cx="6350000" cy="10797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9"/>
                </a:lnSpc>
              </a:pPr>
              <a:r>
                <a:rPr lang="en-US" sz="25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PRODUCTO</a:t>
              </a:r>
            </a:p>
            <a:p>
              <a:pPr algn="l">
                <a:lnSpc>
                  <a:spcPts val="3249"/>
                </a:lnSpc>
              </a:pPr>
              <a:r>
                <a:rPr lang="en-US" sz="2599" b="1">
                  <a:solidFill>
                    <a:srgbClr val="29213A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Acta firmada y entregada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1028700" y="1759375"/>
            <a:ext cx="7033198" cy="2602283"/>
          </a:xfrm>
          <a:custGeom>
            <a:avLst/>
            <a:gdLst/>
            <a:ahLst/>
            <a:cxnLst/>
            <a:rect l="l" t="t" r="r" b="b"/>
            <a:pathLst>
              <a:path w="7033198" h="2602283">
                <a:moveTo>
                  <a:pt x="0" y="0"/>
                </a:moveTo>
                <a:lnTo>
                  <a:pt x="7033198" y="0"/>
                </a:lnTo>
                <a:lnTo>
                  <a:pt x="7033198" y="2602284"/>
                </a:lnTo>
                <a:lnTo>
                  <a:pt x="0" y="26022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29" name="Freeform 29"/>
          <p:cNvSpPr/>
          <p:nvPr/>
        </p:nvSpPr>
        <p:spPr>
          <a:xfrm>
            <a:off x="14490702" y="3377801"/>
            <a:ext cx="4445380" cy="6735425"/>
          </a:xfrm>
          <a:custGeom>
            <a:avLst/>
            <a:gdLst/>
            <a:ahLst/>
            <a:cxnLst/>
            <a:rect l="l" t="t" r="r" b="b"/>
            <a:pathLst>
              <a:path w="4445380" h="6735425">
                <a:moveTo>
                  <a:pt x="0" y="0"/>
                </a:moveTo>
                <a:lnTo>
                  <a:pt x="4445380" y="0"/>
                </a:lnTo>
                <a:lnTo>
                  <a:pt x="4445380" y="6735425"/>
                </a:lnTo>
                <a:lnTo>
                  <a:pt x="0" y="67354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944276" y="2397525"/>
            <a:ext cx="5202046" cy="1406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6"/>
              </a:lnSpc>
            </a:pPr>
            <a:r>
              <a:rPr lang="en-US" sz="5310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Actividad 5. </a:t>
            </a:r>
            <a:r>
              <a:rPr lang="en-US" sz="531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Acta del colectivo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600523" y="4424752"/>
            <a:ext cx="10258477" cy="1910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18"/>
              </a:lnSpc>
            </a:pPr>
            <a:r>
              <a:rPr lang="en-US" sz="3791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Integren los acuerdos, verifiquen los datos, recaben las firmas y realicen la entrega conforme a la indicación oficial.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47750" y="9067800"/>
            <a:ext cx="1381125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  <a:spcBef>
                <a:spcPct val="0"/>
              </a:spcBef>
            </a:pP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Abrir el Material de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apoyo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para la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consulta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,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página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9.</a:t>
            </a:r>
            <a:endParaRPr lang="en-US" sz="2250" b="1" u="none" strike="noStrike" dirty="0">
              <a:solidFill>
                <a:srgbClr val="633AA8"/>
              </a:solidFill>
              <a:latin typeface="Nunito Bold"/>
              <a:ea typeface="Nunito Bold"/>
              <a:cs typeface="Nunito Bold"/>
              <a:sym typeface="Nunito Bold"/>
              <a:hlinkClick r:id="rId2" tooltip="https://gestion.cte.sep.gob.mx/insumos/docs/2627_s2_doc0_materiales_consulta.pdf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759375"/>
            <a:ext cx="7033198" cy="2602283"/>
          </a:xfrm>
          <a:custGeom>
            <a:avLst/>
            <a:gdLst/>
            <a:ahLst/>
            <a:cxnLst/>
            <a:rect l="l" t="t" r="r" b="b"/>
            <a:pathLst>
              <a:path w="7033198" h="2602283">
                <a:moveTo>
                  <a:pt x="0" y="0"/>
                </a:moveTo>
                <a:lnTo>
                  <a:pt x="7033198" y="0"/>
                </a:lnTo>
                <a:lnTo>
                  <a:pt x="7033198" y="2602284"/>
                </a:lnTo>
                <a:lnTo>
                  <a:pt x="0" y="26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4223087" y="6082702"/>
            <a:ext cx="5185875" cy="5185875"/>
          </a:xfrm>
          <a:custGeom>
            <a:avLst/>
            <a:gdLst/>
            <a:ahLst/>
            <a:cxnLst/>
            <a:rect l="l" t="t" r="r" b="b"/>
            <a:pathLst>
              <a:path w="5185875" h="5185875">
                <a:moveTo>
                  <a:pt x="0" y="0"/>
                </a:moveTo>
                <a:lnTo>
                  <a:pt x="5185875" y="0"/>
                </a:lnTo>
                <a:lnTo>
                  <a:pt x="5185875" y="5185875"/>
                </a:lnTo>
                <a:lnTo>
                  <a:pt x="0" y="518587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846408" y="4666459"/>
            <a:ext cx="14430981" cy="3459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97"/>
              </a:lnSpc>
              <a:spcBef>
                <a:spcPct val="0"/>
              </a:spcBef>
            </a:pPr>
            <a:r>
              <a:rPr lang="en-US" sz="3405" u="none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Consulta: 30 de octubre al 1 de noviembre de 2026, de 08:00 a 20:00.</a:t>
            </a:r>
          </a:p>
          <a:p>
            <a:pPr marL="0" lvl="0" indent="0" algn="l">
              <a:lnSpc>
                <a:spcPts val="4597"/>
              </a:lnSpc>
              <a:spcBef>
                <a:spcPct val="0"/>
              </a:spcBef>
            </a:pPr>
            <a:endParaRPr lang="en-US" sz="3405" u="none" strike="noStrike">
              <a:solidFill>
                <a:srgbClr val="29213A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>
              <a:lnSpc>
                <a:spcPts val="4597"/>
              </a:lnSpc>
              <a:spcBef>
                <a:spcPct val="0"/>
              </a:spcBef>
            </a:pPr>
            <a:r>
              <a:rPr lang="en-US" sz="3405" u="none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Acta disponible desde el 26 de octubre: </a:t>
            </a:r>
            <a:r>
              <a:rPr lang="en-US" sz="3405" u="sng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  <a:hlinkClick r:id="rId9" tooltip="https://actaconsulta.sep.gob.mx"/>
              </a:rPr>
              <a:t>https://actaconsulta.sep.gob.mx</a:t>
            </a:r>
          </a:p>
          <a:p>
            <a:pPr marL="0" lvl="0" indent="0" algn="l">
              <a:lnSpc>
                <a:spcPts val="4597"/>
              </a:lnSpc>
              <a:spcBef>
                <a:spcPct val="0"/>
              </a:spcBef>
            </a:pPr>
            <a:r>
              <a:rPr lang="en-US" sz="3405" u="none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Resultados disponibles desde el 3 de noviembre: </a:t>
            </a:r>
            <a:r>
              <a:rPr lang="en-US" sz="3405" u="sng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  <a:hlinkClick r:id="rId10" tooltip="https://resultadosconsulta.sep.gob.mx"/>
              </a:rPr>
              <a:t>https://resultadosconsulta.sep.gob.mx</a:t>
            </a:r>
          </a:p>
          <a:p>
            <a:pPr marL="0" lvl="0" indent="0" algn="l">
              <a:lnSpc>
                <a:spcPts val="4597"/>
              </a:lnSpc>
              <a:spcBef>
                <a:spcPct val="0"/>
              </a:spcBef>
            </a:pPr>
            <a:r>
              <a:rPr lang="en-US" sz="3405" u="none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Soporte: </a:t>
            </a:r>
            <a:r>
              <a:rPr lang="en-US" sz="3405" u="sng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  <a:hlinkClick r:id="rId11" tooltip="mailto:dudas.consultanacional@sep.gob.mx"/>
              </a:rPr>
              <a:t>dudas.consultanacional@sep.gob.mx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83155" y="2265515"/>
            <a:ext cx="5504025" cy="1534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12"/>
              </a:lnSpc>
            </a:pPr>
            <a:r>
              <a:rPr lang="en-US" sz="5796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Fechas, accesos y soporte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47750" y="9067800"/>
            <a:ext cx="1381125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  <a:spcBef>
                <a:spcPct val="0"/>
              </a:spcBef>
            </a:pP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Abrir el Material de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apoyo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para la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consulta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, </a:t>
            </a:r>
            <a:r>
              <a:rPr lang="en-US" sz="2250" b="1" u="none" strike="noStrike" dirty="0" err="1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páginas</a:t>
            </a:r>
            <a:r>
              <a:rPr lang="en-US" sz="2250" b="1" u="none" strike="noStrike" dirty="0">
                <a:solidFill>
                  <a:srgbClr val="633AA8"/>
                </a:solidFill>
                <a:latin typeface="Nunito Bold"/>
                <a:ea typeface="Nunito Bold"/>
                <a:cs typeface="Nunito Bold"/>
                <a:sym typeface="Nunito Bold"/>
              </a:rPr>
              <a:t> 5, 6 y 9.</a:t>
            </a:r>
            <a:endParaRPr lang="en-US" sz="2250" b="1" u="none" strike="noStrike" dirty="0">
              <a:solidFill>
                <a:srgbClr val="633AA8"/>
              </a:solidFill>
              <a:latin typeface="Nunito Bold"/>
              <a:ea typeface="Nunito Bold"/>
              <a:cs typeface="Nunito Bold"/>
              <a:sym typeface="Nunito Bold"/>
              <a:hlinkClick r:id="rId12" tooltip="https://gestion.cte.sep.gob.mx/insumos/docs/2627_s2_doc0_materiales_consulta.pdf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15891840" y="4237367"/>
            <a:ext cx="3452900" cy="3452900"/>
          </a:xfrm>
          <a:custGeom>
            <a:avLst/>
            <a:gdLst/>
            <a:ahLst/>
            <a:cxnLst/>
            <a:rect l="l" t="t" r="r" b="b"/>
            <a:pathLst>
              <a:path w="3452900" h="3452900">
                <a:moveTo>
                  <a:pt x="0" y="0"/>
                </a:moveTo>
                <a:lnTo>
                  <a:pt x="3452900" y="0"/>
                </a:lnTo>
                <a:lnTo>
                  <a:pt x="3452900" y="3452900"/>
                </a:lnTo>
                <a:lnTo>
                  <a:pt x="0" y="34529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674853" y="1610004"/>
            <a:ext cx="9374647" cy="989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472"/>
              </a:lnSpc>
              <a:spcBef>
                <a:spcPct val="0"/>
              </a:spcBef>
            </a:pPr>
            <a:r>
              <a:rPr lang="en-US" sz="7325" u="none" strike="noStrike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El aplauso viajero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32545" y="4428343"/>
            <a:ext cx="9047538" cy="3506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92"/>
              </a:lnSpc>
              <a:spcBef>
                <a:spcPct val="0"/>
              </a:spcBef>
            </a:pPr>
            <a:r>
              <a:rPr lang="en-US" sz="3696" b="1" u="none" strike="noStrike">
                <a:solidFill>
                  <a:srgbClr val="292F4F"/>
                </a:solidFill>
                <a:latin typeface="Nunito Bold"/>
                <a:ea typeface="Nunito Bold"/>
                <a:cs typeface="Nunito Bold"/>
                <a:sym typeface="Nunito Bold"/>
              </a:rPr>
              <a:t>Una persona inicia con un aplauso y mira a alguien del grupo. Quien lo recibe dice, en una palabra, qué se lleva de la sesión y envía el aplauso a otra persona.</a:t>
            </a:r>
          </a:p>
          <a:p>
            <a:pPr marL="0" lvl="0" indent="0" algn="l">
              <a:lnSpc>
                <a:spcPts val="3992"/>
              </a:lnSpc>
              <a:spcBef>
                <a:spcPct val="0"/>
              </a:spcBef>
            </a:pPr>
            <a:endParaRPr lang="en-US" sz="3696" b="1" u="none" strike="noStrike">
              <a:solidFill>
                <a:srgbClr val="292F4F"/>
              </a:solidFill>
              <a:latin typeface="Nunito Bold"/>
              <a:ea typeface="Nunito Bold"/>
              <a:cs typeface="Nunito Bold"/>
              <a:sym typeface="Nunito Bold"/>
            </a:endParaRPr>
          </a:p>
          <a:p>
            <a:pPr marL="0" lvl="0" indent="0" algn="l">
              <a:lnSpc>
                <a:spcPts val="3992"/>
              </a:lnSpc>
              <a:spcBef>
                <a:spcPct val="0"/>
              </a:spcBef>
            </a:pPr>
            <a:r>
              <a:rPr lang="en-US" sz="3696" b="1" u="none" strike="noStrike">
                <a:solidFill>
                  <a:srgbClr val="292F4F"/>
                </a:solidFill>
                <a:latin typeface="Nunito Bold"/>
                <a:ea typeface="Nunito Bold"/>
                <a:cs typeface="Nunito Bold"/>
                <a:sym typeface="Nunito Bold"/>
              </a:rPr>
              <a:t>Continúen hasta completar el círculo.</a:t>
            </a:r>
          </a:p>
          <a:p>
            <a:pPr marL="0" lvl="0" indent="0" algn="l">
              <a:lnSpc>
                <a:spcPts val="3992"/>
              </a:lnSpc>
              <a:spcBef>
                <a:spcPct val="0"/>
              </a:spcBef>
            </a:pPr>
            <a:r>
              <a:rPr lang="en-US" sz="3696" b="1" u="none" strike="noStrike">
                <a:solidFill>
                  <a:srgbClr val="292F4F"/>
                </a:solidFill>
                <a:latin typeface="Nunito Bold"/>
                <a:ea typeface="Nunito Bold"/>
                <a:cs typeface="Nunito Bold"/>
                <a:sym typeface="Nunito Bold"/>
              </a:rPr>
              <a:t>Duración: 3 minutos.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-463524" y="-569783"/>
            <a:ext cx="7941564" cy="8229600"/>
          </a:xfrm>
          <a:custGeom>
            <a:avLst/>
            <a:gdLst/>
            <a:ahLst/>
            <a:cxnLst/>
            <a:rect l="l" t="t" r="r" b="b"/>
            <a:pathLst>
              <a:path w="7941564" h="8229600">
                <a:moveTo>
                  <a:pt x="0" y="0"/>
                </a:moveTo>
                <a:lnTo>
                  <a:pt x="7941564" y="0"/>
                </a:lnTo>
                <a:lnTo>
                  <a:pt x="794156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684865" y="2886008"/>
            <a:ext cx="6603135" cy="7024612"/>
          </a:xfrm>
          <a:custGeom>
            <a:avLst/>
            <a:gdLst/>
            <a:ahLst/>
            <a:cxnLst/>
            <a:rect l="l" t="t" r="r" b="b"/>
            <a:pathLst>
              <a:path w="6603135" h="7024612">
                <a:moveTo>
                  <a:pt x="0" y="0"/>
                </a:moveTo>
                <a:lnTo>
                  <a:pt x="6603135" y="0"/>
                </a:lnTo>
                <a:lnTo>
                  <a:pt x="6603135" y="7024611"/>
                </a:lnTo>
                <a:lnTo>
                  <a:pt x="0" y="70246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FFC845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759375"/>
            <a:ext cx="7033198" cy="2602283"/>
          </a:xfrm>
          <a:custGeom>
            <a:avLst/>
            <a:gdLst/>
            <a:ahLst/>
            <a:cxnLst/>
            <a:rect l="l" t="t" r="r" b="b"/>
            <a:pathLst>
              <a:path w="7033198" h="2602283">
                <a:moveTo>
                  <a:pt x="0" y="0"/>
                </a:moveTo>
                <a:lnTo>
                  <a:pt x="7033198" y="0"/>
                </a:lnTo>
                <a:lnTo>
                  <a:pt x="7033198" y="2602284"/>
                </a:lnTo>
                <a:lnTo>
                  <a:pt x="0" y="26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2568428" y="1961732"/>
            <a:ext cx="5428382" cy="7810622"/>
          </a:xfrm>
          <a:custGeom>
            <a:avLst/>
            <a:gdLst/>
            <a:ahLst/>
            <a:cxnLst/>
            <a:rect l="l" t="t" r="r" b="b"/>
            <a:pathLst>
              <a:path w="5428382" h="7810622">
                <a:moveTo>
                  <a:pt x="0" y="0"/>
                </a:moveTo>
                <a:lnTo>
                  <a:pt x="5428382" y="0"/>
                </a:lnTo>
                <a:lnTo>
                  <a:pt x="5428382" y="7810621"/>
                </a:lnTo>
                <a:lnTo>
                  <a:pt x="0" y="78106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053100" y="4656934"/>
            <a:ext cx="12017597" cy="410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4064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□ Materiales y accesos listos</a:t>
            </a:r>
          </a:p>
          <a:p>
            <a:pPr algn="l">
              <a:lnSpc>
                <a:spcPts val="5487"/>
              </a:lnSpc>
            </a:pPr>
            <a:r>
              <a:rPr lang="en-US" sz="4064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□ Dos ideas del mensaje registradas</a:t>
            </a:r>
          </a:p>
          <a:p>
            <a:pPr algn="l">
              <a:lnSpc>
                <a:spcPts val="5487"/>
              </a:lnSpc>
            </a:pPr>
            <a:r>
              <a:rPr lang="en-US" sz="4064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□ Persona moderadora elegida</a:t>
            </a:r>
          </a:p>
          <a:p>
            <a:pPr algn="l">
              <a:lnSpc>
                <a:spcPts val="5487"/>
              </a:lnSpc>
            </a:pPr>
            <a:r>
              <a:rPr lang="en-US" sz="4064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□ Hallazgos y acuerdos del colectivo registrados</a:t>
            </a:r>
          </a:p>
          <a:p>
            <a:pPr algn="l">
              <a:lnSpc>
                <a:spcPts val="5487"/>
              </a:lnSpc>
            </a:pPr>
            <a:r>
              <a:rPr lang="en-US" sz="4064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□ Participación individual registrada</a:t>
            </a:r>
          </a:p>
          <a:p>
            <a:pPr algn="l">
              <a:lnSpc>
                <a:spcPts val="5487"/>
              </a:lnSpc>
            </a:pPr>
            <a:r>
              <a:rPr lang="en-US" sz="4064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□ Acta firmada y entregada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27515" y="2262611"/>
            <a:ext cx="5076006" cy="1513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73"/>
              </a:lnSpc>
            </a:pPr>
            <a:r>
              <a:rPr lang="en-US" sz="5758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Lista final de verificación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264861" y="1619433"/>
            <a:ext cx="7033198" cy="2602283"/>
          </a:xfrm>
          <a:custGeom>
            <a:avLst/>
            <a:gdLst/>
            <a:ahLst/>
            <a:cxnLst/>
            <a:rect l="l" t="t" r="r" b="b"/>
            <a:pathLst>
              <a:path w="7033198" h="2602283">
                <a:moveTo>
                  <a:pt x="0" y="0"/>
                </a:moveTo>
                <a:lnTo>
                  <a:pt x="7033198" y="0"/>
                </a:lnTo>
                <a:lnTo>
                  <a:pt x="7033198" y="2602284"/>
                </a:lnTo>
                <a:lnTo>
                  <a:pt x="0" y="26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3435002" y="1798911"/>
            <a:ext cx="4978908" cy="8229600"/>
          </a:xfrm>
          <a:custGeom>
            <a:avLst/>
            <a:gdLst/>
            <a:ahLst/>
            <a:cxnLst/>
            <a:rect l="l" t="t" r="r" b="b"/>
            <a:pathLst>
              <a:path w="4978908" h="8229600">
                <a:moveTo>
                  <a:pt x="0" y="0"/>
                </a:moveTo>
                <a:lnTo>
                  <a:pt x="4978908" y="0"/>
                </a:lnTo>
                <a:lnTo>
                  <a:pt x="497890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28700" y="4174092"/>
            <a:ext cx="14895756" cy="5571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50"/>
              </a:lnSpc>
            </a:pPr>
            <a:r>
              <a:rPr lang="en-US" sz="3445" b="1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</a:rPr>
              <a:t>Si ya integraron, revisaron, firmaron y entregaron el Acta,</a:t>
            </a:r>
          </a:p>
          <a:p>
            <a:pPr algn="l">
              <a:lnSpc>
                <a:spcPts val="4650"/>
              </a:lnSpc>
            </a:pPr>
            <a:r>
              <a:rPr lang="en-US" sz="3445" b="1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</a:rPr>
              <a:t>pueden destinar el tiempo restante a asuntos particulares de la</a:t>
            </a:r>
          </a:p>
          <a:p>
            <a:pPr algn="l">
              <a:lnSpc>
                <a:spcPts val="4650"/>
              </a:lnSpc>
            </a:pPr>
            <a:r>
              <a:rPr lang="en-US" sz="3445" b="1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</a:rPr>
              <a:t>escuela. Algunas opciones son:</a:t>
            </a:r>
          </a:p>
          <a:p>
            <a:pPr algn="l">
              <a:lnSpc>
                <a:spcPts val="2316"/>
              </a:lnSpc>
            </a:pPr>
            <a:endParaRPr lang="en-US" sz="3445" b="1">
              <a:solidFill>
                <a:srgbClr val="29213A"/>
              </a:solidFill>
              <a:latin typeface="Nunito Bold"/>
              <a:ea typeface="Nunito Bold"/>
              <a:cs typeface="Nunito Bold"/>
              <a:sym typeface="Nunito Bold"/>
            </a:endParaRPr>
          </a:p>
          <a:p>
            <a:pPr marL="743779" lvl="1" indent="-371890" algn="l">
              <a:lnSpc>
                <a:spcPts val="4650"/>
              </a:lnSpc>
              <a:buFont typeface="Arial"/>
              <a:buChar char="•"/>
            </a:pPr>
            <a:r>
              <a:rPr lang="en-US" sz="3445" b="1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</a:rPr>
              <a:t>Organizar las actividades del 20 de noviembre.</a:t>
            </a:r>
          </a:p>
          <a:p>
            <a:pPr marL="743779" lvl="1" indent="-371890" algn="l">
              <a:lnSpc>
                <a:spcPts val="4650"/>
              </a:lnSpc>
              <a:buFont typeface="Arial"/>
              <a:buChar char="•"/>
            </a:pPr>
            <a:r>
              <a:rPr lang="en-US" sz="3445" b="1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</a:rPr>
              <a:t>Revisar o completar el Programa Analítico.</a:t>
            </a:r>
          </a:p>
          <a:p>
            <a:pPr marL="743779" lvl="1" indent="-371890" algn="l">
              <a:lnSpc>
                <a:spcPts val="4650"/>
              </a:lnSpc>
              <a:buFont typeface="Arial"/>
              <a:buChar char="•"/>
            </a:pPr>
            <a:r>
              <a:rPr lang="en-US" sz="3445" b="1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</a:rPr>
              <a:t>Concluir acuerdos o acciones del Programa de</a:t>
            </a:r>
          </a:p>
          <a:p>
            <a:pPr marL="743779" lvl="1" indent="-371890" algn="l">
              <a:lnSpc>
                <a:spcPts val="4650"/>
              </a:lnSpc>
              <a:buFont typeface="Arial"/>
              <a:buChar char="•"/>
            </a:pPr>
            <a:r>
              <a:rPr lang="en-US" sz="3445" b="1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</a:rPr>
              <a:t>mejora continua.</a:t>
            </a:r>
          </a:p>
          <a:p>
            <a:pPr marL="743779" lvl="1" indent="-371890" algn="l">
              <a:lnSpc>
                <a:spcPts val="4650"/>
              </a:lnSpc>
              <a:buFont typeface="Arial"/>
              <a:buChar char="•"/>
            </a:pPr>
            <a:r>
              <a:rPr lang="en-US" sz="3445" b="1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</a:rPr>
              <a:t>Trabajar un tema del itinerario del CTE.</a:t>
            </a:r>
          </a:p>
          <a:p>
            <a:pPr marL="743779" lvl="1" indent="-371890" algn="l">
              <a:lnSpc>
                <a:spcPts val="4650"/>
              </a:lnSpc>
              <a:buFont typeface="Arial"/>
              <a:buChar char="•"/>
            </a:pPr>
            <a:r>
              <a:rPr lang="en-US" sz="3445" b="1">
                <a:solidFill>
                  <a:srgbClr val="29213A"/>
                </a:solidFill>
                <a:latin typeface="Nunito Bold"/>
                <a:ea typeface="Nunito Bold"/>
                <a:cs typeface="Nunito Bold"/>
                <a:sym typeface="Nunito Bold"/>
              </a:rPr>
              <a:t>Atender otros acuerdos prioritarios de la escuela.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372723" y="2278060"/>
            <a:ext cx="6817474" cy="1361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9"/>
              </a:lnSpc>
            </a:pPr>
            <a:r>
              <a:rPr lang="en-US" sz="5117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Asuntos particulares de la escuela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56224" y="1564577"/>
            <a:ext cx="7033198" cy="2602283"/>
          </a:xfrm>
          <a:custGeom>
            <a:avLst/>
            <a:gdLst/>
            <a:ahLst/>
            <a:cxnLst/>
            <a:rect l="l" t="t" r="r" b="b"/>
            <a:pathLst>
              <a:path w="7033198" h="2602283">
                <a:moveTo>
                  <a:pt x="0" y="0"/>
                </a:moveTo>
                <a:lnTo>
                  <a:pt x="7033199" y="0"/>
                </a:lnTo>
                <a:lnTo>
                  <a:pt x="7033199" y="2602284"/>
                </a:lnTo>
                <a:lnTo>
                  <a:pt x="0" y="26022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51163" y="-342519"/>
            <a:ext cx="18047973" cy="1755648"/>
            <a:chOff x="0" y="0"/>
            <a:chExt cx="24063964" cy="23408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7155182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4310364" y="0"/>
              <a:ext cx="9753600" cy="2340864"/>
            </a:xfrm>
            <a:custGeom>
              <a:avLst/>
              <a:gdLst/>
              <a:ahLst/>
              <a:cxnLst/>
              <a:rect l="l" t="t" r="r" b="b"/>
              <a:pathLst>
                <a:path w="9753600" h="2340864">
                  <a:moveTo>
                    <a:pt x="0" y="0"/>
                  </a:moveTo>
                  <a:lnTo>
                    <a:pt x="9753600" y="0"/>
                  </a:lnTo>
                  <a:lnTo>
                    <a:pt x="9753600" y="2340864"/>
                  </a:lnTo>
                  <a:lnTo>
                    <a:pt x="0" y="2340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7259300" y="535305"/>
            <a:ext cx="737510" cy="73751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3098239" y="1564577"/>
            <a:ext cx="4898571" cy="4114800"/>
          </a:xfrm>
          <a:custGeom>
            <a:avLst/>
            <a:gdLst/>
            <a:ahLst/>
            <a:cxnLst/>
            <a:rect l="l" t="t" r="r" b="b"/>
            <a:pathLst>
              <a:path w="4898571" h="4114800">
                <a:moveTo>
                  <a:pt x="0" y="0"/>
                </a:moveTo>
                <a:lnTo>
                  <a:pt x="4898571" y="0"/>
                </a:lnTo>
                <a:lnTo>
                  <a:pt x="489857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118090" y="1989922"/>
            <a:ext cx="5709466" cy="1481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6"/>
              </a:lnSpc>
            </a:pPr>
            <a:r>
              <a:rPr lang="en-US" sz="5623">
                <a:solidFill>
                  <a:srgbClr val="29213A"/>
                </a:solidFill>
                <a:latin typeface="Baloo"/>
                <a:ea typeface="Baloo"/>
                <a:cs typeface="Baloo"/>
                <a:sym typeface="Baloo"/>
              </a:rPr>
              <a:t>Bibliografía y enlaces oficiales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852" y="4281161"/>
            <a:ext cx="15054804" cy="4600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44"/>
              </a:lnSpc>
              <a:spcBef>
                <a:spcPct val="0"/>
              </a:spcBef>
            </a:pPr>
            <a:r>
              <a:rPr lang="en-US" sz="2477" u="none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SEP. Material de apoyo para la Consulta Nacional</a:t>
            </a:r>
          </a:p>
          <a:p>
            <a:pPr marL="0" lvl="0" indent="0" algn="l">
              <a:lnSpc>
                <a:spcPts val="3344"/>
              </a:lnSpc>
              <a:spcBef>
                <a:spcPct val="0"/>
              </a:spcBef>
            </a:pPr>
            <a:r>
              <a:rPr lang="en-US" sz="2477" u="sng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  <a:hlinkClick r:id="rId9" tooltip="https://gestion.cte.sep.gob.mx/insumos/docs/2627_s2_doc0_materiales_consulta.pdf"/>
              </a:rPr>
              <a:t>https://gestion.cte.sep.gob.mx/insumos/docs/2627_s2_doc0_materiales_consulta.pdf</a:t>
            </a:r>
          </a:p>
          <a:p>
            <a:pPr marL="0" lvl="0" indent="0" algn="l">
              <a:lnSpc>
                <a:spcPts val="3344"/>
              </a:lnSpc>
              <a:spcBef>
                <a:spcPct val="0"/>
              </a:spcBef>
            </a:pPr>
            <a:endParaRPr lang="en-US" sz="2477" u="sng" strike="noStrike">
              <a:solidFill>
                <a:srgbClr val="29213A"/>
              </a:solidFill>
              <a:latin typeface="Nunito"/>
              <a:ea typeface="Nunito"/>
              <a:cs typeface="Nunito"/>
              <a:sym typeface="Nunito"/>
              <a:hlinkClick r:id="rId9" tooltip="https://gestion.cte.sep.gob.mx/insumos/docs/2627_s2_doc0_materiales_consulta.pdf"/>
            </a:endParaRPr>
          </a:p>
          <a:p>
            <a:pPr marL="0" lvl="0" indent="0" algn="l">
              <a:lnSpc>
                <a:spcPts val="3344"/>
              </a:lnSpc>
              <a:spcBef>
                <a:spcPct val="0"/>
              </a:spcBef>
            </a:pPr>
            <a:r>
              <a:rPr lang="en-US" sz="2477" u="none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SEP. Anexo 1. Resultados del Cuestionario Diagnóstico</a:t>
            </a:r>
          </a:p>
          <a:p>
            <a:pPr marL="0" lvl="0" indent="0" algn="l">
              <a:lnSpc>
                <a:spcPts val="3344"/>
              </a:lnSpc>
              <a:spcBef>
                <a:spcPct val="0"/>
              </a:spcBef>
            </a:pPr>
            <a:r>
              <a:rPr lang="en-US" sz="2477" u="sng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  <a:hlinkClick r:id="rId10" tooltip="https://gestion.cte.sep.gob.mx/insumos/docs/2627_s2_doc1_anexo1_cuestionario_diagnostico.pdf"/>
              </a:rPr>
              <a:t>https://gestion.cte.sep.gob.mx/insumos/docs/2627_s2_doc1_anexo1_cuestionario_diagnostico.pdf</a:t>
            </a:r>
          </a:p>
          <a:p>
            <a:pPr marL="0" lvl="0" indent="0" algn="l">
              <a:lnSpc>
                <a:spcPts val="3344"/>
              </a:lnSpc>
              <a:spcBef>
                <a:spcPct val="0"/>
              </a:spcBef>
            </a:pPr>
            <a:endParaRPr lang="en-US" sz="2477" u="sng" strike="noStrike">
              <a:solidFill>
                <a:srgbClr val="29213A"/>
              </a:solidFill>
              <a:latin typeface="Nunito"/>
              <a:ea typeface="Nunito"/>
              <a:cs typeface="Nunito"/>
              <a:sym typeface="Nunito"/>
              <a:hlinkClick r:id="rId10" tooltip="https://gestion.cte.sep.gob.mx/insumos/docs/2627_s2_doc1_anexo1_cuestionario_diagnostico.pdf"/>
            </a:endParaRPr>
          </a:p>
          <a:p>
            <a:pPr marL="0" lvl="0" indent="0" algn="l">
              <a:lnSpc>
                <a:spcPts val="3344"/>
              </a:lnSpc>
              <a:spcBef>
                <a:spcPct val="0"/>
              </a:spcBef>
            </a:pPr>
            <a:r>
              <a:rPr lang="en-US" sz="2477" u="none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SEP. Anexo 2. Carpeta de Trabajo</a:t>
            </a:r>
          </a:p>
          <a:p>
            <a:pPr marL="0" lvl="0" indent="0" algn="l">
              <a:lnSpc>
                <a:spcPts val="3344"/>
              </a:lnSpc>
              <a:spcBef>
                <a:spcPct val="0"/>
              </a:spcBef>
            </a:pPr>
            <a:r>
              <a:rPr lang="en-US" sz="2477" u="sng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  <a:hlinkClick r:id="rId11" tooltip="https://gestion.cte.sep.gob.mx/insumos/docs/2627_s2_doc2_anexo2_carpeta_trabajo.pdf"/>
              </a:rPr>
              <a:t>https://gestion.cte.sep.gob.mx/insumos/docs/2627_s2_doc2_anexo2_carpeta_trabajo.pdf</a:t>
            </a:r>
          </a:p>
          <a:p>
            <a:pPr marL="0" lvl="0" indent="0" algn="l">
              <a:lnSpc>
                <a:spcPts val="3344"/>
              </a:lnSpc>
              <a:spcBef>
                <a:spcPct val="0"/>
              </a:spcBef>
            </a:pPr>
            <a:endParaRPr lang="en-US" sz="2477" u="sng" strike="noStrike">
              <a:solidFill>
                <a:srgbClr val="29213A"/>
              </a:solidFill>
              <a:latin typeface="Nunito"/>
              <a:ea typeface="Nunito"/>
              <a:cs typeface="Nunito"/>
              <a:sym typeface="Nunito"/>
              <a:hlinkClick r:id="rId11" tooltip="https://gestion.cte.sep.gob.mx/insumos/docs/2627_s2_doc2_anexo2_carpeta_trabajo.pdf"/>
            </a:endParaRPr>
          </a:p>
          <a:p>
            <a:pPr marL="0" lvl="0" indent="0" algn="l">
              <a:lnSpc>
                <a:spcPts val="3344"/>
              </a:lnSpc>
              <a:spcBef>
                <a:spcPct val="0"/>
              </a:spcBef>
            </a:pPr>
            <a:r>
              <a:rPr lang="en-US" sz="2477" u="none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</a:rPr>
              <a:t>SEP. Anexo 3. Consulta Nacional</a:t>
            </a:r>
          </a:p>
          <a:p>
            <a:pPr marL="0" lvl="0" indent="0" algn="l">
              <a:lnSpc>
                <a:spcPts val="3344"/>
              </a:lnSpc>
              <a:spcBef>
                <a:spcPct val="0"/>
              </a:spcBef>
            </a:pPr>
            <a:r>
              <a:rPr lang="en-US" sz="2477" u="sng" strike="noStrike">
                <a:solidFill>
                  <a:srgbClr val="29213A"/>
                </a:solidFill>
                <a:latin typeface="Nunito"/>
                <a:ea typeface="Nunito"/>
                <a:cs typeface="Nunito"/>
                <a:sym typeface="Nunito"/>
                <a:hlinkClick r:id="rId12" tooltip="https://gestion.cte.sep.gob.mx/insumos/docs/2627_s2_doc3_anexo3_consulta_nacional.pdf"/>
              </a:rPr>
              <a:t>https://gestion.cte.sep.gob.mx/insumos/docs/2627_s2_doc3_anexo3_consulta_nacional.pdf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49500" y="228600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8852" y="9329835"/>
            <a:ext cx="16056398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40"/>
              </a:lnSpc>
              <a:spcBef>
                <a:spcPct val="0"/>
              </a:spcBef>
            </a:pPr>
            <a:r>
              <a:rPr lang="en-US" sz="2100" b="1" u="sng" strike="noStrike">
                <a:solidFill>
                  <a:srgbClr val="2F6CC4"/>
                </a:solidFill>
                <a:latin typeface="Nunito Bold"/>
                <a:ea typeface="Nunito Bold"/>
                <a:cs typeface="Nunito Bold"/>
                <a:sym typeface="Nunito Bold"/>
                <a:hlinkClick r:id="rId13" tooltip="https://consultanacional.sep.gob.mx"/>
              </a:rPr>
              <a:t>Consulta: consultanacional.sep.gob.mx</a:t>
            </a:r>
            <a:r>
              <a:rPr lang="en-US" sz="2100" b="1" strike="noStrike">
                <a:solidFill>
                  <a:srgbClr val="2F6CC4"/>
                </a:solidFill>
                <a:latin typeface="Nunito Bold"/>
                <a:ea typeface="Nunito Bold"/>
                <a:cs typeface="Nunito Bold"/>
                <a:sym typeface="Nunito Bold"/>
              </a:rPr>
              <a:t>   •   </a:t>
            </a:r>
            <a:r>
              <a:rPr lang="en-US" sz="2100" b="1" u="sng" strike="noStrike">
                <a:solidFill>
                  <a:srgbClr val="2F6CC4"/>
                </a:solidFill>
                <a:latin typeface="Nunito Bold"/>
                <a:ea typeface="Nunito Bold"/>
                <a:cs typeface="Nunito Bold"/>
                <a:sym typeface="Nunito Bold"/>
                <a:hlinkClick r:id="rId14" tooltip="https://actaconsulta.sep.gob.mx"/>
              </a:rPr>
              <a:t>Acta: actaconsulta.sep.gob.mx</a:t>
            </a:r>
            <a:r>
              <a:rPr lang="en-US" sz="2100" b="1" strike="noStrike">
                <a:solidFill>
                  <a:srgbClr val="2F6CC4"/>
                </a:solidFill>
                <a:latin typeface="Nunito Bold"/>
                <a:ea typeface="Nunito Bold"/>
                <a:cs typeface="Nunito Bold"/>
                <a:sym typeface="Nunito Bold"/>
              </a:rPr>
              <a:t>   •   </a:t>
            </a:r>
            <a:r>
              <a:rPr lang="en-US" sz="2100" b="1" u="sng" strike="noStrike">
                <a:solidFill>
                  <a:srgbClr val="2F6CC4"/>
                </a:solidFill>
                <a:latin typeface="Nunito Bold"/>
                <a:ea typeface="Nunito Bold"/>
                <a:cs typeface="Nunito Bold"/>
                <a:sym typeface="Nunito Bold"/>
                <a:hlinkClick r:id="rId15" tooltip="https://resultadosconsulta.sep.gob.mx"/>
              </a:rPr>
              <a:t>Resultados: resultadosconsulta.sep.gob.mx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049500" y="4886602"/>
            <a:ext cx="3457069" cy="2903938"/>
          </a:xfrm>
          <a:custGeom>
            <a:avLst/>
            <a:gdLst/>
            <a:ahLst/>
            <a:cxnLst/>
            <a:rect l="l" t="t" r="r" b="b"/>
            <a:pathLst>
              <a:path w="3457069" h="2903938">
                <a:moveTo>
                  <a:pt x="0" y="0"/>
                </a:moveTo>
                <a:lnTo>
                  <a:pt x="3457069" y="0"/>
                </a:lnTo>
                <a:lnTo>
                  <a:pt x="3457069" y="2903938"/>
                </a:lnTo>
                <a:lnTo>
                  <a:pt x="0" y="29039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6240125" y="7334771"/>
            <a:ext cx="2420433" cy="2033164"/>
          </a:xfrm>
          <a:custGeom>
            <a:avLst/>
            <a:gdLst/>
            <a:ahLst/>
            <a:cxnLst/>
            <a:rect l="l" t="t" r="r" b="b"/>
            <a:pathLst>
              <a:path w="2420433" h="2033164">
                <a:moveTo>
                  <a:pt x="0" y="0"/>
                </a:moveTo>
                <a:lnTo>
                  <a:pt x="2420433" y="0"/>
                </a:lnTo>
                <a:lnTo>
                  <a:pt x="2420433" y="2033164"/>
                </a:lnTo>
                <a:lnTo>
                  <a:pt x="0" y="20331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0585" y="-298755"/>
            <a:ext cx="7941564" cy="8229600"/>
          </a:xfrm>
          <a:custGeom>
            <a:avLst/>
            <a:gdLst/>
            <a:ahLst/>
            <a:cxnLst/>
            <a:rect l="l" t="t" r="r" b="b"/>
            <a:pathLst>
              <a:path w="7941564" h="8229600">
                <a:moveTo>
                  <a:pt x="0" y="0"/>
                </a:moveTo>
                <a:lnTo>
                  <a:pt x="7941564" y="0"/>
                </a:lnTo>
                <a:lnTo>
                  <a:pt x="794156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0628839" y="-298755"/>
            <a:ext cx="7941564" cy="8229600"/>
          </a:xfrm>
          <a:custGeom>
            <a:avLst/>
            <a:gdLst/>
            <a:ahLst/>
            <a:cxnLst/>
            <a:rect l="l" t="t" r="r" b="b"/>
            <a:pathLst>
              <a:path w="7941564" h="8229600">
                <a:moveTo>
                  <a:pt x="7941564" y="0"/>
                </a:moveTo>
                <a:lnTo>
                  <a:pt x="0" y="0"/>
                </a:lnTo>
                <a:lnTo>
                  <a:pt x="0" y="8229600"/>
                </a:lnTo>
                <a:lnTo>
                  <a:pt x="7941564" y="8229600"/>
                </a:lnTo>
                <a:lnTo>
                  <a:pt x="794156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378800" y="414960"/>
            <a:ext cx="1446115" cy="1446115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5221640" y="7428400"/>
            <a:ext cx="7315200" cy="2121408"/>
          </a:xfrm>
          <a:custGeom>
            <a:avLst/>
            <a:gdLst/>
            <a:ahLst/>
            <a:cxnLst/>
            <a:rect l="l" t="t" r="r" b="b"/>
            <a:pathLst>
              <a:path w="7315200" h="2121408">
                <a:moveTo>
                  <a:pt x="0" y="0"/>
                </a:moveTo>
                <a:lnTo>
                  <a:pt x="7315200" y="0"/>
                </a:lnTo>
                <a:lnTo>
                  <a:pt x="7315200" y="2121408"/>
                </a:lnTo>
                <a:lnTo>
                  <a:pt x="0" y="21214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99789" y="5627006"/>
            <a:ext cx="2880360" cy="4114800"/>
          </a:xfrm>
          <a:custGeom>
            <a:avLst/>
            <a:gdLst/>
            <a:ahLst/>
            <a:cxnLst/>
            <a:rect l="l" t="t" r="r" b="b"/>
            <a:pathLst>
              <a:path w="2880360" h="4114800">
                <a:moveTo>
                  <a:pt x="0" y="0"/>
                </a:moveTo>
                <a:lnTo>
                  <a:pt x="2880360" y="0"/>
                </a:lnTo>
                <a:lnTo>
                  <a:pt x="28803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466621" y="5627006"/>
            <a:ext cx="2859786" cy="4114800"/>
          </a:xfrm>
          <a:custGeom>
            <a:avLst/>
            <a:gdLst/>
            <a:ahLst/>
            <a:cxnLst/>
            <a:rect l="l" t="t" r="r" b="b"/>
            <a:pathLst>
              <a:path w="2859786" h="4114800">
                <a:moveTo>
                  <a:pt x="0" y="0"/>
                </a:moveTo>
                <a:lnTo>
                  <a:pt x="2859786" y="0"/>
                </a:lnTo>
                <a:lnTo>
                  <a:pt x="28597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480149" y="4195793"/>
            <a:ext cx="9234791" cy="2805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78"/>
              </a:lnSpc>
            </a:pPr>
            <a:r>
              <a:rPr lang="en-US" sz="4132" b="1">
                <a:solidFill>
                  <a:srgbClr val="292F4F"/>
                </a:solidFill>
                <a:latin typeface="Nunito Bold"/>
                <a:ea typeface="Nunito Bold"/>
                <a:cs typeface="Nunito Bold"/>
                <a:sym typeface="Nunito Bold"/>
              </a:rPr>
              <a:t>“El trabajo colegiado convierte las experiencias de cada docente en decisiones que pueden mejorar el sistema para todas y todos.”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989233" y="3146499"/>
            <a:ext cx="10216624" cy="842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72"/>
              </a:lnSpc>
            </a:pPr>
            <a:r>
              <a:rPr lang="en-US" sz="6247">
                <a:solidFill>
                  <a:srgbClr val="633AA8"/>
                </a:solidFill>
                <a:latin typeface="Baloo"/>
                <a:ea typeface="Baloo"/>
                <a:cs typeface="Baloo"/>
                <a:sym typeface="Baloo"/>
              </a:rPr>
              <a:t>Gracias por su participación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43666" y="108255"/>
            <a:ext cx="238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FFC845"/>
                </a:solidFill>
                <a:latin typeface="Baloo"/>
                <a:ea typeface="Baloo"/>
                <a:cs typeface="Baloo"/>
                <a:sym typeface="Baloo"/>
              </a:rPr>
              <a:t>Docentes al Día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1809</Words>
  <Application>Microsoft Office PowerPoint</Application>
  <PresentationFormat>Personalizado</PresentationFormat>
  <Paragraphs>236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7" baseType="lpstr">
      <vt:lpstr>Baloo</vt:lpstr>
      <vt:lpstr>Nunito</vt:lpstr>
      <vt:lpstr>Nunito Bold</vt:lpstr>
      <vt:lpstr>Calibri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Segunda Sesión Ordinaria del CTE 2026–2027 – Versión para sitio web | Docentes al Día</dc:title>
  <cp:lastModifiedBy>JORGE ALBERTO GUERRERO HERNANDEZ</cp:lastModifiedBy>
  <cp:revision>3</cp:revision>
  <dcterms:created xsi:type="dcterms:W3CDTF">2006-08-16T00:00:00Z</dcterms:created>
  <dcterms:modified xsi:type="dcterms:W3CDTF">2026-10-23T01:02:57Z</dcterms:modified>
  <dc:identifier>DAHYtsu3L9s</dc:identifier>
</cp:coreProperties>
</file>